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9" r:id="rId2"/>
    <p:sldId id="308" r:id="rId3"/>
    <p:sldId id="264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wn Dickens" initials="d" lastIdx="69" clrIdx="0"/>
  <p:cmAuthor id="1" name="Paolina Leseva" initials="PL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A27"/>
    <a:srgbClr val="004380"/>
    <a:srgbClr val="0096DC"/>
    <a:srgbClr val="3F3468"/>
    <a:srgbClr val="EB008B"/>
    <a:srgbClr val="009A3E"/>
    <a:srgbClr val="6552A2"/>
    <a:srgbClr val="D52717"/>
    <a:srgbClr val="009C97"/>
  </p:clrMru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5" autoAdjust="0"/>
    <p:restoredTop sz="89811" autoAdjust="0"/>
  </p:normalViewPr>
  <p:slideViewPr>
    <p:cSldViewPr>
      <p:cViewPr>
        <p:scale>
          <a:sx n="70" d="100"/>
          <a:sy n="70" d="100"/>
        </p:scale>
        <p:origin x="-15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444" y="-102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9EF15-23F8-4B4A-BB2A-5FD6C502A548}" type="datetimeFigureOut">
              <a:rPr lang="en-GB" smtClean="0"/>
              <a:pPr/>
              <a:t>02/12/2018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EE76-0D29-4B4B-96FD-336FB5108A4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A17FF-C01E-4DF4-8C19-9EDB99857DB9}" type="datetimeFigureOut">
              <a:rPr lang="en-GB" smtClean="0"/>
              <a:pPr/>
              <a:t>02/12/2018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5C611-6E9D-49F5-B213-C7240C7F074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S NSS Cov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nut 6"/>
          <p:cNvSpPr/>
          <p:nvPr userDrawn="1"/>
        </p:nvSpPr>
        <p:spPr>
          <a:xfrm>
            <a:off x="-1404664" y="-2115616"/>
            <a:ext cx="7560840" cy="7560840"/>
          </a:xfrm>
          <a:prstGeom prst="donut">
            <a:avLst>
              <a:gd name="adj" fmla="val 8546"/>
            </a:avLst>
          </a:prstGeom>
          <a:solidFill>
            <a:srgbClr val="80BA2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4644008" y="3501008"/>
            <a:ext cx="2492896" cy="2492896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ircle conn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476672" y="2276872"/>
            <a:ext cx="12105139" cy="2880320"/>
            <a:chOff x="-1116632" y="2636912"/>
            <a:chExt cx="8821489" cy="2099002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-1116632" y="3680158"/>
              <a:ext cx="8821489" cy="625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4830539" y="2636912"/>
              <a:ext cx="2099002" cy="20990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2241771" y="2636912"/>
              <a:ext cx="2099002" cy="20990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-277031" y="2636912"/>
              <a:ext cx="2099002" cy="20990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Donut 6"/>
            <p:cNvSpPr/>
            <p:nvPr/>
          </p:nvSpPr>
          <p:spPr>
            <a:xfrm>
              <a:off x="-311521" y="2636912"/>
              <a:ext cx="2099002" cy="2099002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Donut 7"/>
            <p:cNvSpPr/>
            <p:nvPr/>
          </p:nvSpPr>
          <p:spPr>
            <a:xfrm>
              <a:off x="2241771" y="2636912"/>
              <a:ext cx="2099002" cy="2099002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4830539" y="2636912"/>
              <a:ext cx="2099002" cy="2099002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cle conn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116632" y="2636912"/>
            <a:ext cx="11089232" cy="2099002"/>
            <a:chOff x="-1260648" y="2636912"/>
            <a:chExt cx="11412760" cy="216024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-1260648" y="3717032"/>
              <a:ext cx="114127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7524328" y="2636912"/>
              <a:ext cx="2160240" cy="2160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4860032" y="2636912"/>
              <a:ext cx="2160240" cy="2160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2195736" y="2636912"/>
              <a:ext cx="2160240" cy="2160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-396552" y="2636912"/>
              <a:ext cx="2160240" cy="2160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Donut 7"/>
            <p:cNvSpPr/>
            <p:nvPr/>
          </p:nvSpPr>
          <p:spPr>
            <a:xfrm>
              <a:off x="-432048" y="2636912"/>
              <a:ext cx="2160240" cy="2160240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2195736" y="2636912"/>
              <a:ext cx="2160240" cy="2160240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/>
          </p:nvSpPr>
          <p:spPr>
            <a:xfrm>
              <a:off x="4860032" y="2636912"/>
              <a:ext cx="2160240" cy="2160240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/>
          </p:nvSpPr>
          <p:spPr>
            <a:xfrm>
              <a:off x="7524328" y="2636912"/>
              <a:ext cx="2160240" cy="2160240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ircle conn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/>
          <p:nvPr userDrawn="1"/>
        </p:nvGrpSpPr>
        <p:grpSpPr>
          <a:xfrm>
            <a:off x="-972616" y="2924944"/>
            <a:ext cx="10873208" cy="1683569"/>
            <a:chOff x="-1044624" y="6858000"/>
            <a:chExt cx="10873208" cy="1683569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-1044624" y="7677472"/>
              <a:ext cx="10873208" cy="223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5801884" y="6858001"/>
              <a:ext cx="1683568" cy="1683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3725484" y="6858001"/>
              <a:ext cx="1683568" cy="1683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1649084" y="6858001"/>
              <a:ext cx="1683568" cy="1683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-396552" y="6858000"/>
              <a:ext cx="1683568" cy="1683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Donut 7"/>
            <p:cNvSpPr/>
            <p:nvPr/>
          </p:nvSpPr>
          <p:spPr>
            <a:xfrm>
              <a:off x="-398861" y="6858001"/>
              <a:ext cx="1683568" cy="1683568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1649084" y="6858001"/>
              <a:ext cx="1683568" cy="1683568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/>
          </p:nvSpPr>
          <p:spPr>
            <a:xfrm>
              <a:off x="3725484" y="6858001"/>
              <a:ext cx="1683568" cy="1683568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/>
          </p:nvSpPr>
          <p:spPr>
            <a:xfrm>
              <a:off x="5801884" y="6858001"/>
              <a:ext cx="1683568" cy="1683568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812360" y="6858000"/>
              <a:ext cx="1683568" cy="1683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Donut 12"/>
            <p:cNvSpPr/>
            <p:nvPr/>
          </p:nvSpPr>
          <p:spPr>
            <a:xfrm>
              <a:off x="7812360" y="6858000"/>
              <a:ext cx="1683568" cy="1683568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overlapping circles conn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979712" y="1256566"/>
            <a:ext cx="5077072" cy="4797152"/>
            <a:chOff x="1979712" y="1256566"/>
            <a:chExt cx="5077072" cy="4797152"/>
          </a:xfrm>
          <a:solidFill>
            <a:srgbClr val="80BA27"/>
          </a:solidFill>
        </p:grpSpPr>
        <p:sp>
          <p:nvSpPr>
            <p:cNvPr id="3" name="Donut 2"/>
            <p:cNvSpPr/>
            <p:nvPr/>
          </p:nvSpPr>
          <p:spPr>
            <a:xfrm>
              <a:off x="1979712" y="3173398"/>
              <a:ext cx="2880320" cy="2880320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" name="Donut 3"/>
            <p:cNvSpPr/>
            <p:nvPr/>
          </p:nvSpPr>
          <p:spPr>
            <a:xfrm>
              <a:off x="4176464" y="3173398"/>
              <a:ext cx="2880320" cy="2880320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" name="Donut 4"/>
            <p:cNvSpPr/>
            <p:nvPr/>
          </p:nvSpPr>
          <p:spPr>
            <a:xfrm>
              <a:off x="3059832" y="1256566"/>
              <a:ext cx="2880320" cy="2880320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 NHS NS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324544" y="1772816"/>
            <a:ext cx="9217024" cy="5283968"/>
            <a:chOff x="-324544" y="1772816"/>
            <a:chExt cx="9217024" cy="5283968"/>
          </a:xfrm>
          <a:solidFill>
            <a:srgbClr val="80BA27"/>
          </a:solidFill>
        </p:grpSpPr>
        <p:cxnSp>
          <p:nvCxnSpPr>
            <p:cNvPr id="3" name="Straight Connector 2"/>
            <p:cNvCxnSpPr/>
            <p:nvPr/>
          </p:nvCxnSpPr>
          <p:spPr>
            <a:xfrm>
              <a:off x="1763688" y="4149080"/>
              <a:ext cx="216024" cy="40466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3491880" y="4941168"/>
              <a:ext cx="216024" cy="40466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004048" y="3212976"/>
              <a:ext cx="216024" cy="40466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660232" y="3933056"/>
              <a:ext cx="216024" cy="40466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Donut 6"/>
            <p:cNvSpPr/>
            <p:nvPr/>
          </p:nvSpPr>
          <p:spPr>
            <a:xfrm>
              <a:off x="3923928" y="1772816"/>
              <a:ext cx="1611560" cy="1611560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Donut 7"/>
            <p:cNvSpPr/>
            <p:nvPr/>
          </p:nvSpPr>
          <p:spPr>
            <a:xfrm>
              <a:off x="368152" y="2177480"/>
              <a:ext cx="2115616" cy="2115616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3104456" y="5229200"/>
              <a:ext cx="1827584" cy="1827584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-324544" y="4581128"/>
              <a:ext cx="2304256" cy="1872208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48064" y="3573016"/>
              <a:ext cx="1512168" cy="36004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6660232" y="2132856"/>
              <a:ext cx="2232248" cy="1800200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979712" y="4581128"/>
              <a:ext cx="1512168" cy="36004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3491880" y="3573016"/>
              <a:ext cx="1683879" cy="1368152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Donut 14"/>
            <p:cNvSpPr/>
            <p:nvPr/>
          </p:nvSpPr>
          <p:spPr>
            <a:xfrm>
              <a:off x="6084168" y="4221088"/>
              <a:ext cx="2259632" cy="2259632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835696" y="4437112"/>
              <a:ext cx="360040" cy="360040"/>
            </a:xfrm>
            <a:prstGeom prst="ellipse">
              <a:avLst/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3347864" y="4797152"/>
              <a:ext cx="360040" cy="360040"/>
            </a:xfrm>
            <a:prstGeom prst="ellipse">
              <a:avLst/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6444208" y="3717032"/>
              <a:ext cx="360040" cy="360040"/>
            </a:xfrm>
            <a:prstGeom prst="ellipse">
              <a:avLst/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99592" y="404664"/>
            <a:ext cx="7848872" cy="6264696"/>
            <a:chOff x="395536" y="404664"/>
            <a:chExt cx="7848872" cy="6264696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3203848" y="4149080"/>
              <a:ext cx="72008" cy="4320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835696" y="3501008"/>
              <a:ext cx="504056" cy="4320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5580112" y="2924944"/>
              <a:ext cx="288032" cy="720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5508104" y="1412776"/>
              <a:ext cx="360040" cy="14401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716016" y="4077072"/>
              <a:ext cx="216024" cy="36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Donut 11"/>
            <p:cNvSpPr/>
            <p:nvPr/>
          </p:nvSpPr>
          <p:spPr>
            <a:xfrm>
              <a:off x="5724128" y="2204864"/>
              <a:ext cx="2520280" cy="2520280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Donut 12"/>
            <p:cNvSpPr/>
            <p:nvPr/>
          </p:nvSpPr>
          <p:spPr>
            <a:xfrm>
              <a:off x="1763688" y="404664"/>
              <a:ext cx="3960440" cy="3960440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Donut 13"/>
            <p:cNvSpPr/>
            <p:nvPr/>
          </p:nvSpPr>
          <p:spPr>
            <a:xfrm>
              <a:off x="395536" y="3573016"/>
              <a:ext cx="1728192" cy="1728192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Donut 14"/>
            <p:cNvSpPr/>
            <p:nvPr/>
          </p:nvSpPr>
          <p:spPr>
            <a:xfrm>
              <a:off x="1979712" y="4509120"/>
              <a:ext cx="2160240" cy="2160240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>
              <a:off x="4427984" y="4221088"/>
              <a:ext cx="1944216" cy="1944216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7" name="Donut 16"/>
            <p:cNvSpPr/>
            <p:nvPr userDrawn="1"/>
          </p:nvSpPr>
          <p:spPr>
            <a:xfrm>
              <a:off x="5724128" y="404664"/>
              <a:ext cx="1584176" cy="1584176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,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6156176" y="4077072"/>
            <a:ext cx="2016224" cy="2016224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GB" sz="1600" b="1" dirty="0">
              <a:latin typeface="Arial" pitchFamily="34" charset="0"/>
              <a:cs typeface="Arial" pitchFamily="34" charset="0"/>
            </a:endParaRPr>
          </a:p>
          <a:p>
            <a:endParaRPr lang="en-GB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onut 2"/>
          <p:cNvSpPr/>
          <p:nvPr userDrawn="1"/>
        </p:nvSpPr>
        <p:spPr>
          <a:xfrm>
            <a:off x="1907704" y="764704"/>
            <a:ext cx="5040560" cy="5040560"/>
          </a:xfrm>
          <a:prstGeom prst="donut">
            <a:avLst>
              <a:gd name="adj" fmla="val 8546"/>
            </a:avLst>
          </a:prstGeom>
          <a:solidFill>
            <a:srgbClr val="80BA2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S NSS Chapt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nut 7"/>
          <p:cNvSpPr/>
          <p:nvPr userDrawn="1"/>
        </p:nvSpPr>
        <p:spPr>
          <a:xfrm>
            <a:off x="3851920" y="1844824"/>
            <a:ext cx="6552728" cy="6552728"/>
          </a:xfrm>
          <a:prstGeom prst="donut">
            <a:avLst>
              <a:gd name="adj" fmla="val 8546"/>
            </a:avLst>
          </a:prstGeom>
          <a:solidFill>
            <a:srgbClr val="80BA2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2987824" y="2204864"/>
            <a:ext cx="1746194" cy="1746194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b="1" dirty="0">
              <a:latin typeface="Helvetica" pitchFamily="2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6804248" y="1916832"/>
            <a:ext cx="1804273" cy="1804088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Donut 6"/>
          <p:cNvSpPr/>
          <p:nvPr userDrawn="1"/>
        </p:nvSpPr>
        <p:spPr>
          <a:xfrm>
            <a:off x="4427984" y="3284984"/>
            <a:ext cx="4464496" cy="4464496"/>
          </a:xfrm>
          <a:prstGeom prst="donut">
            <a:avLst>
              <a:gd name="adj" fmla="val 8546"/>
            </a:avLst>
          </a:prstGeom>
          <a:solidFill>
            <a:srgbClr val="80BA2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8" name="Group 7"/>
          <p:cNvGrpSpPr/>
          <p:nvPr userDrawn="1"/>
        </p:nvGrpSpPr>
        <p:grpSpPr>
          <a:xfrm rot="17125898">
            <a:off x="7740352" y="5229200"/>
            <a:ext cx="2126635" cy="2353468"/>
            <a:chOff x="-675023" y="5229200"/>
            <a:chExt cx="2126635" cy="2353468"/>
          </a:xfrm>
          <a:solidFill>
            <a:srgbClr val="80BA27"/>
          </a:solidFill>
        </p:grpSpPr>
        <p:sp>
          <p:nvSpPr>
            <p:cNvPr id="6" name="Donut 5"/>
            <p:cNvSpPr/>
            <p:nvPr userDrawn="1"/>
          </p:nvSpPr>
          <p:spPr>
            <a:xfrm>
              <a:off x="-675023" y="5547313"/>
              <a:ext cx="2035355" cy="2035355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755576" y="5229200"/>
              <a:ext cx="696036" cy="6960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upp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/>
          <p:cNvSpPr/>
          <p:nvPr userDrawn="1"/>
        </p:nvSpPr>
        <p:spPr>
          <a:xfrm>
            <a:off x="-408709" y="-491730"/>
            <a:ext cx="2035355" cy="2035355"/>
          </a:xfrm>
          <a:prstGeom prst="donut">
            <a:avLst>
              <a:gd name="adj" fmla="val 8546"/>
            </a:avLst>
          </a:prstGeom>
          <a:solidFill>
            <a:srgbClr val="80B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283676" y="908720"/>
            <a:ext cx="696036" cy="696036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right side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7380312" y="4941168"/>
            <a:ext cx="1080231" cy="1080120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onut 2"/>
          <p:cNvSpPr/>
          <p:nvPr userDrawn="1"/>
        </p:nvSpPr>
        <p:spPr>
          <a:xfrm>
            <a:off x="4932040" y="1844824"/>
            <a:ext cx="3600400" cy="3600400"/>
          </a:xfrm>
          <a:prstGeom prst="donut">
            <a:avLst>
              <a:gd name="adj" fmla="val 8546"/>
            </a:avLst>
          </a:prstGeom>
          <a:solidFill>
            <a:srgbClr val="80BA2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per graphic and icon 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/>
          <p:cNvSpPr/>
          <p:nvPr userDrawn="1"/>
        </p:nvSpPr>
        <p:spPr>
          <a:xfrm>
            <a:off x="-588221" y="-752378"/>
            <a:ext cx="2480570" cy="2480570"/>
          </a:xfrm>
          <a:prstGeom prst="donut">
            <a:avLst>
              <a:gd name="adj" fmla="val 8546"/>
            </a:avLst>
          </a:prstGeom>
          <a:solidFill>
            <a:srgbClr val="80B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259632" y="1268760"/>
            <a:ext cx="696036" cy="696036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915816" y="3429000"/>
            <a:ext cx="5914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600" b="1" dirty="0" smtClean="0">
                <a:solidFill>
                  <a:srgbClr val="0096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en-GB" sz="9600" dirty="0"/>
          </a:p>
        </p:txBody>
      </p:sp>
      <p:sp>
        <p:nvSpPr>
          <p:cNvPr id="3" name="Donut 2"/>
          <p:cNvSpPr/>
          <p:nvPr userDrawn="1"/>
        </p:nvSpPr>
        <p:spPr>
          <a:xfrm>
            <a:off x="1360755" y="1439332"/>
            <a:ext cx="7359909" cy="7359909"/>
          </a:xfrm>
          <a:prstGeom prst="donut">
            <a:avLst>
              <a:gd name="adj" fmla="val 8546"/>
            </a:avLst>
          </a:prstGeom>
          <a:solidFill>
            <a:srgbClr val="80BA2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1106558" y="1913467"/>
            <a:ext cx="1424288" cy="1440300"/>
          </a:xfrm>
          <a:prstGeom prst="ellipse">
            <a:avLst/>
          </a:prstGeom>
          <a:solidFill>
            <a:srgbClr val="0096DC">
              <a:alpha val="89804"/>
            </a:srgb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848CA-DCCC-466D-999D-7D46562FC3F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92207" y="309233"/>
            <a:ext cx="928719" cy="9920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0" r:id="rId4"/>
    <p:sldLayoutId id="2147483673" r:id="rId5"/>
    <p:sldLayoutId id="2147483657" r:id="rId6"/>
    <p:sldLayoutId id="2147483658" r:id="rId7"/>
    <p:sldLayoutId id="2147483659" r:id="rId8"/>
    <p:sldLayoutId id="2147483662" r:id="rId9"/>
    <p:sldLayoutId id="2147483668" r:id="rId10"/>
    <p:sldLayoutId id="2147483667" r:id="rId11"/>
    <p:sldLayoutId id="2147483669" r:id="rId12"/>
    <p:sldLayoutId id="2147483670" r:id="rId13"/>
    <p:sldLayoutId id="2147483671" r:id="rId14"/>
    <p:sldLayoutId id="2147483672" r:id="rId15"/>
    <p:sldLayoutId id="2147483664" r:id="rId16"/>
    <p:sldLayoutId id="2147483663" r:id="rId1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6" y="6047522"/>
            <a:ext cx="279312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rgbClr val="092869"/>
                </a:solidFill>
                <a:latin typeface="Arial" pitchFamily="34" charset="0"/>
                <a:cs typeface="Arial" pitchFamily="34" charset="0"/>
              </a:rPr>
              <a:t>Alan </a:t>
            </a:r>
            <a:r>
              <a:rPr lang="en-GB" b="1" dirty="0" err="1" smtClean="0">
                <a:solidFill>
                  <a:srgbClr val="092869"/>
                </a:solidFill>
                <a:latin typeface="Arial" pitchFamily="34" charset="0"/>
                <a:cs typeface="Arial" pitchFamily="34" charset="0"/>
              </a:rPr>
              <a:t>Yeung</a:t>
            </a:r>
            <a:endParaRPr lang="en-GB" b="1" dirty="0" smtClean="0">
              <a:solidFill>
                <a:srgbClr val="0928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1600" b="1" dirty="0" smtClean="0">
                <a:solidFill>
                  <a:srgbClr val="092869"/>
                </a:solidFill>
                <a:latin typeface="Arial" pitchFamily="34" charset="0"/>
                <a:cs typeface="Arial" pitchFamily="34" charset="0"/>
              </a:rPr>
              <a:t>Analyst in BBV/STI team</a:t>
            </a:r>
            <a:endParaRPr lang="en-GB" sz="1600" b="1" dirty="0">
              <a:solidFill>
                <a:srgbClr val="09286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412776"/>
            <a:ext cx="388843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Arial" pitchFamily="34" charset="0"/>
                <a:cs typeface="Arial" pitchFamily="34" charset="0"/>
              </a:rPr>
              <a:t>Sharing R Shiny Apps Without a Server</a:t>
            </a:r>
            <a:endParaRPr lang="en-GB" sz="2000" b="1" i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b="1" i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b="1" dirty="0" smtClean="0">
                <a:solidFill>
                  <a:srgbClr val="092869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GB" sz="2000" b="1" baseline="30000" dirty="0" smtClean="0">
                <a:solidFill>
                  <a:srgbClr val="092869"/>
                </a:solidFill>
                <a:latin typeface="Arial" pitchFamily="34" charset="0"/>
                <a:cs typeface="Arial" pitchFamily="34" charset="0"/>
              </a:rPr>
              <a:t>rd</a:t>
            </a:r>
            <a:r>
              <a:rPr lang="en-GB" sz="2000" b="1" dirty="0" smtClean="0">
                <a:solidFill>
                  <a:srgbClr val="092869"/>
                </a:solidFill>
                <a:latin typeface="Arial" pitchFamily="34" charset="0"/>
                <a:cs typeface="Arial" pitchFamily="34" charset="0"/>
              </a:rPr>
              <a:t> December 2018</a:t>
            </a:r>
          </a:p>
          <a:p>
            <a:endParaRPr lang="en-GB" sz="36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412776"/>
            <a:ext cx="8640960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6195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Main App folder</a:t>
            </a:r>
          </a:p>
          <a:p>
            <a:pPr lvl="2" indent="-36195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Local</a:t>
            </a:r>
          </a:p>
          <a:p>
            <a:pPr lvl="2" indent="-36195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Remote</a:t>
            </a:r>
          </a:p>
          <a:p>
            <a:pPr lvl="3" indent="-36195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shiny-app (copy </a:t>
            </a:r>
            <a:r>
              <a:rPr lang="en-GB" sz="2400" b="1" dirty="0" err="1" smtClean="0">
                <a:latin typeface="Arial" pitchFamily="34" charset="0"/>
                <a:cs typeface="Arial" pitchFamily="34" charset="0"/>
              </a:rPr>
              <a:t>ui.R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2400" b="1" dirty="0" err="1" smtClean="0">
                <a:latin typeface="Arial" pitchFamily="34" charset="0"/>
                <a:cs typeface="Arial" pitchFamily="34" charset="0"/>
              </a:rPr>
              <a:t>server.R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into here)</a:t>
            </a:r>
          </a:p>
          <a:p>
            <a:pPr lvl="3" indent="-36195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 marL="552450" lvl="1" indent="-45720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My set up order:</a:t>
            </a:r>
          </a:p>
          <a:p>
            <a:pPr marL="1466850" lvl="3" indent="-457200">
              <a:spcAft>
                <a:spcPts val="600"/>
              </a:spcAft>
              <a:buClr>
                <a:srgbClr val="0096DC"/>
              </a:buClr>
              <a:buFont typeface="+mj-lt"/>
              <a:buAutoNum type="arabicPeriod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Remote folder</a:t>
            </a:r>
          </a:p>
          <a:p>
            <a:pPr marL="1466850" lvl="3" indent="-457200">
              <a:spcAft>
                <a:spcPts val="600"/>
              </a:spcAft>
              <a:buClr>
                <a:srgbClr val="0096DC"/>
              </a:buClr>
              <a:buFont typeface="+mj-lt"/>
              <a:buAutoNum type="arabicPeriod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Local folder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404664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2. Set up the folder structure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412776"/>
            <a:ext cx="864096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Open </a:t>
            </a:r>
            <a:r>
              <a:rPr lang="en-GB" sz="2400" smtClean="0">
                <a:latin typeface="Arial" pitchFamily="34" charset="0"/>
                <a:cs typeface="Arial" pitchFamily="34" charset="0"/>
              </a:rPr>
              <a:t>R, run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the app, which </a:t>
            </a:r>
            <a:r>
              <a:rPr lang="en-GB" sz="2400" smtClean="0">
                <a:latin typeface="Arial" pitchFamily="34" charset="0"/>
                <a:cs typeface="Arial" pitchFamily="34" charset="0"/>
              </a:rPr>
              <a:t>will load all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required packages</a:t>
            </a:r>
          </a:p>
          <a:p>
            <a:pPr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Run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copy_loaded_packages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function</a:t>
            </a:r>
          </a:p>
          <a:p>
            <a:pPr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Based off </a:t>
            </a:r>
            <a:r>
              <a:rPr lang="en-GB" sz="2200" dirty="0" err="1" smtClean="0">
                <a:latin typeface="Arial" pitchFamily="34" charset="0"/>
                <a:cs typeface="Arial" pitchFamily="34" charset="0"/>
              </a:rPr>
              <a:t>MovePackages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 script provided by Brandon</a:t>
            </a:r>
          </a:p>
          <a:p>
            <a:pPr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Finds all loaded packages using </a:t>
            </a:r>
            <a:r>
              <a:rPr lang="en-GB" sz="2200" dirty="0" err="1" smtClean="0">
                <a:latin typeface="Consolas" pitchFamily="49" charset="0"/>
                <a:cs typeface="Consolas" pitchFamily="49" charset="0"/>
              </a:rPr>
              <a:t>sessionInfo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 indent="-361950">
              <a:spcAft>
                <a:spcPts val="1200"/>
              </a:spcAft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200" dirty="0" smtClean="0">
                <a:cs typeface="Consolas" pitchFamily="49" charset="0"/>
              </a:rPr>
              <a:t>Move the packages folder into the ‘Remote’ folder</a:t>
            </a:r>
          </a:p>
          <a:p>
            <a:r>
              <a:rPr lang="en-GB" sz="800" dirty="0" err="1" smtClean="0">
                <a:solidFill>
                  <a:srgbClr val="000000"/>
                </a:solidFill>
                <a:latin typeface="Consolas"/>
              </a:rPr>
              <a:t>copy_loaded_packages</a:t>
            </a:r>
            <a:r>
              <a:rPr lang="en-GB" sz="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&lt;-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(</a:t>
            </a:r>
            <a:r>
              <a:rPr lang="en-GB" sz="800" b="1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=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 .</a:t>
            </a:r>
            <a:r>
              <a:rPr lang="en-GB" sz="800" b="1" dirty="0" err="1" smtClean="0">
                <a:solidFill>
                  <a:srgbClr val="000000"/>
                </a:solidFill>
                <a:latin typeface="Consolas"/>
              </a:rPr>
              <a:t>libPaths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()[</a:t>
            </a:r>
            <a:r>
              <a:rPr lang="en-GB" sz="800" b="1" dirty="0" smtClean="0">
                <a:solidFill>
                  <a:srgbClr val="FF8000"/>
                </a:solidFill>
                <a:latin typeface="Consolas"/>
              </a:rPr>
              <a:t>1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]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800" b="1" dirty="0" err="1" smtClean="0">
                <a:solidFill>
                  <a:srgbClr val="000000"/>
                </a:solidFill>
                <a:latin typeface="Consolas"/>
              </a:rPr>
              <a:t>dst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=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err="1" smtClean="0">
                <a:solidFill>
                  <a:srgbClr val="000000"/>
                </a:solidFill>
                <a:latin typeface="Consolas"/>
              </a:rPr>
              <a:t>file.path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(</a:t>
            </a:r>
            <a:r>
              <a:rPr lang="en-GB" sz="800" b="1" dirty="0" err="1" smtClean="0">
                <a:solidFill>
                  <a:srgbClr val="8000FF"/>
                </a:solidFill>
                <a:latin typeface="Consolas"/>
              </a:rPr>
              <a:t>getwd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()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800" b="1" dirty="0" smtClean="0">
                <a:solidFill>
                  <a:srgbClr val="808080"/>
                </a:solidFill>
                <a:latin typeface="Consolas"/>
              </a:rPr>
              <a:t>"packages"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))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{</a:t>
            </a:r>
            <a:endParaRPr lang="en-GB" sz="8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800" dirty="0" err="1" smtClean="0">
                <a:solidFill>
                  <a:srgbClr val="000000"/>
                </a:solidFill>
                <a:latin typeface="Consolas"/>
              </a:rPr>
              <a:t>si</a:t>
            </a:r>
            <a:r>
              <a:rPr lang="en-GB" sz="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&lt;-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err="1" smtClean="0">
                <a:solidFill>
                  <a:srgbClr val="000000"/>
                </a:solidFill>
                <a:latin typeface="Consolas"/>
              </a:rPr>
              <a:t>sessionInfo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()</a:t>
            </a:r>
            <a:endParaRPr lang="en-GB" sz="8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800" dirty="0" err="1" smtClean="0">
                <a:solidFill>
                  <a:srgbClr val="000000"/>
                </a:solidFill>
                <a:latin typeface="Consolas"/>
              </a:rPr>
              <a:t>other_pkg</a:t>
            </a:r>
            <a:r>
              <a:rPr lang="en-GB" sz="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&lt;-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err="1" smtClean="0">
                <a:solidFill>
                  <a:srgbClr val="000000"/>
                </a:solidFill>
                <a:latin typeface="Consolas"/>
              </a:rPr>
              <a:t>vapply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(</a:t>
            </a:r>
            <a:r>
              <a:rPr lang="en-GB" sz="800" b="1" dirty="0" err="1" smtClean="0">
                <a:solidFill>
                  <a:srgbClr val="000000"/>
                </a:solidFill>
                <a:latin typeface="Consolas"/>
              </a:rPr>
              <a:t>si</a:t>
            </a:r>
            <a:r>
              <a:rPr lang="en-GB" sz="800" b="1" dirty="0" err="1" smtClean="0">
                <a:solidFill>
                  <a:srgbClr val="000080"/>
                </a:solidFill>
                <a:latin typeface="Consolas"/>
              </a:rPr>
              <a:t>$</a:t>
            </a:r>
            <a:r>
              <a:rPr lang="en-GB" sz="800" b="1" dirty="0" err="1" smtClean="0">
                <a:solidFill>
                  <a:srgbClr val="000000"/>
                </a:solidFill>
                <a:latin typeface="Consolas"/>
              </a:rPr>
              <a:t>otherPkgs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800" b="1" dirty="0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(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x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)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err="1" smtClean="0">
                <a:solidFill>
                  <a:srgbClr val="8000FF"/>
                </a:solidFill>
                <a:latin typeface="Consolas"/>
              </a:rPr>
              <a:t>unname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(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x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[[</a:t>
            </a:r>
            <a:r>
              <a:rPr lang="en-GB" sz="800" b="1" dirty="0" smtClean="0">
                <a:solidFill>
                  <a:srgbClr val="808080"/>
                </a:solidFill>
                <a:latin typeface="Consolas"/>
              </a:rPr>
              <a:t>"Package"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]])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800" b="1" dirty="0" smtClean="0">
                <a:solidFill>
                  <a:srgbClr val="8000FF"/>
                </a:solidFill>
                <a:latin typeface="Consolas"/>
              </a:rPr>
              <a:t>character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(</a:t>
            </a:r>
            <a:r>
              <a:rPr lang="en-GB" sz="800" b="1" dirty="0" smtClean="0">
                <a:solidFill>
                  <a:srgbClr val="FF8000"/>
                </a:solidFill>
                <a:latin typeface="Consolas"/>
              </a:rPr>
              <a:t>1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))</a:t>
            </a:r>
            <a:endParaRPr lang="en-GB" sz="8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800" dirty="0" err="1" smtClean="0">
                <a:solidFill>
                  <a:srgbClr val="000000"/>
                </a:solidFill>
                <a:latin typeface="Consolas"/>
              </a:rPr>
              <a:t>loaded_pkg</a:t>
            </a:r>
            <a:r>
              <a:rPr lang="en-GB" sz="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&lt;-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err="1" smtClean="0">
                <a:solidFill>
                  <a:srgbClr val="000000"/>
                </a:solidFill>
                <a:latin typeface="Consolas"/>
              </a:rPr>
              <a:t>vapply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(</a:t>
            </a:r>
            <a:r>
              <a:rPr lang="en-GB" sz="800" b="1" dirty="0" err="1" smtClean="0">
                <a:solidFill>
                  <a:srgbClr val="000000"/>
                </a:solidFill>
                <a:latin typeface="Consolas"/>
              </a:rPr>
              <a:t>si</a:t>
            </a:r>
            <a:r>
              <a:rPr lang="en-GB" sz="800" b="1" dirty="0" err="1" smtClean="0">
                <a:solidFill>
                  <a:srgbClr val="000080"/>
                </a:solidFill>
                <a:latin typeface="Consolas"/>
              </a:rPr>
              <a:t>$</a:t>
            </a:r>
            <a:r>
              <a:rPr lang="en-GB" sz="800" b="1" dirty="0" err="1" smtClean="0">
                <a:solidFill>
                  <a:srgbClr val="000000"/>
                </a:solidFill>
                <a:latin typeface="Consolas"/>
              </a:rPr>
              <a:t>loadedOnly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800" b="1" dirty="0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(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x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)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err="1" smtClean="0">
                <a:solidFill>
                  <a:srgbClr val="8000FF"/>
                </a:solidFill>
                <a:latin typeface="Consolas"/>
              </a:rPr>
              <a:t>unname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(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x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[[</a:t>
            </a:r>
            <a:r>
              <a:rPr lang="en-GB" sz="800" b="1" dirty="0" smtClean="0">
                <a:solidFill>
                  <a:srgbClr val="808080"/>
                </a:solidFill>
                <a:latin typeface="Consolas"/>
              </a:rPr>
              <a:t>"Package"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]])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800" b="1" dirty="0" smtClean="0">
                <a:solidFill>
                  <a:srgbClr val="8000FF"/>
                </a:solidFill>
                <a:latin typeface="Consolas"/>
              </a:rPr>
              <a:t>character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(</a:t>
            </a:r>
            <a:r>
              <a:rPr lang="en-GB" sz="800" b="1" dirty="0" smtClean="0">
                <a:solidFill>
                  <a:srgbClr val="FF8000"/>
                </a:solidFill>
                <a:latin typeface="Consolas"/>
              </a:rPr>
              <a:t>1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))</a:t>
            </a:r>
            <a:endParaRPr lang="en-GB" sz="8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800" dirty="0" err="1" smtClean="0">
                <a:solidFill>
                  <a:srgbClr val="000000"/>
                </a:solidFill>
                <a:latin typeface="Consolas"/>
              </a:rPr>
              <a:t>req_pkg</a:t>
            </a:r>
            <a:r>
              <a:rPr lang="en-GB" sz="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&lt;-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smtClean="0">
                <a:solidFill>
                  <a:srgbClr val="8000FF"/>
                </a:solidFill>
                <a:latin typeface="Consolas"/>
              </a:rPr>
              <a:t>c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(</a:t>
            </a:r>
            <a:r>
              <a:rPr lang="en-GB" sz="800" b="1" dirty="0" err="1" smtClean="0">
                <a:solidFill>
                  <a:srgbClr val="000000"/>
                </a:solidFill>
                <a:latin typeface="Consolas"/>
              </a:rPr>
              <a:t>other_pkg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800" b="1" dirty="0" err="1" smtClean="0">
                <a:solidFill>
                  <a:srgbClr val="000000"/>
                </a:solidFill>
                <a:latin typeface="Consolas"/>
              </a:rPr>
              <a:t>loaded_pkg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)</a:t>
            </a:r>
            <a:endParaRPr lang="en-GB" sz="8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800" dirty="0" smtClean="0">
                <a:solidFill>
                  <a:srgbClr val="8000FF"/>
                </a:solidFill>
                <a:latin typeface="Consolas"/>
              </a:rPr>
              <a:t>names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(</a:t>
            </a:r>
            <a:r>
              <a:rPr lang="en-GB" sz="800" b="1" dirty="0" err="1" smtClean="0">
                <a:solidFill>
                  <a:srgbClr val="000000"/>
                </a:solidFill>
                <a:latin typeface="Consolas"/>
              </a:rPr>
              <a:t>req_pkg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)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&lt;-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smtClean="0">
                <a:solidFill>
                  <a:srgbClr val="0000FF"/>
                </a:solidFill>
                <a:latin typeface="Consolas"/>
              </a:rPr>
              <a:t>NULL</a:t>
            </a:r>
            <a:endParaRPr lang="en-GB" sz="8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800" dirty="0" smtClean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GB" sz="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800" b="1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(!</a:t>
            </a:r>
            <a:r>
              <a:rPr lang="en-GB" sz="800" b="1" dirty="0" err="1" smtClean="0">
                <a:solidFill>
                  <a:srgbClr val="000000"/>
                </a:solidFill>
                <a:latin typeface="Consolas"/>
              </a:rPr>
              <a:t>dir.exists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(</a:t>
            </a:r>
            <a:r>
              <a:rPr lang="en-GB" sz="800" b="1" dirty="0" err="1" smtClean="0">
                <a:solidFill>
                  <a:srgbClr val="000000"/>
                </a:solidFill>
                <a:latin typeface="Consolas"/>
              </a:rPr>
              <a:t>dst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))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{</a:t>
            </a:r>
            <a:endParaRPr lang="en-GB" sz="8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8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800" dirty="0" err="1" smtClean="0">
                <a:solidFill>
                  <a:srgbClr val="000000"/>
                </a:solidFill>
                <a:latin typeface="Consolas"/>
              </a:rPr>
              <a:t>dir.create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(</a:t>
            </a:r>
            <a:r>
              <a:rPr lang="en-GB" sz="800" b="1" dirty="0" err="1" smtClean="0">
                <a:solidFill>
                  <a:srgbClr val="000000"/>
                </a:solidFill>
                <a:latin typeface="Consolas"/>
              </a:rPr>
              <a:t>dst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)</a:t>
            </a:r>
            <a:endParaRPr lang="en-GB" sz="8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}</a:t>
            </a:r>
            <a:endParaRPr lang="en-GB" sz="8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800" dirty="0" smtClean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GB" sz="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800" b="1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(</a:t>
            </a:r>
            <a:r>
              <a:rPr lang="en-GB" sz="800" b="1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err="1" smtClean="0">
                <a:solidFill>
                  <a:srgbClr val="000000"/>
                </a:solidFill>
                <a:latin typeface="Consolas"/>
              </a:rPr>
              <a:t>req_pkg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)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{</a:t>
            </a:r>
            <a:endParaRPr lang="en-GB" sz="8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8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800" b="1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(</a:t>
            </a:r>
            <a:r>
              <a:rPr lang="en-GB" sz="800" b="1" dirty="0" err="1" smtClean="0">
                <a:solidFill>
                  <a:srgbClr val="000000"/>
                </a:solidFill>
                <a:latin typeface="Consolas"/>
              </a:rPr>
              <a:t>dir.exists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(</a:t>
            </a:r>
            <a:r>
              <a:rPr lang="en-GB" sz="800" b="1" dirty="0" err="1" smtClean="0">
                <a:solidFill>
                  <a:srgbClr val="000000"/>
                </a:solidFill>
                <a:latin typeface="Consolas"/>
              </a:rPr>
              <a:t>file.path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(</a:t>
            </a:r>
            <a:r>
              <a:rPr lang="en-GB" sz="800" b="1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800" b="1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)))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{</a:t>
            </a:r>
            <a:endParaRPr lang="en-GB" sz="8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8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GB" sz="800" dirty="0" smtClean="0">
                <a:solidFill>
                  <a:srgbClr val="8000FF"/>
                </a:solidFill>
                <a:latin typeface="Consolas"/>
              </a:rPr>
              <a:t>cat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(</a:t>
            </a:r>
            <a:r>
              <a:rPr lang="en-GB" sz="800" b="1" dirty="0" smtClean="0">
                <a:solidFill>
                  <a:srgbClr val="808080"/>
                </a:solidFill>
                <a:latin typeface="Consolas"/>
              </a:rPr>
              <a:t>"Copying"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800" b="1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800" b="1" dirty="0" smtClean="0">
                <a:solidFill>
                  <a:srgbClr val="808080"/>
                </a:solidFill>
                <a:latin typeface="Consolas"/>
              </a:rPr>
              <a:t>"from </a:t>
            </a:r>
            <a:r>
              <a:rPr lang="en-GB" sz="800" b="1" dirty="0" err="1" smtClean="0">
                <a:solidFill>
                  <a:srgbClr val="808080"/>
                </a:solidFill>
                <a:latin typeface="Consolas"/>
              </a:rPr>
              <a:t>src</a:t>
            </a:r>
            <a:r>
              <a:rPr lang="en-GB" sz="800" b="1" dirty="0" smtClean="0">
                <a:solidFill>
                  <a:srgbClr val="808080"/>
                </a:solidFill>
                <a:latin typeface="Consolas"/>
              </a:rPr>
              <a:t> to </a:t>
            </a:r>
            <a:r>
              <a:rPr lang="en-GB" sz="800" b="1" dirty="0" err="1" smtClean="0">
                <a:solidFill>
                  <a:srgbClr val="808080"/>
                </a:solidFill>
                <a:latin typeface="Consolas"/>
              </a:rPr>
              <a:t>dst</a:t>
            </a:r>
            <a:r>
              <a:rPr lang="en-GB" sz="800" b="1" dirty="0" smtClean="0">
                <a:solidFill>
                  <a:srgbClr val="808080"/>
                </a:solidFill>
                <a:latin typeface="Consolas"/>
              </a:rPr>
              <a:t>\n"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)</a:t>
            </a:r>
            <a:endParaRPr lang="en-GB" sz="8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8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GB" sz="800" dirty="0" err="1" smtClean="0">
                <a:solidFill>
                  <a:srgbClr val="000000"/>
                </a:solidFill>
                <a:latin typeface="Consolas"/>
              </a:rPr>
              <a:t>file.copy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(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from 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=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err="1" smtClean="0">
                <a:solidFill>
                  <a:srgbClr val="000000"/>
                </a:solidFill>
                <a:latin typeface="Consolas"/>
              </a:rPr>
              <a:t>file.path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(</a:t>
            </a:r>
            <a:r>
              <a:rPr lang="en-GB" sz="800" b="1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800" b="1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)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GB" sz="800" dirty="0" smtClean="0">
                <a:solidFill>
                  <a:srgbClr val="000000"/>
                </a:solidFill>
                <a:latin typeface="Consolas"/>
              </a:rPr>
              <a:t>                      to 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=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err="1" smtClean="0">
                <a:solidFill>
                  <a:srgbClr val="000000"/>
                </a:solidFill>
                <a:latin typeface="Consolas"/>
              </a:rPr>
              <a:t>dst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GB" sz="800" dirty="0" smtClean="0">
                <a:solidFill>
                  <a:srgbClr val="000000"/>
                </a:solidFill>
                <a:latin typeface="Consolas"/>
              </a:rPr>
              <a:t>                      overwrite 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=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GB" sz="800" dirty="0" smtClean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en-GB" sz="800" dirty="0" err="1" smtClean="0">
                <a:solidFill>
                  <a:srgbClr val="000000"/>
                </a:solidFill>
                <a:latin typeface="Consolas"/>
              </a:rPr>
              <a:t>copy.mode</a:t>
            </a:r>
            <a:r>
              <a:rPr lang="en-GB" sz="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=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GB" sz="800" dirty="0" smtClean="0">
                <a:solidFill>
                  <a:srgbClr val="000000"/>
                </a:solidFill>
                <a:latin typeface="Consolas"/>
              </a:rPr>
              <a:t>                      recursive 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=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)</a:t>
            </a:r>
            <a:endParaRPr lang="en-GB" sz="8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8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}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smtClean="0">
                <a:solidFill>
                  <a:srgbClr val="0000FF"/>
                </a:solidFill>
                <a:latin typeface="Consolas"/>
              </a:rPr>
              <a:t>else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{</a:t>
            </a:r>
            <a:endParaRPr lang="en-GB" sz="8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8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GB" sz="800" dirty="0" smtClean="0">
                <a:solidFill>
                  <a:srgbClr val="8000FF"/>
                </a:solidFill>
                <a:latin typeface="Consolas"/>
              </a:rPr>
              <a:t>cat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(</a:t>
            </a:r>
            <a:r>
              <a:rPr lang="en-GB" sz="800" b="1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GB" sz="8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800" b="1" dirty="0" smtClean="0">
                <a:solidFill>
                  <a:srgbClr val="808080"/>
                </a:solidFill>
                <a:latin typeface="Consolas"/>
              </a:rPr>
              <a:t>"is not in </a:t>
            </a:r>
            <a:r>
              <a:rPr lang="en-GB" sz="800" b="1" dirty="0" err="1" smtClean="0">
                <a:solidFill>
                  <a:srgbClr val="808080"/>
                </a:solidFill>
                <a:latin typeface="Consolas"/>
              </a:rPr>
              <a:t>src</a:t>
            </a:r>
            <a:r>
              <a:rPr lang="en-GB" sz="800" b="1" dirty="0" smtClean="0">
                <a:solidFill>
                  <a:srgbClr val="808080"/>
                </a:solidFill>
                <a:latin typeface="Consolas"/>
              </a:rPr>
              <a:t>\n"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)</a:t>
            </a:r>
            <a:endParaRPr lang="en-GB" sz="8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8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}</a:t>
            </a:r>
            <a:endParaRPr lang="en-GB" sz="8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}</a:t>
            </a:r>
            <a:endParaRPr lang="en-GB" sz="8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800" b="1" dirty="0" smtClean="0">
                <a:solidFill>
                  <a:srgbClr val="000080"/>
                </a:solidFill>
                <a:latin typeface="Consolas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404664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3. Copy required packages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412776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61950">
              <a:buClr>
                <a:srgbClr val="0096DC"/>
              </a:buClr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At the top, add in code so that R can find packages</a:t>
            </a:r>
          </a:p>
          <a:p>
            <a:pPr indent="-361950">
              <a:buClr>
                <a:srgbClr val="0096DC"/>
              </a:buClr>
            </a:pP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libPaths</a:t>
            </a:r>
            <a:r>
              <a:rPr lang="en-GB" b="1" dirty="0" smtClean="0">
                <a:solidFill>
                  <a:srgbClr val="000080"/>
                </a:solidFill>
                <a:latin typeface="Consolas"/>
              </a:rPr>
              <a:t>(</a:t>
            </a:r>
            <a:r>
              <a:rPr lang="en-GB" b="1" dirty="0" smtClean="0">
                <a:solidFill>
                  <a:srgbClr val="808080"/>
                </a:solidFill>
                <a:latin typeface="Consolas"/>
              </a:rPr>
              <a:t>"../packages"</a:t>
            </a:r>
            <a:r>
              <a:rPr lang="en-GB" b="1" dirty="0" smtClean="0">
                <a:solidFill>
                  <a:srgbClr val="000080"/>
                </a:solidFill>
                <a:latin typeface="Consolas"/>
              </a:rPr>
              <a:t>)</a:t>
            </a:r>
          </a:p>
          <a:p>
            <a:pPr indent="-361950">
              <a:buClr>
                <a:srgbClr val="0096DC"/>
              </a:buClr>
            </a:pP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 indent="-361950">
              <a:buClr>
                <a:srgbClr val="0096DC"/>
              </a:buClr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At the end, add in code that terminates the R session when you close your browser</a:t>
            </a:r>
          </a:p>
          <a:p>
            <a:pPr indent="-361950">
              <a:buClr>
                <a:srgbClr val="0096DC"/>
              </a:buClr>
            </a:pP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session</a:t>
            </a:r>
            <a:r>
              <a:rPr lang="en-GB" b="1" dirty="0" err="1" smtClean="0">
                <a:solidFill>
                  <a:srgbClr val="000080"/>
                </a:solidFill>
                <a:latin typeface="Consolas"/>
              </a:rPr>
              <a:t>$</a:t>
            </a:r>
            <a:r>
              <a:rPr lang="en-GB" b="1" dirty="0" err="1" smtClean="0">
                <a:solidFill>
                  <a:srgbClr val="000000"/>
                </a:solidFill>
                <a:latin typeface="Consolas"/>
              </a:rPr>
              <a:t>onSessionEnded</a:t>
            </a:r>
            <a:r>
              <a:rPr lang="en-GB" b="1" dirty="0" smtClean="0">
                <a:solidFill>
                  <a:srgbClr val="000080"/>
                </a:solidFill>
                <a:latin typeface="Consolas"/>
              </a:rPr>
              <a:t>(</a:t>
            </a:r>
            <a:r>
              <a:rPr lang="en-GB" b="1" dirty="0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GB" b="1" dirty="0" smtClean="0">
                <a:solidFill>
                  <a:srgbClr val="000080"/>
                </a:solidFill>
                <a:latin typeface="Consolas"/>
              </a:rPr>
              <a:t>()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 smtClean="0">
                <a:solidFill>
                  <a:srgbClr val="000080"/>
                </a:solidFill>
                <a:latin typeface="Consolas"/>
              </a:rPr>
              <a:t>{</a:t>
            </a:r>
            <a:endParaRPr lang="en-GB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nsolas"/>
              </a:rPr>
              <a:t>      tools</a:t>
            </a:r>
            <a:r>
              <a:rPr lang="en-GB" b="1" dirty="0" smtClean="0">
                <a:solidFill>
                  <a:srgbClr val="000080"/>
                </a:solidFill>
                <a:latin typeface="Consolas"/>
              </a:rPr>
              <a:t>::</a:t>
            </a:r>
            <a:r>
              <a:rPr lang="en-GB" b="1" dirty="0" err="1" smtClean="0">
                <a:solidFill>
                  <a:srgbClr val="000000"/>
                </a:solidFill>
                <a:latin typeface="Consolas"/>
              </a:rPr>
              <a:t>pskill</a:t>
            </a:r>
            <a:r>
              <a:rPr lang="en-GB" b="1" dirty="0" smtClean="0">
                <a:solidFill>
                  <a:srgbClr val="000080"/>
                </a:solidFill>
                <a:latin typeface="Consolas"/>
              </a:rPr>
              <a:t>(</a:t>
            </a:r>
            <a:r>
              <a:rPr lang="en-GB" b="1" dirty="0" err="1" smtClean="0">
                <a:solidFill>
                  <a:srgbClr val="000000"/>
                </a:solidFill>
                <a:latin typeface="Consolas"/>
              </a:rPr>
              <a:t>Sys.getpid</a:t>
            </a:r>
            <a:r>
              <a:rPr lang="en-GB" b="1" dirty="0" smtClean="0">
                <a:solidFill>
                  <a:srgbClr val="000080"/>
                </a:solidFill>
                <a:latin typeface="Consolas"/>
              </a:rPr>
              <a:t>())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b="1" dirty="0" smtClean="0">
                <a:solidFill>
                  <a:srgbClr val="008000"/>
                </a:solidFill>
                <a:latin typeface="Consolas"/>
              </a:rPr>
              <a:t># Ends R Session</a:t>
            </a:r>
            <a:endParaRPr lang="en-GB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b="1" dirty="0" smtClean="0">
                <a:solidFill>
                  <a:srgbClr val="000080"/>
                </a:solidFill>
                <a:latin typeface="Consolas"/>
              </a:rPr>
              <a:t>})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404664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4. Amend </a:t>
            </a:r>
            <a:r>
              <a:rPr lang="en-GB" sz="3200" b="1" dirty="0" err="1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server.R</a:t>
            </a:r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412776"/>
            <a:ext cx="8640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61950">
              <a:buClr>
                <a:srgbClr val="0096DC"/>
              </a:buClr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That is all.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404664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5. Extract R-Portable to Local Folder  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556792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GB" sz="1600" dirty="0" err="1" smtClean="0">
                <a:solidFill>
                  <a:srgbClr val="000000"/>
                </a:solidFill>
                <a:latin typeface="Consolas"/>
              </a:rPr>
              <a:t>libPaths</a:t>
            </a:r>
            <a:r>
              <a:rPr lang="en-GB" sz="1600" b="1" dirty="0" smtClean="0">
                <a:solidFill>
                  <a:srgbClr val="000080"/>
                </a:solidFill>
                <a:latin typeface="Consolas"/>
              </a:rPr>
              <a:t>(</a:t>
            </a:r>
            <a:r>
              <a:rPr lang="en-GB" sz="1600" b="1" dirty="0" smtClean="0">
                <a:solidFill>
                  <a:srgbClr val="808080"/>
                </a:solidFill>
                <a:latin typeface="Consolas"/>
              </a:rPr>
              <a:t>"../Remote/packages"</a:t>
            </a:r>
            <a:r>
              <a:rPr lang="en-GB" sz="1600" b="1" dirty="0" smtClean="0">
                <a:solidFill>
                  <a:srgbClr val="000080"/>
                </a:solidFill>
                <a:latin typeface="Consolas"/>
              </a:rPr>
              <a:t>)</a:t>
            </a:r>
            <a:endParaRPr lang="en-GB" sz="16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shiny</a:t>
            </a:r>
            <a:r>
              <a:rPr lang="en-GB" sz="1600" b="1" dirty="0" smtClean="0">
                <a:solidFill>
                  <a:srgbClr val="000080"/>
                </a:solidFill>
                <a:latin typeface="Consolas"/>
              </a:rPr>
              <a:t>::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runApp</a:t>
            </a:r>
            <a:r>
              <a:rPr lang="en-GB" sz="1600" b="1" dirty="0" smtClean="0">
                <a:solidFill>
                  <a:srgbClr val="000080"/>
                </a:solidFill>
                <a:latin typeface="Consolas"/>
              </a:rPr>
              <a:t>(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appDir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000080"/>
                </a:solidFill>
                <a:latin typeface="Consolas"/>
              </a:rPr>
              <a:t>=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808080"/>
                </a:solidFill>
                <a:latin typeface="Consolas"/>
              </a:rPr>
              <a:t>"../Remote/shiny-app"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b="1" dirty="0" err="1" smtClean="0">
                <a:solidFill>
                  <a:srgbClr val="000000"/>
                </a:solidFill>
                <a:latin typeface="Consolas"/>
              </a:rPr>
              <a:t>launch.browser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000080"/>
                </a:solidFill>
                <a:latin typeface="Consolas"/>
              </a:rPr>
              <a:t>=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en-GB" sz="1600" b="1" dirty="0" smtClean="0">
                <a:solidFill>
                  <a:srgbClr val="000080"/>
                </a:solidFill>
                <a:latin typeface="Consolas"/>
              </a:rPr>
              <a:t>)</a:t>
            </a:r>
          </a:p>
          <a:p>
            <a:pPr indent="-361950">
              <a:buClr>
                <a:srgbClr val="0096DC"/>
              </a:buClr>
            </a:pPr>
            <a:endParaRPr lang="en-GB"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404664"/>
            <a:ext cx="72728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6. Create </a:t>
            </a:r>
            <a:r>
              <a:rPr lang="en-GB" sz="3200" b="1" dirty="0" err="1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runShinyApp.R</a:t>
            </a:r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 script in Local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412776"/>
            <a:ext cx="864096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CreateObject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b="1" dirty="0" smtClean="0">
                <a:solidFill>
                  <a:srgbClr val="808080"/>
                </a:solidFill>
                <a:latin typeface="Consolas"/>
              </a:rPr>
              <a:t>"</a:t>
            </a:r>
            <a:r>
              <a:rPr lang="en-GB" b="1" dirty="0" err="1" smtClean="0">
                <a:solidFill>
                  <a:srgbClr val="808080"/>
                </a:solidFill>
                <a:latin typeface="Consolas"/>
              </a:rPr>
              <a:t>Wscript.Shell</a:t>
            </a:r>
            <a:r>
              <a:rPr lang="en-GB" b="1" dirty="0" smtClean="0">
                <a:solidFill>
                  <a:srgbClr val="808080"/>
                </a:solidFill>
                <a:latin typeface="Consolas"/>
              </a:rPr>
              <a:t>"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).Run </a:t>
            </a:r>
            <a:r>
              <a:rPr lang="en-GB" b="1" dirty="0" smtClean="0">
                <a:solidFill>
                  <a:srgbClr val="808080"/>
                </a:solidFill>
                <a:latin typeface="Consolas"/>
              </a:rPr>
              <a:t>"R-Portable\App\R-Portable\bin\i386\R.exe CMD BATCH --vanilla --slave </a:t>
            </a:r>
            <a:r>
              <a:rPr lang="en-GB" b="1" dirty="0" err="1" smtClean="0">
                <a:solidFill>
                  <a:srgbClr val="808080"/>
                </a:solidFill>
                <a:latin typeface="Consolas"/>
              </a:rPr>
              <a:t>runShinyApp.R</a:t>
            </a:r>
            <a:r>
              <a:rPr lang="en-GB" b="1" dirty="0" smtClean="0">
                <a:solidFill>
                  <a:srgbClr val="808080"/>
                </a:solidFill>
                <a:latin typeface="Consolas"/>
              </a:rPr>
              <a:t> log.txt"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b="1" dirty="0" smtClean="0">
                <a:solidFill>
                  <a:srgbClr val="FF0000"/>
                </a:solidFill>
                <a:latin typeface="Consolas"/>
              </a:rPr>
              <a:t>0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b="1" dirty="0" smtClean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>
              <a:buFont typeface="Arial" pitchFamily="34" charset="0"/>
              <a:buChar char="•"/>
            </a:pPr>
            <a:endParaRPr lang="en-GB" sz="2200" b="1" dirty="0" smtClean="0">
              <a:solidFill>
                <a:srgbClr val="0000FF"/>
              </a:solidFill>
            </a:endParaRPr>
          </a:p>
          <a:p>
            <a:pPr indent="-361950">
              <a:buClr>
                <a:srgbClr val="0096DC"/>
              </a:buClr>
            </a:pPr>
            <a:r>
              <a:rPr lang="en-GB" sz="2200" b="1" dirty="0" smtClean="0">
                <a:latin typeface="Arial" pitchFamily="34" charset="0"/>
                <a:cs typeface="Arial" pitchFamily="34" charset="0"/>
              </a:rPr>
              <a:t>Note: 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Points to </a:t>
            </a:r>
            <a:r>
              <a:rPr lang="en-GB" sz="2200" u="sng" dirty="0" smtClean="0">
                <a:latin typeface="Arial" pitchFamily="34" charset="0"/>
                <a:cs typeface="Arial" pitchFamily="34" charset="0"/>
              </a:rPr>
              <a:t>32-bit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 R (can also create script for 64-bit R)</a:t>
            </a:r>
          </a:p>
          <a:p>
            <a:pPr indent="-361950">
              <a:buClr>
                <a:srgbClr val="0096DC"/>
              </a:buClr>
            </a:pPr>
            <a:endParaRPr lang="en-GB" sz="2200" b="1" dirty="0" smtClean="0">
              <a:latin typeface="Arial" pitchFamily="34" charset="0"/>
              <a:cs typeface="Arial" pitchFamily="34" charset="0"/>
            </a:endParaRPr>
          </a:p>
          <a:p>
            <a:pPr indent="-361950">
              <a:buClr>
                <a:srgbClr val="0096DC"/>
              </a:buClr>
            </a:pPr>
            <a:r>
              <a:rPr lang="en-GB" sz="2200" b="1" dirty="0" smtClean="0">
                <a:latin typeface="Arial" pitchFamily="34" charset="0"/>
                <a:cs typeface="Arial" pitchFamily="34" charset="0"/>
              </a:rPr>
              <a:t>CMD BATCH 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run R ‘non-interactively’</a:t>
            </a:r>
          </a:p>
          <a:p>
            <a:pPr indent="-361950">
              <a:buClr>
                <a:srgbClr val="0096DC"/>
              </a:buClr>
            </a:pPr>
            <a:endParaRPr lang="en-GB" sz="2200" b="1" dirty="0" smtClean="0">
              <a:latin typeface="Arial" pitchFamily="34" charset="0"/>
              <a:cs typeface="Arial" pitchFamily="34" charset="0"/>
            </a:endParaRPr>
          </a:p>
          <a:p>
            <a:pPr indent="-361950">
              <a:buClr>
                <a:srgbClr val="0096DC"/>
              </a:buClr>
            </a:pPr>
            <a:r>
              <a:rPr lang="en-GB" sz="2200" b="1" dirty="0" smtClean="0">
                <a:latin typeface="Arial" pitchFamily="34" charset="0"/>
                <a:cs typeface="Arial" pitchFamily="34" charset="0"/>
              </a:rPr>
              <a:t>--vanilla 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implies --no-site-file, --no-init-file, --no-environ</a:t>
            </a:r>
          </a:p>
          <a:p>
            <a:pPr indent="-361950">
              <a:buClr>
                <a:srgbClr val="0096DC"/>
              </a:buClr>
            </a:pPr>
            <a:endParaRPr lang="en-GB" sz="2200" dirty="0" smtClean="0">
              <a:latin typeface="Arial" pitchFamily="34" charset="0"/>
              <a:cs typeface="Arial" pitchFamily="34" charset="0"/>
            </a:endParaRPr>
          </a:p>
          <a:p>
            <a:pPr indent="-361950">
              <a:buClr>
                <a:srgbClr val="0096DC"/>
              </a:buClr>
            </a:pPr>
            <a:r>
              <a:rPr lang="en-GB" sz="2200" b="1" dirty="0" smtClean="0">
                <a:latin typeface="Arial" pitchFamily="34" charset="0"/>
                <a:cs typeface="Arial" pitchFamily="34" charset="0"/>
              </a:rPr>
              <a:t>--slave 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commands are not printed with output to ‘log.txt’</a:t>
            </a:r>
          </a:p>
          <a:p>
            <a:pPr indent="-361950">
              <a:buClr>
                <a:srgbClr val="0096DC"/>
              </a:buClr>
            </a:pPr>
            <a:endParaRPr lang="en-GB" sz="2200" dirty="0" smtClean="0">
              <a:latin typeface="Arial" pitchFamily="34" charset="0"/>
              <a:cs typeface="Arial" pitchFamily="34" charset="0"/>
            </a:endParaRPr>
          </a:p>
          <a:p>
            <a:pPr indent="-361950">
              <a:buClr>
                <a:srgbClr val="0096DC"/>
              </a:buClr>
            </a:pPr>
            <a:r>
              <a:rPr lang="en-GB" sz="2200" b="1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 Hide the window (and activate another window)</a:t>
            </a:r>
          </a:p>
          <a:p>
            <a:pPr indent="-361950">
              <a:buClr>
                <a:srgbClr val="0096DC"/>
              </a:buClr>
            </a:pPr>
            <a:endParaRPr lang="en-GB" sz="2200" dirty="0" smtClean="0">
              <a:latin typeface="Arial" pitchFamily="34" charset="0"/>
              <a:cs typeface="Arial" pitchFamily="34" charset="0"/>
            </a:endParaRPr>
          </a:p>
          <a:p>
            <a:pPr indent="-361950">
              <a:buClr>
                <a:srgbClr val="0096DC"/>
              </a:buClr>
            </a:pPr>
            <a:r>
              <a:rPr lang="en-GB" sz="2200" b="1" dirty="0" smtClean="0">
                <a:latin typeface="Arial" pitchFamily="34" charset="0"/>
                <a:cs typeface="Arial" pitchFamily="34" charset="0"/>
              </a:rPr>
              <a:t>False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 Do not wait for the command to complete before continuing 	execution of the </a:t>
            </a:r>
            <a:r>
              <a:rPr lang="en-GB" sz="2200" dirty="0" err="1" smtClean="0">
                <a:latin typeface="Arial" pitchFamily="34" charset="0"/>
                <a:cs typeface="Arial" pitchFamily="34" charset="0"/>
              </a:rPr>
              <a:t>wsh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 script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404664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7. Create runShiny.vbs in Local  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412776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61950">
              <a:buClr>
                <a:srgbClr val="0096DC"/>
              </a:buClr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Recommend creating shortcut for easy access.</a:t>
            </a:r>
          </a:p>
          <a:p>
            <a:pPr indent="-361950">
              <a:buClr>
                <a:srgbClr val="0096DC"/>
              </a:buClr>
            </a:pP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 indent="-361950">
              <a:buClr>
                <a:srgbClr val="0096DC"/>
              </a:buClr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Open Task Manager to show R is running </a:t>
            </a:r>
            <a:r>
              <a:rPr lang="en-GB" sz="2400" smtClean="0">
                <a:latin typeface="Arial" pitchFamily="34" charset="0"/>
                <a:cs typeface="Arial" pitchFamily="34" charset="0"/>
              </a:rPr>
              <a:t>(Rterm.exe).</a:t>
            </a: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 indent="-361950">
              <a:buClr>
                <a:srgbClr val="0096DC"/>
              </a:buClr>
            </a:pPr>
            <a:endParaRPr lang="en-GB" sz="2400" b="1" dirty="0" smtClean="0">
              <a:latin typeface="Arial" pitchFamily="34" charset="0"/>
              <a:cs typeface="Arial" pitchFamily="34" charset="0"/>
            </a:endParaRPr>
          </a:p>
          <a:p>
            <a:pPr indent="-361950">
              <a:buClr>
                <a:srgbClr val="0096DC"/>
              </a:buClr>
            </a:pP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Note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: May not work properly in old versions of Internet Explorer.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404664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8. Open the VBA script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412776"/>
            <a:ext cx="864096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Technical knowledge required to set up. </a:t>
            </a:r>
          </a:p>
          <a:p>
            <a:pPr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Need to know if you have 32-bit or 64-bit machine (can we create a VBA script to auto-detect?).</a:t>
            </a:r>
          </a:p>
          <a:p>
            <a:pPr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Large app size as it includes R and all necessary libraries.</a:t>
            </a:r>
          </a:p>
          <a:p>
            <a:pPr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May get ‘messy’ if lots of people are doing this.</a:t>
            </a:r>
          </a:p>
          <a:p>
            <a:pPr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Updating apps may require updates of packages.</a:t>
            </a:r>
          </a:p>
          <a:p>
            <a:pPr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May not be suitable for sending externally.</a:t>
            </a:r>
          </a:p>
          <a:p>
            <a:pPr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R-Portable not currently supported by IT (</a:t>
            </a:r>
            <a:r>
              <a:rPr lang="en-GB" sz="2200" i="1" dirty="0" smtClean="0">
                <a:latin typeface="Arial" pitchFamily="34" charset="0"/>
                <a:cs typeface="Arial" pitchFamily="34" charset="0"/>
              </a:rPr>
              <a:t>more on this soon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May require new versions of R-portable as R gets updated.</a:t>
            </a:r>
          </a:p>
          <a:p>
            <a:pPr lvl="1" indent="-361950">
              <a:buClr>
                <a:srgbClr val="0096DC"/>
              </a:buClr>
            </a:pPr>
            <a:endParaRPr lang="en-GB" sz="2200" dirty="0" smtClean="0">
              <a:latin typeface="Arial" pitchFamily="34" charset="0"/>
              <a:cs typeface="Arial" pitchFamily="34" charset="0"/>
            </a:endParaRPr>
          </a:p>
          <a:p>
            <a:pPr marL="0" lvl="1" indent="-361950">
              <a:buClr>
                <a:srgbClr val="0096DC"/>
              </a:buClr>
            </a:pPr>
            <a:r>
              <a:rPr lang="en-GB" sz="2200" b="1" dirty="0" smtClean="0">
                <a:latin typeface="Arial" pitchFamily="34" charset="0"/>
                <a:cs typeface="Arial" pitchFamily="34" charset="0"/>
              </a:rPr>
              <a:t>To explore:</a:t>
            </a:r>
          </a:p>
          <a:p>
            <a:pPr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Capability to serve multiple concurrent users.</a:t>
            </a:r>
          </a:p>
          <a:p>
            <a:pPr marL="360000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Speed of apps using large datasets (particularly on network drives)</a:t>
            </a:r>
          </a:p>
          <a:p>
            <a:pPr lvl="1" indent="-361950">
              <a:buClr>
                <a:srgbClr val="0096DC"/>
              </a:buClr>
              <a:buFont typeface="Arial" pitchFamily="34" charset="0"/>
              <a:buChar char="•"/>
            </a:pPr>
            <a:endParaRPr lang="en-GB"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404664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Issues and Limitations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17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412776"/>
            <a:ext cx="864096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It works!</a:t>
            </a:r>
          </a:p>
          <a:p>
            <a:pPr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Pragmatic solution while a private Shiny server is not available</a:t>
            </a:r>
          </a:p>
          <a:p>
            <a:pPr lvl="3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Particularly for sharing with colleagues who do not have R.</a:t>
            </a:r>
          </a:p>
          <a:p>
            <a:pPr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Does not take too long to set up.</a:t>
            </a:r>
          </a:p>
          <a:p>
            <a:pPr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Future Work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: function to ‘automatically’ create a portable Shiny app (</a:t>
            </a:r>
            <a:r>
              <a:rPr lang="en-GB" sz="2400" i="1" dirty="0" smtClean="0">
                <a:latin typeface="Arial" pitchFamily="34" charset="0"/>
                <a:cs typeface="Arial" pitchFamily="34" charset="0"/>
              </a:rPr>
              <a:t>demand dependant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Should be ‘secure’ as long as apps are placed in directories with appropriate access restrictions.</a:t>
            </a:r>
          </a:p>
          <a:p>
            <a:pPr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Disclaimer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: I am not an IT security expert!</a:t>
            </a:r>
          </a:p>
          <a:p>
            <a:pPr lvl="2" indent="-361950">
              <a:buClr>
                <a:srgbClr val="0096DC"/>
              </a:buClr>
              <a:buFont typeface="Arial" pitchFamily="34" charset="0"/>
              <a:buChar char="•"/>
            </a:pPr>
            <a:endParaRPr lang="en-GB"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404664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The Good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412776"/>
            <a:ext cx="864096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0" indent="-457200">
              <a:buClr>
                <a:srgbClr val="0096DC"/>
              </a:buClr>
            </a:pP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The wish list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95250" indent="-457200">
              <a:buClr>
                <a:srgbClr val="0096DC"/>
              </a:buClr>
              <a:buFont typeface="+mj-lt"/>
              <a:buAutoNum type="arabicPeriod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IT gives us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a private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RShiny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server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(soon).</a:t>
            </a:r>
          </a:p>
          <a:p>
            <a:pPr marL="95250" indent="-457200">
              <a:buClr>
                <a:srgbClr val="0096DC"/>
              </a:buClr>
              <a:buFont typeface="+mj-lt"/>
              <a:buAutoNum type="arabicPeriod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IT allows us to download R-Portable.</a:t>
            </a:r>
          </a:p>
          <a:p>
            <a:pPr marL="95250" indent="-457200">
              <a:buClr>
                <a:srgbClr val="0096DC"/>
              </a:buClr>
              <a:buFont typeface="+mj-lt"/>
              <a:buAutoNum type="arabicPeriod"/>
            </a:pP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 marL="95250" indent="-457200">
              <a:buClr>
                <a:srgbClr val="0096DC"/>
              </a:buClr>
            </a:pP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Actions:</a:t>
            </a:r>
          </a:p>
          <a:p>
            <a:pPr marL="432000" indent="-457200">
              <a:buClr>
                <a:srgbClr val="0096DC"/>
              </a:buClr>
              <a:buFont typeface="+mj-lt"/>
              <a:buAutoNum type="arabicPeriod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Collate examples of when you needed to share a Shiny app but could not (e.g. due to confidentiality).</a:t>
            </a:r>
          </a:p>
          <a:p>
            <a:pPr marL="95250" indent="-457200">
              <a:buClr>
                <a:srgbClr val="0096DC"/>
              </a:buClr>
              <a:buFont typeface="+mj-lt"/>
              <a:buAutoNum type="arabicPeriod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Inform senior colleagues of demand.</a:t>
            </a:r>
          </a:p>
          <a:p>
            <a:pPr marL="95250" indent="-457200">
              <a:buClr>
                <a:srgbClr val="0096DC"/>
              </a:buClr>
              <a:buFont typeface="+mj-lt"/>
              <a:buAutoNum type="arabicPeriod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Inform IT of demand (</a:t>
            </a:r>
            <a:r>
              <a:rPr lang="en-GB" sz="2400" i="1" dirty="0" smtClean="0">
                <a:latin typeface="Arial" pitchFamily="34" charset="0"/>
                <a:cs typeface="Arial" pitchFamily="34" charset="0"/>
              </a:rPr>
              <a:t>maybe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95250" indent="-457200">
              <a:buClr>
                <a:srgbClr val="0096DC"/>
              </a:buClr>
              <a:buFont typeface="+mj-lt"/>
              <a:buAutoNum type="arabicPeriod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Discuss at R Users meeting.</a:t>
            </a:r>
          </a:p>
          <a:p>
            <a:pPr marL="95250" indent="-457200">
              <a:buClr>
                <a:srgbClr val="0096DC"/>
              </a:buClr>
              <a:buFont typeface="+mj-lt"/>
              <a:buAutoNum type="arabicPeriod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Give talk again at the Public Sector Shiny Meeting.</a:t>
            </a:r>
          </a:p>
          <a:p>
            <a:pPr marL="1009650" lvl="2" indent="-45720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May be good opportunity to share this wider and get better understanding.</a:t>
            </a:r>
          </a:p>
          <a:p>
            <a:pPr marL="1009650" lvl="2" indent="-457200">
              <a:buClr>
                <a:srgbClr val="0096DC"/>
              </a:buClr>
              <a:buFont typeface="Arial" pitchFamily="34" charset="0"/>
              <a:buChar char="•"/>
            </a:pP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 lvl="2" indent="-361950">
              <a:buClr>
                <a:srgbClr val="0096DC"/>
              </a:buClr>
              <a:buFont typeface="Arial" pitchFamily="34" charset="0"/>
              <a:buChar char="•"/>
            </a:pPr>
            <a:endParaRPr lang="en-GB"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404664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Some Actions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412776"/>
            <a:ext cx="864096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0" indent="-457200">
              <a:spcAft>
                <a:spcPts val="600"/>
              </a:spcAft>
              <a:buClr>
                <a:srgbClr val="0096DC"/>
              </a:buClr>
              <a:buFont typeface="+mj-lt"/>
              <a:buAutoNum type="arabicPeriod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Background</a:t>
            </a:r>
          </a:p>
          <a:p>
            <a:pPr marL="1009650" lvl="2" indent="-45720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Problem scenarios</a:t>
            </a:r>
          </a:p>
          <a:p>
            <a:pPr marL="1009650" lvl="2" indent="-45720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R-Portable</a:t>
            </a:r>
          </a:p>
          <a:p>
            <a:pPr marL="1009650" lvl="2" indent="-45720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How it works in brief</a:t>
            </a:r>
          </a:p>
          <a:p>
            <a:pPr marL="95250" indent="-457200">
              <a:spcAft>
                <a:spcPts val="600"/>
              </a:spcAft>
              <a:buClr>
                <a:srgbClr val="0096DC"/>
              </a:buClr>
              <a:buFont typeface="+mj-lt"/>
              <a:buAutoNum type="arabicPeriod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Demo</a:t>
            </a:r>
          </a:p>
          <a:p>
            <a:pPr marL="1009650" lvl="2" indent="-457200">
              <a:spcAft>
                <a:spcPts val="600"/>
              </a:spcAft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From normal Shiny app to portable shiny app in around 10 minutes</a:t>
            </a:r>
          </a:p>
          <a:p>
            <a:pPr marL="95250" indent="-457200">
              <a:spcAft>
                <a:spcPts val="600"/>
              </a:spcAft>
              <a:buClr>
                <a:srgbClr val="0096DC"/>
              </a:buClr>
              <a:buFont typeface="+mj-lt"/>
              <a:buAutoNum type="arabicPeriod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The good and the bad (limitations and further work)</a:t>
            </a:r>
          </a:p>
          <a:p>
            <a:pPr marL="95250" indent="-457200">
              <a:spcAft>
                <a:spcPts val="600"/>
              </a:spcAft>
              <a:buClr>
                <a:srgbClr val="0096DC"/>
              </a:buClr>
              <a:buFont typeface="+mj-lt"/>
              <a:buAutoNum type="arabicPeriod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Actions</a:t>
            </a:r>
          </a:p>
          <a:p>
            <a:pPr marL="95250" indent="-457200">
              <a:buClr>
                <a:srgbClr val="0096DC"/>
              </a:buClr>
            </a:pP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 marL="95250" indent="-457200">
              <a:buClr>
                <a:srgbClr val="0096DC"/>
              </a:buClr>
            </a:pPr>
            <a:endParaRPr lang="en-GB" sz="2400" b="1" u="sng" dirty="0" smtClean="0">
              <a:latin typeface="Arial" pitchFamily="34" charset="0"/>
              <a:cs typeface="Arial" pitchFamily="34" charset="0"/>
            </a:endParaRPr>
          </a:p>
          <a:p>
            <a:pPr marL="95250" indent="-457200">
              <a:buClr>
                <a:srgbClr val="0096DC"/>
              </a:buClr>
            </a:pP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Interactive presentation format so stop me at any time</a:t>
            </a:r>
          </a:p>
          <a:p>
            <a:pPr marL="95250" indent="-457200">
              <a:buClr>
                <a:srgbClr val="0096DC"/>
              </a:buClr>
            </a:pPr>
            <a:endParaRPr lang="en-GB"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404664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Outline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412776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buClr>
                <a:srgbClr val="0096DC"/>
              </a:buClr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This is not my work. Thanks to</a:t>
            </a:r>
          </a:p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U.S. Bureau of Labour Statistics</a:t>
            </a:r>
          </a:p>
          <a:p>
            <a:pPr marL="1276350" lvl="2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Brandon Kopp</a:t>
            </a:r>
          </a:p>
          <a:p>
            <a:pPr marL="819150" lvl="1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Anna Price</a:t>
            </a:r>
          </a:p>
          <a:p>
            <a:pPr marL="361950" indent="-361950">
              <a:buClr>
                <a:srgbClr val="0096DC"/>
              </a:buClr>
              <a:buFont typeface="Arial" pitchFamily="34" charset="0"/>
              <a:buChar char="•"/>
            </a:pPr>
            <a:endParaRPr lang="en-GB" sz="2400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404664"/>
            <a:ext cx="4464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Acknowledgements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140968"/>
            <a:ext cx="5774743" cy="329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412776"/>
            <a:ext cx="864096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buClr>
                <a:srgbClr val="0096DC"/>
              </a:buClr>
            </a:pPr>
            <a:r>
              <a:rPr lang="en-GB" sz="2400" i="1" dirty="0" smtClean="0">
                <a:latin typeface="Arial" pitchFamily="34" charset="0"/>
                <a:cs typeface="Arial" pitchFamily="34" charset="0"/>
              </a:rPr>
              <a:t>“I am creating a Shiny app that uses </a:t>
            </a:r>
            <a:r>
              <a:rPr lang="en-GB" sz="2400" i="1" u="sng" dirty="0" smtClean="0">
                <a:latin typeface="Arial" pitchFamily="34" charset="0"/>
                <a:cs typeface="Arial" pitchFamily="34" charset="0"/>
              </a:rPr>
              <a:t>confidential data</a:t>
            </a:r>
            <a:r>
              <a:rPr lang="en-GB" sz="2400" i="1" dirty="0" smtClean="0">
                <a:latin typeface="Arial" pitchFamily="34" charset="0"/>
                <a:cs typeface="Arial" pitchFamily="34" charset="0"/>
              </a:rPr>
              <a:t> and therefore, cannot upload this to shinyapps.io, etc.”</a:t>
            </a:r>
          </a:p>
          <a:p>
            <a:pPr marL="361950" indent="-361950">
              <a:buClr>
                <a:srgbClr val="0096DC"/>
              </a:buClr>
            </a:pPr>
            <a:endParaRPr lang="en-GB" sz="2400" i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361950" indent="-361950">
              <a:buClr>
                <a:srgbClr val="0096DC"/>
              </a:buClr>
            </a:pPr>
            <a:r>
              <a:rPr lang="en-GB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Solutions:</a:t>
            </a:r>
          </a:p>
          <a:p>
            <a:pPr marL="457200" indent="-457200">
              <a:buClr>
                <a:srgbClr val="0096DC"/>
              </a:buClr>
              <a:buFont typeface="+mj-lt"/>
              <a:buAutoNum type="arabicPeriod"/>
            </a:pPr>
            <a:r>
              <a:rPr lang="en-GB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Upload the app to a private Shiny Server.</a:t>
            </a:r>
          </a:p>
          <a:p>
            <a:pPr marL="457200" indent="-457200">
              <a:buClr>
                <a:srgbClr val="0096DC"/>
              </a:buClr>
              <a:buFont typeface="+mj-lt"/>
              <a:buAutoNum type="arabicPeriod"/>
            </a:pPr>
            <a:r>
              <a:rPr lang="en-GB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Store the Shiny app on a shared network drive so that a colleague can load it up on their machine.</a:t>
            </a:r>
          </a:p>
          <a:p>
            <a:pPr marL="457200" indent="-457200">
              <a:buClr>
                <a:srgbClr val="0096DC"/>
              </a:buClr>
              <a:buFont typeface="+mj-lt"/>
              <a:buAutoNum type="arabicPeriod"/>
            </a:pPr>
            <a:endParaRPr lang="en-GB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361950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Option 1 is the </a:t>
            </a:r>
            <a:r>
              <a:rPr lang="en-GB" sz="2400" u="sng" dirty="0" smtClean="0">
                <a:latin typeface="Arial" pitchFamily="34" charset="0"/>
                <a:cs typeface="Arial" pitchFamily="34" charset="0"/>
              </a:rPr>
              <a:t>best solution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but is not currently possible in PHI.</a:t>
            </a:r>
          </a:p>
          <a:p>
            <a:pPr marL="361950" indent="-36195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Option 2 is fine when sharing with other competent R users but not otherwise. </a:t>
            </a:r>
          </a:p>
          <a:p>
            <a:pPr marL="361950" indent="-361950">
              <a:buClr>
                <a:srgbClr val="0096DC"/>
              </a:buClr>
              <a:buFont typeface="Arial" pitchFamily="34" charset="0"/>
              <a:buChar char="•"/>
            </a:pP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 marL="361950" indent="-361950">
              <a:buClr>
                <a:srgbClr val="0096DC"/>
              </a:buClr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This leads us to the next problem scenario...</a:t>
            </a:r>
          </a:p>
          <a:p>
            <a:pPr marL="361950" indent="-361950">
              <a:buClr>
                <a:srgbClr val="0096DC"/>
              </a:buClr>
            </a:pP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 marL="361950" indent="-361950">
              <a:buClr>
                <a:srgbClr val="0096DC"/>
              </a:buClr>
            </a:pPr>
            <a:endParaRPr lang="en-GB" sz="2400" i="1" dirty="0" smtClean="0">
              <a:latin typeface="Arial" pitchFamily="34" charset="0"/>
              <a:cs typeface="Arial" pitchFamily="34" charset="0"/>
            </a:endParaRPr>
          </a:p>
          <a:p>
            <a:pPr marL="361950" indent="-361950">
              <a:buClr>
                <a:srgbClr val="0096DC"/>
              </a:buClr>
              <a:buFont typeface="Arial" pitchFamily="34" charset="0"/>
              <a:buChar char="•"/>
            </a:pPr>
            <a:endParaRPr lang="en-GB" sz="2400" dirty="0" smtClean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404664"/>
            <a:ext cx="489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Problem Scenarios (1)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412776"/>
            <a:ext cx="864096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buClr>
                <a:srgbClr val="0096DC"/>
              </a:buClr>
            </a:pPr>
            <a:r>
              <a:rPr lang="en-GB" sz="2400" i="1" dirty="0" smtClean="0">
                <a:latin typeface="Arial" pitchFamily="34" charset="0"/>
                <a:cs typeface="Arial" pitchFamily="34" charset="0"/>
              </a:rPr>
              <a:t>“I need to share a Shiny app with a colleague who does not have R installed and has zero knowledge of R.”</a:t>
            </a:r>
          </a:p>
          <a:p>
            <a:pPr marL="361950" indent="-361950">
              <a:buClr>
                <a:srgbClr val="0096DC"/>
              </a:buClr>
            </a:pPr>
            <a:endParaRPr lang="en-GB" sz="2400" i="1" dirty="0" smtClean="0">
              <a:latin typeface="Arial" pitchFamily="34" charset="0"/>
              <a:cs typeface="Arial" pitchFamily="34" charset="0"/>
            </a:endParaRPr>
          </a:p>
          <a:p>
            <a:pPr marL="361950" indent="-361950">
              <a:buClr>
                <a:srgbClr val="0096DC"/>
              </a:buClr>
            </a:pP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Solutions:</a:t>
            </a:r>
          </a:p>
          <a:p>
            <a:pPr marL="457200" indent="-457200">
              <a:buClr>
                <a:srgbClr val="0096DC"/>
              </a:buClr>
              <a:buFont typeface="+mj-lt"/>
              <a:buAutoNum type="arabicPeriod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Get them to set up R and teach them it (converting them into an R user forever more)</a:t>
            </a:r>
          </a:p>
          <a:p>
            <a:pPr marL="457200" indent="-457200">
              <a:buClr>
                <a:srgbClr val="0096DC"/>
              </a:buClr>
              <a:buFont typeface="+mj-lt"/>
              <a:buAutoNum type="arabicPeriod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Create a ‘portable’ Shiny app that they can load up in a web browser just by running a script file in Windows.</a:t>
            </a:r>
          </a:p>
          <a:p>
            <a:pPr marL="457200" indent="-457200">
              <a:buClr>
                <a:srgbClr val="0096DC"/>
              </a:buClr>
              <a:buFont typeface="+mj-lt"/>
              <a:buAutoNum type="arabicPeriod"/>
            </a:pP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Option 1 is the </a:t>
            </a:r>
            <a:r>
              <a:rPr lang="en-GB" sz="2200" u="sng" dirty="0" smtClean="0">
                <a:latin typeface="Arial" pitchFamily="34" charset="0"/>
                <a:cs typeface="Arial" pitchFamily="34" charset="0"/>
              </a:rPr>
              <a:t>best solution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 but may be time-consuming (and you may face some resistance).</a:t>
            </a:r>
          </a:p>
          <a:p>
            <a:pPr marL="457200" indent="-45720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Option 2 is a good solution and the focus of this talk but</a:t>
            </a:r>
          </a:p>
          <a:p>
            <a:pPr marL="914400" lvl="1" indent="-45720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Setting up requires technical knowledge</a:t>
            </a:r>
          </a:p>
          <a:p>
            <a:pPr marL="914400" lvl="1" indent="-45720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Total app size may be large</a:t>
            </a:r>
          </a:p>
          <a:p>
            <a:pPr marL="914400" lvl="1" indent="-45720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Requires </a:t>
            </a:r>
            <a:r>
              <a:rPr lang="en-GB" sz="2200" u="sng" dirty="0" smtClean="0">
                <a:latin typeface="Arial" pitchFamily="34" charset="0"/>
                <a:cs typeface="Arial" pitchFamily="34" charset="0"/>
              </a:rPr>
              <a:t>R-Portable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 (more on this shortly)</a:t>
            </a:r>
          </a:p>
          <a:p>
            <a:pPr marL="361950" indent="-361950">
              <a:buClr>
                <a:srgbClr val="0096DC"/>
              </a:buClr>
            </a:pPr>
            <a:endParaRPr lang="en-GB" sz="2400" i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361950" indent="-361950">
              <a:buClr>
                <a:srgbClr val="0096DC"/>
              </a:buClr>
            </a:pPr>
            <a:endParaRPr lang="en-GB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404664"/>
            <a:ext cx="4968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Problem Scenarios (2)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412776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61950">
              <a:buClr>
                <a:srgbClr val="0096DC"/>
              </a:buClr>
            </a:pPr>
            <a:r>
              <a:rPr lang="en-GB" sz="2400" b="1" dirty="0" smtClean="0"/>
              <a:t>“R portable configures R to work with the </a:t>
            </a:r>
            <a:r>
              <a:rPr lang="en-GB" sz="2400" b="1" dirty="0" err="1" smtClean="0"/>
              <a:t>PortableApps</a:t>
            </a:r>
            <a:r>
              <a:rPr lang="en-GB" sz="2400" b="1" dirty="0" smtClean="0"/>
              <a:t> framework, so that R can be ran from a thumb drive or portable hard drive without leaving </a:t>
            </a:r>
            <a:r>
              <a:rPr lang="en-GB" sz="2400" b="1" dirty="0" err="1" smtClean="0"/>
              <a:t>artifacts</a:t>
            </a:r>
            <a:r>
              <a:rPr lang="en-GB" sz="2400" b="1" dirty="0" smtClean="0"/>
              <a:t> on the computer.”</a:t>
            </a:r>
            <a:endParaRPr lang="en-GB"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404664"/>
            <a:ext cx="4464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R-Portable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3068960"/>
            <a:ext cx="6480720" cy="359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412776"/>
            <a:ext cx="9078299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1520" y="6165304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Brandon Kopp, U.S. Bureau of Labour Statistics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5733256"/>
            <a:ext cx="8640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buClr>
                <a:srgbClr val="0096DC"/>
              </a:buClr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Where it’s all going to go wrong...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404664"/>
            <a:ext cx="74168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Demo:</a:t>
            </a:r>
          </a:p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How to make a portable Shiny app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412776"/>
            <a:ext cx="86409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61950">
              <a:buClr>
                <a:srgbClr val="0096DC"/>
              </a:buClr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Open up RStudio and show the app running on a desktop version of R </a:t>
            </a:r>
          </a:p>
          <a:p>
            <a:pPr indent="-361950">
              <a:buClr>
                <a:srgbClr val="0096DC"/>
              </a:buClr>
            </a:pP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 indent="-361950">
              <a:buClr>
                <a:srgbClr val="0096DC"/>
              </a:buClr>
            </a:pP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 indent="-361950">
              <a:buClr>
                <a:srgbClr val="0096DC"/>
              </a:buClr>
            </a:pP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 indent="-361950">
              <a:buClr>
                <a:srgbClr val="0096DC"/>
              </a:buClr>
            </a:pP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 indent="-361950">
              <a:buClr>
                <a:srgbClr val="0096DC"/>
              </a:buClr>
            </a:pP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Note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: the order of the process I use does not strictly need to be followed</a:t>
            </a:r>
            <a:endParaRPr lang="en-GB"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404664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1. Create your Shiny app as normal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 HPS PP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HS NS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NSS HPS PP TEMPLATE</Template>
  <TotalTime>747</TotalTime>
  <Words>1161</Words>
  <Application>Microsoft Office PowerPoint</Application>
  <PresentationFormat>On-screen Show (4:3)</PresentationFormat>
  <Paragraphs>203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NSS HPS PP TEMPLATE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NHS NSS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alanye01</dc:creator>
  <cp:lastModifiedBy>alanye01</cp:lastModifiedBy>
  <cp:revision>164</cp:revision>
  <dcterms:created xsi:type="dcterms:W3CDTF">2018-11-13T16:40:46Z</dcterms:created>
  <dcterms:modified xsi:type="dcterms:W3CDTF">2018-12-02T16:16:39Z</dcterms:modified>
</cp:coreProperties>
</file>