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0" r:id="rId2"/>
    <p:sldId id="312" r:id="rId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wn Dickens" initials="d" lastIdx="69" clrIdx="0"/>
  <p:cmAuthor id="1" name="Paolina Leseva" initials="P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A27"/>
    <a:srgbClr val="004380"/>
    <a:srgbClr val="0096DC"/>
    <a:srgbClr val="3F3468"/>
    <a:srgbClr val="EB008B"/>
    <a:srgbClr val="009A3E"/>
    <a:srgbClr val="6552A2"/>
    <a:srgbClr val="D52717"/>
    <a:srgbClr val="009C97"/>
  </p:clrMru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89811" autoAdjust="0"/>
  </p:normalViewPr>
  <p:slideViewPr>
    <p:cSldViewPr>
      <p:cViewPr>
        <p:scale>
          <a:sx n="70" d="100"/>
          <a:sy n="70" d="100"/>
        </p:scale>
        <p:origin x="-10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444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9EF15-23F8-4B4A-BB2A-5FD6C502A548}" type="datetimeFigureOut">
              <a:rPr lang="en-GB" smtClean="0"/>
              <a:pPr/>
              <a:t>29/11/2018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EE76-0D29-4B4B-96FD-336FB5108A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17FF-C01E-4DF4-8C19-9EDB99857DB9}" type="datetimeFigureOut">
              <a:rPr lang="en-GB" smtClean="0"/>
              <a:pPr/>
              <a:t>29/11/2018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C611-6E9D-49F5-B213-C7240C7F074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ov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 userDrawn="1"/>
        </p:nvSpPr>
        <p:spPr>
          <a:xfrm>
            <a:off x="-1404664" y="-2115616"/>
            <a:ext cx="7560840" cy="756084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4644008" y="3501008"/>
            <a:ext cx="2492896" cy="249289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 conn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476672" y="2276872"/>
            <a:ext cx="12105139" cy="2880320"/>
            <a:chOff x="-1116632" y="2636912"/>
            <a:chExt cx="8821489" cy="2099002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116632" y="3680158"/>
              <a:ext cx="8821489" cy="6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830539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224177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-27703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Donut 6"/>
            <p:cNvSpPr/>
            <p:nvPr/>
          </p:nvSpPr>
          <p:spPr>
            <a:xfrm>
              <a:off x="-31152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224177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4830539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116632" y="2636912"/>
            <a:ext cx="11089232" cy="2099002"/>
            <a:chOff x="-1260648" y="2636912"/>
            <a:chExt cx="11412760" cy="216024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-1260648" y="3717032"/>
              <a:ext cx="114127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7524328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486003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2195736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Donut 7"/>
            <p:cNvSpPr/>
            <p:nvPr/>
          </p:nvSpPr>
          <p:spPr>
            <a:xfrm>
              <a:off x="-43204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2195736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4860032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752432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 userDrawn="1"/>
        </p:nvGrpSpPr>
        <p:grpSpPr>
          <a:xfrm>
            <a:off x="-972616" y="2924944"/>
            <a:ext cx="10873208" cy="1683569"/>
            <a:chOff x="-1044624" y="6858000"/>
            <a:chExt cx="10873208" cy="1683569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044624" y="7677472"/>
              <a:ext cx="10873208" cy="223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8018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37254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6490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Donut 7"/>
            <p:cNvSpPr/>
            <p:nvPr/>
          </p:nvSpPr>
          <p:spPr>
            <a:xfrm>
              <a:off x="-398861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16490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37254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58018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812360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Donut 12"/>
            <p:cNvSpPr/>
            <p:nvPr/>
          </p:nvSpPr>
          <p:spPr>
            <a:xfrm>
              <a:off x="7812360" y="6858000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ping circles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979712" y="1256566"/>
            <a:ext cx="5077072" cy="4797152"/>
            <a:chOff x="1979712" y="1256566"/>
            <a:chExt cx="5077072" cy="4797152"/>
          </a:xfrm>
          <a:solidFill>
            <a:srgbClr val="80BA27"/>
          </a:solidFill>
        </p:grpSpPr>
        <p:sp>
          <p:nvSpPr>
            <p:cNvPr id="3" name="Donut 2"/>
            <p:cNvSpPr/>
            <p:nvPr/>
          </p:nvSpPr>
          <p:spPr>
            <a:xfrm>
              <a:off x="1979712" y="3173398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Donut 3"/>
            <p:cNvSpPr/>
            <p:nvPr/>
          </p:nvSpPr>
          <p:spPr>
            <a:xfrm>
              <a:off x="4176464" y="3173398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3059832" y="1256566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 NHS NS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24544" y="1772816"/>
            <a:ext cx="9217024" cy="5283968"/>
            <a:chOff x="-324544" y="1772816"/>
            <a:chExt cx="9217024" cy="5283968"/>
          </a:xfrm>
          <a:solidFill>
            <a:srgbClr val="80BA27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1763688" y="4149080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491880" y="4941168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004048" y="3212976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660232" y="3933056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onut 6"/>
            <p:cNvSpPr/>
            <p:nvPr/>
          </p:nvSpPr>
          <p:spPr>
            <a:xfrm>
              <a:off x="3923928" y="1772816"/>
              <a:ext cx="1611560" cy="161156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368152" y="2177480"/>
              <a:ext cx="2115616" cy="2115616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3104456" y="5229200"/>
              <a:ext cx="1827584" cy="1827584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-324544" y="4581128"/>
              <a:ext cx="2304256" cy="1872208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48064" y="3573016"/>
              <a:ext cx="1512168" cy="36004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660232" y="2132856"/>
              <a:ext cx="2232248" cy="1800200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79712" y="4581128"/>
              <a:ext cx="1512168" cy="36004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491880" y="3573016"/>
              <a:ext cx="1683879" cy="1368152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onut 14"/>
            <p:cNvSpPr/>
            <p:nvPr/>
          </p:nvSpPr>
          <p:spPr>
            <a:xfrm>
              <a:off x="6084168" y="4221088"/>
              <a:ext cx="2259632" cy="2259632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835696" y="443711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347864" y="479715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6444208" y="371703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99592" y="404664"/>
            <a:ext cx="7848872" cy="6264696"/>
            <a:chOff x="395536" y="404664"/>
            <a:chExt cx="7848872" cy="6264696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203848" y="4149080"/>
              <a:ext cx="72008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835696" y="3501008"/>
              <a:ext cx="504056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580112" y="2924944"/>
              <a:ext cx="288032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5508104" y="1412776"/>
              <a:ext cx="360040" cy="144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16016" y="4077072"/>
              <a:ext cx="216024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5724128" y="2204864"/>
              <a:ext cx="2520280" cy="252028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Donut 12"/>
            <p:cNvSpPr/>
            <p:nvPr/>
          </p:nvSpPr>
          <p:spPr>
            <a:xfrm>
              <a:off x="1763688" y="404664"/>
              <a:ext cx="3960440" cy="39604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Donut 13"/>
            <p:cNvSpPr/>
            <p:nvPr/>
          </p:nvSpPr>
          <p:spPr>
            <a:xfrm>
              <a:off x="395536" y="3573016"/>
              <a:ext cx="1728192" cy="1728192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Donut 14"/>
            <p:cNvSpPr/>
            <p:nvPr/>
          </p:nvSpPr>
          <p:spPr>
            <a:xfrm>
              <a:off x="1979712" y="4509120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>
              <a:off x="4427984" y="4221088"/>
              <a:ext cx="1944216" cy="1944216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Donut 16"/>
            <p:cNvSpPr/>
            <p:nvPr userDrawn="1"/>
          </p:nvSpPr>
          <p:spPr>
            <a:xfrm>
              <a:off x="5724128" y="404664"/>
              <a:ext cx="1584176" cy="1584176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,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156176" y="4077072"/>
            <a:ext cx="2016224" cy="201622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600" b="1" dirty="0">
              <a:latin typeface="Arial" pitchFamily="34" charset="0"/>
              <a:cs typeface="Arial" pitchFamily="34" charset="0"/>
            </a:endParaRPr>
          </a:p>
          <a:p>
            <a:endParaRPr lang="en-GB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nut 2"/>
          <p:cNvSpPr/>
          <p:nvPr userDrawn="1"/>
        </p:nvSpPr>
        <p:spPr>
          <a:xfrm>
            <a:off x="1907704" y="764704"/>
            <a:ext cx="5040560" cy="504056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 userDrawn="1"/>
        </p:nvSpPr>
        <p:spPr>
          <a:xfrm>
            <a:off x="3851920" y="1844824"/>
            <a:ext cx="6552728" cy="6552728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2987824" y="2204864"/>
            <a:ext cx="1746194" cy="174619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b="1" dirty="0">
              <a:latin typeface="Helvetica" pitchFamily="2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6804248" y="1916832"/>
            <a:ext cx="1804273" cy="1804088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nut 6"/>
          <p:cNvSpPr/>
          <p:nvPr userDrawn="1"/>
        </p:nvSpPr>
        <p:spPr>
          <a:xfrm>
            <a:off x="4427984" y="3284984"/>
            <a:ext cx="4464496" cy="4464496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 userDrawn="1"/>
        </p:nvGrpSpPr>
        <p:grpSpPr>
          <a:xfrm rot="17125898">
            <a:off x="7740352" y="5229200"/>
            <a:ext cx="2126635" cy="2353468"/>
            <a:chOff x="-675023" y="5229200"/>
            <a:chExt cx="2126635" cy="2353468"/>
          </a:xfrm>
          <a:solidFill>
            <a:srgbClr val="80BA27"/>
          </a:solidFill>
        </p:grpSpPr>
        <p:sp>
          <p:nvSpPr>
            <p:cNvPr id="6" name="Donut 5"/>
            <p:cNvSpPr/>
            <p:nvPr userDrawn="1"/>
          </p:nvSpPr>
          <p:spPr>
            <a:xfrm>
              <a:off x="-675023" y="5547313"/>
              <a:ext cx="2035355" cy="2035355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755576" y="5229200"/>
              <a:ext cx="696036" cy="6960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 userDrawn="1"/>
        </p:nvSpPr>
        <p:spPr>
          <a:xfrm>
            <a:off x="-408709" y="-491730"/>
            <a:ext cx="2035355" cy="2035355"/>
          </a:xfrm>
          <a:prstGeom prst="donut">
            <a:avLst>
              <a:gd name="adj" fmla="val 8546"/>
            </a:avLst>
          </a:prstGeom>
          <a:solidFill>
            <a:srgbClr val="80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283676" y="90872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right sid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7380312" y="4941168"/>
            <a:ext cx="1080231" cy="1080120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nut 2"/>
          <p:cNvSpPr/>
          <p:nvPr userDrawn="1"/>
        </p:nvSpPr>
        <p:spPr>
          <a:xfrm>
            <a:off x="4932040" y="1844824"/>
            <a:ext cx="3600400" cy="360040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per graphic and icon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 userDrawn="1"/>
        </p:nvSpPr>
        <p:spPr>
          <a:xfrm>
            <a:off x="-588221" y="-752378"/>
            <a:ext cx="2480570" cy="2480570"/>
          </a:xfrm>
          <a:prstGeom prst="donut">
            <a:avLst>
              <a:gd name="adj" fmla="val 8546"/>
            </a:avLst>
          </a:prstGeom>
          <a:solidFill>
            <a:srgbClr val="80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259632" y="126876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15816" y="3429000"/>
            <a:ext cx="5914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600" b="1" dirty="0" smtClean="0">
                <a:solidFill>
                  <a:srgbClr val="0096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GB" sz="9600" dirty="0"/>
          </a:p>
        </p:txBody>
      </p:sp>
      <p:sp>
        <p:nvSpPr>
          <p:cNvPr id="3" name="Donut 2"/>
          <p:cNvSpPr/>
          <p:nvPr userDrawn="1"/>
        </p:nvSpPr>
        <p:spPr>
          <a:xfrm>
            <a:off x="1360755" y="1439332"/>
            <a:ext cx="7359909" cy="7359909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1106558" y="1913467"/>
            <a:ext cx="1424288" cy="1440300"/>
          </a:xfrm>
          <a:prstGeom prst="ellipse">
            <a:avLst/>
          </a:prstGeom>
          <a:solidFill>
            <a:srgbClr val="0096DC">
              <a:alpha val="89804"/>
            </a:srgb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2207" y="309233"/>
            <a:ext cx="928719" cy="9920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0" r:id="rId4"/>
    <p:sldLayoutId id="2147483673" r:id="rId5"/>
    <p:sldLayoutId id="2147483657" r:id="rId6"/>
    <p:sldLayoutId id="2147483658" r:id="rId7"/>
    <p:sldLayoutId id="2147483659" r:id="rId8"/>
    <p:sldLayoutId id="2147483662" r:id="rId9"/>
    <p:sldLayoutId id="2147483668" r:id="rId10"/>
    <p:sldLayoutId id="2147483667" r:id="rId11"/>
    <p:sldLayoutId id="2147483669" r:id="rId12"/>
    <p:sldLayoutId id="2147483670" r:id="rId13"/>
    <p:sldLayoutId id="2147483671" r:id="rId14"/>
    <p:sldLayoutId id="2147483672" r:id="rId15"/>
    <p:sldLayoutId id="2147483664" r:id="rId16"/>
    <p:sldLayoutId id="2147483663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zefhajnala.gitlab.io/r/r906-rstudio-snippe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Rstudio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indent="-45720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indent="-457200">
              <a:buClr>
                <a:srgbClr val="0096DC"/>
              </a:buClr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Tools </a:t>
            </a:r>
            <a:r>
              <a:rPr lang="en-GB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Global Options  Code  Editing Tab  </a:t>
            </a:r>
          </a:p>
          <a:p>
            <a:pPr indent="-457200">
              <a:buClr>
                <a:srgbClr val="0096DC"/>
              </a:buClr>
            </a:pPr>
            <a:r>
              <a:rPr lang="en-GB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Edit Snippets</a:t>
            </a:r>
          </a:p>
          <a:p>
            <a:pPr indent="-45720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indent="-45720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More ideas for code snippets:</a:t>
            </a:r>
          </a:p>
          <a:p>
            <a:pPr indent="-45720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  <a:sym typeface="Wingdings" pitchFamily="2" charset="2"/>
                <a:hlinkClick r:id="rId3"/>
              </a:rPr>
              <a:t>https://jozefhajnala.gitlab.io/r/r906-rstudio-snippets/</a:t>
            </a:r>
            <a:endParaRPr lang="en-GB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indent="-45720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indent="-45720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indent="-45720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marL="95250" indent="-457200" algn="ctr">
              <a:buClr>
                <a:srgbClr val="0096DC"/>
              </a:buClr>
            </a:pP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----- Demo -----</a:t>
            </a:r>
          </a:p>
          <a:p>
            <a:pPr marL="95250" indent="-457200">
              <a:buClr>
                <a:srgbClr val="0096DC"/>
              </a:buClr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Code Snippets for Code Templates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buClr>
                <a:srgbClr val="0096DC"/>
              </a:buClr>
            </a:pPr>
            <a:r>
              <a:rPr lang="en-GB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snippet </a:t>
            </a:r>
            <a:r>
              <a:rPr lang="en-GB" sz="1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template_r</a:t>
            </a:r>
            <a:endParaRPr lang="en-GB" sz="1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##########################################################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</a:t>
            </a:r>
            <a:r>
              <a:rPr lang="en-GB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${1:Name of file}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Data release (if applicable)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</a:t>
            </a:r>
            <a:r>
              <a:rPr lang="en-GB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${2:Original author(s)}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</a:t>
            </a:r>
            <a:r>
              <a:rPr lang="en-GB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Original date: `r format(</a:t>
            </a:r>
            <a:r>
              <a:rPr lang="en-GB" sz="1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Sys.time</a:t>
            </a:r>
            <a:r>
              <a:rPr lang="en-GB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(), "%A %d %B %Y")`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Latest update author (if not using version control)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Latest update date (if not using version control)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Latest update description (if not using version control)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Type of script (e.g. extraction, preparation, modelling)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Written/run on (e.g. R Studio SERVER)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Version of R that the script was most recently run on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Description of content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Approximate run time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##########################################################</a:t>
            </a:r>
          </a:p>
          <a:p>
            <a:pPr indent="-457200">
              <a:buClr>
                <a:srgbClr val="0096DC"/>
              </a:buClr>
            </a:pPr>
            <a:endParaRPr lang="en-GB" sz="1000" dirty="0" smtClean="0">
              <a:latin typeface="Consolas" pitchFamily="49" charset="0"/>
              <a:cs typeface="Consolas" pitchFamily="49" charset="0"/>
            </a:endParaRPr>
          </a:p>
          <a:p>
            <a:pPr indent="-457200">
              <a:buClr>
                <a:srgbClr val="0096DC"/>
              </a:buClr>
            </a:pPr>
            <a:endParaRPr lang="en-GB" sz="1000" dirty="0" smtClean="0">
              <a:latin typeface="Consolas" pitchFamily="49" charset="0"/>
              <a:cs typeface="Consolas" pitchFamily="49" charset="0"/>
            </a:endParaRP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### 1 - Housekeeping ----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This section should be the only section of the script which requires manual changes 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for future updates and includes: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  loading packages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  setting 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filepaths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and extract dates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  functions (defined here or sourced from another file)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  setting plot parameter</a:t>
            </a: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   specifying codes (e.g. ICD-10 codes)</a:t>
            </a:r>
          </a:p>
          <a:p>
            <a:pPr indent="-457200">
              <a:buClr>
                <a:srgbClr val="0096DC"/>
              </a:buClr>
            </a:pPr>
            <a:endParaRPr lang="en-GB" sz="1000" dirty="0" smtClean="0">
              <a:latin typeface="Consolas" pitchFamily="49" charset="0"/>
              <a:cs typeface="Consolas" pitchFamily="49" charset="0"/>
            </a:endParaRPr>
          </a:p>
          <a:p>
            <a:pPr indent="-457200">
              <a:buClr>
                <a:srgbClr val="0096DC"/>
              </a:buClr>
            </a:pPr>
            <a:endParaRPr lang="en-GB" sz="1000" dirty="0" smtClean="0">
              <a:latin typeface="Consolas" pitchFamily="49" charset="0"/>
              <a:cs typeface="Consolas" pitchFamily="49" charset="0"/>
            </a:endParaRP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### 2 Section Heading ----</a:t>
            </a:r>
          </a:p>
          <a:p>
            <a:pPr indent="-457200">
              <a:buClr>
                <a:srgbClr val="0096DC"/>
              </a:buClr>
            </a:pPr>
            <a:endParaRPr lang="en-GB" sz="1000" dirty="0" smtClean="0">
              <a:latin typeface="Consolas" pitchFamily="49" charset="0"/>
              <a:cs typeface="Consolas" pitchFamily="49" charset="0"/>
            </a:endParaRPr>
          </a:p>
          <a:p>
            <a:pPr indent="-457200">
              <a:buClr>
                <a:srgbClr val="0096DC"/>
              </a:buClr>
            </a:pPr>
            <a:endParaRPr lang="en-GB" sz="1000" dirty="0" smtClean="0">
              <a:latin typeface="Consolas" pitchFamily="49" charset="0"/>
              <a:cs typeface="Consolas" pitchFamily="49" charset="0"/>
            </a:endParaRP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### 3 Section Heading ----</a:t>
            </a:r>
          </a:p>
          <a:p>
            <a:pPr indent="-457200">
              <a:buClr>
                <a:srgbClr val="0096DC"/>
              </a:buClr>
            </a:pPr>
            <a:endParaRPr lang="en-GB" sz="1000" dirty="0" smtClean="0">
              <a:latin typeface="Consolas" pitchFamily="49" charset="0"/>
              <a:cs typeface="Consolas" pitchFamily="49" charset="0"/>
            </a:endParaRPr>
          </a:p>
          <a:p>
            <a:pPr indent="-457200">
              <a:buClr>
                <a:srgbClr val="0096DC"/>
              </a:buClr>
            </a:pPr>
            <a:endParaRPr lang="en-GB" sz="1000" dirty="0" smtClean="0">
              <a:latin typeface="Consolas" pitchFamily="49" charset="0"/>
              <a:cs typeface="Consolas" pitchFamily="49" charset="0"/>
            </a:endParaRPr>
          </a:p>
          <a:p>
            <a:pPr indent="-457200">
              <a:buClr>
                <a:srgbClr val="0096DC"/>
              </a:buClr>
            </a:pP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	### END OF SCRIPT ###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Code Snippets for Code Templates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1844824"/>
            <a:ext cx="11521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Need the tab spacing here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 HPS P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HS N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HPS PP TEMPLATE</Template>
  <TotalTime>683</TotalTime>
  <Words>49</Words>
  <Application>Microsoft Office PowerPoint</Application>
  <PresentationFormat>On-screen Show (4:3)</PresentationFormat>
  <Paragraphs>52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NSS HPS PP TEMPLATE</vt:lpstr>
      <vt:lpstr>Slide 1</vt:lpstr>
      <vt:lpstr>Slide 2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alanye01</dc:creator>
  <cp:lastModifiedBy>alanye01</cp:lastModifiedBy>
  <cp:revision>152</cp:revision>
  <dcterms:created xsi:type="dcterms:W3CDTF">2018-11-13T16:40:46Z</dcterms:created>
  <dcterms:modified xsi:type="dcterms:W3CDTF">2018-11-29T15:01:00Z</dcterms:modified>
</cp:coreProperties>
</file>