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5" r:id="rId2"/>
    <p:sldId id="356" r:id="rId3"/>
    <p:sldId id="346" r:id="rId4"/>
    <p:sldId id="347" r:id="rId5"/>
    <p:sldId id="348" r:id="rId6"/>
    <p:sldId id="349" r:id="rId7"/>
    <p:sldId id="334" r:id="rId8"/>
    <p:sldId id="331" r:id="rId9"/>
    <p:sldId id="335" r:id="rId10"/>
    <p:sldId id="336" r:id="rId11"/>
    <p:sldId id="337" r:id="rId12"/>
    <p:sldId id="338" r:id="rId13"/>
    <p:sldId id="339" r:id="rId14"/>
    <p:sldId id="350" r:id="rId15"/>
    <p:sldId id="352" r:id="rId16"/>
    <p:sldId id="353" r:id="rId17"/>
    <p:sldId id="354" r:id="rId18"/>
    <p:sldId id="344" r:id="rId19"/>
    <p:sldId id="345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n Dickens" initials="d" lastIdx="64" clrIdx="0"/>
  <p:cmAuthor id="1" name="Paolina Leseva" initials="P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383"/>
    <a:srgbClr val="004380"/>
    <a:srgbClr val="0096DC"/>
    <a:srgbClr val="3F3468"/>
    <a:srgbClr val="81CDC4"/>
    <a:srgbClr val="009A3E"/>
    <a:srgbClr val="6552A2"/>
    <a:srgbClr val="D52717"/>
    <a:srgbClr val="009C97"/>
  </p:clrMru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56272" autoAdjust="0"/>
  </p:normalViewPr>
  <p:slideViewPr>
    <p:cSldViewPr>
      <p:cViewPr>
        <p:scale>
          <a:sx n="70" d="100"/>
          <a:sy n="70" d="100"/>
        </p:scale>
        <p:origin x="-209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14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9EF15-23F8-4B4A-BB2A-5FD6C502A548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EE76-0D29-4B4B-96FD-336FB5108A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17FF-C01E-4DF4-8C19-9EDB99857DB9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C611-6E9D-49F5-B213-C7240C7F07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Cluster Report - 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Report on industry groups that play a significant role in Zurich due to the high density of companies, research and educational institutions as well as specialist organisations.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06C1F-34C9-4A7B-975C-57A9B730DD3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5944-E623-4D8B-B67C-0144C63C237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paolil01\Desktop\placeholder circle X-01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88103" y="6117"/>
            <a:ext cx="6576389" cy="6475215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6399584" y="4104456"/>
            <a:ext cx="2420888" cy="2420888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-675023" y="5547313"/>
            <a:ext cx="2035355" cy="2035355"/>
          </a:xfrm>
          <a:prstGeom prst="donut">
            <a:avLst>
              <a:gd name="adj" fmla="val 8546"/>
            </a:avLst>
          </a:prstGeom>
          <a:solidFill>
            <a:srgbClr val="00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55576" y="522920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nut 5"/>
          <p:cNvSpPr/>
          <p:nvPr userDrawn="1"/>
        </p:nvSpPr>
        <p:spPr>
          <a:xfrm>
            <a:off x="7668344" y="5547313"/>
            <a:ext cx="2035355" cy="2035355"/>
          </a:xfrm>
          <a:prstGeom prst="donut">
            <a:avLst>
              <a:gd name="adj" fmla="val 8546"/>
            </a:avLst>
          </a:prstGeom>
          <a:solidFill>
            <a:srgbClr val="00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524328" y="522920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408709" y="-491730"/>
            <a:ext cx="2035355" cy="2035355"/>
          </a:xfrm>
          <a:prstGeom prst="donut">
            <a:avLst>
              <a:gd name="adj" fmla="val 8546"/>
            </a:avLst>
          </a:prstGeom>
          <a:solidFill>
            <a:srgbClr val="00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83676" y="90872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paolil01\Desktop\Presentation PPW\ppw circls-06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897316" y="3939160"/>
            <a:ext cx="3684240" cy="3411658"/>
          </a:xfrm>
          <a:prstGeom prst="rect">
            <a:avLst/>
          </a:prstGeom>
          <a:noFill/>
        </p:spPr>
      </p:pic>
      <p:sp>
        <p:nvSpPr>
          <p:cNvPr id="9" name="Oval 8"/>
          <p:cNvSpPr/>
          <p:nvPr userDrawn="1"/>
        </p:nvSpPr>
        <p:spPr>
          <a:xfrm>
            <a:off x="1403648" y="3501008"/>
            <a:ext cx="1008215" cy="1008112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 sid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7380312" y="4941168"/>
            <a:ext cx="1080231" cy="1080120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4932040" y="1844824"/>
            <a:ext cx="3600400" cy="3600400"/>
          </a:xfrm>
          <a:prstGeom prst="donut">
            <a:avLst>
              <a:gd name="adj" fmla="val 8546"/>
            </a:avLst>
          </a:prstGeom>
          <a:solidFill>
            <a:srgbClr val="0043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 graphic and icon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588221" y="-752378"/>
            <a:ext cx="2480570" cy="2480570"/>
          </a:xfrm>
          <a:prstGeom prst="donut">
            <a:avLst>
              <a:gd name="adj" fmla="val 8546"/>
            </a:avLst>
          </a:prstGeom>
          <a:solidFill>
            <a:srgbClr val="00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59632" y="126876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15816" y="3429000"/>
            <a:ext cx="591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600" b="1" dirty="0" smtClean="0">
                <a:solidFill>
                  <a:srgbClr val="0096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GB" sz="9600" dirty="0"/>
          </a:p>
        </p:txBody>
      </p:sp>
      <p:sp>
        <p:nvSpPr>
          <p:cNvPr id="3" name="Donut 2"/>
          <p:cNvSpPr/>
          <p:nvPr userDrawn="1"/>
        </p:nvSpPr>
        <p:spPr>
          <a:xfrm>
            <a:off x="1360755" y="1439332"/>
            <a:ext cx="7359909" cy="7359909"/>
          </a:xfrm>
          <a:prstGeom prst="donut">
            <a:avLst>
              <a:gd name="adj" fmla="val 8546"/>
            </a:avLst>
          </a:prstGeom>
          <a:solidFill>
            <a:srgbClr val="0043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106558" y="1913467"/>
            <a:ext cx="1424288" cy="1440300"/>
          </a:xfrm>
          <a:prstGeom prst="ellipse">
            <a:avLst/>
          </a:prstGeom>
          <a:solidFill>
            <a:srgbClr val="0096DC">
              <a:alpha val="89804"/>
            </a:srgb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 conn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476672" y="2276872"/>
            <a:ext cx="12105139" cy="2880320"/>
            <a:chOff x="-1116632" y="2636912"/>
            <a:chExt cx="8821489" cy="2099002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116632" y="3680158"/>
              <a:ext cx="8821489" cy="6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830539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224177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-27703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Donut 6"/>
            <p:cNvSpPr/>
            <p:nvPr/>
          </p:nvSpPr>
          <p:spPr>
            <a:xfrm>
              <a:off x="-31152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224177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4830539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116632" y="2636912"/>
            <a:ext cx="11089232" cy="2099002"/>
            <a:chOff x="-1260648" y="2636912"/>
            <a:chExt cx="11412760" cy="21602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-1260648" y="3717032"/>
              <a:ext cx="114127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524328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86003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195736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43204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2195736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4860032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752432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 userDrawn="1"/>
        </p:nvGrpSpPr>
        <p:grpSpPr>
          <a:xfrm>
            <a:off x="-972616" y="2924944"/>
            <a:ext cx="10873208" cy="1683569"/>
            <a:chOff x="-1044624" y="6858000"/>
            <a:chExt cx="10873208" cy="168356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044624" y="7677472"/>
              <a:ext cx="10873208" cy="223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8018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7254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6490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398861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16490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37254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58018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812360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Donut 12"/>
            <p:cNvSpPr/>
            <p:nvPr/>
          </p:nvSpPr>
          <p:spPr>
            <a:xfrm>
              <a:off x="7812360" y="6858000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olil01\Desktop\placeholder circle X-01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763688" y="404664"/>
            <a:ext cx="6288250" cy="6453336"/>
          </a:xfrm>
          <a:prstGeom prst="rect">
            <a:avLst/>
          </a:prstGeom>
          <a:noFill/>
        </p:spPr>
      </p:pic>
      <p:sp>
        <p:nvSpPr>
          <p:cNvPr id="5" name="Oval 4"/>
          <p:cNvSpPr/>
          <p:nvPr userDrawn="1"/>
        </p:nvSpPr>
        <p:spPr>
          <a:xfrm>
            <a:off x="827584" y="980728"/>
            <a:ext cx="2016224" cy="201622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 rot="5400000">
            <a:off x="753140" y="2567341"/>
            <a:ext cx="7565714" cy="1800201"/>
            <a:chOff x="-1116632" y="2636912"/>
            <a:chExt cx="8821489" cy="20990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-1116632" y="3680158"/>
              <a:ext cx="8821489" cy="6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830539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224177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-27703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Donut 10"/>
            <p:cNvSpPr/>
            <p:nvPr/>
          </p:nvSpPr>
          <p:spPr>
            <a:xfrm>
              <a:off x="-31152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/>
          </p:nvSpPr>
          <p:spPr>
            <a:xfrm>
              <a:off x="224177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4830539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ping circles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979712" y="1256566"/>
            <a:ext cx="5077072" cy="4797152"/>
            <a:chOff x="1979712" y="1256566"/>
            <a:chExt cx="5077072" cy="4797152"/>
          </a:xfrm>
          <a:solidFill>
            <a:srgbClr val="D52717"/>
          </a:solidFill>
        </p:grpSpPr>
        <p:sp>
          <p:nvSpPr>
            <p:cNvPr id="3" name="Donut 2"/>
            <p:cNvSpPr/>
            <p:nvPr/>
          </p:nvSpPr>
          <p:spPr>
            <a:xfrm>
              <a:off x="1979712" y="3173398"/>
              <a:ext cx="2880320" cy="2880320"/>
            </a:xfrm>
            <a:prstGeom prst="donut">
              <a:avLst>
                <a:gd name="adj" fmla="val 8546"/>
              </a:avLst>
            </a:prstGeom>
            <a:solidFill>
              <a:srgbClr val="00438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Donut 3"/>
            <p:cNvSpPr/>
            <p:nvPr/>
          </p:nvSpPr>
          <p:spPr>
            <a:xfrm>
              <a:off x="4176464" y="3173398"/>
              <a:ext cx="2880320" cy="2880320"/>
            </a:xfrm>
            <a:prstGeom prst="donut">
              <a:avLst>
                <a:gd name="adj" fmla="val 8546"/>
              </a:avLst>
            </a:prstGeom>
            <a:solidFill>
              <a:srgbClr val="00438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3059832" y="1256566"/>
              <a:ext cx="2880320" cy="2880320"/>
            </a:xfrm>
            <a:prstGeom prst="donut">
              <a:avLst>
                <a:gd name="adj" fmla="val 8546"/>
              </a:avLst>
            </a:prstGeom>
            <a:solidFill>
              <a:srgbClr val="00438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 NHS NS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24544" y="1772816"/>
            <a:ext cx="9217024" cy="5283968"/>
            <a:chOff x="-324544" y="1772816"/>
            <a:chExt cx="9217024" cy="528396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63688" y="4149080"/>
              <a:ext cx="216024" cy="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91880" y="4941168"/>
              <a:ext cx="216024" cy="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004048" y="3212976"/>
              <a:ext cx="216024" cy="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60232" y="3933056"/>
              <a:ext cx="216024" cy="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nut 6"/>
            <p:cNvSpPr/>
            <p:nvPr/>
          </p:nvSpPr>
          <p:spPr>
            <a:xfrm>
              <a:off x="3923928" y="1772816"/>
              <a:ext cx="1611560" cy="1611560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368152" y="2177480"/>
              <a:ext cx="2115616" cy="2115616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3104456" y="5229200"/>
              <a:ext cx="1827584" cy="1827584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-324544" y="4581128"/>
              <a:ext cx="2304256" cy="18722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48064" y="3573016"/>
              <a:ext cx="1512168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660232" y="2132856"/>
              <a:ext cx="2232248" cy="1800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79712" y="4581128"/>
              <a:ext cx="1512168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491880" y="3573016"/>
              <a:ext cx="1683879" cy="13681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nut 14"/>
            <p:cNvSpPr/>
            <p:nvPr/>
          </p:nvSpPr>
          <p:spPr>
            <a:xfrm>
              <a:off x="6084168" y="4221088"/>
              <a:ext cx="2259632" cy="2259632"/>
            </a:xfrm>
            <a:prstGeom prst="donut">
              <a:avLst>
                <a:gd name="adj" fmla="val 8546"/>
              </a:avLst>
            </a:prstGeom>
            <a:solidFill>
              <a:srgbClr val="004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835696" y="443711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347864" y="479715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444208" y="371703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olil01\Desktop\placeholder circle X-01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048390" y="1414085"/>
            <a:ext cx="3956649" cy="3885813"/>
          </a:xfrm>
          <a:prstGeom prst="rect">
            <a:avLst/>
          </a:prstGeom>
          <a:noFill/>
        </p:spPr>
      </p:pic>
      <p:sp>
        <p:nvSpPr>
          <p:cNvPr id="2" name="Donut 1"/>
          <p:cNvSpPr/>
          <p:nvPr userDrawn="1"/>
        </p:nvSpPr>
        <p:spPr>
          <a:xfrm>
            <a:off x="1619672" y="2996952"/>
            <a:ext cx="1728192" cy="1728192"/>
          </a:xfrm>
          <a:prstGeom prst="donut">
            <a:avLst>
              <a:gd name="adj" fmla="val 8546"/>
            </a:avLst>
          </a:prstGeom>
          <a:solidFill>
            <a:srgbClr val="00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4380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475656" y="2636912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nut 4"/>
          <p:cNvSpPr/>
          <p:nvPr userDrawn="1"/>
        </p:nvSpPr>
        <p:spPr>
          <a:xfrm>
            <a:off x="6732240" y="3717032"/>
            <a:ext cx="2996952" cy="2996952"/>
          </a:xfrm>
          <a:prstGeom prst="donut">
            <a:avLst>
              <a:gd name="adj" fmla="val 8546"/>
            </a:avLst>
          </a:prstGeom>
          <a:solidFill>
            <a:srgbClr val="00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5940152" y="4509120"/>
            <a:ext cx="936104" cy="93610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aolil01\Desktop\Presentation PPW\ppw circls-06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897845" y="2350264"/>
            <a:ext cx="3531786" cy="3485438"/>
          </a:xfrm>
          <a:prstGeom prst="rect">
            <a:avLst/>
          </a:prstGeom>
          <a:noFill/>
        </p:spPr>
      </p:pic>
      <p:sp>
        <p:nvSpPr>
          <p:cNvPr id="3" name="Oval 2"/>
          <p:cNvSpPr/>
          <p:nvPr userDrawn="1"/>
        </p:nvSpPr>
        <p:spPr>
          <a:xfrm>
            <a:off x="5148064" y="1844824"/>
            <a:ext cx="1008215" cy="1008112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aolil01\Desktop\Presentation PPW\ppw circls-06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004048" y="2204864"/>
            <a:ext cx="3527925" cy="347365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5148064" y="1844824"/>
            <a:ext cx="1008215" cy="1008112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,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156176" y="4077072"/>
            <a:ext cx="2016224" cy="201622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  <a:p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1907704" y="764704"/>
            <a:ext cx="5040560" cy="5040560"/>
          </a:xfrm>
          <a:prstGeom prst="donut">
            <a:avLst>
              <a:gd name="adj" fmla="val 8546"/>
            </a:avLst>
          </a:prstGeom>
          <a:solidFill>
            <a:srgbClr val="0043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2"/>
          <p:cNvSpPr/>
          <p:nvPr userDrawn="1"/>
        </p:nvSpPr>
        <p:spPr>
          <a:xfrm>
            <a:off x="-408709" y="-491730"/>
            <a:ext cx="2035355" cy="2035355"/>
          </a:xfrm>
          <a:prstGeom prst="donut">
            <a:avLst>
              <a:gd name="adj" fmla="val 8546"/>
            </a:avLst>
          </a:prstGeom>
          <a:solidFill>
            <a:srgbClr val="6C2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283676" y="90872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aolil01\Desktop\placeholder circle X-01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 flipH="1">
            <a:off x="3203848" y="1340768"/>
            <a:ext cx="7005080" cy="689731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1835696" y="1628800"/>
            <a:ext cx="2492896" cy="249289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644008" y="3501008"/>
            <a:ext cx="2492896" cy="249289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HS NSS 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olil01\Desktop\Presentation PPW\ppw circls-06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00952" y="992188"/>
            <a:ext cx="3916077" cy="4136983"/>
          </a:xfrm>
          <a:prstGeom prst="rect">
            <a:avLst/>
          </a:prstGeom>
          <a:noFill/>
        </p:spPr>
      </p:pic>
      <p:sp>
        <p:nvSpPr>
          <p:cNvPr id="6" name="Oval 5"/>
          <p:cNvSpPr/>
          <p:nvPr userDrawn="1"/>
        </p:nvSpPr>
        <p:spPr>
          <a:xfrm>
            <a:off x="323527" y="1052735"/>
            <a:ext cx="1008112" cy="1008112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paolil01\Desktop\Presentation PPW\ppw circls-06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 flipH="1">
            <a:off x="-1128562" y="-886233"/>
            <a:ext cx="5640483" cy="5553707"/>
          </a:xfrm>
          <a:prstGeom prst="rect">
            <a:avLst/>
          </a:prstGeom>
          <a:noFill/>
        </p:spPr>
      </p:pic>
      <p:sp>
        <p:nvSpPr>
          <p:cNvPr id="11" name="Oval 10"/>
          <p:cNvSpPr/>
          <p:nvPr userDrawn="1"/>
        </p:nvSpPr>
        <p:spPr>
          <a:xfrm>
            <a:off x="3347864" y="2492896"/>
            <a:ext cx="3456384" cy="345638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aolil01\Desktop\Presentation PPW\ppw circls-06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 flipH="1">
            <a:off x="-1038741" y="-885142"/>
            <a:ext cx="5610741" cy="5551524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347864" y="2492896"/>
            <a:ext cx="3456384" cy="345638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3851920" y="1844824"/>
            <a:ext cx="6552728" cy="6552728"/>
          </a:xfrm>
          <a:prstGeom prst="donut">
            <a:avLst>
              <a:gd name="adj" fmla="val 8546"/>
            </a:avLst>
          </a:prstGeom>
          <a:solidFill>
            <a:srgbClr val="0043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2987824" y="2204864"/>
            <a:ext cx="1746194" cy="174619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6804248" y="1916832"/>
            <a:ext cx="1804273" cy="1804088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 userDrawn="1"/>
        </p:nvSpPr>
        <p:spPr>
          <a:xfrm>
            <a:off x="4427984" y="3284984"/>
            <a:ext cx="4464496" cy="4464496"/>
          </a:xfrm>
          <a:prstGeom prst="donut">
            <a:avLst>
              <a:gd name="adj" fmla="val 8546"/>
            </a:avLst>
          </a:prstGeom>
          <a:solidFill>
            <a:srgbClr val="0043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31D5-9236-40CD-824A-4C02B038476C}" type="datetimeFigureOut">
              <a:rPr lang="en-GB" smtClean="0"/>
              <a:pPr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7" y="309233"/>
            <a:ext cx="928719" cy="992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5" r:id="rId5"/>
    <p:sldLayoutId id="2147483653" r:id="rId6"/>
    <p:sldLayoutId id="2147483673" r:id="rId7"/>
    <p:sldLayoutId id="2147483652" r:id="rId8"/>
    <p:sldLayoutId id="2147483654" r:id="rId9"/>
    <p:sldLayoutId id="2147483660" r:id="rId10"/>
    <p:sldLayoutId id="2147483672" r:id="rId11"/>
    <p:sldLayoutId id="2147483657" r:id="rId12"/>
    <p:sldLayoutId id="2147483656" r:id="rId13"/>
    <p:sldLayoutId id="2147483658" r:id="rId14"/>
    <p:sldLayoutId id="2147483659" r:id="rId15"/>
    <p:sldLayoutId id="2147483662" r:id="rId16"/>
    <p:sldLayoutId id="2147483668" r:id="rId17"/>
    <p:sldLayoutId id="2147483667" r:id="rId18"/>
    <p:sldLayoutId id="2147483669" r:id="rId19"/>
    <p:sldLayoutId id="2147483675" r:id="rId20"/>
    <p:sldLayoutId id="2147483670" r:id="rId21"/>
    <p:sldLayoutId id="2147483671" r:id="rId22"/>
    <p:sldLayoutId id="2147483666" r:id="rId23"/>
    <p:sldLayoutId id="2147483665" r:id="rId24"/>
    <p:sldLayoutId id="2147483674" r:id="rId25"/>
    <p:sldLayoutId id="2147483664" r:id="rId26"/>
    <p:sldLayoutId id="2147483663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-project.ro/conference2019/presentations/Olav_ten_Bosch_NL_UROS_ShinyValidationDashboard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cleaning.github.io/ValidatReport/dashboard/index8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vicuk.com/cookie-contr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hyperlink" Target="http://www.github.com/DataScienceScotland/shiny_cooki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nhard-da/uros19_tutori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extrafont/index.html" TargetMode="External"/><Relationship Id="rId3" Type="http://schemas.openxmlformats.org/officeDocument/2006/relationships/hyperlink" Target="http://r-project.ro/conference2019/presentations/uRos2019_semiautomatic_reports_gruetter.pdf" TargetMode="External"/><Relationship Id="rId7" Type="http://schemas.openxmlformats.org/officeDocument/2006/relationships/hyperlink" Target="https://github.com/statistikZH/statRm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github.com/statistikZH/statR" TargetMode="External"/><Relationship Id="rId5" Type="http://schemas.openxmlformats.org/officeDocument/2006/relationships/hyperlink" Target="https://awa.zh.ch/internet/volkswirtschaftsdirektion/awa/de/standortfoerderung/cluster/_jcr_content/contentPar/downloadlist/downloaditems/751_1538400167235.spooler.download.1550243236980.pdf/clusterdaten_d_201902.pdf" TargetMode="External"/><Relationship Id="rId4" Type="http://schemas.openxmlformats.org/officeDocument/2006/relationships/hyperlink" Target="https://statistik.zh.ch/internet/justiz_inneres/statistik/de/home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ce.gouv.fr/" TargetMode="External"/><Relationship Id="rId2" Type="http://schemas.openxmlformats.org/officeDocument/2006/relationships/hyperlink" Target="https://pagedown.rbind.io/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-project.ro/conference2019-presenta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-project.ro/conference2019/presentations/Keynote_Barcarol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at.it/en/methods-and-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moluing/49482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5733256"/>
            <a:ext cx="2793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Nikos </a:t>
            </a:r>
            <a:r>
              <a:rPr lang="en-GB" b="1" dirty="0" err="1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Alexandrou</a:t>
            </a:r>
            <a:r>
              <a:rPr lang="en-GB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, Ciara Gribben, </a:t>
            </a:r>
          </a:p>
          <a:p>
            <a:r>
              <a:rPr lang="en-GB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Terry McLaughlin</a:t>
            </a:r>
            <a:endParaRPr lang="en-GB" sz="1600" b="1" dirty="0">
              <a:solidFill>
                <a:srgbClr val="0928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38884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rgbClr val="6C2383"/>
                </a:solidFill>
                <a:latin typeface="Arial" pitchFamily="34" charset="0"/>
                <a:cs typeface="Arial" pitchFamily="34" charset="0"/>
              </a:rPr>
              <a:t>uRos</a:t>
            </a:r>
            <a:r>
              <a:rPr lang="en-GB" sz="3600" b="1" dirty="0" smtClean="0">
                <a:solidFill>
                  <a:srgbClr val="6C2383"/>
                </a:solidFill>
                <a:latin typeface="Arial" pitchFamily="34" charset="0"/>
                <a:cs typeface="Arial" pitchFamily="34" charset="0"/>
              </a:rPr>
              <a:t> 2019</a:t>
            </a:r>
          </a:p>
          <a:p>
            <a:endParaRPr lang="en-GB" sz="3600" b="1" dirty="0" smtClean="0">
              <a:solidFill>
                <a:srgbClr val="6C238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Use of R in Official Statistics: Bucharest, 21</a:t>
            </a:r>
            <a:r>
              <a:rPr lang="en-GB" sz="1600" b="1" baseline="300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– 22</a:t>
            </a:r>
            <a:r>
              <a:rPr lang="en-GB" sz="1600" b="1" baseline="300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May 2019</a:t>
            </a:r>
            <a:endParaRPr lang="en-GB" sz="1600" b="1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1044624" y="-1395536"/>
            <a:ext cx="6336704" cy="6120680"/>
          </a:xfrm>
          <a:prstGeom prst="ellipse">
            <a:avLst/>
          </a:prstGeom>
          <a:noFill/>
          <a:ln w="552450">
            <a:solidFill>
              <a:srgbClr val="6C2383">
                <a:alpha val="8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404664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A generic shiny/js dashboard for data validation 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results</a:t>
            </a:r>
            <a:endParaRPr lang="en-GB" sz="24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484784"/>
            <a:ext cx="8352928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Presentation by Mark van der Loo (Statistics Netherlands). Link </a:t>
            </a:r>
            <a:r>
              <a:rPr lang="en-GB" sz="2000" dirty="0" smtClean="0">
                <a:solidFill>
                  <a:schemeClr val="tx2"/>
                </a:solidFill>
                <a:hlinkClick r:id="rId3"/>
              </a:rPr>
              <a:t>here</a:t>
            </a:r>
            <a:r>
              <a:rPr lang="en-GB" sz="2000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Using the package </a:t>
            </a:r>
            <a:r>
              <a:rPr lang="en-GB" sz="2000" b="1" dirty="0" smtClean="0">
                <a:solidFill>
                  <a:schemeClr val="tx2"/>
                </a:solidFill>
              </a:rPr>
              <a:t>validate</a:t>
            </a:r>
            <a:r>
              <a:rPr lang="en-GB" sz="2000" dirty="0" smtClean="0">
                <a:solidFill>
                  <a:schemeClr val="tx2"/>
                </a:solidFill>
              </a:rPr>
              <a:t>, Statistics Netherlands check to see if their data is fit for purpose. E.g., if working hours are not zero, then the “employed” dummy variable shouldn’t be zero either.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Following this, they use the package </a:t>
            </a:r>
            <a:r>
              <a:rPr lang="en-GB" sz="2000" b="1" dirty="0" smtClean="0">
                <a:solidFill>
                  <a:schemeClr val="tx2"/>
                </a:solidFill>
              </a:rPr>
              <a:t>validatereport</a:t>
            </a:r>
            <a:r>
              <a:rPr lang="en-GB" sz="2000" dirty="0" smtClean="0">
                <a:solidFill>
                  <a:schemeClr val="tx2"/>
                </a:solidFill>
              </a:rPr>
              <a:t> to display the validation results in a JSON-based generic message format.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Even though the above methods work well, the organisation also wanted to create a </a:t>
            </a:r>
            <a:r>
              <a:rPr lang="en-GB" sz="2000" b="1" dirty="0" smtClean="0">
                <a:solidFill>
                  <a:schemeClr val="tx2"/>
                </a:solidFill>
              </a:rPr>
              <a:t>validation dashboard</a:t>
            </a:r>
            <a:r>
              <a:rPr lang="en-GB" sz="2000" dirty="0" smtClean="0">
                <a:solidFill>
                  <a:schemeClr val="tx2"/>
                </a:solidFill>
              </a:rPr>
              <a:t>, to add a visual aspect to the validation process.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2484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04664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A generic shiny/js dashboard for data validation 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results</a:t>
            </a:r>
            <a:endParaRPr lang="en-GB" sz="24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556792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Architecture components: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crossfilter.js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dc.js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Datatables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HTML widgets library to integrate the results in Shiny.</a:t>
            </a:r>
          </a:p>
          <a:p>
            <a:pPr marL="457200" indent="-457200">
              <a:buAutoNum type="arabicParenR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88900" indent="-88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hlinkClick r:id="rId3"/>
              </a:rPr>
              <a:t>Demo</a:t>
            </a:r>
            <a:r>
              <a:rPr lang="en-GB" sz="2000" dirty="0" smtClean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Picture 6" descr="valid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4293096"/>
            <a:ext cx="5854468" cy="2281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404664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Google Analytics, Shiny apps and EU/UK law</a:t>
            </a:r>
            <a:endParaRPr lang="en-GB" sz="24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34076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Presentation by Joseph Adams (NRS).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Google Analytics (GA) is commonly used with Shiny apps.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GA uses cookies to “remember” what a user has done.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If your Shiny app uses GA, take the following steps in order to ensure compliance with relevant legislation (GDPR, PECR):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Inform the user that your app uses cookies.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Explain what the cookies are doing and why.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Ask the user for permission to store a cookie on their device.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404664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Google Analytics, Shiny apps and EU/UK law</a:t>
            </a:r>
            <a:endParaRPr lang="en-GB" sz="24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1124744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tx2"/>
                </a:solidFill>
              </a:rPr>
              <a:t> Cookie Control </a:t>
            </a:r>
            <a:r>
              <a:rPr lang="en-GB" sz="2000" dirty="0" smtClean="0">
                <a:solidFill>
                  <a:schemeClr val="tx2"/>
                </a:solidFill>
              </a:rPr>
              <a:t>is a feature you can add to your Shiny app(s), which: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AutoNum type="alphaLcParenBoth"/>
            </a:pPr>
            <a:r>
              <a:rPr lang="en-GB" sz="2000" dirty="0" smtClean="0">
                <a:solidFill>
                  <a:schemeClr val="tx2"/>
                </a:solidFill>
              </a:rPr>
              <a:t>presents users with clear information on how their behaviour is to be tracked, and</a:t>
            </a:r>
          </a:p>
          <a:p>
            <a:pPr marL="457200" indent="-457200">
              <a:buAutoNum type="alphaLcParenBoth"/>
            </a:pPr>
            <a:r>
              <a:rPr lang="en-GB" sz="2000" dirty="0" smtClean="0">
                <a:solidFill>
                  <a:schemeClr val="tx2"/>
                </a:solidFill>
              </a:rPr>
              <a:t>offers simple, intuitive controls for explicitly granting, and revoking consent. 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  <a:hlinkClick r:id="rId3"/>
              </a:rPr>
              <a:t>Demo</a:t>
            </a:r>
            <a:r>
              <a:rPr lang="en-GB" sz="2000" dirty="0" smtClean="0">
                <a:solidFill>
                  <a:schemeClr val="tx2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Guidance available on </a:t>
            </a:r>
            <a:r>
              <a:rPr lang="en-GB" sz="2000" dirty="0" smtClean="0">
                <a:solidFill>
                  <a:schemeClr val="tx2"/>
                </a:solidFill>
                <a:hlinkClick r:id="rId4"/>
              </a:rPr>
              <a:t>GitHub</a:t>
            </a:r>
            <a:r>
              <a:rPr lang="en-GB" sz="2000" dirty="0" smtClean="0">
                <a:solidFill>
                  <a:schemeClr val="tx2"/>
                </a:solidFill>
              </a:rPr>
              <a:t>.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Further advice from SG GA trainers: anonymise IP addresses by deleting the last three digits.</a:t>
            </a:r>
          </a:p>
        </p:txBody>
      </p:sp>
      <p:pic>
        <p:nvPicPr>
          <p:cNvPr id="4" name="Picture 3" descr="i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5661248"/>
            <a:ext cx="2962689" cy="638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332656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I</a:t>
            </a:r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mplementation of the Cell Key Random Noise Approach in R</a:t>
            </a:r>
            <a:endParaRPr lang="en-GB" sz="24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340768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Presentation by </a:t>
            </a:r>
            <a:r>
              <a:rPr lang="en-GB" sz="2000" dirty="0" smtClean="0">
                <a:solidFill>
                  <a:schemeClr val="tx2"/>
                </a:solidFill>
              </a:rPr>
              <a:t>Tobias </a:t>
            </a:r>
            <a:r>
              <a:rPr lang="en-GB" sz="2000" dirty="0" err="1" smtClean="0">
                <a:solidFill>
                  <a:schemeClr val="tx2"/>
                </a:solidFill>
              </a:rPr>
              <a:t>Enderle</a:t>
            </a: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(Federal </a:t>
            </a:r>
            <a:r>
              <a:rPr lang="en-GB" sz="2000" dirty="0" smtClean="0">
                <a:solidFill>
                  <a:schemeClr val="tx2"/>
                </a:solidFill>
              </a:rPr>
              <a:t>Statistical Office of Germany (</a:t>
            </a:r>
            <a:r>
              <a:rPr lang="en-GB" sz="2000" dirty="0" err="1" smtClean="0">
                <a:solidFill>
                  <a:schemeClr val="tx2"/>
                </a:solidFill>
              </a:rPr>
              <a:t>Destatis</a:t>
            </a:r>
            <a:r>
              <a:rPr lang="en-GB" sz="2000" dirty="0" smtClean="0">
                <a:solidFill>
                  <a:schemeClr val="tx2"/>
                </a:solidFill>
              </a:rPr>
              <a:t>) and </a:t>
            </a:r>
            <a:r>
              <a:rPr lang="en-GB" sz="2000" dirty="0" smtClean="0">
                <a:solidFill>
                  <a:schemeClr val="tx2"/>
                </a:solidFill>
              </a:rPr>
              <a:t>B</a:t>
            </a:r>
            <a:r>
              <a:rPr lang="en-GB" sz="2000" dirty="0" smtClean="0">
                <a:solidFill>
                  <a:schemeClr val="tx2"/>
                </a:solidFill>
              </a:rPr>
              <a:t>ernhard </a:t>
            </a:r>
            <a:r>
              <a:rPr lang="en-GB" sz="2000" dirty="0" err="1" smtClean="0">
                <a:solidFill>
                  <a:schemeClr val="tx2"/>
                </a:solidFill>
              </a:rPr>
              <a:t>Meindl</a:t>
            </a:r>
            <a:r>
              <a:rPr lang="en-GB" sz="2000" dirty="0" smtClean="0">
                <a:solidFill>
                  <a:schemeClr val="tx2"/>
                </a:solidFill>
              </a:rPr>
              <a:t> (Statistics Austria)</a:t>
            </a:r>
            <a:endParaRPr lang="en-GB" sz="2000" dirty="0" smtClean="0">
              <a:solidFill>
                <a:schemeClr val="tx2"/>
              </a:solidFill>
            </a:endParaRP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Developed by to protect flexible </a:t>
            </a:r>
            <a:r>
              <a:rPr lang="en-GB" sz="2000" dirty="0" smtClean="0">
                <a:solidFill>
                  <a:schemeClr val="tx2"/>
                </a:solidFill>
              </a:rPr>
              <a:t>c</a:t>
            </a:r>
            <a:r>
              <a:rPr lang="en-GB" sz="2000" dirty="0" smtClean="0">
                <a:solidFill>
                  <a:schemeClr val="tx2"/>
                </a:solidFill>
              </a:rPr>
              <a:t>ensus tables </a:t>
            </a:r>
            <a:r>
              <a:rPr lang="en-GB" sz="2000" dirty="0" smtClean="0">
                <a:solidFill>
                  <a:schemeClr val="tx2"/>
                </a:solidFill>
              </a:rPr>
              <a:t>available by a web front end. </a:t>
            </a: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This is a Post Tabular Disclosure Control Method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The idea is to create uncertainty as the values of the frequency tables are the sum of the original values plus random noise. 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endParaRPr lang="en-GB" sz="2000" dirty="0" smtClean="0">
              <a:solidFill>
                <a:schemeClr val="tx2"/>
              </a:solidFill>
            </a:endParaRPr>
          </a:p>
        </p:txBody>
      </p:sp>
      <p:pic>
        <p:nvPicPr>
          <p:cNvPr id="8194" name="Picture 2" descr="Logo Destatis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725144"/>
            <a:ext cx="2095500" cy="1584176"/>
          </a:xfrm>
          <a:prstGeom prst="rect">
            <a:avLst/>
          </a:prstGeom>
          <a:noFill/>
        </p:spPr>
      </p:pic>
      <p:pic>
        <p:nvPicPr>
          <p:cNvPr id="8196" name="Picture 4" descr="Logo von Statistik Austria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653136"/>
            <a:ext cx="2095200" cy="158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260648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Implementation of the Cell Key Random Noise Approach in R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1124744"/>
            <a:ext cx="763284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Certain parameters should be set: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Maximum perturbation (how much the values can be moved by),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Level of uncertainty,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Probability of no change to value (optional)</a:t>
            </a:r>
          </a:p>
          <a:p>
            <a:endParaRPr lang="en-GB" sz="16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Counts </a:t>
            </a:r>
            <a:r>
              <a:rPr lang="en-GB" sz="2000" dirty="0" smtClean="0">
                <a:solidFill>
                  <a:schemeClr val="tx2"/>
                </a:solidFill>
              </a:rPr>
              <a:t>that are still small after perturbation </a:t>
            </a:r>
            <a:r>
              <a:rPr lang="en-GB" sz="2000" dirty="0" smtClean="0">
                <a:solidFill>
                  <a:schemeClr val="tx2"/>
                </a:solidFill>
              </a:rPr>
              <a:t>can be </a:t>
            </a:r>
            <a:r>
              <a:rPr lang="en-GB" sz="2000" dirty="0" smtClean="0">
                <a:solidFill>
                  <a:schemeClr val="tx2"/>
                </a:solidFill>
              </a:rPr>
              <a:t>hidden and </a:t>
            </a:r>
            <a:r>
              <a:rPr lang="en-GB" sz="2000" dirty="0" smtClean="0">
                <a:solidFill>
                  <a:schemeClr val="tx2"/>
                </a:solidFill>
              </a:rPr>
              <a:t>the process can be restricted so </a:t>
            </a:r>
            <a:r>
              <a:rPr lang="en-GB" sz="2000" dirty="0" smtClean="0">
                <a:solidFill>
                  <a:schemeClr val="tx2"/>
                </a:solidFill>
              </a:rPr>
              <a:t>that zeroes remain unchanged. </a:t>
            </a:r>
            <a:endParaRPr lang="en-GB" sz="2000" dirty="0" smtClean="0">
              <a:solidFill>
                <a:schemeClr val="tx2"/>
              </a:solidFill>
            </a:endParaRPr>
          </a:p>
          <a:p>
            <a:endParaRPr lang="en-GB" sz="16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Advantages: 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Information Loss can be controlled by the parameters,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Allows flexible analysis,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The approach is high quality and consistent</a:t>
            </a:r>
          </a:p>
          <a:p>
            <a:endParaRPr lang="en-GB" sz="16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Disadvantages: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It is not easy to understand straight away,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There is a high loss of information at small frequencies</a:t>
            </a:r>
          </a:p>
          <a:p>
            <a:pPr>
              <a:buFontTx/>
              <a:buChar char="-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We lose </a:t>
            </a:r>
            <a:r>
              <a:rPr lang="en-GB" sz="2000" dirty="0" err="1" smtClean="0">
                <a:solidFill>
                  <a:schemeClr val="tx2"/>
                </a:solidFill>
              </a:rPr>
              <a:t>additivity</a:t>
            </a:r>
            <a:r>
              <a:rPr lang="en-GB" sz="2000" dirty="0" smtClean="0">
                <a:solidFill>
                  <a:schemeClr val="tx2"/>
                </a:solidFill>
              </a:rPr>
              <a:t> because the table values do not sum to the totals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332656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Modern Package Development in R</a:t>
            </a:r>
            <a:endParaRPr lang="en-GB" sz="24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908720"/>
            <a:ext cx="79208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Tutorial by Bernhard </a:t>
            </a:r>
            <a:r>
              <a:rPr lang="en-GB" dirty="0" err="1" smtClean="0">
                <a:solidFill>
                  <a:schemeClr val="tx2"/>
                </a:solidFill>
              </a:rPr>
              <a:t>Meindl</a:t>
            </a:r>
            <a:r>
              <a:rPr lang="en-GB" dirty="0" smtClean="0">
                <a:solidFill>
                  <a:schemeClr val="tx2"/>
                </a:solidFill>
              </a:rPr>
              <a:t>, Statistics Austria:</a:t>
            </a:r>
          </a:p>
          <a:p>
            <a:r>
              <a:rPr lang="en-GB" dirty="0" smtClean="0">
                <a:solidFill>
                  <a:schemeClr val="tx2"/>
                </a:solidFill>
                <a:hlinkClick r:id="rId3"/>
              </a:rPr>
              <a:t>https://github.com/bernhard-da/uros19_tutorial</a:t>
            </a:r>
            <a:endParaRPr lang="en-GB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4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Traditionally we use </a:t>
            </a:r>
            <a:r>
              <a:rPr lang="en-GB" dirty="0" err="1" smtClean="0">
                <a:solidFill>
                  <a:schemeClr val="tx2"/>
                </a:solidFill>
              </a:rPr>
              <a:t>utils</a:t>
            </a:r>
            <a:r>
              <a:rPr lang="en-GB" dirty="0" smtClean="0">
                <a:solidFill>
                  <a:schemeClr val="tx2"/>
                </a:solidFill>
              </a:rPr>
              <a:t>::</a:t>
            </a:r>
            <a:r>
              <a:rPr lang="en-GB" dirty="0" err="1" smtClean="0">
                <a:solidFill>
                  <a:schemeClr val="tx2"/>
                </a:solidFill>
              </a:rPr>
              <a:t>package_skeleton</a:t>
            </a:r>
            <a:r>
              <a:rPr lang="en-GB" dirty="0" smtClean="0">
                <a:solidFill>
                  <a:schemeClr val="tx2"/>
                </a:solidFill>
              </a:rPr>
              <a:t>() to develop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packages which needs a lot of manual input.</a:t>
            </a:r>
          </a:p>
          <a:p>
            <a:endParaRPr lang="en-GB" sz="14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A new way is to use the package ‘</a:t>
            </a:r>
            <a:r>
              <a:rPr lang="en-GB" dirty="0" err="1" smtClean="0">
                <a:solidFill>
                  <a:schemeClr val="tx2"/>
                </a:solidFill>
              </a:rPr>
              <a:t>usethis</a:t>
            </a:r>
            <a:r>
              <a:rPr lang="en-GB" dirty="0" smtClean="0">
                <a:solidFill>
                  <a:schemeClr val="tx2"/>
                </a:solidFill>
              </a:rPr>
              <a:t>’ to create package skeleton and corresponding r studio project: </a:t>
            </a:r>
          </a:p>
          <a:p>
            <a:endParaRPr lang="en-GB" sz="1400" dirty="0" smtClean="0">
              <a:solidFill>
                <a:schemeClr val="tx2"/>
              </a:solidFill>
            </a:endParaRPr>
          </a:p>
          <a:p>
            <a:r>
              <a:rPr lang="en-GB" dirty="0" err="1" smtClean="0">
                <a:solidFill>
                  <a:schemeClr val="tx2"/>
                </a:solidFill>
              </a:rPr>
              <a:t>usethis</a:t>
            </a:r>
            <a:r>
              <a:rPr lang="en-GB" dirty="0" smtClean="0">
                <a:solidFill>
                  <a:schemeClr val="tx2"/>
                </a:solidFill>
              </a:rPr>
              <a:t>::</a:t>
            </a:r>
            <a:r>
              <a:rPr lang="en-GB" dirty="0" err="1" smtClean="0">
                <a:solidFill>
                  <a:schemeClr val="tx2"/>
                </a:solidFill>
              </a:rPr>
              <a:t>create_package</a:t>
            </a:r>
            <a:r>
              <a:rPr lang="en-GB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GB" sz="14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Top tips for creating a package: 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chemeClr val="tx2"/>
                </a:solidFill>
              </a:rPr>
              <a:t> Choose a short name for your package, </a:t>
            </a:r>
          </a:p>
          <a:p>
            <a:pPr>
              <a:buFontTx/>
              <a:buChar char="-"/>
            </a:pPr>
            <a:r>
              <a:rPr lang="en-GB" dirty="0" err="1" smtClean="0">
                <a:solidFill>
                  <a:schemeClr val="tx2"/>
                </a:solidFill>
              </a:rPr>
              <a:t> Use the package ‘available’ which lets you check for available package names,</a:t>
            </a:r>
          </a:p>
          <a:p>
            <a:pPr>
              <a:buFontTx/>
              <a:buChar char="-"/>
            </a:pPr>
            <a:r>
              <a:rPr lang="en-GB" dirty="0" err="1" smtClean="0">
                <a:solidFill>
                  <a:schemeClr val="tx2"/>
                </a:solidFill>
              </a:rPr>
              <a:t>Think about why package should exists and what functionality it should contain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260648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Modern Package Development in R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1124744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Always use </a:t>
            </a:r>
            <a:r>
              <a:rPr lang="en-GB" sz="2000" dirty="0" err="1" smtClean="0">
                <a:solidFill>
                  <a:schemeClr val="tx2"/>
                </a:solidFill>
              </a:rPr>
              <a:t>GitHub</a:t>
            </a:r>
            <a:r>
              <a:rPr lang="en-GB" sz="2000" dirty="0" smtClean="0">
                <a:solidFill>
                  <a:schemeClr val="tx2"/>
                </a:solidFill>
              </a:rPr>
              <a:t> to version your code. The package ‘</a:t>
            </a:r>
            <a:r>
              <a:rPr lang="en-GB" sz="2000" dirty="0" err="1" smtClean="0">
                <a:solidFill>
                  <a:schemeClr val="tx2"/>
                </a:solidFill>
              </a:rPr>
              <a:t>usethis</a:t>
            </a:r>
            <a:r>
              <a:rPr lang="en-GB" sz="2000" dirty="0" smtClean="0">
                <a:solidFill>
                  <a:schemeClr val="tx2"/>
                </a:solidFill>
              </a:rPr>
              <a:t>’ works with </a:t>
            </a:r>
            <a:r>
              <a:rPr lang="en-GB" sz="2000" dirty="0" err="1" smtClean="0">
                <a:solidFill>
                  <a:schemeClr val="tx2"/>
                </a:solidFill>
              </a:rPr>
              <a:t>GitHub</a:t>
            </a:r>
            <a:r>
              <a:rPr lang="en-GB" sz="2000" dirty="0" smtClean="0">
                <a:solidFill>
                  <a:schemeClr val="tx2"/>
                </a:solidFill>
              </a:rPr>
              <a:t> to set up authentication, create a local repo and create a document to keep track of changes to the package:</a:t>
            </a:r>
          </a:p>
          <a:p>
            <a:endParaRPr lang="en-GB" sz="1600" dirty="0" smtClean="0">
              <a:solidFill>
                <a:schemeClr val="tx2"/>
              </a:solidFill>
            </a:endParaRPr>
          </a:p>
          <a:p>
            <a:r>
              <a:rPr lang="en-GB" sz="2000" dirty="0" err="1" smtClean="0">
                <a:solidFill>
                  <a:schemeClr val="tx2"/>
                </a:solidFill>
              </a:rPr>
              <a:t>u</a:t>
            </a:r>
            <a:r>
              <a:rPr lang="en-GB" sz="2000" dirty="0" err="1" smtClean="0">
                <a:solidFill>
                  <a:schemeClr val="tx2"/>
                </a:solidFill>
              </a:rPr>
              <a:t>sethis</a:t>
            </a:r>
            <a:r>
              <a:rPr lang="en-GB" sz="2000" dirty="0" smtClean="0">
                <a:solidFill>
                  <a:schemeClr val="tx2"/>
                </a:solidFill>
              </a:rPr>
              <a:t>::</a:t>
            </a:r>
            <a:r>
              <a:rPr lang="en-GB" sz="2000" dirty="0" err="1" smtClean="0">
                <a:solidFill>
                  <a:schemeClr val="tx2"/>
                </a:solidFill>
              </a:rPr>
              <a:t>browse_github_pat</a:t>
            </a:r>
            <a:r>
              <a:rPr lang="en-GB" sz="2000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GB" sz="2000" dirty="0" err="1" smtClean="0">
                <a:solidFill>
                  <a:schemeClr val="tx2"/>
                </a:solidFill>
              </a:rPr>
              <a:t>u</a:t>
            </a:r>
            <a:r>
              <a:rPr lang="en-GB" sz="2000" dirty="0" err="1" smtClean="0">
                <a:solidFill>
                  <a:schemeClr val="tx2"/>
                </a:solidFill>
              </a:rPr>
              <a:t>sethis</a:t>
            </a:r>
            <a:r>
              <a:rPr lang="en-GB" sz="2000" dirty="0" smtClean="0">
                <a:solidFill>
                  <a:schemeClr val="tx2"/>
                </a:solidFill>
              </a:rPr>
              <a:t>::</a:t>
            </a:r>
            <a:r>
              <a:rPr lang="en-GB" sz="2000" dirty="0" err="1" smtClean="0">
                <a:solidFill>
                  <a:schemeClr val="tx2"/>
                </a:solidFill>
              </a:rPr>
              <a:t>use_git</a:t>
            </a:r>
            <a:endParaRPr lang="en-GB" sz="2000" dirty="0" smtClean="0">
              <a:solidFill>
                <a:schemeClr val="tx2"/>
              </a:solidFill>
            </a:endParaRPr>
          </a:p>
          <a:p>
            <a:r>
              <a:rPr lang="en-GB" sz="2000" dirty="0" err="1" smtClean="0">
                <a:solidFill>
                  <a:schemeClr val="tx2"/>
                </a:solidFill>
              </a:rPr>
              <a:t>u</a:t>
            </a:r>
            <a:r>
              <a:rPr lang="en-GB" sz="2000" dirty="0" err="1" smtClean="0">
                <a:solidFill>
                  <a:schemeClr val="tx2"/>
                </a:solidFill>
              </a:rPr>
              <a:t>sethis</a:t>
            </a:r>
            <a:r>
              <a:rPr lang="en-GB" sz="2000" dirty="0" smtClean="0">
                <a:solidFill>
                  <a:schemeClr val="tx2"/>
                </a:solidFill>
              </a:rPr>
              <a:t>::</a:t>
            </a:r>
            <a:r>
              <a:rPr lang="en-GB" sz="2000" dirty="0" err="1" smtClean="0">
                <a:solidFill>
                  <a:schemeClr val="tx2"/>
                </a:solidFill>
              </a:rPr>
              <a:t>use_news_md</a:t>
            </a:r>
            <a:r>
              <a:rPr lang="en-GB" sz="2000" dirty="0" smtClean="0">
                <a:solidFill>
                  <a:schemeClr val="tx2"/>
                </a:solidFill>
              </a:rPr>
              <a:t>()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Other useful packages:</a:t>
            </a:r>
          </a:p>
          <a:p>
            <a:endParaRPr lang="en-GB" sz="1600" dirty="0" smtClean="0">
              <a:solidFill>
                <a:schemeClr val="tx2"/>
              </a:solidFill>
            </a:endParaRPr>
          </a:p>
          <a:p>
            <a:r>
              <a:rPr lang="en-GB" sz="2000" dirty="0" smtClean="0">
                <a:solidFill>
                  <a:schemeClr val="tx2"/>
                </a:solidFill>
              </a:rPr>
              <a:t>‘roxygen2’ – Generates documentation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‘</a:t>
            </a:r>
            <a:r>
              <a:rPr lang="en-GB" sz="2000" dirty="0" err="1" smtClean="0">
                <a:solidFill>
                  <a:schemeClr val="tx2"/>
                </a:solidFill>
              </a:rPr>
              <a:t>testthat</a:t>
            </a:r>
            <a:r>
              <a:rPr lang="en-GB" sz="2000" dirty="0" smtClean="0">
                <a:solidFill>
                  <a:schemeClr val="tx2"/>
                </a:solidFill>
              </a:rPr>
              <a:t>’ – Tests code to check the percentage covered by Unit Testing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‘</a:t>
            </a:r>
            <a:r>
              <a:rPr lang="en-GB" sz="2000" dirty="0" err="1" smtClean="0">
                <a:solidFill>
                  <a:schemeClr val="tx2"/>
                </a:solidFill>
              </a:rPr>
              <a:t>styler</a:t>
            </a:r>
            <a:r>
              <a:rPr lang="en-GB" sz="2000" dirty="0" smtClean="0">
                <a:solidFill>
                  <a:schemeClr val="tx2"/>
                </a:solidFill>
              </a:rPr>
              <a:t>’ – Automated code formatting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‘</a:t>
            </a:r>
            <a:r>
              <a:rPr lang="en-GB" sz="2000" dirty="0" err="1" smtClean="0">
                <a:solidFill>
                  <a:schemeClr val="tx2"/>
                </a:solidFill>
              </a:rPr>
              <a:t>lintr</a:t>
            </a:r>
            <a:r>
              <a:rPr lang="en-GB" sz="2000" dirty="0" smtClean="0">
                <a:solidFill>
                  <a:schemeClr val="tx2"/>
                </a:solidFill>
              </a:rPr>
              <a:t>’ – Allows automated code checking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‘</a:t>
            </a:r>
            <a:r>
              <a:rPr lang="en-GB" sz="2000" dirty="0" err="1" smtClean="0">
                <a:solidFill>
                  <a:schemeClr val="tx2"/>
                </a:solidFill>
              </a:rPr>
              <a:t>goodpractice</a:t>
            </a:r>
            <a:r>
              <a:rPr lang="en-GB" sz="2000" dirty="0" smtClean="0">
                <a:solidFill>
                  <a:schemeClr val="tx2"/>
                </a:solidFill>
              </a:rPr>
              <a:t>’ – suggests improvements to code</a:t>
            </a:r>
            <a:endParaRPr lang="en-GB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40466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  <a:hlinkClick r:id="rId3"/>
              </a:rPr>
              <a:t>Semiautomatic Reports with R Markdown</a:t>
            </a:r>
            <a:endParaRPr lang="en-GB" sz="3200" b="1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Max </a:t>
            </a:r>
            <a:r>
              <a:rPr lang="en-GB" sz="16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Grutter</a:t>
            </a:r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  <a:hlinkClick r:id="rId4"/>
              </a:rPr>
              <a:t>Statistical Office of the Canton of Zurich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722288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Began publishing reports using automated and reproducible methods e.g. </a:t>
            </a:r>
            <a:r>
              <a:rPr lang="en-GB" sz="2400" dirty="0" smtClean="0">
                <a:solidFill>
                  <a:srgbClr val="6C2383"/>
                </a:solidFill>
                <a:latin typeface="Arial" pitchFamily="34" charset="0"/>
                <a:cs typeface="Arial" pitchFamily="34" charset="0"/>
                <a:hlinkClick r:id="rId5"/>
              </a:rPr>
              <a:t>Cluster Report</a:t>
            </a: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Developed complete workflow in R Markdown following Reproducible Analytical Pipeline (RAP) methodology.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Developed ‘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  <a:hlinkClick r:id="rId6"/>
              </a:rPr>
              <a:t>statR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’ package (Corporate Design Toolbox) for producing publication quality graphics: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zhpal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– colour palettes;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theme_stat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– ggplot2 theme.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Developed ‘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  <a:hlinkClick r:id="rId7"/>
              </a:rPr>
              <a:t>statRmd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’ package –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LaTeX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-based R Markdown templates for publication quality report layouts.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Issues with Windows fonts on Linux – resolved using ‘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  <a:hlinkClick r:id="rId8"/>
              </a:rPr>
              <a:t>extrafont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’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40466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Reproducible Corporate Publications using </a:t>
            </a:r>
            <a:r>
              <a:rPr lang="en-GB" sz="32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  <a:hlinkClick r:id="rId2"/>
              </a:rPr>
              <a:t>pagedown</a:t>
            </a:r>
            <a:endParaRPr lang="en-GB" sz="3200" b="1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6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Romain</a:t>
            </a:r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Lesur</a:t>
            </a:r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16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  <a:hlinkClick r:id="rId3"/>
              </a:rPr>
              <a:t>Ministere</a:t>
            </a:r>
            <a:r>
              <a:rPr lang="en-GB" sz="16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  <a:hlinkClick r:id="rId3"/>
              </a:rPr>
              <a:t> de la Justice, France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722288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New R package that uses HTML / CSS, Chrome, Paged.js and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ReLaXed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to produce paginated PDF documents from R Markdown.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Co-developed by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Yihui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Xie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(Software Engineer at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RStudio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, of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knitr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fame) and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Romain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Lesur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Layout with CSS allows those with existing web design skills to translate these to print documents.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Includes various templates for documents, letters and posters.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Requires recent version of Chrome (or Chromium-based browser) and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Pandoc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&gt;= 2.2.3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Recommended to install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RStudio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v1.2.1335 for bundled </a:t>
            </a:r>
            <a:r>
              <a:rPr lang="en-GB" sz="2400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Pandoc</a:t>
            </a: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2.x.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2484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332656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 smtClean="0">
                <a:solidFill>
                  <a:schemeClr val="tx2"/>
                </a:solidFill>
                <a:cs typeface="Arial" pitchFamily="34" charset="0"/>
              </a:rPr>
              <a:t>uRos</a:t>
            </a:r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 Conference</a:t>
            </a:r>
            <a:endParaRPr lang="en-GB" sz="24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124744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An annual conference bringing together </a:t>
            </a:r>
            <a:r>
              <a:rPr lang="en-GB" sz="2000" dirty="0" smtClean="0">
                <a:solidFill>
                  <a:schemeClr val="tx2"/>
                </a:solidFill>
              </a:rPr>
              <a:t>official statisticians, scientists, and prominent members of the R community to share ideas </a:t>
            </a:r>
            <a:r>
              <a:rPr lang="en-GB" sz="2000" dirty="0" smtClean="0">
                <a:solidFill>
                  <a:schemeClr val="tx2"/>
                </a:solidFill>
              </a:rPr>
              <a:t>in </a:t>
            </a:r>
            <a:r>
              <a:rPr lang="en-GB" sz="2000" dirty="0" smtClean="0">
                <a:solidFill>
                  <a:schemeClr val="tx2"/>
                </a:solidFill>
              </a:rPr>
              <a:t>the area of official </a:t>
            </a:r>
            <a:r>
              <a:rPr lang="en-GB" sz="2000" dirty="0" smtClean="0">
                <a:solidFill>
                  <a:schemeClr val="tx2"/>
                </a:solidFill>
              </a:rPr>
              <a:t>statistics.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The 2019 conference was held in Bucharest, Romania, the original home of the conference. 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There were 104 participants from 30 countries.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Slides are available </a:t>
            </a:r>
            <a:r>
              <a:rPr lang="en-GB" sz="2000" dirty="0" smtClean="0">
                <a:solidFill>
                  <a:schemeClr val="tx2"/>
                </a:solidFill>
                <a:hlinkClick r:id="rId3"/>
              </a:rPr>
              <a:t>here</a:t>
            </a:r>
            <a:r>
              <a:rPr lang="en-GB" sz="2000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The 2020 conference will be held in Vienna, Austria.</a:t>
            </a:r>
            <a:endParaRPr lang="en-GB" sz="2000" dirty="0" smtClean="0">
              <a:solidFill>
                <a:schemeClr val="tx2"/>
              </a:solidFill>
            </a:endParaRPr>
          </a:p>
        </p:txBody>
      </p:sp>
      <p:pic>
        <p:nvPicPr>
          <p:cNvPr id="67586" name="Picture 2" descr="uRosConf2019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869160"/>
            <a:ext cx="2557686" cy="1826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332656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R at the Italian National Institute of Statistics: a twelve-year 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340768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hlinkClick r:id="rId3"/>
              </a:rPr>
              <a:t>Presentation</a:t>
            </a:r>
            <a:r>
              <a:rPr lang="en-GB" sz="2000" dirty="0" smtClean="0">
                <a:solidFill>
                  <a:schemeClr val="tx2"/>
                </a:solidFill>
              </a:rPr>
              <a:t> by keynote speaker Giulio Barcaroli (ISTAT).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Until 2007, ISTAT was hugely dependent on proprietary software, specifically SAS. 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SAS was used in: different phases of the survey process (e.g., drawing samples), data manipulation, imputing data by inference, aggregation and tabulation, and complex statistical models.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ISTAT could only rent SAS, not acquire it. If the contract was not renewed, all SAS-based applications would stop working. Also, SAS Institute always determined the final cost of the contract unilaterally.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2484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332656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R at the Italian National Institute of Statistics: a twelve-year 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1412776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SAS annual cost: between €818,000 and €1,024,000.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Government directive “to favour software solutions that (a) make IT systems independent of a single supplier, and (b) guarantee the availability of the source code”. 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R immediately identified as the best alternative to SAS, as some employees had already acquired R skills starting from the early 2000s. Plus, R has a massive community of developers.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Main objectives after switching to R: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268288" indent="-268288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Mass training on R.</a:t>
            </a:r>
          </a:p>
          <a:p>
            <a:pPr marL="268288" indent="-268288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Migration of SAS-based tools to 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188640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R at the Italian National Institute of Statistics: a twelve-year 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196752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Training began with a 5-day course that taught employees the essentials (mostly using the ‘base’ package):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pPr marL="268288" indent="-268288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How to search for, and install, packages.</a:t>
            </a:r>
          </a:p>
          <a:p>
            <a:pPr marL="268288" indent="-268288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Reading and writing external files.</a:t>
            </a:r>
          </a:p>
          <a:p>
            <a:pPr marL="268288" indent="-268288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Working with objects.</a:t>
            </a:r>
          </a:p>
          <a:p>
            <a:pPr marL="268288" indent="-268288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Basic data analysis.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Recently, more courses were launched, all taught by ISTAT employees: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r>
              <a:rPr lang="en-GB" sz="2000" dirty="0" smtClean="0">
                <a:solidFill>
                  <a:schemeClr val="tx2"/>
                </a:solidFill>
              </a:rPr>
              <a:t>(a) Intermediate R – data visualisation and modelling.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pPr marL="1076325" indent="-1076325"/>
            <a:r>
              <a:rPr lang="en-GB" sz="2000" dirty="0" smtClean="0">
                <a:solidFill>
                  <a:schemeClr val="tx2"/>
                </a:solidFill>
              </a:rPr>
              <a:t>(b) Short courses on specific themes like: GIS, data imputation, string processing with ‘stringr’, reshaping data with ‘tidyr’ and ‘reshape’, function and package development,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2484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26064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cs typeface="Arial" pitchFamily="34" charset="0"/>
              </a:rPr>
              <a:t>R at the Italian National Institute of Statistics: a twelve-year 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1268760"/>
            <a:ext cx="74888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Gradually, every single SAS-based tool was migrated to R, leading to the following R-based tools: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538163" indent="-269875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Sampling design: </a:t>
            </a:r>
            <a:r>
              <a:rPr lang="en-GB" sz="2000" b="1" dirty="0" smtClean="0">
                <a:solidFill>
                  <a:schemeClr val="tx2"/>
                </a:solidFill>
              </a:rPr>
              <a:t>MAUSS-R, FS4, BEAT, SamplingStrata, MultiWay. </a:t>
            </a:r>
          </a:p>
          <a:p>
            <a:pPr marL="538163" indent="-269875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Record linkage and statistical matching: </a:t>
            </a:r>
            <a:r>
              <a:rPr lang="en-GB" sz="2000" b="1" dirty="0" smtClean="0">
                <a:solidFill>
                  <a:schemeClr val="tx2"/>
                </a:solidFill>
              </a:rPr>
              <a:t>RELAIS, StatMatch. </a:t>
            </a:r>
          </a:p>
          <a:p>
            <a:pPr marL="538163" indent="-269875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Automatic coding: </a:t>
            </a:r>
            <a:r>
              <a:rPr lang="en-GB" sz="2000" b="1" dirty="0" smtClean="0">
                <a:solidFill>
                  <a:schemeClr val="tx2"/>
                </a:solidFill>
              </a:rPr>
              <a:t>CIRCE.</a:t>
            </a:r>
            <a:r>
              <a:rPr lang="en-GB" sz="2000" dirty="0" smtClean="0">
                <a:solidFill>
                  <a:schemeClr val="tx2"/>
                </a:solidFill>
              </a:rPr>
              <a:t> </a:t>
            </a:r>
          </a:p>
          <a:p>
            <a:pPr marL="538163" indent="-269875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Selective editing: </a:t>
            </a:r>
            <a:r>
              <a:rPr lang="en-GB" sz="2000" b="1" dirty="0" smtClean="0">
                <a:solidFill>
                  <a:schemeClr val="tx2"/>
                </a:solidFill>
              </a:rPr>
              <a:t>SeleMix. </a:t>
            </a:r>
          </a:p>
          <a:p>
            <a:pPr marL="538163" indent="-269875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Weighting and sampling variance estimation: </a:t>
            </a:r>
            <a:r>
              <a:rPr lang="en-GB" sz="2000" b="1" dirty="0" smtClean="0">
                <a:solidFill>
                  <a:schemeClr val="tx2"/>
                </a:solidFill>
              </a:rPr>
              <a:t>ReGenesees.</a:t>
            </a:r>
          </a:p>
          <a:p>
            <a:pPr marL="268288" indent="-268288"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All of these available </a:t>
            </a:r>
            <a:r>
              <a:rPr lang="en-GB" sz="2000" dirty="0" smtClean="0">
                <a:solidFill>
                  <a:schemeClr val="tx2"/>
                </a:solidFill>
                <a:hlinkClick r:id="rId3"/>
              </a:rPr>
              <a:t>here</a:t>
            </a:r>
            <a:r>
              <a:rPr lang="en-GB" sz="2000" dirty="0" smtClean="0">
                <a:solidFill>
                  <a:schemeClr val="tx2"/>
                </a:solidFill>
              </a:rPr>
              <a:t>. 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ISTAT now pays only a maintenance fee for SAS, approx. €200,000 per year, meaning they are </a:t>
            </a:r>
            <a:r>
              <a:rPr lang="en-GB" sz="2000" smtClean="0">
                <a:solidFill>
                  <a:schemeClr val="tx2"/>
                </a:solidFill>
              </a:rPr>
              <a:t>paying only 1/4 or 1/5 </a:t>
            </a:r>
            <a:r>
              <a:rPr lang="en-GB" sz="2000" dirty="0" smtClean="0">
                <a:solidFill>
                  <a:schemeClr val="tx2"/>
                </a:solidFill>
              </a:rPr>
              <a:t>of what they used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404664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Mapping a Table of Data with Esri Shapefiles in R</a:t>
            </a:r>
            <a:endParaRPr lang="en-GB" sz="2400" b="1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052736"/>
            <a:ext cx="8229600" cy="42484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1124744"/>
            <a:ext cx="74168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Tutorial by Mervyn O’Luing (Central Statistics Office, Ireland): </a:t>
            </a:r>
            <a:r>
              <a:rPr lang="en-GB" sz="2000" dirty="0" smtClean="0">
                <a:hlinkClick r:id="rId3"/>
              </a:rPr>
              <a:t>https://rpubs.com/moluing/494829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/>
                </a:solidFill>
              </a:rPr>
              <a:t> Steps: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Extract GDP data </a:t>
            </a:r>
            <a:r>
              <a:rPr lang="en-GB" sz="2000" smtClean="0">
                <a:solidFill>
                  <a:schemeClr val="tx2"/>
                </a:solidFill>
              </a:rPr>
              <a:t>for Tanzania from </a:t>
            </a:r>
            <a:r>
              <a:rPr lang="en-GB" sz="2000" dirty="0" smtClean="0">
                <a:solidFill>
                  <a:schemeClr val="tx2"/>
                </a:solidFill>
              </a:rPr>
              <a:t>PDF publication to CSV file.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Install and load the necessary packages (shiny, sf, ggplot2, rgdal, ggsn, tmap, leaflet).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Read in the CSV file as a data-frame.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Download two shape-files: one for the regions and one for the different water bodies.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</a:rPr>
              <a:t>Use st_read() to read in the shape-files as data-frames.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536" y="404664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Mapping a Table of Data with Esri Shapefiles in R</a:t>
            </a:r>
            <a:endParaRPr lang="en-GB" sz="2400" b="1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1124744"/>
            <a:ext cx="74168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GB" sz="2000" dirty="0" smtClean="0">
                <a:solidFill>
                  <a:schemeClr val="tx2"/>
                </a:solidFill>
              </a:rPr>
              <a:t>Merge the regions shape-file with the GDP data using merge().</a:t>
            </a:r>
          </a:p>
          <a:p>
            <a:pPr marL="457200" indent="-457200">
              <a:buFont typeface="+mj-lt"/>
              <a:buAutoNum type="arabicPeriod" startAt="6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GB" sz="2000" dirty="0" smtClean="0">
                <a:solidFill>
                  <a:schemeClr val="tx2"/>
                </a:solidFill>
              </a:rPr>
              <a:t>Use ggplot() to create a </a:t>
            </a:r>
            <a:r>
              <a:rPr lang="en-GB" sz="2000" b="1" dirty="0" smtClean="0">
                <a:solidFill>
                  <a:schemeClr val="tx2"/>
                </a:solidFill>
              </a:rPr>
              <a:t>static</a:t>
            </a:r>
            <a:r>
              <a:rPr lang="en-GB" sz="2000" dirty="0" smtClean="0">
                <a:solidFill>
                  <a:schemeClr val="tx2"/>
                </a:solidFill>
              </a:rPr>
              <a:t> map. The geom_sf() argument identifies the year to be used as fill. Null values are coloured yellow. Overlay the water bodies map.  </a:t>
            </a:r>
          </a:p>
          <a:p>
            <a:pPr marL="457200" indent="-457200">
              <a:buFont typeface="+mj-lt"/>
              <a:buAutoNum type="arabicPeriod" startAt="6"/>
            </a:pPr>
            <a:endParaRPr lang="en-GB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GB" sz="2000" dirty="0" smtClean="0">
                <a:solidFill>
                  <a:schemeClr val="tx2"/>
                </a:solidFill>
              </a:rPr>
              <a:t>Alternatively, you can use the tmap package to easily create an </a:t>
            </a:r>
            <a:r>
              <a:rPr lang="en-GB" sz="2000" b="1" dirty="0" smtClean="0">
                <a:solidFill>
                  <a:schemeClr val="tx2"/>
                </a:solidFill>
              </a:rPr>
              <a:t>interactive</a:t>
            </a:r>
            <a:r>
              <a:rPr lang="en-GB" sz="2000" dirty="0" smtClean="0">
                <a:solidFill>
                  <a:schemeClr val="tx2"/>
                </a:solidFill>
              </a:rPr>
              <a:t> map: tm_shape() reads in the merged file, tm_polygons() specifies the year to be used as fill and selects the palette, and tm_legend() controls the legend attributes. Importantly, you must set tmap_mode() to “</a:t>
            </a:r>
            <a:r>
              <a:rPr lang="en-GB" sz="2000" b="1" dirty="0" smtClean="0">
                <a:solidFill>
                  <a:schemeClr val="tx2"/>
                </a:solidFill>
              </a:rPr>
              <a:t>view</a:t>
            </a:r>
            <a:r>
              <a:rPr lang="en-GB" sz="2000" dirty="0" smtClean="0">
                <a:solidFill>
                  <a:schemeClr val="tx2"/>
                </a:solidFill>
              </a:rPr>
              <a:t>” for the map to become interactive!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484784"/>
            <a:ext cx="8229600" cy="42484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t 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I MSc Inducit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HS N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PHI MSc Induciton</Template>
  <TotalTime>3182</TotalTime>
  <Words>1758</Words>
  <Application>Microsoft Office PowerPoint</Application>
  <PresentationFormat>On-screen Show (4:3)</PresentationFormat>
  <Paragraphs>230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PHI MSc Induciton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carolc08</dc:creator>
  <cp:lastModifiedBy>NSS Windows User</cp:lastModifiedBy>
  <cp:revision>571</cp:revision>
  <dcterms:created xsi:type="dcterms:W3CDTF">2017-08-04T09:52:30Z</dcterms:created>
  <dcterms:modified xsi:type="dcterms:W3CDTF">2019-06-14T14:07:50Z</dcterms:modified>
</cp:coreProperties>
</file>