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8" autoAdjust="0"/>
  </p:normalViewPr>
  <p:slideViewPr>
    <p:cSldViewPr>
      <p:cViewPr>
        <p:scale>
          <a:sx n="70" d="100"/>
          <a:sy n="70" d="100"/>
        </p:scale>
        <p:origin x="-138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942B7-3CB4-4F22-8849-8ABC8EE00328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BF8F-7651-4B49-B0AA-D5C23784646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>
              <a:buClr>
                <a:srgbClr val="0096DC"/>
              </a:buClr>
            </a:pPr>
            <a:r>
              <a:rPr lang="en-GB" sz="2400" dirty="0" smtClean="0">
                <a:solidFill>
                  <a:srgbClr val="0096DC"/>
                </a:solidFill>
                <a:latin typeface="Arial" pitchFamily="34" charset="0"/>
                <a:cs typeface="Arial" pitchFamily="34" charset="0"/>
              </a:rPr>
              <a:t>CKAN – Comprehensive Knowledge Archive Network</a:t>
            </a:r>
            <a:br>
              <a:rPr lang="en-GB" sz="2400" dirty="0" smtClean="0">
                <a:solidFill>
                  <a:srgbClr val="0096DC"/>
                </a:solidFill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Open source data portal for storing, managing and distributing open data</a:t>
            </a:r>
          </a:p>
          <a:p>
            <a:pPr marL="819150" lvl="1" indent="-361950">
              <a:spcBef>
                <a:spcPts val="600"/>
              </a:spcBef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Modular - Core package with over 200 extensions</a:t>
            </a:r>
          </a:p>
          <a:p>
            <a:pPr marL="819150" lvl="1" indent="-361950">
              <a:spcBef>
                <a:spcPts val="600"/>
              </a:spcBef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API </a:t>
            </a:r>
          </a:p>
          <a:p>
            <a:pPr marL="819150" lvl="1" indent="-361950">
              <a:spcBef>
                <a:spcPts val="600"/>
              </a:spcBef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Worldwide use - UK Open Data Portal, EU Open Data Portal and US Open Data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To explore the open</a:t>
            </a:r>
            <a:r>
              <a:rPr lang="en-GB" baseline="0" dirty="0" smtClean="0"/>
              <a:t> data available on the portal different options are available; it is possible to look for data in broader themes, groups (subject areas) or explore the list of datasets. </a:t>
            </a:r>
          </a:p>
          <a:p>
            <a:r>
              <a:rPr lang="en-GB" baseline="0" dirty="0" smtClean="0"/>
              <a:t>Each dataset consists of a description, giving background, metadata and a list of available resources. </a:t>
            </a:r>
          </a:p>
          <a:p>
            <a:r>
              <a:rPr lang="en-GB" baseline="0" dirty="0" smtClean="0"/>
              <a:t>A data resource can be downloaded as a CSV file. Each resource has a preview window to show the user what can be expected in the data; beneath the preview you can find a data dictionary that explains the columns of the data table and provides links to lookup tables where codes are used.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GB" dirty="0" err="1" smtClean="0"/>
              <a:t>httr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package is needed to work with the API and </a:t>
            </a:r>
            <a:r>
              <a:rPr lang="en-GB" dirty="0" err="1" smtClean="0"/>
              <a:t>jsonlite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needed to convert the downloaded JSON data into an R object.</a:t>
            </a:r>
            <a:endParaRPr lang="en-GB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endParaRPr lang="en-GB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GB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rawToChar</a:t>
            </a:r>
            <a:r>
              <a:rPr lang="en-GB" baseline="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translates the binary code</a:t>
            </a:r>
            <a:r>
              <a:rPr lang="en-GB" baseline="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into a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character string that contains a JSON file</a:t>
            </a:r>
          </a:p>
          <a:p>
            <a:pPr>
              <a:buFont typeface="Arial" pitchFamily="34" charset="0"/>
              <a:buNone/>
            </a:pPr>
            <a:r>
              <a:rPr lang="en-GB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fromJSON</a:t>
            </a:r>
            <a:r>
              <a:rPr lang="en-GB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parses this into a list of 3 – the third element contains all the information, including a </a:t>
            </a:r>
            <a:r>
              <a:rPr lang="en-GB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n-GB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with the results.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3BF8F-7651-4B49-B0AA-D5C23784646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3BF8F-7651-4B49-B0AA-D5C23784646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Other</a:t>
            </a:r>
            <a:r>
              <a:rPr lang="en-GB" baseline="0" dirty="0" smtClean="0"/>
              <a:t> packages to explore such as </a:t>
            </a:r>
            <a:r>
              <a:rPr lang="en-GB" baseline="0" dirty="0" err="1" smtClean="0"/>
              <a:t>ckanr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3BF8F-7651-4B49-B0AA-D5C23784646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BB7E-4C6A-40D2-9F79-93C7C425F165}" type="datetimeFigureOut">
              <a:rPr lang="en-GB" smtClean="0"/>
              <a:pPr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2AFF-D1EB-40B5-8E18-C3553E0D05D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data.nhs.sco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SocialCare-Scotland/Open-Data/blob/master/Combining%20all%20data%20resources/APICombineVacancyFiles.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SS.PHI-OpenData@nhs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utomatic Retrieval of Data from Open Data Platform</a:t>
            </a:r>
            <a:endParaRPr lang="en-GB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620688"/>
            <a:ext cx="64807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800" b="1" u="sng" dirty="0" smtClean="0">
                <a:latin typeface="Arial" pitchFamily="34" charset="0"/>
                <a:cs typeface="Arial" pitchFamily="34" charset="0"/>
                <a:hlinkClick r:id="rId3"/>
              </a:rPr>
              <a:t>https://www.opendata.nhs.scot</a:t>
            </a:r>
            <a:endParaRPr lang="en-GB" sz="2800" b="1" dirty="0" smtClean="0">
              <a:solidFill>
                <a:srgbClr val="0096D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0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NHSScotland Open Data Platform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64102" t="26463" r="10155" b="17161"/>
          <a:stretch>
            <a:fillRect/>
          </a:stretch>
        </p:blipFill>
        <p:spPr bwMode="auto">
          <a:xfrm>
            <a:off x="611560" y="1340768"/>
            <a:ext cx="7992888" cy="53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4380"/>
                </a:solidFill>
                <a:latin typeface="Arial" pitchFamily="34" charset="0"/>
                <a:ea typeface="+mn-ea"/>
                <a:cs typeface="Arial" pitchFamily="34" charset="0"/>
              </a:rPr>
              <a:t>How to Retrieve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Option 1 – Using URL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8892480" cy="156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854931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92211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4380"/>
                </a:solidFill>
                <a:latin typeface="Arial" pitchFamily="34" charset="0"/>
                <a:ea typeface="+mn-ea"/>
                <a:cs typeface="Arial" pitchFamily="34" charset="0"/>
              </a:rPr>
              <a:t>How to Retrieve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91264" cy="1108719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Option 2 – Using API (Application Programming Interface) in 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404473"/>
            <a:ext cx="7632848" cy="445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Required Packages: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httr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work with API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jsonlite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convert the downloaded JSON data into an R object</a:t>
            </a:r>
          </a:p>
          <a:p>
            <a:pPr>
              <a:buFont typeface="Courier New" pitchFamily="49" charset="0"/>
              <a:buChar char="o"/>
            </a:pPr>
            <a:endParaRPr lang="en-GB" sz="2800" dirty="0"/>
          </a:p>
          <a:p>
            <a:pPr marL="361950" lvl="1" indent="-3619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96DC"/>
              </a:buClr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Functions:</a:t>
            </a:r>
          </a:p>
          <a:p>
            <a:pPr marL="361950" lvl="1" indent="-3619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GET(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 – sends a query and saves the response</a:t>
            </a:r>
          </a:p>
          <a:p>
            <a:pPr marL="361950" lvl="1" indent="-3619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rawToChar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translates the binary code</a:t>
            </a:r>
          </a:p>
          <a:p>
            <a:pPr marL="361950" lvl="1" indent="-3619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fromJSON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– parses the JSON file</a:t>
            </a:r>
          </a:p>
          <a:p>
            <a:pPr>
              <a:buFont typeface="Courier New" pitchFamily="49" charset="0"/>
              <a:buChar char="o"/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4380"/>
                </a:solidFill>
                <a:latin typeface="Arial" pitchFamily="34" charset="0"/>
                <a:ea typeface="+mn-ea"/>
                <a:cs typeface="Arial" pitchFamily="34" charset="0"/>
              </a:rPr>
              <a:t>How to Retrieve </a:t>
            </a:r>
            <a:r>
              <a:rPr lang="en-GB" sz="3600" b="1" dirty="0" smtClean="0">
                <a:solidFill>
                  <a:srgbClr val="004380"/>
                </a:solidFill>
                <a:latin typeface="Arial" pitchFamily="34" charset="0"/>
                <a:ea typeface="+mn-ea"/>
                <a:cs typeface="Arial" pitchFamily="34" charset="0"/>
              </a:rPr>
              <a:t>Data – Option 2</a:t>
            </a:r>
            <a:endParaRPr lang="en-GB" sz="3600" b="1" dirty="0">
              <a:solidFill>
                <a:srgbClr val="00438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76328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200" b="1" dirty="0" smtClean="0">
                <a:latin typeface="Arial" pitchFamily="34" charset="0"/>
                <a:cs typeface="Arial" pitchFamily="34" charset="0"/>
              </a:rPr>
              <a:t>Steps to follow: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  Get resource ID for each resource in the dataset: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https://www.opendata.nhs.scot/api/3/action/ 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+</a:t>
            </a:r>
            <a:br>
              <a:rPr lang="en-GB" sz="2800" dirty="0" smtClean="0">
                <a:latin typeface="Arial" pitchFamily="34" charset="0"/>
                <a:cs typeface="Arial" pitchFamily="34" charset="0"/>
              </a:rPr>
            </a:br>
            <a:r>
              <a:rPr lang="en-GB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package_show?id</a:t>
            </a:r>
            <a:r>
              <a:rPr lang="en-GB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=dataset-id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4380"/>
                </a:solidFill>
                <a:latin typeface="Arial" pitchFamily="34" charset="0"/>
                <a:ea typeface="+mn-ea"/>
                <a:cs typeface="Arial" pitchFamily="34" charset="0"/>
              </a:rPr>
              <a:t>How to Retrieve </a:t>
            </a:r>
            <a:r>
              <a:rPr lang="en-GB" sz="3600" b="1" dirty="0" smtClean="0">
                <a:solidFill>
                  <a:srgbClr val="004380"/>
                </a:solidFill>
                <a:latin typeface="Arial" pitchFamily="34" charset="0"/>
                <a:ea typeface="+mn-ea"/>
                <a:cs typeface="Arial" pitchFamily="34" charset="0"/>
              </a:rPr>
              <a:t>Data – Option 2</a:t>
            </a:r>
            <a:endParaRPr lang="en-GB" sz="3600" b="1" dirty="0">
              <a:solidFill>
                <a:srgbClr val="00438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4249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  Loop through each resource to retrieve the data (need to send 2 API calls – one is to get the total number of rows, the other is to get the records: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https://www.opendata.nhs.scot/api/3/action/ 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+</a:t>
            </a:r>
            <a:br>
              <a:rPr lang="en-GB" sz="2600" dirty="0" smtClean="0">
                <a:latin typeface="Arial" pitchFamily="34" charset="0"/>
                <a:cs typeface="Arial" pitchFamily="34" charset="0"/>
              </a:rPr>
            </a:br>
            <a:r>
              <a:rPr lang="en-GB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datastore_search</a:t>
            </a:r>
            <a:r>
              <a:rPr lang="en-GB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 +</a:t>
            </a:r>
            <a:br>
              <a:rPr lang="en-GB" sz="2600" dirty="0" smtClean="0">
                <a:latin typeface="Arial" pitchFamily="34" charset="0"/>
                <a:cs typeface="Arial" pitchFamily="34" charset="0"/>
              </a:rPr>
            </a:br>
            <a:r>
              <a:rPr lang="en-GB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id=resource-id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 +</a:t>
            </a:r>
            <a:br>
              <a:rPr lang="en-GB" sz="2600" dirty="0" smtClean="0">
                <a:latin typeface="Arial" pitchFamily="34" charset="0"/>
                <a:cs typeface="Arial" pitchFamily="34" charset="0"/>
              </a:rPr>
            </a:br>
            <a:r>
              <a:rPr lang="en-GB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&amp;your-</a:t>
            </a:r>
            <a:r>
              <a:rPr lang="en-GB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CustomJSON</a:t>
            </a:r>
            <a:r>
              <a:rPr lang="en-GB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-query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  Combine all resources together if you want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You can find the example scripts on </a:t>
            </a:r>
            <a:r>
              <a:rPr lang="en-GB" sz="2600" dirty="0" err="1" smtClean="0">
                <a:latin typeface="Arial" pitchFamily="34" charset="0"/>
                <a:cs typeface="Arial" pitchFamily="34" charset="0"/>
                <a:hlinkClick r:id="rId3"/>
              </a:rPr>
              <a:t>GitHub</a:t>
            </a:r>
            <a:endParaRPr lang="en-GB" sz="2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Any questions please contact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600" dirty="0" smtClean="0">
                <a:latin typeface="Arial" pitchFamily="34" charset="0"/>
                <a:cs typeface="Arial" pitchFamily="34" charset="0"/>
                <a:hlinkClick r:id="rId4"/>
              </a:rPr>
              <a:t>NSS.PHI-OpenData@nhs.net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175</Words>
  <Application>Microsoft Office PowerPoint</Application>
  <PresentationFormat>On-screen Show (4:3)</PresentationFormat>
  <Paragraphs>45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Automatic Retrieval of Data from Open Data Platform</vt:lpstr>
      <vt:lpstr>Slide 2</vt:lpstr>
      <vt:lpstr>How to Retrieve Data</vt:lpstr>
      <vt:lpstr>How to Retrieve Data</vt:lpstr>
      <vt:lpstr>How to Retrieve Data – Option 2</vt:lpstr>
      <vt:lpstr>How to Retrieve Data – Option 2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Retrieval of Data - Using API in R</dc:title>
  <dc:creator>yuyanf01</dc:creator>
  <cp:lastModifiedBy>yuyanf01</cp:lastModifiedBy>
  <cp:revision>25</cp:revision>
  <dcterms:created xsi:type="dcterms:W3CDTF">2019-11-04T09:21:32Z</dcterms:created>
  <dcterms:modified xsi:type="dcterms:W3CDTF">2019-11-07T12:03:21Z</dcterms:modified>
</cp:coreProperties>
</file>