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64" r:id="rId4"/>
    <p:sldId id="2146849818" r:id="rId5"/>
    <p:sldId id="2146849819" r:id="rId6"/>
    <p:sldId id="2146849821" r:id="rId7"/>
    <p:sldId id="2146849820" r:id="rId8"/>
    <p:sldId id="2146849822" r:id="rId9"/>
    <p:sldId id="214684982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FB"/>
    <a:srgbClr val="082B43"/>
    <a:srgbClr val="FF71FF"/>
    <a:srgbClr val="9DC4FD"/>
    <a:srgbClr val="6CD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5794"/>
  </p:normalViewPr>
  <p:slideViewPr>
    <p:cSldViewPr snapToGrid="0" snapToObjects="1">
      <p:cViewPr varScale="1">
        <p:scale>
          <a:sx n="68" d="100"/>
          <a:sy n="68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304C-3751-9947-9774-8B12AFE53345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C63C4-8419-B941-8532-329181D9E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3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D87B7-68AF-4DAD-9A67-47EE81B7CC75}" type="slidenum">
              <a:rPr kumimoji="0" lang="ru-RU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09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30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291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3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86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2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180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39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32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0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54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7220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67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51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309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9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7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0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1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6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8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0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7FD9C03-069D-4FDF-995C-53317A2AA276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25.02.2024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40D013D-E69B-41DC-A56B-BB26A8393D26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358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3F99FF3-2987-4ECF-8590-C3F7A43136B3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25.02.2024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202E96F-7CE3-4910-A698-5F6FED7198FE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957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36776" y="1226839"/>
            <a:ext cx="11904519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-1" normalizeH="0" baseline="0" noProof="0" dirty="0">
                <a:ln>
                  <a:noFill/>
                </a:ln>
                <a:solidFill>
                  <a:srgbClr val="1D2533"/>
                </a:solidFill>
                <a:effectLst/>
                <a:uLnTx/>
                <a:uFillTx/>
                <a:latin typeface="SB Sans Display"/>
              </a:rPr>
              <a:t>Аналитическое обоснование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-1" normalizeH="0" baseline="0" noProof="0" dirty="0">
                <a:ln>
                  <a:noFill/>
                </a:ln>
                <a:solidFill>
                  <a:srgbClr val="1D2533"/>
                </a:solidFill>
                <a:effectLst/>
                <a:uLnTx/>
                <a:uFillTx/>
                <a:latin typeface="SB Sans Display"/>
              </a:rPr>
              <a:t>локализации приложения на новом рынке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561240" y="3412246"/>
            <a:ext cx="345002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>
              <a:defRPr/>
            </a:pPr>
            <a:r>
              <a:rPr lang="ru-RU" spc="-1" dirty="0">
                <a:solidFill>
                  <a:srgbClr val="1D2533"/>
                </a:solidFill>
                <a:latin typeface="SB Sans Display"/>
              </a:rPr>
              <a:t>Аналитик </a:t>
            </a:r>
            <a:r>
              <a:rPr lang="en-US" b="1" spc="-1" dirty="0" err="1">
                <a:solidFill>
                  <a:srgbClr val="2F343D"/>
                </a:solidFill>
                <a:latin typeface="Inter"/>
                <a:ea typeface="Inter"/>
                <a:sym typeface="Inter"/>
              </a:rPr>
              <a:t>darwinte</a:t>
            </a:r>
            <a:r>
              <a:rPr lang="en-US" b="1" spc="-1" dirty="0">
                <a:solidFill>
                  <a:srgbClr val="2F343D"/>
                </a:solidFill>
                <a:latin typeface="Inter"/>
                <a:ea typeface="Inter"/>
                <a:sym typeface="Inter"/>
              </a:rPr>
              <a:t>(</a:t>
            </a:r>
            <a:r>
              <a:rPr lang="ru-RU" b="1" spc="-1" dirty="0">
                <a:solidFill>
                  <a:srgbClr val="2F343D"/>
                </a:solidFill>
                <a:latin typeface="Inter"/>
                <a:ea typeface="Inter"/>
                <a:sym typeface="Inter"/>
              </a:rPr>
              <a:t>Владимир)</a:t>
            </a:r>
            <a:endParaRPr kumimoji="0" lang="en-US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Цель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32320-A659-50E9-C41F-636B12D6E2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5166000"/>
          </a:xfrm>
        </p:spPr>
        <p:txBody>
          <a:bodyPr anchor="t">
            <a:no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spc="-1" dirty="0">
                <a:latin typeface="SB Sans Display"/>
                <a:ea typeface="+mn-ea"/>
                <a:cs typeface="+mn-cs"/>
              </a:rPr>
              <a:t>Обосновать экономическую  целесообразность локализации приложения на новом рынке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i="1" u="sng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Потребность Заказчика:</a:t>
            </a:r>
            <a:endParaRPr lang="ru-RU" sz="28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spc="-1" dirty="0">
                <a:latin typeface="SB Sans Display"/>
                <a:ea typeface="+mn-ea"/>
                <a:cs typeface="+mn-cs"/>
              </a:rPr>
              <a:t>Определить рамочные условия успешности локализации приложения в стране 3 на основании имеющихся данных(страна 2) и предложения стороннего агентства</a:t>
            </a:r>
          </a:p>
          <a:p>
            <a:pPr marL="342900" lvl="0" indent="-342900"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i="1" u="sng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Для решения задачи:</a:t>
            </a:r>
          </a:p>
          <a:p>
            <a:pPr marL="342900" lvl="0" indent="-342900"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dirty="0">
                <a:solidFill>
                  <a:srgbClr val="212121"/>
                </a:solidFill>
                <a:latin typeface="Play"/>
                <a:ea typeface="Play"/>
                <a:cs typeface="Play"/>
                <a:sym typeface="Play"/>
              </a:rPr>
              <a:t>И</a:t>
            </a:r>
            <a:r>
              <a:rPr lang="ru-RU" sz="2800" dirty="0">
                <a:solidFill>
                  <a:srgbClr val="212121"/>
                </a:solidFill>
                <a:ea typeface="Arial"/>
                <a:cs typeface="Arial"/>
                <a:sym typeface="Arial"/>
              </a:rPr>
              <a:t>сследуем и сравним Retention30  и LTV180  для страны 2 с разными языками приложения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Выборка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32320-A659-50E9-C41F-636B12D6E2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5166000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ea typeface="+mn-ea"/>
                <a:cs typeface="+mn-cs"/>
              </a:rPr>
              <a:t>Исходные данные </a:t>
            </a:r>
          </a:p>
          <a:p>
            <a:r>
              <a:rPr lang="ru-RU" sz="2600" dirty="0">
                <a:latin typeface="SB Sans Display"/>
                <a:sym typeface="Arial"/>
              </a:rPr>
              <a:t>- </a:t>
            </a:r>
            <a:r>
              <a:rPr lang="en-US" sz="2600" dirty="0">
                <a:latin typeface="SB Sans Display"/>
              </a:rPr>
              <a:t>app_installs_processed.csv - </a:t>
            </a:r>
            <a:r>
              <a:rPr lang="ru-RU" sz="2600" dirty="0">
                <a:latin typeface="SB Sans Display"/>
              </a:rPr>
              <a:t>профили пользователей: </a:t>
            </a:r>
            <a:r>
              <a:rPr lang="en-US" sz="2600" dirty="0">
                <a:latin typeface="SB Sans Display"/>
              </a:rPr>
              <a:t>username, </a:t>
            </a:r>
            <a:r>
              <a:rPr lang="ru-RU" sz="2600" dirty="0">
                <a:latin typeface="SB Sans Display"/>
              </a:rPr>
              <a:t>дата регистрации, ОС устройства, язык </a:t>
            </a:r>
            <a:r>
              <a:rPr lang="ru-RU" sz="2600" dirty="0" err="1">
                <a:latin typeface="SB Sans Display"/>
              </a:rPr>
              <a:t>локали</a:t>
            </a:r>
            <a:r>
              <a:rPr lang="ru-RU" sz="2600" dirty="0">
                <a:latin typeface="SB Sans Display"/>
              </a:rPr>
              <a:t>, страна</a:t>
            </a:r>
          </a:p>
          <a:p>
            <a:r>
              <a:rPr lang="en-US" sz="2600" dirty="0">
                <a:latin typeface="SB Sans Display"/>
              </a:rPr>
              <a:t>- logins_processed.csv - </a:t>
            </a:r>
            <a:r>
              <a:rPr lang="ru-RU" sz="2600" dirty="0">
                <a:latin typeface="SB Sans Display"/>
              </a:rPr>
              <a:t>запуски приложения: </a:t>
            </a:r>
            <a:r>
              <a:rPr lang="en-US" sz="2600" dirty="0">
                <a:latin typeface="SB Sans Display"/>
              </a:rPr>
              <a:t>username, </a:t>
            </a:r>
            <a:r>
              <a:rPr lang="ru-RU" sz="2600" dirty="0">
                <a:latin typeface="SB Sans Display"/>
              </a:rPr>
              <a:t>дата входа, дата-время начала сессии, дата-время конца сессии</a:t>
            </a:r>
          </a:p>
          <a:p>
            <a:r>
              <a:rPr lang="en-US" sz="2600" dirty="0">
                <a:latin typeface="SB Sans Display"/>
              </a:rPr>
              <a:t>-payments_processed.csv - </a:t>
            </a:r>
            <a:r>
              <a:rPr lang="ru-RU" sz="2600" dirty="0">
                <a:latin typeface="SB Sans Display"/>
              </a:rPr>
              <a:t>платежи: </a:t>
            </a:r>
            <a:r>
              <a:rPr lang="en-US" sz="2600" dirty="0">
                <a:latin typeface="SB Sans Display"/>
              </a:rPr>
              <a:t>username, </a:t>
            </a:r>
            <a:r>
              <a:rPr lang="en-US" sz="2600" dirty="0" err="1">
                <a:latin typeface="SB Sans Display"/>
              </a:rPr>
              <a:t>pay_dt</a:t>
            </a:r>
            <a:r>
              <a:rPr lang="en-US" sz="2600" dirty="0">
                <a:latin typeface="SB Sans Display"/>
              </a:rPr>
              <a:t>, </a:t>
            </a:r>
            <a:r>
              <a:rPr lang="ru-RU" sz="2600" dirty="0">
                <a:latin typeface="SB Sans Display"/>
              </a:rPr>
              <a:t>дата-время платежа, сумма платежа, валюта</a:t>
            </a:r>
          </a:p>
          <a:p>
            <a:r>
              <a:rPr lang="en-US" sz="2600" dirty="0">
                <a:latin typeface="SB Sans Display"/>
              </a:rPr>
              <a:t>- cbr_rates.xlsx - </a:t>
            </a:r>
            <a:r>
              <a:rPr lang="ru-RU" sz="2600" dirty="0" err="1">
                <a:latin typeface="SB Sans Display"/>
              </a:rPr>
              <a:t>справоч</a:t>
            </a:r>
            <a:r>
              <a:rPr lang="en-US" sz="2600" dirty="0">
                <a:latin typeface="SB Sans Display"/>
              </a:rPr>
              <a:t>y</a:t>
            </a:r>
            <a:r>
              <a:rPr lang="ru-RU" sz="2600" dirty="0" err="1">
                <a:latin typeface="SB Sans Display"/>
              </a:rPr>
              <a:t>ик</a:t>
            </a:r>
            <a:r>
              <a:rPr lang="ru-RU" sz="2600" dirty="0">
                <a:latin typeface="SB Sans Display"/>
              </a:rPr>
              <a:t> курсов валют по датам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ea typeface="+mn-ea"/>
                <a:cs typeface="+mn-cs"/>
              </a:rPr>
              <a:t>Период исследования 25.03.22-26.06.2023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ea typeface="+mn-ea"/>
                <a:cs typeface="+mn-cs"/>
              </a:rPr>
              <a:t>Дата старта локализации -14.08.2022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ea typeface="+mn-ea"/>
                <a:cs typeface="+mn-cs"/>
              </a:rPr>
              <a:t>Размер выборки – 15 777 пользователей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ea typeface="+mn-ea"/>
                <a:cs typeface="+mn-cs"/>
              </a:rPr>
              <a:t>Распределение пользователей </a:t>
            </a:r>
            <a:r>
              <a:rPr lang="ru-RU" sz="2600" spc="-1" dirty="0">
                <a:latin typeface="SB Sans Display"/>
                <a:cs typeface="Arial" panose="020B0604020202020204" pitchFamily="34" charset="0"/>
              </a:rPr>
              <a:t>страна 1 (язык 1) – 1698 пользователей;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cs typeface="Arial" panose="020B0604020202020204" pitchFamily="34" charset="0"/>
              </a:rPr>
              <a:t>Страна 2: 9841 пользователь, в том числе  язык 1– 3</a:t>
            </a:r>
            <a:r>
              <a:rPr lang="en-US" sz="2600" spc="-1" dirty="0">
                <a:latin typeface="SB Sans Display"/>
                <a:cs typeface="Arial" panose="020B0604020202020204" pitchFamily="34" charset="0"/>
              </a:rPr>
              <a:t>4</a:t>
            </a:r>
            <a:r>
              <a:rPr lang="ru-RU" sz="2600" spc="-1" dirty="0">
                <a:latin typeface="SB Sans Display"/>
                <a:cs typeface="Arial" panose="020B0604020202020204" pitchFamily="34" charset="0"/>
              </a:rPr>
              <a:t>03 пользователя, </a:t>
            </a:r>
            <a:br>
              <a:rPr lang="ru-RU" sz="2600" spc="-1" dirty="0">
                <a:latin typeface="SB Sans Display"/>
                <a:cs typeface="Arial" panose="020B0604020202020204" pitchFamily="34" charset="0"/>
              </a:rPr>
            </a:br>
            <a:r>
              <a:rPr lang="ru-RU" sz="2600" spc="-1" dirty="0">
                <a:latin typeface="SB Sans Display"/>
                <a:cs typeface="Arial" panose="020B0604020202020204" pitchFamily="34" charset="0"/>
              </a:rPr>
              <a:t>язык 2)– 6438 пользователей;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600" spc="-1" dirty="0">
                <a:latin typeface="SB Sans Display"/>
                <a:cs typeface="Arial" panose="020B0604020202020204" pitchFamily="34" charset="0"/>
              </a:rPr>
              <a:t>Страна 3 (язык 1) – 4238 пользователей 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spc="-1" dirty="0">
              <a:solidFill>
                <a:schemeClr val="bg1">
                  <a:lumMod val="75000"/>
                </a:schemeClr>
              </a:solidFill>
              <a:latin typeface="SB Sans Display"/>
              <a:ea typeface="+mn-ea"/>
              <a:cs typeface="+mn-cs"/>
            </a:endParaRPr>
          </a:p>
          <a:p>
            <a:endParaRPr lang="ru-RU" sz="28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488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Как локализация повлияла на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Retention30</a:t>
            </a:r>
            <a:endParaRPr lang="ru-RU" sz="3600" b="1" spc="-1" dirty="0">
              <a:solidFill>
                <a:srgbClr val="1D2533"/>
              </a:solidFill>
              <a:latin typeface="SB Sans Display"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32320-A659-50E9-C41F-636B12D6E2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905566" y="1584690"/>
            <a:ext cx="4549353" cy="5133610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400" b="1" spc="-1" dirty="0">
                <a:latin typeface="SB Sans Display"/>
              </a:rPr>
              <a:t>Численность групп: </a:t>
            </a:r>
          </a:p>
          <a:p>
            <a:pPr>
              <a:spcBef>
                <a:spcPts val="1000"/>
              </a:spcBef>
            </a:pPr>
            <a:r>
              <a:rPr lang="en-US" sz="2400" spc="-1" dirty="0">
                <a:latin typeface="SB Sans Display"/>
              </a:rPr>
              <a:t>1.</a:t>
            </a:r>
            <a:r>
              <a:rPr lang="ru-RU" sz="2400" spc="-1" dirty="0">
                <a:latin typeface="SB Sans Display"/>
              </a:rPr>
              <a:t> lang1 – </a:t>
            </a:r>
            <a:r>
              <a:rPr lang="ru-RU" sz="2400" b="1" spc="-1" dirty="0">
                <a:latin typeface="SB Sans Display"/>
              </a:rPr>
              <a:t>3403 </a:t>
            </a:r>
            <a:r>
              <a:rPr lang="ru-RU" sz="2400" spc="-1" dirty="0">
                <a:latin typeface="SB Sans Display"/>
              </a:rPr>
              <a:t> пользователей</a:t>
            </a:r>
          </a:p>
          <a:p>
            <a:pPr>
              <a:spcBef>
                <a:spcPts val="1000"/>
              </a:spcBef>
            </a:pPr>
            <a:r>
              <a:rPr lang="en-US" sz="2400" spc="-1" dirty="0">
                <a:latin typeface="SB Sans Display"/>
              </a:rPr>
              <a:t>2.</a:t>
            </a:r>
            <a:r>
              <a:rPr lang="ru-RU" sz="2400" spc="-1" dirty="0">
                <a:latin typeface="SB Sans Display"/>
              </a:rPr>
              <a:t> lang2 – </a:t>
            </a:r>
            <a:r>
              <a:rPr lang="ru-RU" sz="2400" b="1" spc="-1" dirty="0">
                <a:latin typeface="SB Sans Display"/>
              </a:rPr>
              <a:t>5946 </a:t>
            </a:r>
            <a:r>
              <a:rPr lang="ru-RU" sz="2400" spc="-1" dirty="0">
                <a:latin typeface="SB Sans Display"/>
              </a:rPr>
              <a:t> пользователей</a:t>
            </a:r>
          </a:p>
          <a:p>
            <a:pPr>
              <a:spcBef>
                <a:spcPts val="1000"/>
              </a:spcBef>
            </a:pPr>
            <a:r>
              <a:rPr lang="ru-RU" sz="2400" b="1" spc="-1" dirty="0">
                <a:latin typeface="SB Sans Display"/>
              </a:rPr>
              <a:t>Площадь под кривой:</a:t>
            </a:r>
          </a:p>
          <a:p>
            <a:pPr>
              <a:spcBef>
                <a:spcPts val="1000"/>
              </a:spcBef>
            </a:pPr>
            <a:r>
              <a:rPr lang="en-US" sz="2400" spc="-1" dirty="0">
                <a:latin typeface="SB Sans Display"/>
              </a:rPr>
              <a:t>1.</a:t>
            </a:r>
            <a:r>
              <a:rPr lang="ru-RU" sz="2400" spc="-1" dirty="0">
                <a:latin typeface="SB Sans Display"/>
              </a:rPr>
              <a:t> lang1 - </a:t>
            </a:r>
            <a:r>
              <a:rPr lang="ru-RU" sz="2400" b="1" spc="-1" dirty="0">
                <a:latin typeface="SB Sans Display"/>
              </a:rPr>
              <a:t>6.64</a:t>
            </a:r>
            <a:r>
              <a:rPr lang="ru-RU" sz="2400" spc="-1" dirty="0">
                <a:latin typeface="SB Sans Display"/>
              </a:rPr>
              <a:t>  </a:t>
            </a:r>
          </a:p>
          <a:p>
            <a:pPr>
              <a:spcBef>
                <a:spcPts val="1000"/>
              </a:spcBef>
            </a:pPr>
            <a:r>
              <a:rPr lang="en-US" sz="2400" spc="-1" dirty="0">
                <a:latin typeface="SB Sans Display"/>
              </a:rPr>
              <a:t>2.</a:t>
            </a:r>
            <a:r>
              <a:rPr lang="ru-RU" sz="2400" spc="-1" dirty="0">
                <a:latin typeface="SB Sans Display"/>
              </a:rPr>
              <a:t> lang2 - </a:t>
            </a:r>
            <a:r>
              <a:rPr lang="ru-RU" sz="2400" b="1" spc="-1" dirty="0">
                <a:latin typeface="SB Sans Display"/>
              </a:rPr>
              <a:t>7.41</a:t>
            </a:r>
            <a:r>
              <a:rPr lang="ru-RU" sz="2400" spc="-1" dirty="0">
                <a:latin typeface="SB Sans Display"/>
              </a:rPr>
              <a:t>  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SB Sans Display"/>
            </a:endParaRPr>
          </a:p>
          <a:p>
            <a:pPr>
              <a:spcBef>
                <a:spcPts val="1000"/>
              </a:spcBef>
            </a:pPr>
            <a:r>
              <a:rPr lang="ru-RU" sz="2400" b="1" spc="-1" dirty="0">
                <a:latin typeface="SB Sans Display"/>
              </a:rPr>
              <a:t>Вывод: </a:t>
            </a:r>
            <a:r>
              <a:rPr lang="ru-RU" sz="2400" spc="-1" dirty="0">
                <a:latin typeface="SB Sans Display"/>
              </a:rPr>
              <a:t>В течение  30 дней </a:t>
            </a:r>
            <a:r>
              <a:rPr lang="en-US" sz="2400" spc="-1" dirty="0">
                <a:latin typeface="SB Sans Display"/>
              </a:rPr>
              <a:t> </a:t>
            </a:r>
            <a:r>
              <a:rPr lang="ru-RU" sz="2400" spc="-1" dirty="0" err="1">
                <a:latin typeface="SB Sans Display"/>
              </a:rPr>
              <a:t>возвращаемость</a:t>
            </a:r>
            <a:r>
              <a:rPr lang="ru-RU" sz="2400" spc="-1" dirty="0">
                <a:latin typeface="SB Sans Display"/>
              </a:rPr>
              <a:t> пользователей  группы lang2 выше пользователей группы lang1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9569DE-3A5D-8B73-5D30-CBEDDCE3983F}"/>
              </a:ext>
            </a:extLst>
          </p:cNvPr>
          <p:cNvSpPr/>
          <p:nvPr/>
        </p:nvSpPr>
        <p:spPr>
          <a:xfrm>
            <a:off x="609480" y="1579745"/>
            <a:ext cx="6101542" cy="397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B94A75-7C66-4596-93CC-88E88BD0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300975"/>
            <a:ext cx="6112917" cy="47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Как локализация повлияла на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LTV180</a:t>
            </a:r>
            <a:endParaRPr lang="ru-RU" sz="3600" b="1" spc="-1" dirty="0">
              <a:solidFill>
                <a:srgbClr val="1D2533"/>
              </a:solidFill>
              <a:latin typeface="SB Sans Display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9569DE-3A5D-8B73-5D30-CBEDDCE3983F}"/>
              </a:ext>
            </a:extLst>
          </p:cNvPr>
          <p:cNvSpPr/>
          <p:nvPr/>
        </p:nvSpPr>
        <p:spPr>
          <a:xfrm>
            <a:off x="609480" y="1579745"/>
            <a:ext cx="6101542" cy="397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CD7F4B8-6E6D-22E7-0680-A44110CC4A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21963" y="1579745"/>
            <a:ext cx="4748858" cy="4783682"/>
          </a:xfrm>
        </p:spPr>
        <p:txBody>
          <a:bodyPr anchor="t">
            <a:normAutofit/>
          </a:bodyPr>
          <a:lstStyle/>
          <a:p>
            <a:pPr marL="571500" indent="-571500"/>
            <a:r>
              <a:rPr lang="ru-RU" sz="2400" spc="-1" dirty="0">
                <a:latin typeface="SB Sans Display"/>
              </a:rPr>
              <a:t>Выручка  по группам </a:t>
            </a:r>
            <a:r>
              <a:rPr lang="en-US" sz="2400" spc="-1" dirty="0">
                <a:latin typeface="SB Sans Display"/>
              </a:rPr>
              <a:t> </a:t>
            </a:r>
            <a:r>
              <a:rPr lang="ru-RU" sz="2400" spc="-1" dirty="0">
                <a:latin typeface="SB Sans Display"/>
              </a:rPr>
              <a:t>пользователей:</a:t>
            </a:r>
            <a:br>
              <a:rPr lang="ru-RU" sz="2400" spc="-1" dirty="0">
                <a:latin typeface="SB Sans Display"/>
              </a:rPr>
            </a:br>
            <a:r>
              <a:rPr lang="en-US" sz="2400" spc="-1" dirty="0">
                <a:latin typeface="SB Sans Display"/>
              </a:rPr>
              <a:t>lang1 = 2.30 </a:t>
            </a:r>
            <a:r>
              <a:rPr lang="ru-RU" sz="2400" spc="-1" dirty="0">
                <a:latin typeface="SB Sans Display"/>
              </a:rPr>
              <a:t>млн. руб.</a:t>
            </a:r>
            <a:br>
              <a:rPr lang="ru-RU" sz="2400" spc="-1" dirty="0">
                <a:latin typeface="SB Sans Display"/>
              </a:rPr>
            </a:br>
            <a:r>
              <a:rPr lang="en-US" sz="2400" spc="-1" dirty="0">
                <a:latin typeface="SB Sans Display"/>
              </a:rPr>
              <a:t>lang2 = 5.06 </a:t>
            </a:r>
            <a:r>
              <a:rPr lang="ru-RU" sz="2400" spc="-1" dirty="0">
                <a:latin typeface="SB Sans Display"/>
              </a:rPr>
              <a:t>млн. руб.</a:t>
            </a:r>
          </a:p>
          <a:p>
            <a:pPr marL="571500" indent="-571500"/>
            <a:r>
              <a:rPr lang="ru-RU" sz="2400" spc="-1" dirty="0">
                <a:latin typeface="SB Sans Display"/>
              </a:rPr>
              <a:t>Численность групп </a:t>
            </a:r>
            <a:r>
              <a:rPr lang="en-US" sz="2400" spc="-1" dirty="0">
                <a:latin typeface="SB Sans Display"/>
              </a:rPr>
              <a:t>lang1 </a:t>
            </a:r>
            <a:r>
              <a:rPr lang="ru-RU" sz="2400" spc="-1" dirty="0">
                <a:latin typeface="SB Sans Display"/>
              </a:rPr>
              <a:t>и </a:t>
            </a:r>
            <a:r>
              <a:rPr lang="en-US" sz="2400" spc="-1" dirty="0">
                <a:latin typeface="SB Sans Display"/>
              </a:rPr>
              <a:t>lang2</a:t>
            </a:r>
            <a:r>
              <a:rPr lang="ru-RU" sz="2400" spc="-1" dirty="0">
                <a:latin typeface="SB Sans Display"/>
              </a:rPr>
              <a:t>для расчета </a:t>
            </a:r>
            <a:r>
              <a:rPr lang="en-US" sz="2400" spc="-1" dirty="0">
                <a:latin typeface="SB Sans Display"/>
              </a:rPr>
              <a:t>LTV180</a:t>
            </a:r>
            <a:r>
              <a:rPr lang="ru-RU" sz="2400" spc="-1" dirty="0">
                <a:latin typeface="SB Sans Display"/>
              </a:rPr>
              <a:t>:</a:t>
            </a:r>
            <a:br>
              <a:rPr lang="ru-RU" sz="2400" spc="-1" dirty="0">
                <a:latin typeface="SB Sans Display"/>
              </a:rPr>
            </a:br>
            <a:r>
              <a:rPr lang="en-US" sz="2400" spc="-1" dirty="0">
                <a:latin typeface="SB Sans Display"/>
              </a:rPr>
              <a:t>lang1 = 3403</a:t>
            </a:r>
            <a:br>
              <a:rPr lang="en-US" sz="2400" spc="-1" dirty="0">
                <a:latin typeface="SB Sans Display"/>
              </a:rPr>
            </a:br>
            <a:r>
              <a:rPr lang="en-US" sz="2400" spc="-1" dirty="0">
                <a:latin typeface="SB Sans Display"/>
              </a:rPr>
              <a:t>lang2 = 3301</a:t>
            </a:r>
          </a:p>
          <a:p>
            <a:pPr marL="571500" indent="-571500"/>
            <a:r>
              <a:rPr lang="ru-RU" sz="2400" spc="-1" dirty="0">
                <a:latin typeface="SB Sans Display"/>
              </a:rPr>
              <a:t>Выводы:</a:t>
            </a:r>
            <a:br>
              <a:rPr lang="ru-RU" sz="2400" spc="-1" dirty="0">
                <a:latin typeface="SB Sans Display"/>
              </a:rPr>
            </a:br>
            <a:r>
              <a:rPr lang="ru-RU" sz="2400" spc="-1" dirty="0">
                <a:latin typeface="SB Sans Display"/>
              </a:rPr>
              <a:t>После локализации приложения выручка увеличилась на 90 % (в 1,9 раза)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C136D3-ED95-42C7-8BBF-60F0B095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300974"/>
            <a:ext cx="6312483" cy="48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Сравнение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LTV180</a:t>
            </a:r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 методом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bootstrap</a:t>
            </a:r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*</a:t>
            </a:r>
            <a:endParaRPr lang="ru-RU" sz="3600" b="1" spc="-1" dirty="0">
              <a:solidFill>
                <a:srgbClr val="1D2533"/>
              </a:solidFill>
              <a:latin typeface="SB Sans Display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9569DE-3A5D-8B73-5D30-CBEDDCE3983F}"/>
              </a:ext>
            </a:extLst>
          </p:cNvPr>
          <p:cNvSpPr/>
          <p:nvPr/>
        </p:nvSpPr>
        <p:spPr>
          <a:xfrm>
            <a:off x="609480" y="1579745"/>
            <a:ext cx="6101542" cy="397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CD7F4B8-6E6D-22E7-0680-A44110CC4A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11128" y="1612942"/>
            <a:ext cx="4549353" cy="4783682"/>
          </a:xfrm>
        </p:spPr>
        <p:txBody>
          <a:bodyPr anchor="t">
            <a:normAutofit lnSpcReduction="10000"/>
          </a:bodyPr>
          <a:lstStyle/>
          <a:p>
            <a:pPr marL="342900" indent="-342900"/>
            <a:r>
              <a:rPr lang="ru-RU" dirty="0"/>
              <a:t>Доверительные интервалы(заливки) не перекрываются, то есть между группами </a:t>
            </a:r>
            <a:r>
              <a:rPr lang="en-US" dirty="0"/>
              <a:t>lang1 </a:t>
            </a:r>
            <a:r>
              <a:rPr lang="ru-RU" dirty="0"/>
              <a:t>и </a:t>
            </a:r>
            <a:r>
              <a:rPr lang="en-US" dirty="0"/>
              <a:t> lang2</a:t>
            </a:r>
            <a:r>
              <a:rPr lang="ru-RU" dirty="0"/>
              <a:t> является статистически значимым. Таким образом, значение </a:t>
            </a:r>
            <a:r>
              <a:rPr lang="en-US" dirty="0"/>
              <a:t>LTV </a:t>
            </a:r>
            <a:r>
              <a:rPr lang="ru-RU" dirty="0"/>
              <a:t>при запуске приложения на языке страны(2) достоверно превышает таковое при запуске приложения на языке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11AAF-1F36-849F-33AC-A681041037D4}"/>
              </a:ext>
            </a:extLst>
          </p:cNvPr>
          <p:cNvSpPr txBox="1"/>
          <p:nvPr/>
        </p:nvSpPr>
        <p:spPr>
          <a:xfrm>
            <a:off x="731519" y="6232413"/>
            <a:ext cx="30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Дополнительное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432B2-556D-472B-86C7-6648D718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418399"/>
            <a:ext cx="6101542" cy="45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Окупаемость локализации для </a:t>
            </a:r>
            <a:r>
              <a:rPr lang="en-US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country3</a:t>
            </a:r>
            <a:endParaRPr lang="ru-RU" sz="3600" b="1" spc="-1" dirty="0">
              <a:solidFill>
                <a:srgbClr val="1D2533"/>
              </a:solidFill>
              <a:latin typeface="SB Sans Display"/>
              <a:ea typeface="+mn-ea"/>
              <a:cs typeface="+mn-cs"/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CD7F4B8-6E6D-22E7-0680-A44110CC4A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480" y="1418400"/>
            <a:ext cx="10972800" cy="516600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  <a:p>
            <a:pPr marL="34290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LTV180 в country2 у пользователей, которые используют lang2, относительно lang1 увеличился на 90% ( 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boost=1.9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)</a:t>
            </a:r>
            <a:endParaRPr lang="ru-RU" dirty="0"/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base_LTV_180 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 в country3  составил 378,16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, 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assumption_LTV_180 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после локализации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 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при  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boost=1.9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составит 718,8.</a:t>
            </a:r>
          </a:p>
          <a:p>
            <a:pPr marL="34290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Для окупаемости локализации приложения  за полгода при ожидаемых затратах 2, 4 млн. руб. (</a:t>
            </a:r>
            <a:r>
              <a:rPr lang="en-US" sz="24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estimated_costs</a:t>
            </a:r>
            <a:r>
              <a:rPr lang="en-US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=2400000</a:t>
            </a:r>
            <a:r>
              <a:rPr lang="ru-RU" sz="24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) необходим привлечь 3340 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>
                    <a:lumMod val="75000"/>
                  </a:schemeClr>
                </a:solidFill>
                <a:latin typeface="SB Sans Display"/>
              </a:rPr>
              <a:t>)</a:t>
            </a: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5775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F37B97-75E7-EE02-A473-B15AE77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pc="-1" dirty="0">
                <a:solidFill>
                  <a:srgbClr val="1D2533"/>
                </a:solidFill>
                <a:latin typeface="SB Sans Display"/>
                <a:ea typeface="+mn-ea"/>
                <a:cs typeface="+mn-cs"/>
              </a:rPr>
              <a:t>Выводы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CD7F4B8-6E6D-22E7-0680-A44110CC4A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480" y="1418400"/>
            <a:ext cx="10972800" cy="5166000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r>
              <a:rPr lang="en-US" sz="2000" dirty="0"/>
              <a:t>.</a:t>
            </a:r>
            <a:r>
              <a:rPr lang="ru-RU" sz="2000" dirty="0"/>
              <a:t>Цель исследования – анализ внедрения приложения и расширение  его рынка</a:t>
            </a:r>
          </a:p>
          <a:p>
            <a:pPr marL="1371600" lvl="3" indent="0">
              <a:buNone/>
            </a:pPr>
            <a:r>
              <a:rPr lang="ru-RU" sz="2000" dirty="0"/>
              <a:t> </a:t>
            </a:r>
            <a:r>
              <a:rPr lang="en-US" sz="2000" dirty="0"/>
              <a:t>2.</a:t>
            </a:r>
            <a:r>
              <a:rPr lang="ru-RU" sz="2000" dirty="0"/>
              <a:t>Общее количество пользователей в выборке составило </a:t>
            </a:r>
            <a:r>
              <a:rPr lang="ru-RU" sz="2000" b="1" dirty="0"/>
              <a:t>15777</a:t>
            </a:r>
            <a:r>
              <a:rPr lang="ru-RU" sz="2000" dirty="0"/>
              <a:t>.</a:t>
            </a:r>
          </a:p>
          <a:p>
            <a:pPr marL="1371600" lvl="3" indent="0">
              <a:buNone/>
            </a:pPr>
            <a:r>
              <a:rPr lang="ru-RU" sz="2000" dirty="0"/>
              <a:t>Информация о пользователях:</a:t>
            </a:r>
          </a:p>
          <a:p>
            <a:pPr marL="1371600" lvl="3" indent="0">
              <a:buNone/>
            </a:pPr>
            <a:r>
              <a:rPr lang="ru-RU" sz="2000" dirty="0"/>
              <a:t>Страна 1: язык локализации 1 – </a:t>
            </a:r>
            <a:r>
              <a:rPr lang="ru-RU" sz="2000" b="1" dirty="0"/>
              <a:t>1698</a:t>
            </a:r>
            <a:r>
              <a:rPr lang="ru-RU" sz="2000" dirty="0"/>
              <a:t>  пользователей;</a:t>
            </a:r>
            <a:endParaRPr lang="en-US" sz="2000" dirty="0"/>
          </a:p>
          <a:p>
            <a:pPr marL="1371600" lvl="3" indent="0">
              <a:buNone/>
            </a:pPr>
            <a:r>
              <a:rPr lang="ru-RU" sz="2000" dirty="0"/>
              <a:t>Страна 2: язык локализации 1 – </a:t>
            </a:r>
            <a:r>
              <a:rPr lang="ru-RU" sz="2000" b="1" dirty="0"/>
              <a:t>3403</a:t>
            </a:r>
            <a:r>
              <a:rPr lang="ru-RU" sz="2000" dirty="0"/>
              <a:t>  пользователей, </a:t>
            </a:r>
          </a:p>
          <a:p>
            <a:pPr marL="1371600" lvl="3" indent="0">
              <a:buNone/>
            </a:pPr>
            <a:r>
              <a:rPr lang="ru-RU" sz="2000" dirty="0"/>
              <a:t>            </a:t>
            </a:r>
            <a:r>
              <a:rPr lang="en-US" sz="2000" dirty="0"/>
              <a:t>  </a:t>
            </a:r>
            <a:r>
              <a:rPr lang="ru-RU" sz="2000" dirty="0"/>
              <a:t>    язык локализации 2 – </a:t>
            </a:r>
            <a:r>
              <a:rPr lang="ru-RU" sz="2000" b="1" dirty="0"/>
              <a:t>6438</a:t>
            </a:r>
            <a:r>
              <a:rPr lang="ru-RU" sz="2000" dirty="0"/>
              <a:t>  пользователей;</a:t>
            </a:r>
          </a:p>
          <a:p>
            <a:pPr marL="1371600" lvl="3" indent="0">
              <a:buNone/>
            </a:pPr>
            <a:r>
              <a:rPr lang="ru-RU" sz="2000" dirty="0"/>
              <a:t>Страна 3: язык локализации 1 – </a:t>
            </a:r>
            <a:r>
              <a:rPr lang="ru-RU" sz="2000" b="1" dirty="0"/>
              <a:t>4238</a:t>
            </a:r>
            <a:r>
              <a:rPr lang="ru-RU" sz="2000" dirty="0"/>
              <a:t>  пользователей.</a:t>
            </a:r>
          </a:p>
          <a:p>
            <a:pPr marL="1371600" lvl="3" indent="0">
              <a:buNone/>
            </a:pPr>
            <a:r>
              <a:rPr lang="en-US" sz="2000" dirty="0"/>
              <a:t>3.</a:t>
            </a:r>
            <a:r>
              <a:rPr lang="ru-RU" sz="2000" dirty="0"/>
              <a:t>Retention30 группы lang2 выше  группы  lang1. </a:t>
            </a:r>
            <a:r>
              <a:rPr lang="ru-RU" sz="2000" dirty="0" err="1"/>
              <a:t>Использвоание</a:t>
            </a:r>
            <a:r>
              <a:rPr lang="ru-RU" sz="2000" dirty="0"/>
              <a:t> языка 2 повысило </a:t>
            </a:r>
            <a:r>
              <a:rPr lang="en-US" sz="2000" dirty="0"/>
              <a:t>retention</a:t>
            </a:r>
            <a:r>
              <a:rPr lang="ru-RU" sz="2000" dirty="0"/>
              <a:t> </a:t>
            </a:r>
          </a:p>
          <a:p>
            <a:pPr marL="1371600" lvl="3" indent="0">
              <a:buNone/>
            </a:pPr>
            <a:r>
              <a:rPr lang="en-US" sz="2000" dirty="0"/>
              <a:t>4.</a:t>
            </a:r>
            <a:r>
              <a:rPr lang="ru-RU" sz="2000" dirty="0"/>
              <a:t> LTV180 в </a:t>
            </a:r>
            <a:r>
              <a:rPr lang="ru-RU" sz="2000" dirty="0" err="1"/>
              <a:t>country</a:t>
            </a:r>
            <a:r>
              <a:rPr lang="en-US" sz="2000" dirty="0"/>
              <a:t> </a:t>
            </a:r>
            <a:r>
              <a:rPr lang="ru-RU" sz="2000" dirty="0"/>
              <a:t>2 </a:t>
            </a:r>
            <a:r>
              <a:rPr lang="en-US" sz="2000" dirty="0"/>
              <a:t> </a:t>
            </a:r>
            <a:r>
              <a:rPr lang="ru-RU" sz="2000" dirty="0"/>
              <a:t>после локализации на </a:t>
            </a:r>
            <a:r>
              <a:rPr lang="en-US" sz="2000" dirty="0" err="1"/>
              <a:t>lang</a:t>
            </a:r>
            <a:r>
              <a:rPr lang="en-US" sz="2000" dirty="0"/>
              <a:t> 2 </a:t>
            </a:r>
            <a:r>
              <a:rPr lang="ru-RU" sz="2000" dirty="0"/>
              <a:t>увеличился в 1, 9 раза.</a:t>
            </a:r>
          </a:p>
          <a:p>
            <a:pPr marL="1371600" lvl="3" indent="0">
              <a:buNone/>
            </a:pPr>
            <a:r>
              <a:rPr lang="en-US" sz="2000" dirty="0"/>
              <a:t>5.</a:t>
            </a:r>
            <a:r>
              <a:rPr lang="ru-RU" sz="2000" dirty="0"/>
              <a:t>Имеется статистически значимое отличие между языковыми группами по </a:t>
            </a:r>
            <a:r>
              <a:rPr lang="en-US" sz="2000" dirty="0"/>
              <a:t>LTV</a:t>
            </a:r>
            <a:r>
              <a:rPr lang="ru-RU" sz="2000" dirty="0"/>
              <a:t>180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country2</a:t>
            </a:r>
            <a:endParaRPr lang="ru-RU" sz="2000" dirty="0"/>
          </a:p>
          <a:p>
            <a:pPr marL="1371600" lvl="3" indent="0">
              <a:buNone/>
            </a:pPr>
            <a:r>
              <a:rPr lang="en-US" sz="2000" dirty="0"/>
              <a:t>6</a:t>
            </a:r>
            <a:r>
              <a:rPr lang="en-US" sz="2000" b="1" dirty="0"/>
              <a:t>.</a:t>
            </a:r>
            <a:r>
              <a:rPr lang="ru-RU" sz="2000" b="1" dirty="0"/>
              <a:t> </a:t>
            </a:r>
            <a:r>
              <a:rPr lang="ru-RU" sz="2000" dirty="0"/>
              <a:t>Для окупаемости локализации в </a:t>
            </a:r>
            <a:r>
              <a:rPr lang="en-US" sz="2000" dirty="0"/>
              <a:t>country 3</a:t>
            </a:r>
            <a:r>
              <a:rPr lang="ru-RU" sz="2000" dirty="0"/>
              <a:t> при указанных расходах </a:t>
            </a:r>
            <a:r>
              <a:rPr lang="en-US" sz="2000" dirty="0"/>
              <a:t> </a:t>
            </a:r>
            <a:r>
              <a:rPr lang="ru-RU" sz="2000" dirty="0"/>
              <a:t>необходимо привлечь 3340 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spc="-1" dirty="0">
              <a:solidFill>
                <a:schemeClr val="bg1">
                  <a:lumMod val="75000"/>
                </a:schemeClr>
              </a:solidFill>
              <a:latin typeface="SB San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4510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568</Words>
  <Application>Microsoft Office PowerPoint</Application>
  <PresentationFormat>Широкоэкранный</PresentationFormat>
  <Paragraphs>58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Inter</vt:lpstr>
      <vt:lpstr>Play</vt:lpstr>
      <vt:lpstr>SB Sans Display</vt:lpstr>
      <vt:lpstr>Symbol</vt:lpstr>
      <vt:lpstr>Times New Roman</vt:lpstr>
      <vt:lpstr>Wingdings</vt:lpstr>
      <vt:lpstr>Office Theme</vt:lpstr>
      <vt:lpstr>1_Office Theme</vt:lpstr>
      <vt:lpstr>Презентация PowerPoint</vt:lpstr>
      <vt:lpstr>Цель исследования</vt:lpstr>
      <vt:lpstr>Выборка</vt:lpstr>
      <vt:lpstr>Как локализация повлияла на Retention30</vt:lpstr>
      <vt:lpstr>Как локализация повлияла на LTV180</vt:lpstr>
      <vt:lpstr>Сравнение LTV180 методом bootstrap *</vt:lpstr>
      <vt:lpstr>Окупаемость локализации для country3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alisa.lapina</dc:creator>
  <cp:lastModifiedBy>Professional</cp:lastModifiedBy>
  <cp:revision>39</cp:revision>
  <dcterms:created xsi:type="dcterms:W3CDTF">2023-01-19T11:39:39Z</dcterms:created>
  <dcterms:modified xsi:type="dcterms:W3CDTF">2024-02-25T14:42:44Z</dcterms:modified>
</cp:coreProperties>
</file>