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5" r:id="rId5"/>
    <p:sldId id="309" r:id="rId6"/>
    <p:sldId id="310" r:id="rId7"/>
    <p:sldId id="311" r:id="rId8"/>
    <p:sldId id="312" r:id="rId9"/>
    <p:sldId id="313" r:id="rId10"/>
    <p:sldId id="314" r:id="rId11"/>
    <p:sldId id="317" r:id="rId12"/>
    <p:sldId id="318" r:id="rId13"/>
    <p:sldId id="319" r:id="rId14"/>
    <p:sldId id="320" r:id="rId15"/>
    <p:sldId id="316" r:id="rId16"/>
    <p:sldId id="321" r:id="rId17"/>
    <p:sldId id="322" r:id="rId18"/>
    <p:sldId id="323" r:id="rId19"/>
    <p:sldId id="315" r:id="rId20"/>
    <p:sldId id="324" r:id="rId21"/>
    <p:sldId id="282" r:id="rId22"/>
    <p:sldId id="283" r:id="rId23"/>
    <p:sldId id="25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essional" initials="P" lastIdx="1" clrIdx="0">
    <p:extLst>
      <p:ext uri="{19B8F6BF-5375-455C-9EA6-DF929625EA0E}">
        <p15:presenceInfo xmlns:p15="http://schemas.microsoft.com/office/powerpoint/2012/main" userId="Professio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BAC39-DF9A-4526-9850-F1A45AAA9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253186-EB4B-439B-8E59-2030D4CC6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F587E-4873-4D5A-A030-0E7BDFFD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59704-53EF-48B2-8338-2FD66C61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C0406-0F12-41C3-A0FE-93799CD1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2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E44D-4108-48D0-9A4B-5395B68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A01B98-1E0A-4E52-89B3-74280BFE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F3DAC-6C77-4102-83AC-37D450C8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267BD6-F480-4FA5-9F37-8C189353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57E96-EB80-4299-A4D6-F2918613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97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A139C8-5A86-453D-9068-303C12DDF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D14CF5-AB1C-42B9-BD6B-896CB5A1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AF42A-7346-4AB3-89A6-F33508FB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3EE70-5D50-4AA9-BCD4-04A9DBFB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22EF-7007-4574-B8FC-B73DCC8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AC210-B0EA-4573-ABC3-3FC49A2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78CBE-9C95-40C0-99DF-9D88E17C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7EE63-FFFD-45E6-803A-24AF4FC2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2231D-6B38-4B8C-9E0A-B171C519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4E41E9-6305-4998-B263-4B3ECAC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2EC8D-3A97-48E0-8CBB-BB217C2D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ED3CD-A8C7-474C-82F6-7200589B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DF21-B22C-43E4-8C6C-D97F567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0ACB-85A9-4D50-A017-FCDDE5E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1EEF5-254B-4A78-A908-967C3C69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0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E4672-09DA-471F-9293-1277E89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462AD-9D22-4098-884E-132767D54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63799-D5F7-46FC-9B14-E9D0FB0A5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DE67C1-53E0-49E4-A280-8C228B90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69EB1-4CDB-4502-B787-DDCF7166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B35E17-DCC1-4E5B-8850-E32618D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1E5F4-1059-499B-BFF2-AFA541E9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D6BE49-3EA4-4371-8BAC-1EC718DC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AED8CC-47EE-4475-A4CD-5DB6031DF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858798-6298-424B-B05F-00B01A0E0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CF2301-52DC-4EF3-A04C-DE7FE056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BEE99B-5F44-4E3A-AAA4-70FE0D6E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59ECE2-1171-4AA5-84E2-4F168E25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1FDB5B-40EA-4111-9675-C42018F3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DC02-097D-44A6-BD8E-6C56FB34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842C90-9A71-4348-BFB3-A35DC3DA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EF2616-2DD1-4779-A7AC-3897637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B76A42-4A1B-4918-A9F5-1C6A0261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3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CBA0EB-F6D3-47D4-BDCE-8D7FEBB3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C5F2FE-4F87-44C4-8BB5-05DCB02B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F5029B-8064-40A2-8303-15474DDD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38215-157B-4D1E-8621-09700A7E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A989B-A0B1-45B1-BB27-D744FC44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7FE75-459F-4287-8204-DE0F8F94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EE1443-2B02-4601-BC9E-47099864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882D70-703D-4066-A8E1-5ABF89C4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C25A4-F674-40B9-9CD7-342EFBF1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F2760-7BD6-4657-B3F7-C2AA80AA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C8E99-DA0A-4532-BB11-292B8FD4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8371F-4E2E-43C6-9FEA-C9DEC255E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70669-B31A-4531-B07D-43898F37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85D601-503D-4A37-A438-368A4BD5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68189-1A84-4BB5-B536-ADA5A00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8AC36-0726-4A39-9AE4-D6890AE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08D6AB-5BD3-422D-B01F-F90B5350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0E2E3-F587-4512-B037-3E95E9EAF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4271-6EB1-401D-A7F5-B03074793E79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DBE56-DE10-4C27-A848-15DCDAC35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6DBBC-D8D5-4582-B834-73B58966C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D424-CAB5-4CB1-B451-999BC6D56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600">
              <a:srgbClr val="2E5292"/>
            </a:gs>
            <a:gs pos="0">
              <a:schemeClr val="accent1">
                <a:lumMod val="89000"/>
              </a:schemeClr>
            </a:gs>
            <a:gs pos="1000">
              <a:schemeClr val="accent1">
                <a:lumMod val="89000"/>
              </a:schemeClr>
            </a:gs>
            <a:gs pos="27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574158"/>
            <a:ext cx="11826240" cy="372163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Open Sans"/>
              </a:rPr>
              <a:t>Анализ поведения пользователей и оценка эффективности каналов их привлечения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ru-RU" dirty="0">
                <a:solidFill>
                  <a:schemeClr val="bg1"/>
                </a:solidFill>
                <a:latin typeface="Open Sans"/>
              </a:rPr>
              <a:t>по итогам 1 квартала 2020 года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ru-RU" dirty="0">
                <a:solidFill>
                  <a:schemeClr val="bg1"/>
                </a:solidFill>
                <a:latin typeface="Open Sans"/>
              </a:rPr>
              <a:t>компании-сервиса по доставке продуктов на дом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079" y="5521906"/>
            <a:ext cx="10918604" cy="101803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Выполнил В. Питинов, </a:t>
            </a:r>
            <a:r>
              <a:rPr lang="en-US" dirty="0">
                <a:solidFill>
                  <a:schemeClr val="bg1"/>
                </a:solidFill>
              </a:rPr>
              <a:t>DAPR-1014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Ментор      Д. </a:t>
            </a:r>
            <a:r>
              <a:rPr lang="ru-RU" dirty="0" err="1">
                <a:solidFill>
                  <a:schemeClr val="bg1"/>
                </a:solidFill>
              </a:rPr>
              <a:t>Атаманенко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" y="-284480"/>
            <a:ext cx="12061951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2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5A6BD7-6E18-411D-9D31-37E2DBF57EE1}"/>
              </a:ext>
            </a:extLst>
          </p:cNvPr>
          <p:cNvSpPr/>
          <p:nvPr/>
        </p:nvSpPr>
        <p:spPr>
          <a:xfrm>
            <a:off x="-91440" y="506985"/>
            <a:ext cx="12283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распределением трафика (открытие приложения) по группам «Установили в тот же день» и «Остальные».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C688C-B681-41CE-AFF4-C91DA3C4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8760"/>
            <a:ext cx="9658489" cy="5489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50ED0-1AAB-4FB2-915D-619772D2881E}"/>
              </a:ext>
            </a:extLst>
          </p:cNvPr>
          <p:cNvSpPr txBox="1"/>
          <p:nvPr/>
        </p:nvSpPr>
        <p:spPr>
          <a:xfrm>
            <a:off x="9677209" y="1368760"/>
            <a:ext cx="2374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графики выглядят синхронными. За исключением 10 января , когда большая часть трафика приходится на пользователей, установивших приложение ранее.  На следующем слайде представлена помесячная динамика.</a:t>
            </a:r>
          </a:p>
        </p:txBody>
      </p:sp>
    </p:spTree>
    <p:extLst>
      <p:ext uri="{BB962C8B-B14F-4D97-AF65-F5344CB8AC3E}">
        <p14:creationId xmlns:p14="http://schemas.microsoft.com/office/powerpoint/2010/main" val="275046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" y="-284480"/>
            <a:ext cx="12202159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2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5A6BD7-6E18-411D-9D31-37E2DBF57EE1}"/>
              </a:ext>
            </a:extLst>
          </p:cNvPr>
          <p:cNvSpPr/>
          <p:nvPr/>
        </p:nvSpPr>
        <p:spPr>
          <a:xfrm>
            <a:off x="-91440" y="506985"/>
            <a:ext cx="12283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распределением трафика (открытие приложения) по группам «Установили в тот же день» и «Остальные».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9D1D4-870F-4801-BC05-0956E50C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759"/>
            <a:ext cx="9712960" cy="545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A9BA6-F962-4232-8DE6-20A0AB2E68C6}"/>
              </a:ext>
            </a:extLst>
          </p:cNvPr>
          <p:cNvSpPr txBox="1"/>
          <p:nvPr/>
        </p:nvSpPr>
        <p:spPr>
          <a:xfrm>
            <a:off x="9817418" y="1582340"/>
            <a:ext cx="2374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 январь-февраль отмечается рост трафика пользователей, установивших приложение  ранее, снижение трафика , установивших в тот же день. В феврале-марте ситуация стабилизировалась.</a:t>
            </a:r>
          </a:p>
          <a:p>
            <a:r>
              <a:rPr lang="ru-RU" dirty="0">
                <a:solidFill>
                  <a:schemeClr val="bg1"/>
                </a:solidFill>
              </a:rPr>
              <a:t>Возникает вопрос :нужны ли клиенту дополнительные разъяснения по использованию приложения?</a:t>
            </a:r>
          </a:p>
        </p:txBody>
      </p:sp>
    </p:spTree>
    <p:extLst>
      <p:ext uri="{BB962C8B-B14F-4D97-AF65-F5344CB8AC3E}">
        <p14:creationId xmlns:p14="http://schemas.microsoft.com/office/powerpoint/2010/main" val="205704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394"/>
            <a:ext cx="12191999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3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12C2FE-B0E7-420E-B2D4-B8E0067DAB2F}"/>
              </a:ext>
            </a:extLst>
          </p:cNvPr>
          <p:cNvSpPr/>
          <p:nvPr/>
        </p:nvSpPr>
        <p:spPr>
          <a:xfrm>
            <a:off x="0" y="4767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динамикой установок приложения по каналам привлечения и ответ на вопрос: С каких платных каналов приходит больше и меньше всего пользователей?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3A2CC4-4173-45A5-AA93-6F11D118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38510"/>
            <a:ext cx="9743440" cy="5499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027C5-C713-42F2-846F-C05B9F638E32}"/>
              </a:ext>
            </a:extLst>
          </p:cNvPr>
          <p:cNvSpPr txBox="1"/>
          <p:nvPr/>
        </p:nvSpPr>
        <p:spPr>
          <a:xfrm>
            <a:off x="9817418" y="1582340"/>
            <a:ext cx="2374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График трудно воспринимается. На следующем слайде представлена помесячная динамика.</a:t>
            </a:r>
          </a:p>
        </p:txBody>
      </p:sp>
    </p:spTree>
    <p:extLst>
      <p:ext uri="{BB962C8B-B14F-4D97-AF65-F5344CB8AC3E}">
        <p14:creationId xmlns:p14="http://schemas.microsoft.com/office/powerpoint/2010/main" val="1416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394"/>
            <a:ext cx="12191999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3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12C2FE-B0E7-420E-B2D4-B8E0067DAB2F}"/>
              </a:ext>
            </a:extLst>
          </p:cNvPr>
          <p:cNvSpPr/>
          <p:nvPr/>
        </p:nvSpPr>
        <p:spPr>
          <a:xfrm>
            <a:off x="0" y="4767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динамикой установок приложения по каналам привлечения и ответ на вопрос: С каких платных каналов приходит больше и меньше всего пользователей?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872E4B-8A86-4DF0-BE23-74D2884E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732"/>
            <a:ext cx="9763316" cy="5550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42A76-D4F2-438E-95D8-E194D7D7E939}"/>
              </a:ext>
            </a:extLst>
          </p:cNvPr>
          <p:cNvSpPr txBox="1"/>
          <p:nvPr/>
        </p:nvSpPr>
        <p:spPr>
          <a:xfrm>
            <a:off x="9817418" y="1582340"/>
            <a:ext cx="23745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Помесячная динамика демонстрирует снижение количества </a:t>
            </a:r>
            <a:r>
              <a:rPr lang="ru-RU" dirty="0" err="1">
                <a:solidFill>
                  <a:schemeClr val="bg1"/>
                </a:solidFill>
              </a:rPr>
              <a:t>инсталлов</a:t>
            </a:r>
            <a:r>
              <a:rPr lang="ru-RU" dirty="0">
                <a:solidFill>
                  <a:schemeClr val="bg1"/>
                </a:solidFill>
              </a:rPr>
              <a:t> по всем каналам за январь –февраль и последующую из стабилизацию. Наибольшее количество </a:t>
            </a:r>
            <a:r>
              <a:rPr lang="ru-RU" dirty="0" err="1">
                <a:solidFill>
                  <a:schemeClr val="bg1"/>
                </a:solidFill>
              </a:rPr>
              <a:t>инсталлов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 Яндекс канала, наименьшее- по реферальной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208734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394"/>
            <a:ext cx="12191999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3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12C2FE-B0E7-420E-B2D4-B8E0067DAB2F}"/>
              </a:ext>
            </a:extLst>
          </p:cNvPr>
          <p:cNvSpPr/>
          <p:nvPr/>
        </p:nvSpPr>
        <p:spPr>
          <a:xfrm>
            <a:off x="0" y="4767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динамикой установок приложения по каналам привлечения и ответ на вопрос: С каких платных каналов приходит больше и меньше всего пользователей?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42A76-D4F2-438E-95D8-E194D7D7E939}"/>
              </a:ext>
            </a:extLst>
          </p:cNvPr>
          <p:cNvSpPr txBox="1"/>
          <p:nvPr/>
        </p:nvSpPr>
        <p:spPr>
          <a:xfrm>
            <a:off x="9817418" y="1582340"/>
            <a:ext cx="2374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 данном слайде представлено процентное соотношение привлечения по каналам Обращает на себя внимание что в 20 % случаев канал не определен, либо пользователи пришли по прямой ссылке. Это довольно большая группа пользователей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474528-A39D-4CDF-A718-FCC44746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732"/>
            <a:ext cx="9839054" cy="53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7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1174"/>
            <a:ext cx="12191999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4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5254A5-411B-4CC2-A2B0-BE9FFF9264C4}"/>
              </a:ext>
            </a:extLst>
          </p:cNvPr>
          <p:cNvSpPr/>
          <p:nvPr/>
        </p:nvSpPr>
        <p:spPr>
          <a:xfrm>
            <a:off x="-116840" y="496824"/>
            <a:ext cx="12425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Анализ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: на каком этапе воронки отваливается </a:t>
            </a:r>
            <a:r>
              <a:rPr lang="ru-RU" sz="2400" dirty="0" err="1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б'ольшая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 часть клиентов (отдельно для зарегистрированных и для незарегистрированных пользователей). Сформулируйте предложение по оптимизации</a:t>
            </a:r>
            <a:endParaRPr lang="ru-RU" sz="2400" dirty="0">
              <a:solidFill>
                <a:schemeClr val="bg1"/>
              </a:solidFill>
              <a:highlight>
                <a:srgbClr val="000080"/>
              </a:highlight>
              <a:latin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022A33-279E-432C-9F0E-1D1D3256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7152"/>
            <a:ext cx="5763339" cy="32573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D19381-88D7-436A-8768-3C2B47CE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87" y="1697152"/>
            <a:ext cx="5838253" cy="3257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BC623-3044-419A-B64D-729BC5782152}"/>
              </a:ext>
            </a:extLst>
          </p:cNvPr>
          <p:cNvSpPr txBox="1"/>
          <p:nvPr/>
        </p:nvSpPr>
        <p:spPr>
          <a:xfrm>
            <a:off x="-116840" y="5028347"/>
            <a:ext cx="1207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НАИБОЛЬШЕЕ КОЛИЧЕСТВО ЗАРЕГИСТРИРОВАННЫХ ПОЛЬЗОВАТЕЛЕЙ ОТВАЛИВАЕТСЯ НА ЭТАПЕ ПОДТВЕРЖДЕНИЯ ПОКУПКИ(72 % ОТ ПРЕДЫДУЩЕГО ЭТАПА), НЕЗАРЕГИСТРИРОВАННЫХ – НА ЭТАПЕ РЕГИСТРАЦИИ (58 % ОТ ПРЕДЫДУЩЕГО ЭТАПА). ЗАРЕГИСТИРРОВАННЫХ ПОЛЬЗОВАТЕЛЕЙ В 5, 4 РАЗА МЕНЬШЕ, ЧЕМ НЕЗАРЕГИСТРИРОВАННЫХ, НО ЛОЯЛЬНОСТЬ ИХ НА ВСЕХ ЭТАПАХ ПРОХОЖДЕНИЯ ВОРОНКИ В 2 РАЗА ВЫШЕ( 60 % и 30 % СООТВЕТСТВЕННО)</a:t>
            </a:r>
          </a:p>
        </p:txBody>
      </p:sp>
    </p:spTree>
    <p:extLst>
      <p:ext uri="{BB962C8B-B14F-4D97-AF65-F5344CB8AC3E}">
        <p14:creationId xmlns:p14="http://schemas.microsoft.com/office/powerpoint/2010/main" val="424195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34"/>
            <a:ext cx="12192000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5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221BF4-2C65-437F-B093-A6BE93D146C9}"/>
              </a:ext>
            </a:extLst>
          </p:cNvPr>
          <p:cNvSpPr/>
          <p:nvPr/>
        </p:nvSpPr>
        <p:spPr>
          <a:xfrm>
            <a:off x="0" y="49875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inherit"/>
              </a:rPr>
              <a:t>Выбор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 лучшего и худшего каналов по конверсии в первую покупку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A7423-0D8C-427C-9E7B-D0DEE82E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19"/>
            <a:ext cx="10506687" cy="5897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B16308-EDA4-40AE-A6E6-87B2AC2F2103}"/>
              </a:ext>
            </a:extLst>
          </p:cNvPr>
          <p:cNvSpPr txBox="1"/>
          <p:nvPr/>
        </p:nvSpPr>
        <p:spPr>
          <a:xfrm>
            <a:off x="4859079" y="4614530"/>
            <a:ext cx="5550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Наибольшая конверсия у реферальной программы(48 %) наименьшая у Яндекс -32 %, однако по абсолютному числу пользователей по данной метрике Яндекс занимает второе место после ВК (без учета прочих пользователей , обозначенных «-» )</a:t>
            </a:r>
          </a:p>
        </p:txBody>
      </p:sp>
    </p:spTree>
    <p:extLst>
      <p:ext uri="{BB962C8B-B14F-4D97-AF65-F5344CB8AC3E}">
        <p14:creationId xmlns:p14="http://schemas.microsoft.com/office/powerpoint/2010/main" val="261111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0" y="0"/>
            <a:ext cx="11990439" cy="1018035"/>
          </a:xfrm>
        </p:spPr>
        <p:txBody>
          <a:bodyPr>
            <a:no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6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16B113-9D55-44C5-9A12-A627602B3B07}"/>
              </a:ext>
            </a:extLst>
          </p:cNvPr>
          <p:cNvSpPr/>
          <p:nvPr/>
        </p:nvSpPr>
        <p:spPr>
          <a:xfrm>
            <a:off x="100780" y="771814"/>
            <a:ext cx="12091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inherit"/>
              </a:rPr>
              <a:t>Расчёт</a:t>
            </a:r>
            <a:r>
              <a:rPr lang="ru-RU" sz="2400" b="1" dirty="0">
                <a:solidFill>
                  <a:schemeClr val="bg1"/>
                </a:solidFill>
                <a:latin typeface="inherit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ROMI для всех каналов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21A73D-0A0A-4C51-A74B-A80BF533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800"/>
            <a:ext cx="8137451" cy="54083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439AE6-A979-4172-AC5D-45A95DC7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68" y="1569070"/>
            <a:ext cx="3664138" cy="1720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20A22-8B98-4CF4-A916-3D3F1459E456}"/>
              </a:ext>
            </a:extLst>
          </p:cNvPr>
          <p:cNvSpPr txBox="1"/>
          <p:nvPr/>
        </p:nvSpPr>
        <p:spPr>
          <a:xfrm>
            <a:off x="8325567" y="3504296"/>
            <a:ext cx="3664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Самый высокий </a:t>
            </a:r>
            <a:r>
              <a:rPr lang="en-US" dirty="0">
                <a:solidFill>
                  <a:schemeClr val="bg1"/>
                </a:solidFill>
              </a:rPr>
              <a:t>ROMI </a:t>
            </a:r>
            <a:r>
              <a:rPr lang="ru-RU" dirty="0">
                <a:solidFill>
                  <a:schemeClr val="bg1"/>
                </a:solidFill>
              </a:rPr>
              <a:t>у реферальной программы, если ее не учитывать – то у ВК. Обращают на себя внимание высокие расходы на рекламу у </a:t>
            </a:r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ru-RU" dirty="0">
                <a:solidFill>
                  <a:schemeClr val="bg1"/>
                </a:solidFill>
              </a:rPr>
              <a:t>и Яндекс</a:t>
            </a:r>
          </a:p>
        </p:txBody>
      </p:sp>
    </p:spTree>
    <p:extLst>
      <p:ext uri="{BB962C8B-B14F-4D97-AF65-F5344CB8AC3E}">
        <p14:creationId xmlns:p14="http://schemas.microsoft.com/office/powerpoint/2010/main" val="331584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918"/>
            <a:ext cx="12192000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7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5789CF6-0BF2-4576-B0C2-BB7A59457998}"/>
              </a:ext>
            </a:extLst>
          </p:cNvPr>
          <p:cNvSpPr/>
          <p:nvPr/>
        </p:nvSpPr>
        <p:spPr>
          <a:xfrm>
            <a:off x="598620" y="2683464"/>
            <a:ext cx="10586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313131"/>
              </a:solidFill>
              <a:latin typeface="Open Sans"/>
            </a:endParaRPr>
          </a:p>
          <a:p>
            <a:pPr marL="457189" indent="-457189">
              <a:buFont typeface="+mj-lt"/>
              <a:buAutoNum type="arabicPeriod"/>
            </a:pPr>
            <a:endParaRPr lang="ru-RU" sz="2400" dirty="0">
              <a:solidFill>
                <a:srgbClr val="313131"/>
              </a:solidFill>
              <a:latin typeface="Open Sans"/>
            </a:endParaRPr>
          </a:p>
          <a:p>
            <a:endParaRPr lang="ru-RU" sz="2400" dirty="0">
              <a:solidFill>
                <a:srgbClr val="313131"/>
              </a:solidFill>
              <a:latin typeface="Open Sans"/>
            </a:endParaRPr>
          </a:p>
          <a:p>
            <a:r>
              <a:rPr lang="ru-RU" sz="2400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endParaRPr lang="ru-RU" sz="2400" dirty="0">
              <a:solidFill>
                <a:srgbClr val="313131"/>
              </a:solidFill>
              <a:latin typeface="Open San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99B1B7-52D3-4995-8599-C0EE9B5DF80C}"/>
              </a:ext>
            </a:extLst>
          </p:cNvPr>
          <p:cNvSpPr/>
          <p:nvPr/>
        </p:nvSpPr>
        <p:spPr>
          <a:xfrm>
            <a:off x="-109728" y="54217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Таблица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когорт (в </a:t>
            </a:r>
            <a:r>
              <a:rPr lang="ru-RU" sz="2400" dirty="0" err="1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абс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. и %) по неделе первого посещения, выбор самой большой и самой активной когорт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4BC555-588D-4032-906B-C6FFDD6C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548"/>
            <a:ext cx="12192000" cy="3413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32ABE-3059-4C11-91C7-B3D1E297E9B7}"/>
              </a:ext>
            </a:extLst>
          </p:cNvPr>
          <p:cNvSpPr txBox="1"/>
          <p:nvPr/>
        </p:nvSpPr>
        <p:spPr>
          <a:xfrm>
            <a:off x="0" y="1439033"/>
            <a:ext cx="118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АБСОЛЮТНОЕ КОЛИЧЕСТВО- САМАЯ БОЛЬШАЯ КОГОРТА ОТ 6 ЯНВАРЯ 2020 Г.</a:t>
            </a:r>
          </a:p>
        </p:txBody>
      </p:sp>
    </p:spTree>
    <p:extLst>
      <p:ext uri="{BB962C8B-B14F-4D97-AF65-F5344CB8AC3E}">
        <p14:creationId xmlns:p14="http://schemas.microsoft.com/office/powerpoint/2010/main" val="19520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918"/>
            <a:ext cx="12192000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7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5789CF6-0BF2-4576-B0C2-BB7A59457998}"/>
              </a:ext>
            </a:extLst>
          </p:cNvPr>
          <p:cNvSpPr/>
          <p:nvPr/>
        </p:nvSpPr>
        <p:spPr>
          <a:xfrm>
            <a:off x="598620" y="2683464"/>
            <a:ext cx="10586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313131"/>
              </a:solidFill>
              <a:latin typeface="Open Sans"/>
            </a:endParaRPr>
          </a:p>
          <a:p>
            <a:pPr marL="457189" indent="-457189">
              <a:buFont typeface="+mj-lt"/>
              <a:buAutoNum type="arabicPeriod"/>
            </a:pPr>
            <a:endParaRPr lang="ru-RU" sz="2400" dirty="0">
              <a:solidFill>
                <a:srgbClr val="313131"/>
              </a:solidFill>
              <a:latin typeface="Open Sans"/>
            </a:endParaRPr>
          </a:p>
          <a:p>
            <a:endParaRPr lang="ru-RU" sz="2400" dirty="0">
              <a:solidFill>
                <a:srgbClr val="313131"/>
              </a:solidFill>
              <a:latin typeface="Open Sans"/>
            </a:endParaRPr>
          </a:p>
          <a:p>
            <a:r>
              <a:rPr lang="ru-RU" sz="2400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endParaRPr lang="ru-RU" sz="2400" dirty="0">
              <a:solidFill>
                <a:srgbClr val="313131"/>
              </a:solidFill>
              <a:latin typeface="Open San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99B1B7-52D3-4995-8599-C0EE9B5DF80C}"/>
              </a:ext>
            </a:extLst>
          </p:cNvPr>
          <p:cNvSpPr/>
          <p:nvPr/>
        </p:nvSpPr>
        <p:spPr>
          <a:xfrm>
            <a:off x="-109728" y="54217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Таблица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когорт (в </a:t>
            </a:r>
            <a:r>
              <a:rPr lang="ru-RU" sz="2400" dirty="0" err="1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абс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. и %) по неделе первого посещения, выбор самой большой и самой активной когорт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FB5FAD-2EE8-495E-8BC2-6153BE54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513"/>
            <a:ext cx="12192000" cy="3375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EE155-61EE-40D6-B768-6188041225AC}"/>
              </a:ext>
            </a:extLst>
          </p:cNvPr>
          <p:cNvSpPr txBox="1"/>
          <p:nvPr/>
        </p:nvSpPr>
        <p:spPr>
          <a:xfrm>
            <a:off x="0" y="1439033"/>
            <a:ext cx="118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ОТНОСИТЕЛЬНОЕ КОЛИЧЕСТВО- САМАЯ АКТИВНАЯ  КОГОРТА ОТ 30 ДЕКАБРЯ 2019 Г.</a:t>
            </a:r>
          </a:p>
        </p:txBody>
      </p:sp>
    </p:spTree>
    <p:extLst>
      <p:ext uri="{BB962C8B-B14F-4D97-AF65-F5344CB8AC3E}">
        <p14:creationId xmlns:p14="http://schemas.microsoft.com/office/powerpoint/2010/main" val="20953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 исследования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996AE1-EB1F-4504-8E9B-1D3610FC5996}"/>
              </a:ext>
            </a:extLst>
          </p:cNvPr>
          <p:cNvSpPr/>
          <p:nvPr/>
        </p:nvSpPr>
        <p:spPr>
          <a:xfrm>
            <a:off x="142240" y="2768061"/>
            <a:ext cx="11907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Open Sans"/>
              </a:rPr>
              <a:t>Проанализировать поведение пользователей, а также оценить эффективность каналов их привлечения за 1 квартал 2020 года</a:t>
            </a:r>
            <a:r>
              <a:rPr lang="ru-RU" sz="3200" dirty="0">
                <a:solidFill>
                  <a:srgbClr val="313131"/>
                </a:solidFill>
                <a:latin typeface="Open Sans"/>
              </a:rPr>
              <a:t> 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16" y="-251494"/>
            <a:ext cx="12198915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8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D5CC82-1138-4C67-93C8-17D8F6E408B4}"/>
              </a:ext>
            </a:extLst>
          </p:cNvPr>
          <p:cNvSpPr/>
          <p:nvPr/>
        </p:nvSpPr>
        <p:spPr>
          <a:xfrm>
            <a:off x="-108517" y="472583"/>
            <a:ext cx="12300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Таблица 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когорт (в </a:t>
            </a:r>
            <a:r>
              <a:rPr lang="ru-RU" sz="2400" dirty="0" err="1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абс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. и %) по неделе первой покупки, выбор самой активной когорты и анализ динамики активности</a:t>
            </a:r>
            <a:endParaRPr lang="ru-RU" sz="2400" dirty="0">
              <a:solidFill>
                <a:schemeClr val="bg1"/>
              </a:solidFill>
              <a:highlight>
                <a:srgbClr val="0B00F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199F2-5F20-44AF-8830-D3B6F372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433"/>
            <a:ext cx="12192000" cy="31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15" y="-251494"/>
            <a:ext cx="12300514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8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D5CC82-1138-4C67-93C8-17D8F6E408B4}"/>
              </a:ext>
            </a:extLst>
          </p:cNvPr>
          <p:cNvSpPr/>
          <p:nvPr/>
        </p:nvSpPr>
        <p:spPr>
          <a:xfrm>
            <a:off x="-108517" y="472583"/>
            <a:ext cx="12300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Таблица 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когорт (в </a:t>
            </a:r>
            <a:r>
              <a:rPr lang="ru-RU" sz="2400" dirty="0" err="1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абс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. и %) по неделе первой покупки, выбор самой активной когорты и анализ динамики активности</a:t>
            </a:r>
            <a:endParaRPr lang="ru-RU" sz="2400" dirty="0">
              <a:solidFill>
                <a:schemeClr val="bg1"/>
              </a:solidFill>
              <a:highlight>
                <a:srgbClr val="0B00F0"/>
              </a:highligh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5E3D92-1CE2-4463-8969-C41209BF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59" y="1816732"/>
            <a:ext cx="12192000" cy="341344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862651-E2B3-4952-B2F1-853A9182448B}"/>
              </a:ext>
            </a:extLst>
          </p:cNvPr>
          <p:cNvSpPr/>
          <p:nvPr/>
        </p:nvSpPr>
        <p:spPr>
          <a:xfrm>
            <a:off x="-54259" y="1339930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ПРОЦЕНТ ВОЗВРАЩАЕМОСТИ - САМАЯ АКТИВНАЯ  КОГОРТА ОТ 30 ДЕКАБРЯ 2019 Г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A21BEB-C809-44A2-8C52-35E3BCCE4138}"/>
              </a:ext>
            </a:extLst>
          </p:cNvPr>
          <p:cNvSpPr/>
          <p:nvPr/>
        </p:nvSpPr>
        <p:spPr>
          <a:xfrm>
            <a:off x="0" y="5337650"/>
            <a:ext cx="1172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Активность первой когорты примерно в два раза выше активности иных когорт , необходимо детально изучить условия , представляемые компанией этой когорте, однако по метрике </a:t>
            </a:r>
            <a:r>
              <a:rPr lang="en-US" dirty="0" err="1">
                <a:solidFill>
                  <a:schemeClr val="bg1"/>
                </a:solidFill>
              </a:rPr>
              <a:t>ltv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данная когорта занимает лишь третье место, уступая когортам  от 6 и 13 января. Требует дальнейшего изучения параметры данных когорт (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ru-RU" dirty="0">
                <a:solidFill>
                  <a:schemeClr val="bg1"/>
                </a:solidFill>
              </a:rPr>
              <a:t>, пол, место проживания клиентов)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908136F-130E-48C7-AA00-EAE4D24B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06658"/>
              </p:ext>
            </p:extLst>
          </p:nvPr>
        </p:nvGraphicFramePr>
        <p:xfrm>
          <a:off x="9300210" y="3008559"/>
          <a:ext cx="2847690" cy="238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235">
                  <a:extLst>
                    <a:ext uri="{9D8B030D-6E8A-4147-A177-3AD203B41FA5}">
                      <a16:colId xmlns:a16="http://schemas.microsoft.com/office/drawing/2014/main" val="3930461348"/>
                    </a:ext>
                  </a:extLst>
                </a:gridCol>
                <a:gridCol w="1115455">
                  <a:extLst>
                    <a:ext uri="{9D8B030D-6E8A-4147-A177-3AD203B41FA5}">
                      <a16:colId xmlns:a16="http://schemas.microsoft.com/office/drawing/2014/main" val="2676208795"/>
                    </a:ext>
                  </a:extLst>
                </a:gridCol>
              </a:tblGrid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first_purchase_cohort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LTV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8752310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06.01.2020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19 787 838,00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2898780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13.01.2020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18 852 452,00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61888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30.12.2019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12 320 177,50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2845729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20.01.2020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9 018 049,50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057496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27.01.2020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7 432 634,00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7562403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10.02.2020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6 766 314,00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359660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03.02.2020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6 305 237,00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5881385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17.02.2020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5 398 837,50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909633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02.03.2020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3 629 773,00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7049584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24.02.2020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3 067 633,50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6301285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23.03.2020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2 895 260,00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7003274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09.03.2020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2 099 374,50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902581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16.03.2020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   2 099 173,00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8778602"/>
                  </a:ext>
                </a:extLst>
              </a:tr>
              <a:tr h="1528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30.03.2020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      584 207,00 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7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1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75381"/>
            <a:ext cx="12191999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9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4ABF5C-AE61-4441-8D27-DBB8BFB26B42}"/>
              </a:ext>
            </a:extLst>
          </p:cNvPr>
          <p:cNvSpPr/>
          <p:nvPr/>
        </p:nvSpPr>
        <p:spPr>
          <a:xfrm>
            <a:off x="81280" y="84265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Расчёт 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среднего/медианного чека по когортам (недели первой покупки) в каждую неделю с момента первой покупки, указание диапазонов</a:t>
            </a:r>
            <a:endParaRPr lang="ru-RU" sz="24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2A8750-1518-4AC0-8A05-AD6FEEFD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6" y="1673651"/>
            <a:ext cx="11811607" cy="21845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7BC3B1-0461-4C7E-8FE5-7BCCE598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6" y="4266155"/>
            <a:ext cx="4299171" cy="215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0BB62-C4D8-4CE2-B07F-D287FB7E1D4D}"/>
              </a:ext>
            </a:extLst>
          </p:cNvPr>
          <p:cNvSpPr txBox="1"/>
          <p:nvPr/>
        </p:nvSpPr>
        <p:spPr>
          <a:xfrm>
            <a:off x="6248399" y="4261020"/>
            <a:ext cx="5672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Максимальный чек в таблице-  канал ВК – 11 неделя, минимальный – </a:t>
            </a:r>
            <a:r>
              <a:rPr lang="ru-RU" dirty="0" err="1">
                <a:solidFill>
                  <a:schemeClr val="bg1"/>
                </a:solidFill>
              </a:rPr>
              <a:t>гугл</a:t>
            </a:r>
            <a:r>
              <a:rPr lang="ru-RU" dirty="0">
                <a:solidFill>
                  <a:schemeClr val="bg1"/>
                </a:solidFill>
              </a:rPr>
              <a:t> – последняя  неделя, Наибольшая амплитуда – по каналу </a:t>
            </a:r>
            <a:r>
              <a:rPr lang="ru-RU" dirty="0" err="1">
                <a:solidFill>
                  <a:schemeClr val="bg1"/>
                </a:solidFill>
              </a:rPr>
              <a:t>гугл</a:t>
            </a:r>
            <a:r>
              <a:rPr lang="ru-RU" dirty="0">
                <a:solidFill>
                  <a:schemeClr val="bg1"/>
                </a:solidFill>
              </a:rPr>
              <a:t>, наименьшая- по реферальной программе. Обращает на себя внимание резкое падение среднего чека по каналу </a:t>
            </a:r>
            <a:r>
              <a:rPr lang="ru-RU" dirty="0" err="1">
                <a:solidFill>
                  <a:schemeClr val="bg1"/>
                </a:solidFill>
              </a:rPr>
              <a:t>гугл</a:t>
            </a:r>
            <a:r>
              <a:rPr lang="ru-RU" dirty="0">
                <a:solidFill>
                  <a:schemeClr val="bg1"/>
                </a:solidFill>
              </a:rPr>
              <a:t> на последней неделе</a:t>
            </a:r>
          </a:p>
        </p:txBody>
      </p:sp>
    </p:spTree>
    <p:extLst>
      <p:ext uri="{BB962C8B-B14F-4D97-AF65-F5344CB8AC3E}">
        <p14:creationId xmlns:p14="http://schemas.microsoft.com/office/powerpoint/2010/main" val="216610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DD076-C976-4E35-88FF-3F1E76B2E4E5}"/>
              </a:ext>
            </a:extLst>
          </p:cNvPr>
          <p:cNvSpPr txBox="1"/>
          <p:nvPr/>
        </p:nvSpPr>
        <p:spPr>
          <a:xfrm>
            <a:off x="0" y="4165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FF934-D834-4684-BBE8-F59B595732D0}"/>
              </a:ext>
            </a:extLst>
          </p:cNvPr>
          <p:cNvSpPr txBox="1"/>
          <p:nvPr/>
        </p:nvSpPr>
        <p:spPr>
          <a:xfrm>
            <a:off x="853440" y="1838960"/>
            <a:ext cx="1092497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 РАМКАХ ДАННОГО ПРОЕКТА  ПРЕДСТАВЛЕНЫ ДЕВЯТЬ ПОСТАВЛЕННЫХ ЗАДАЧ</a:t>
            </a:r>
          </a:p>
          <a:p>
            <a:pPr marL="342900" indent="-342900"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2. В ЦЕЛЯХ ДАЛЬНЕЙШЕГО АНАЛИЗА РЕКОМЕНДУЕТСЯ 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СРАВНИТЬ ДАННЫЕ С АНАЛОГИЧНЫМ ПЕРИОДОМ ПРОШЛЫХ ЛЕТ</a:t>
            </a:r>
          </a:p>
          <a:p>
            <a:pPr marL="285750" indent="-285750">
              <a:buFontTx/>
              <a:buChar char="-"/>
            </a:pPr>
            <a:endParaRPr lang="ru-RU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СРАВНИТЬ ДАННЫЕ КОМПАНИИ С ДАННЫМИ КОНКУРЕНТОВ</a:t>
            </a:r>
          </a:p>
          <a:p>
            <a:pPr marL="285750" indent="-285750">
              <a:buFontTx/>
              <a:buChar char="-"/>
            </a:pP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ПРОВЕСТИ </a:t>
            </a:r>
            <a:r>
              <a:rPr lang="en-US" sz="2400" dirty="0">
                <a:solidFill>
                  <a:schemeClr val="bg1"/>
                </a:solidFill>
              </a:rPr>
              <a:t> RFM  </a:t>
            </a:r>
            <a:r>
              <a:rPr lang="ru-RU" sz="2400" dirty="0">
                <a:solidFill>
                  <a:schemeClr val="bg1"/>
                </a:solidFill>
              </a:rPr>
              <a:t>АНАЛИЗ,  А ТАКЖЕ ДОПОЛНИТЕЛЬНУЮ АНАЛИТИКУ В РАЗРЕЗЕ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 ОПЕРАЦИОННЫХ СИСТЕМ, ПОЛА, РЕГИОНА ПРОЖИВАНИЯ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Задачи исследования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A07B00-5DE4-48FA-9AD7-E6C1309B0E83}"/>
              </a:ext>
            </a:extLst>
          </p:cNvPr>
          <p:cNvSpPr/>
          <p:nvPr/>
        </p:nvSpPr>
        <p:spPr>
          <a:xfrm>
            <a:off x="345440" y="1779033"/>
            <a:ext cx="115011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 с событиями по дням и ответ на вопросы: В каком месте маркетинг работает недостаточно хорошо? За счёт чего можно расти?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 с распределением трафика (открытие приложения) по группам «Установили в тот же день» и «Остальные».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 с динамикой установок приложения по каналам привлечения и ответ на вопрос: С каких платных каналов приходит больше и меньше всего пользователей?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inherit"/>
              </a:rPr>
              <a:t>Анализ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: на каком этапе воронки отваливается </a:t>
            </a:r>
            <a:r>
              <a:rPr lang="ru-RU" sz="2400" dirty="0" err="1">
                <a:solidFill>
                  <a:schemeClr val="bg1"/>
                </a:solidFill>
                <a:latin typeface="Open Sans"/>
              </a:rPr>
              <a:t>б'ольшая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 часть клиентов (отдельно для зарегистрированных и для незарегистрированных пользователей). Сформулируйте предложение по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241771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Задачи исследования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345D49-7936-4936-924A-385F938E9D2B}"/>
              </a:ext>
            </a:extLst>
          </p:cNvPr>
          <p:cNvSpPr/>
          <p:nvPr/>
        </p:nvSpPr>
        <p:spPr>
          <a:xfrm>
            <a:off x="512670" y="1728789"/>
            <a:ext cx="111666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inherit"/>
              </a:rPr>
              <a:t>5. Выбор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 лучшего и худшего каналов по конверсии в первую покупку.</a:t>
            </a:r>
          </a:p>
          <a:p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inherit"/>
              </a:rPr>
              <a:t>6. Расчёт 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ROMI для всех каналов.</a:t>
            </a:r>
          </a:p>
          <a:p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inherit"/>
              </a:rPr>
              <a:t>7. Таблица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 когорт (в </a:t>
            </a:r>
            <a:r>
              <a:rPr lang="ru-RU" sz="2400" dirty="0" err="1">
                <a:solidFill>
                  <a:schemeClr val="bg1"/>
                </a:solidFill>
                <a:latin typeface="Open Sans"/>
              </a:rPr>
              <a:t>абс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. и %) по неделе первого посещения, выбор самой большой и самой активной когорт.</a:t>
            </a:r>
          </a:p>
          <a:p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inherit"/>
              </a:rPr>
              <a:t>8. Таблица 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когорт (в </a:t>
            </a:r>
            <a:r>
              <a:rPr lang="ru-RU" sz="2400" dirty="0" err="1">
                <a:solidFill>
                  <a:schemeClr val="bg1"/>
                </a:solidFill>
                <a:latin typeface="Open Sans"/>
              </a:rPr>
              <a:t>абс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. и %) по неделе первой покупки, выбор самой активной когорты и анализ динамики активности.</a:t>
            </a:r>
          </a:p>
          <a:p>
            <a:endParaRPr lang="ru-RU" sz="2400" dirty="0">
              <a:solidFill>
                <a:schemeClr val="bg1"/>
              </a:solidFill>
              <a:latin typeface="Open Sans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inherit"/>
              </a:rPr>
              <a:t>9. Расчёт </a:t>
            </a:r>
            <a:r>
              <a:rPr lang="ru-RU" sz="2400" dirty="0">
                <a:solidFill>
                  <a:schemeClr val="bg1"/>
                </a:solidFill>
                <a:latin typeface="Open Sans"/>
              </a:rPr>
              <a:t>среднего/медианного чека по когортам (недели первой покупки) в каждую неделю с момента первой покупки, указание диапазонов.</a:t>
            </a:r>
          </a:p>
        </p:txBody>
      </p:sp>
    </p:spTree>
    <p:extLst>
      <p:ext uri="{BB962C8B-B14F-4D97-AF65-F5344CB8AC3E}">
        <p14:creationId xmlns:p14="http://schemas.microsoft.com/office/powerpoint/2010/main" val="40953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114"/>
            <a:ext cx="12192000" cy="1018035"/>
          </a:xfrm>
        </p:spPr>
        <p:txBody>
          <a:bodyPr>
            <a:normAutofit/>
          </a:bodyPr>
          <a:lstStyle/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1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702704-E3EB-4855-A24E-AAE106E26A0A}"/>
              </a:ext>
            </a:extLst>
          </p:cNvPr>
          <p:cNvSpPr/>
          <p:nvPr/>
        </p:nvSpPr>
        <p:spPr>
          <a:xfrm>
            <a:off x="-81280" y="566302"/>
            <a:ext cx="1204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событиями по дням и ответ на вопросы: В каком месте маркетинг работает недостаточно хорошо? За счёт чего можно расти?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4FCFEC-F245-4AEE-A1FD-461BDB1B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79" y="1428078"/>
            <a:ext cx="9749820" cy="5420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2CF2B-F0CB-4F77-9B98-E7D9854E1445}"/>
              </a:ext>
            </a:extLst>
          </p:cNvPr>
          <p:cNvSpPr txBox="1"/>
          <p:nvPr/>
        </p:nvSpPr>
        <p:spPr>
          <a:xfrm>
            <a:off x="9668541" y="1584337"/>
            <a:ext cx="2479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Учитывая специфику </a:t>
            </a:r>
          </a:p>
          <a:p>
            <a:r>
              <a:rPr lang="ru-RU" dirty="0">
                <a:solidFill>
                  <a:schemeClr val="bg1"/>
                </a:solidFill>
              </a:rPr>
              <a:t>направления сферы</a:t>
            </a:r>
          </a:p>
          <a:p>
            <a:r>
              <a:rPr lang="ru-RU" dirty="0">
                <a:solidFill>
                  <a:schemeClr val="bg1"/>
                </a:solidFill>
              </a:rPr>
              <a:t>бизнеса ожидаемы</a:t>
            </a:r>
          </a:p>
          <a:p>
            <a:r>
              <a:rPr lang="ru-RU" dirty="0">
                <a:solidFill>
                  <a:schemeClr val="bg1"/>
                </a:solidFill>
              </a:rPr>
              <a:t>всплески активности</a:t>
            </a:r>
          </a:p>
          <a:p>
            <a:r>
              <a:rPr lang="ru-RU" dirty="0">
                <a:solidFill>
                  <a:schemeClr val="bg1"/>
                </a:solidFill>
              </a:rPr>
              <a:t>в праздничные дни.</a:t>
            </a:r>
          </a:p>
          <a:p>
            <a:r>
              <a:rPr lang="ru-RU" dirty="0">
                <a:solidFill>
                  <a:schemeClr val="bg1"/>
                </a:solidFill>
              </a:rPr>
              <a:t>График </a:t>
            </a:r>
            <a:r>
              <a:rPr lang="ru-RU" dirty="0" err="1">
                <a:solidFill>
                  <a:schemeClr val="bg1"/>
                </a:solidFill>
              </a:rPr>
              <a:t>неравномер</a:t>
            </a:r>
            <a:r>
              <a:rPr lang="ru-RU" dirty="0">
                <a:solidFill>
                  <a:schemeClr val="bg1"/>
                </a:solidFill>
              </a:rPr>
              <a:t>-</a:t>
            </a:r>
          </a:p>
          <a:p>
            <a:r>
              <a:rPr lang="ru-RU" dirty="0" err="1">
                <a:solidFill>
                  <a:schemeClr val="bg1"/>
                </a:solidFill>
              </a:rPr>
              <a:t>ный</a:t>
            </a:r>
            <a:r>
              <a:rPr lang="ru-RU" dirty="0">
                <a:solidFill>
                  <a:schemeClr val="bg1"/>
                </a:solidFill>
              </a:rPr>
              <a:t>, трудно уловить</a:t>
            </a:r>
          </a:p>
          <a:p>
            <a:r>
              <a:rPr lang="ru-RU" dirty="0">
                <a:solidFill>
                  <a:schemeClr val="bg1"/>
                </a:solidFill>
              </a:rPr>
              <a:t>направление тренда.</a:t>
            </a:r>
          </a:p>
          <a:p>
            <a:r>
              <a:rPr lang="ru-RU" dirty="0">
                <a:solidFill>
                  <a:schemeClr val="bg1"/>
                </a:solidFill>
              </a:rPr>
              <a:t>На следующем слайде</a:t>
            </a:r>
          </a:p>
          <a:p>
            <a:r>
              <a:rPr lang="ru-RU" dirty="0">
                <a:solidFill>
                  <a:schemeClr val="bg1"/>
                </a:solidFill>
              </a:rPr>
              <a:t>представлены события</a:t>
            </a:r>
          </a:p>
          <a:p>
            <a:r>
              <a:rPr lang="ru-RU" dirty="0">
                <a:solidFill>
                  <a:schemeClr val="bg1"/>
                </a:solidFill>
              </a:rPr>
              <a:t>с агрегированием по </a:t>
            </a:r>
          </a:p>
          <a:p>
            <a:r>
              <a:rPr lang="ru-RU" dirty="0">
                <a:solidFill>
                  <a:schemeClr val="bg1"/>
                </a:solidFill>
              </a:rPr>
              <a:t>месяцам</a:t>
            </a:r>
          </a:p>
        </p:txBody>
      </p:sp>
    </p:spTree>
    <p:extLst>
      <p:ext uri="{BB962C8B-B14F-4D97-AF65-F5344CB8AC3E}">
        <p14:creationId xmlns:p14="http://schemas.microsoft.com/office/powerpoint/2010/main" val="203562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702704-E3EB-4855-A24E-AAE106E26A0A}"/>
              </a:ext>
            </a:extLst>
          </p:cNvPr>
          <p:cNvSpPr/>
          <p:nvPr/>
        </p:nvSpPr>
        <p:spPr>
          <a:xfrm>
            <a:off x="-81280" y="566302"/>
            <a:ext cx="1204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событиями по дням и ответ на вопросы: В каком месте маркетинг работает недостаточно хорошо? За счёт чего можно расти?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0F08A1-F3F6-4F50-A1C3-461A1198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299"/>
            <a:ext cx="9611832" cy="53232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48F66F-9A21-48C1-98A0-E1FF07DBADCD}"/>
              </a:ext>
            </a:extLst>
          </p:cNvPr>
          <p:cNvSpPr txBox="1">
            <a:spLocks/>
          </p:cNvSpPr>
          <p:nvPr/>
        </p:nvSpPr>
        <p:spPr>
          <a:xfrm>
            <a:off x="0" y="-134114"/>
            <a:ext cx="12192000" cy="101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67">
                <a:solidFill>
                  <a:schemeClr val="bg1"/>
                </a:solidFill>
              </a:rPr>
              <a:t>Задача 1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E60DE-E0BC-4545-803B-ED2DA910A9AD}"/>
              </a:ext>
            </a:extLst>
          </p:cNvPr>
          <p:cNvSpPr txBox="1"/>
          <p:nvPr/>
        </p:nvSpPr>
        <p:spPr>
          <a:xfrm>
            <a:off x="9668541" y="1584337"/>
            <a:ext cx="25562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Прослеживается</a:t>
            </a:r>
          </a:p>
          <a:p>
            <a:r>
              <a:rPr lang="ru-RU" dirty="0">
                <a:solidFill>
                  <a:schemeClr val="bg1"/>
                </a:solidFill>
              </a:rPr>
              <a:t>убывающий тренд</a:t>
            </a:r>
          </a:p>
          <a:p>
            <a:r>
              <a:rPr lang="ru-RU" dirty="0">
                <a:solidFill>
                  <a:schemeClr val="bg1"/>
                </a:solidFill>
              </a:rPr>
              <a:t>Количество событий</a:t>
            </a:r>
          </a:p>
          <a:p>
            <a:r>
              <a:rPr lang="ru-RU" dirty="0">
                <a:solidFill>
                  <a:schemeClr val="bg1"/>
                </a:solidFill>
              </a:rPr>
              <a:t>за отслеживаемый про-</a:t>
            </a:r>
          </a:p>
          <a:p>
            <a:r>
              <a:rPr lang="ru-RU" dirty="0" err="1">
                <a:solidFill>
                  <a:schemeClr val="bg1"/>
                </a:solidFill>
              </a:rPr>
              <a:t>межуток</a:t>
            </a:r>
            <a:r>
              <a:rPr lang="ru-RU" dirty="0">
                <a:solidFill>
                  <a:schemeClr val="bg1"/>
                </a:solidFill>
              </a:rPr>
              <a:t> времени</a:t>
            </a:r>
          </a:p>
          <a:p>
            <a:r>
              <a:rPr lang="ru-RU" dirty="0">
                <a:solidFill>
                  <a:schemeClr val="bg1"/>
                </a:solidFill>
              </a:rPr>
              <a:t>сократилось при-</a:t>
            </a:r>
          </a:p>
          <a:p>
            <a:r>
              <a:rPr lang="ru-RU" dirty="0">
                <a:solidFill>
                  <a:schemeClr val="bg1"/>
                </a:solidFill>
              </a:rPr>
              <a:t>мерно на 20 %</a:t>
            </a:r>
          </a:p>
          <a:p>
            <a:r>
              <a:rPr lang="ru-RU" dirty="0">
                <a:solidFill>
                  <a:schemeClr val="bg1"/>
                </a:solidFill>
              </a:rPr>
              <a:t>Дополнительно </a:t>
            </a:r>
            <a:r>
              <a:rPr lang="ru-RU" dirty="0" err="1">
                <a:solidFill>
                  <a:schemeClr val="bg1"/>
                </a:solidFill>
              </a:rPr>
              <a:t>посмот</a:t>
            </a:r>
            <a:r>
              <a:rPr lang="ru-RU" dirty="0">
                <a:solidFill>
                  <a:schemeClr val="bg1"/>
                </a:solidFill>
              </a:rPr>
              <a:t>-</a:t>
            </a:r>
          </a:p>
          <a:p>
            <a:r>
              <a:rPr lang="ru-RU" dirty="0" err="1">
                <a:solidFill>
                  <a:schemeClr val="bg1"/>
                </a:solidFill>
              </a:rPr>
              <a:t>рим</a:t>
            </a:r>
            <a:r>
              <a:rPr lang="ru-RU" dirty="0">
                <a:solidFill>
                  <a:schemeClr val="bg1"/>
                </a:solidFill>
              </a:rPr>
              <a:t> ежедневное и еже-</a:t>
            </a:r>
          </a:p>
          <a:p>
            <a:r>
              <a:rPr lang="ru-RU" dirty="0">
                <a:solidFill>
                  <a:schemeClr val="bg1"/>
                </a:solidFill>
              </a:rPr>
              <a:t>месячное  </a:t>
            </a:r>
            <a:r>
              <a:rPr lang="ru-RU" dirty="0" err="1">
                <a:solidFill>
                  <a:schemeClr val="bg1"/>
                </a:solidFill>
              </a:rPr>
              <a:t>распределе</a:t>
            </a:r>
            <a:r>
              <a:rPr lang="ru-RU" dirty="0">
                <a:solidFill>
                  <a:schemeClr val="bg1"/>
                </a:solidFill>
              </a:rPr>
              <a:t>-</a:t>
            </a:r>
          </a:p>
          <a:p>
            <a:r>
              <a:rPr lang="ru-RU" dirty="0" err="1">
                <a:solidFill>
                  <a:schemeClr val="bg1"/>
                </a:solidFill>
              </a:rPr>
              <a:t>ние</a:t>
            </a:r>
            <a:r>
              <a:rPr lang="ru-RU" dirty="0">
                <a:solidFill>
                  <a:schemeClr val="bg1"/>
                </a:solidFill>
              </a:rPr>
              <a:t> событий по их виду</a:t>
            </a:r>
          </a:p>
        </p:txBody>
      </p:sp>
    </p:spTree>
    <p:extLst>
      <p:ext uri="{BB962C8B-B14F-4D97-AF65-F5344CB8AC3E}">
        <p14:creationId xmlns:p14="http://schemas.microsoft.com/office/powerpoint/2010/main" val="42617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702704-E3EB-4855-A24E-AAE106E26A0A}"/>
              </a:ext>
            </a:extLst>
          </p:cNvPr>
          <p:cNvSpPr/>
          <p:nvPr/>
        </p:nvSpPr>
        <p:spPr>
          <a:xfrm>
            <a:off x="-81280" y="566302"/>
            <a:ext cx="1204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событиями по дням и ответ на вопросы: В каком месте маркетинг работает недостаточно хорошо? За счёт чего можно расти?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E8DA10-AD4E-4686-B8EF-7645AA83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077"/>
            <a:ext cx="9540131" cy="54299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4EB7BC-1B6E-45F7-9430-3524E375F525}"/>
              </a:ext>
            </a:extLst>
          </p:cNvPr>
          <p:cNvSpPr txBox="1">
            <a:spLocks/>
          </p:cNvSpPr>
          <p:nvPr/>
        </p:nvSpPr>
        <p:spPr>
          <a:xfrm>
            <a:off x="0" y="-134114"/>
            <a:ext cx="12192000" cy="101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67" dirty="0">
                <a:solidFill>
                  <a:schemeClr val="bg1"/>
                </a:solidFill>
              </a:rPr>
              <a:t>Задача 1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12282-8AB6-4E96-9FF1-BD392E2DF709}"/>
              </a:ext>
            </a:extLst>
          </p:cNvPr>
          <p:cNvSpPr txBox="1"/>
          <p:nvPr/>
        </p:nvSpPr>
        <p:spPr>
          <a:xfrm>
            <a:off x="9668541" y="1584337"/>
            <a:ext cx="195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Визуально график</a:t>
            </a:r>
          </a:p>
          <a:p>
            <a:r>
              <a:rPr lang="ru-RU" dirty="0">
                <a:solidFill>
                  <a:schemeClr val="bg1"/>
                </a:solidFill>
              </a:rPr>
              <a:t>воспринимается </a:t>
            </a:r>
          </a:p>
          <a:p>
            <a:r>
              <a:rPr lang="ru-RU" dirty="0">
                <a:solidFill>
                  <a:schemeClr val="bg1"/>
                </a:solidFill>
              </a:rPr>
              <a:t>с трудом</a:t>
            </a:r>
          </a:p>
        </p:txBody>
      </p:sp>
    </p:spTree>
    <p:extLst>
      <p:ext uri="{BB962C8B-B14F-4D97-AF65-F5344CB8AC3E}">
        <p14:creationId xmlns:p14="http://schemas.microsoft.com/office/powerpoint/2010/main" val="218712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702704-E3EB-4855-A24E-AAE106E26A0A}"/>
              </a:ext>
            </a:extLst>
          </p:cNvPr>
          <p:cNvSpPr/>
          <p:nvPr/>
        </p:nvSpPr>
        <p:spPr>
          <a:xfrm>
            <a:off x="-81280" y="566302"/>
            <a:ext cx="1204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событиями по дням и ответ на вопросы: В каком месте маркетинг работает недостаточно хорошо? За счёт чего можно расти?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2158C0-1F8C-43B4-AE9A-E7FA3C9A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076"/>
            <a:ext cx="9441712" cy="5324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E66C34-315A-4C90-AB65-C06064C4DFE3}"/>
              </a:ext>
            </a:extLst>
          </p:cNvPr>
          <p:cNvSpPr txBox="1">
            <a:spLocks/>
          </p:cNvSpPr>
          <p:nvPr/>
        </p:nvSpPr>
        <p:spPr>
          <a:xfrm>
            <a:off x="0" y="-134114"/>
            <a:ext cx="12192000" cy="101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67">
                <a:solidFill>
                  <a:schemeClr val="bg1"/>
                </a:solidFill>
              </a:rPr>
              <a:t>Задача 1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9BE10-2E3B-4123-BDDF-4FB21AA4AD8D}"/>
              </a:ext>
            </a:extLst>
          </p:cNvPr>
          <p:cNvSpPr txBox="1"/>
          <p:nvPr/>
        </p:nvSpPr>
        <p:spPr>
          <a:xfrm>
            <a:off x="9446312" y="1584337"/>
            <a:ext cx="25147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 данном графике</a:t>
            </a:r>
          </a:p>
          <a:p>
            <a:r>
              <a:rPr lang="ru-RU" dirty="0">
                <a:solidFill>
                  <a:schemeClr val="bg1"/>
                </a:solidFill>
              </a:rPr>
              <a:t> мы видим синхронное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нижение</a:t>
            </a:r>
            <a:r>
              <a:rPr lang="ru-RU" dirty="0">
                <a:solidFill>
                  <a:schemeClr val="bg1"/>
                </a:solidFill>
              </a:rPr>
              <a:t> количества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обытий</a:t>
            </a:r>
            <a:r>
              <a:rPr lang="ru-RU" dirty="0">
                <a:solidFill>
                  <a:schemeClr val="bg1"/>
                </a:solidFill>
              </a:rPr>
              <a:t> по всем их </a:t>
            </a:r>
          </a:p>
          <a:p>
            <a:r>
              <a:rPr lang="ru-RU" dirty="0">
                <a:solidFill>
                  <a:schemeClr val="bg1"/>
                </a:solidFill>
              </a:rPr>
              <a:t>видам.</a:t>
            </a:r>
          </a:p>
          <a:p>
            <a:r>
              <a:rPr lang="ru-RU" dirty="0">
                <a:solidFill>
                  <a:schemeClr val="bg1"/>
                </a:solidFill>
              </a:rPr>
              <a:t>Визуально наибольший</a:t>
            </a:r>
          </a:p>
          <a:p>
            <a:r>
              <a:rPr lang="ru-RU" dirty="0">
                <a:solidFill>
                  <a:schemeClr val="bg1"/>
                </a:solidFill>
              </a:rPr>
              <a:t>разрыв определяется</a:t>
            </a:r>
          </a:p>
          <a:p>
            <a:r>
              <a:rPr lang="ru-RU" dirty="0">
                <a:solidFill>
                  <a:schemeClr val="bg1"/>
                </a:solidFill>
              </a:rPr>
              <a:t>на этапах </a:t>
            </a:r>
            <a:r>
              <a:rPr lang="en-US" dirty="0" err="1">
                <a:solidFill>
                  <a:schemeClr val="bg1"/>
                </a:solidFill>
              </a:rPr>
              <a:t>tap_basket</a:t>
            </a:r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purchase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702704-E3EB-4855-A24E-AAE106E26A0A}"/>
              </a:ext>
            </a:extLst>
          </p:cNvPr>
          <p:cNvSpPr/>
          <p:nvPr/>
        </p:nvSpPr>
        <p:spPr>
          <a:xfrm>
            <a:off x="-81280" y="566302"/>
            <a:ext cx="1204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inherit"/>
              </a:rPr>
              <a:t>График</a:t>
            </a:r>
            <a:r>
              <a:rPr lang="ru-RU" sz="2400" dirty="0">
                <a:solidFill>
                  <a:schemeClr val="bg1"/>
                </a:solidFill>
                <a:highlight>
                  <a:srgbClr val="0B00F0"/>
                </a:highlight>
                <a:latin typeface="Open Sans"/>
              </a:rPr>
              <a:t> с событиями по дням и ответ на вопросы: В каком месте маркетинг работает недостаточно хорошо? За счёт чего можно расти?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E66C34-315A-4C90-AB65-C06064C4DFE3}"/>
              </a:ext>
            </a:extLst>
          </p:cNvPr>
          <p:cNvSpPr txBox="1">
            <a:spLocks/>
          </p:cNvSpPr>
          <p:nvPr/>
        </p:nvSpPr>
        <p:spPr>
          <a:xfrm>
            <a:off x="0" y="-134114"/>
            <a:ext cx="12192000" cy="101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67">
                <a:solidFill>
                  <a:schemeClr val="bg1"/>
                </a:solidFill>
              </a:rPr>
              <a:t>Задача 1</a:t>
            </a:r>
            <a:endParaRPr lang="en-US" sz="4267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93B1B-8204-44E4-8749-B0D987EFAF42}"/>
              </a:ext>
            </a:extLst>
          </p:cNvPr>
          <p:cNvSpPr txBox="1"/>
          <p:nvPr/>
        </p:nvSpPr>
        <p:spPr>
          <a:xfrm>
            <a:off x="301752" y="2057400"/>
            <a:ext cx="11430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Исходя из полученной информации можно сделать следующие выводы и предложения: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Поскольку наибольшее отсеивание пользователей происходит на этапе приобретения товара  можно предлагать клиенту различные скидки, купоны, другие поощрительные меры после перемещения товара в корзину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Для повышения привлечения клиентов провести их анкетирование с целью получения информации об их днях рождения, иных значимых датах с  последующим целевым предложением должного ассортимента к этим датам.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97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1369</Words>
  <Application>Microsoft Office PowerPoint</Application>
  <PresentationFormat>Широкоэкранный</PresentationFormat>
  <Paragraphs>162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inherit</vt:lpstr>
      <vt:lpstr>Open Sans</vt:lpstr>
      <vt:lpstr>Тема Office</vt:lpstr>
      <vt:lpstr>Анализ поведения пользователей и оценка эффективности каналов их привлечения по итогам 1 квартала 2020 года компании-сервиса по доставке продуктов на дом</vt:lpstr>
      <vt:lpstr>Цель исследования</vt:lpstr>
      <vt:lpstr>Задачи исследования</vt:lpstr>
      <vt:lpstr>Задачи исследования</vt:lpstr>
      <vt:lpstr>Задача 1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2</vt:lpstr>
      <vt:lpstr>Задача 2</vt:lpstr>
      <vt:lpstr>Задача 3</vt:lpstr>
      <vt:lpstr>Задача 3</vt:lpstr>
      <vt:lpstr>Задача 3</vt:lpstr>
      <vt:lpstr>Задача 4</vt:lpstr>
      <vt:lpstr>Задача 5</vt:lpstr>
      <vt:lpstr>Задача 6</vt:lpstr>
      <vt:lpstr>Задача 7</vt:lpstr>
      <vt:lpstr>Задача 7</vt:lpstr>
      <vt:lpstr>Задача 8</vt:lpstr>
      <vt:lpstr>Задача 8</vt:lpstr>
      <vt:lpstr>Задача 9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19</cp:revision>
  <dcterms:created xsi:type="dcterms:W3CDTF">2023-05-31T14:05:41Z</dcterms:created>
  <dcterms:modified xsi:type="dcterms:W3CDTF">2023-05-31T18:40:03Z</dcterms:modified>
</cp:coreProperties>
</file>