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layfair Displ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bold.fntdata"/><Relationship Id="rId10" Type="http://schemas.openxmlformats.org/officeDocument/2006/relationships/font" Target="fonts/PlayfairDisplay-regular.fntdata"/><Relationship Id="rId13" Type="http://schemas.openxmlformats.org/officeDocument/2006/relationships/font" Target="fonts/PlayfairDisplay-boldItalic.fntdata"/><Relationship Id="rId12"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13e49a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3e49a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db2775c9d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db2775c9d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b2775c9d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b2775c9d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db2775c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b2775c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HEALTH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745650" y="433325"/>
            <a:ext cx="7757100" cy="584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3000">
                <a:solidFill>
                  <a:srgbClr val="000000"/>
                </a:solidFill>
                <a:latin typeface="Arial"/>
                <a:ea typeface="Arial"/>
                <a:cs typeface="Arial"/>
                <a:sym typeface="Arial"/>
              </a:rPr>
              <a:t>Idea / Approach details</a:t>
            </a:r>
            <a:endParaRPr sz="3000">
              <a:solidFill>
                <a:srgbClr val="000000"/>
              </a:solidFill>
              <a:latin typeface="Arial"/>
              <a:ea typeface="Arial"/>
              <a:cs typeface="Arial"/>
              <a:sym typeface="Aria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a:latin typeface="Arial"/>
              <a:ea typeface="Arial"/>
              <a:cs typeface="Arial"/>
              <a:sym typeface="Arial"/>
            </a:endParaRPr>
          </a:p>
        </p:txBody>
      </p:sp>
      <p:sp>
        <p:nvSpPr>
          <p:cNvPr id="65" name="Google Shape;65;p14"/>
          <p:cNvSpPr txBox="1"/>
          <p:nvPr>
            <p:ph idx="1" type="body"/>
          </p:nvPr>
        </p:nvSpPr>
        <p:spPr>
          <a:xfrm>
            <a:off x="259500" y="1088050"/>
            <a:ext cx="8625000" cy="358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GB" sz="1600">
                <a:solidFill>
                  <a:srgbClr val="000000"/>
                </a:solidFill>
                <a:highlight>
                  <a:schemeClr val="lt1"/>
                </a:highlight>
                <a:latin typeface="Arial"/>
                <a:ea typeface="Arial"/>
                <a:cs typeface="Arial"/>
                <a:sym typeface="Arial"/>
              </a:rPr>
              <a:t>Our project aims for the betterment of the healthcare sector in India. We are working on health guide monitor to check well-being and fitness quotient of an individual.</a:t>
            </a:r>
            <a:endParaRPr sz="1600">
              <a:solidFill>
                <a:srgbClr val="000000"/>
              </a:solidFill>
              <a:highlight>
                <a:schemeClr val="l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highlight>
                  <a:schemeClr val="lt1"/>
                </a:highlight>
                <a:latin typeface="Arial"/>
                <a:ea typeface="Arial"/>
                <a:cs typeface="Arial"/>
                <a:sym typeface="Arial"/>
              </a:rPr>
              <a:t>The software identifies the key markers of health/well being and fitness to accordingly modify or take preventive measures during any alterations in health status as reflected by warning signs. Some markers of health includes body mass index (BMI) Haemoglobin, serum calcium, blood pressure etc. which would summarise the results after entering the data as fitness quotient.</a:t>
            </a:r>
            <a:endParaRPr sz="1600">
              <a:solidFill>
                <a:srgbClr val="000000"/>
              </a:solidFill>
              <a:highlight>
                <a:schemeClr val="l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highlight>
                  <a:schemeClr val="lt1"/>
                </a:highlight>
                <a:latin typeface="Arial"/>
                <a:ea typeface="Arial"/>
                <a:cs typeface="Arial"/>
                <a:sym typeface="Arial"/>
              </a:rPr>
              <a:t>The software works on advanced Artificial Intelligence and Machine Learning algorithms to achieve two basic principles: Prevention and Detection.</a:t>
            </a:r>
            <a:endParaRPr sz="1600">
              <a:solidFill>
                <a:srgbClr val="000000"/>
              </a:solidFill>
              <a:highlight>
                <a:schemeClr val="l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highlight>
                  <a:schemeClr val="lt1"/>
                </a:highlight>
                <a:latin typeface="Arial"/>
                <a:ea typeface="Arial"/>
                <a:cs typeface="Arial"/>
                <a:sym typeface="Arial"/>
              </a:rPr>
              <a:t>The software has been implemented on all platforms such as Android, iOS in mobile devices and a full fledged Web Application.</a:t>
            </a:r>
            <a:endParaRPr sz="1600">
              <a:solidFill>
                <a:srgbClr val="000000"/>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Arial"/>
                <a:ea typeface="Arial"/>
                <a:cs typeface="Arial"/>
                <a:sym typeface="Arial"/>
              </a:rPr>
              <a:t>Technology Stack used: </a:t>
            </a:r>
            <a:endParaRPr>
              <a:latin typeface="Arial"/>
              <a:ea typeface="Arial"/>
              <a:cs typeface="Arial"/>
              <a:sym typeface="Arial"/>
            </a:endParaRPr>
          </a:p>
          <a:p>
            <a:pPr indent="0" lvl="0" marL="0" rtl="0" algn="l">
              <a:spcBef>
                <a:spcPts val="0"/>
              </a:spcBef>
              <a:spcAft>
                <a:spcPts val="0"/>
              </a:spcAft>
              <a:buNone/>
            </a:pPr>
            <a:r>
              <a:t/>
            </a:r>
            <a:endParaRPr/>
          </a:p>
        </p:txBody>
      </p:sp>
      <p:grpSp>
        <p:nvGrpSpPr>
          <p:cNvPr id="71" name="Google Shape;71;p15"/>
          <p:cNvGrpSpPr/>
          <p:nvPr/>
        </p:nvGrpSpPr>
        <p:grpSpPr>
          <a:xfrm>
            <a:off x="-19700" y="962952"/>
            <a:ext cx="2243175" cy="3726001"/>
            <a:chOff x="-28575" y="1189989"/>
            <a:chExt cx="2243175" cy="3726001"/>
          </a:xfrm>
        </p:grpSpPr>
        <p:sp>
          <p:nvSpPr>
            <p:cNvPr id="72" name="Google Shape;72;p15"/>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Platforms</a:t>
              </a:r>
              <a:endParaRPr>
                <a:solidFill>
                  <a:srgbClr val="FFFFFF"/>
                </a:solidFill>
              </a:endParaRPr>
            </a:p>
          </p:txBody>
        </p:sp>
        <p:sp>
          <p:nvSpPr>
            <p:cNvPr id="73" name="Google Shape;73;p15"/>
            <p:cNvSpPr txBox="1"/>
            <p:nvPr/>
          </p:nvSpPr>
          <p:spPr>
            <a:xfrm>
              <a:off x="-28575" y="1858991"/>
              <a:ext cx="2145000" cy="3057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50" u="sng"/>
                <a:t>Android</a:t>
              </a:r>
              <a:r>
                <a:rPr b="1" lang="en-GB" sz="1100"/>
                <a:t>:</a:t>
              </a:r>
              <a:r>
                <a:rPr lang="en-GB" sz="900"/>
                <a:t> </a:t>
              </a:r>
              <a:r>
                <a:rPr lang="en-GB" sz="1000"/>
                <a:t>Mobile operating system based on a modified version of the Linux kernel and other open source software.</a:t>
              </a:r>
              <a:endParaRPr sz="1000"/>
            </a:p>
            <a:p>
              <a:pPr indent="-298450" lvl="0" marL="457200" rtl="0" algn="l">
                <a:lnSpc>
                  <a:spcPct val="115000"/>
                </a:lnSpc>
                <a:spcBef>
                  <a:spcPts val="0"/>
                </a:spcBef>
                <a:spcAft>
                  <a:spcPts val="0"/>
                </a:spcAft>
                <a:buSzPts val="1100"/>
                <a:buFont typeface="Roboto"/>
                <a:buChar char="●"/>
              </a:pPr>
              <a:r>
                <a:rPr b="1" lang="en-GB" sz="1150" u="sng"/>
                <a:t>IOS</a:t>
              </a:r>
              <a:r>
                <a:rPr b="1" lang="en-GB" sz="1100"/>
                <a:t>:</a:t>
              </a:r>
              <a:r>
                <a:rPr lang="en-GB" sz="1100"/>
                <a:t> </a:t>
              </a:r>
              <a:r>
                <a:rPr lang="en-GB" sz="1000"/>
                <a:t>Mobile operating system created and developed by Apple Inc. exclusively for its hardware. </a:t>
              </a:r>
              <a:endParaRPr sz="1000"/>
            </a:p>
            <a:p>
              <a:pPr indent="-298450" lvl="0" marL="457200" rtl="0" algn="l">
                <a:lnSpc>
                  <a:spcPct val="115000"/>
                </a:lnSpc>
                <a:spcBef>
                  <a:spcPts val="0"/>
                </a:spcBef>
                <a:spcAft>
                  <a:spcPts val="0"/>
                </a:spcAft>
                <a:buSzPts val="1100"/>
                <a:buFont typeface="Roboto"/>
                <a:buChar char="●"/>
              </a:pPr>
              <a:r>
                <a:rPr b="1" lang="en-GB" sz="1150" u="sng"/>
                <a:t>Web Browser</a:t>
              </a:r>
              <a:r>
                <a:rPr b="1" lang="en-GB" sz="1150"/>
                <a:t>:</a:t>
              </a:r>
              <a:r>
                <a:rPr b="1" lang="en-GB" sz="1100"/>
                <a:t> </a:t>
              </a:r>
              <a:r>
                <a:rPr lang="en-GB" sz="1000"/>
                <a:t>A web browser is a software application for accessing information on the World Wide Web.</a:t>
              </a:r>
              <a:endParaRPr sz="1000"/>
            </a:p>
          </p:txBody>
        </p:sp>
      </p:grpSp>
      <p:grpSp>
        <p:nvGrpSpPr>
          <p:cNvPr id="74" name="Google Shape;74;p15"/>
          <p:cNvGrpSpPr/>
          <p:nvPr/>
        </p:nvGrpSpPr>
        <p:grpSpPr>
          <a:xfrm>
            <a:off x="1827686" y="962825"/>
            <a:ext cx="2215085" cy="3217875"/>
            <a:chOff x="1838325" y="1189775"/>
            <a:chExt cx="2064192" cy="3217875"/>
          </a:xfrm>
        </p:grpSpPr>
        <p:sp>
          <p:nvSpPr>
            <p:cNvPr id="75" name="Google Shape;75;p15"/>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Deployment</a:t>
              </a:r>
              <a:endParaRPr>
                <a:solidFill>
                  <a:srgbClr val="FFFFFF"/>
                </a:solidFill>
              </a:endParaRPr>
            </a:p>
          </p:txBody>
        </p:sp>
        <p:sp>
          <p:nvSpPr>
            <p:cNvPr id="76" name="Google Shape;76;p15"/>
            <p:cNvSpPr txBox="1"/>
            <p:nvPr/>
          </p:nvSpPr>
          <p:spPr>
            <a:xfrm>
              <a:off x="1876917" y="1974650"/>
              <a:ext cx="2025600" cy="2433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50" u="sng"/>
                <a:t>Flask</a:t>
              </a:r>
              <a:r>
                <a:rPr b="1" lang="en-GB" sz="1100"/>
                <a:t>: </a:t>
              </a:r>
              <a:r>
                <a:rPr lang="en-GB" sz="1000"/>
                <a:t>Flask is a micro web framework written in Python.</a:t>
              </a:r>
              <a:endParaRPr sz="1000"/>
            </a:p>
            <a:p>
              <a:pPr indent="-298450" lvl="0" marL="457200" rtl="0" algn="l">
                <a:lnSpc>
                  <a:spcPct val="115000"/>
                </a:lnSpc>
                <a:spcBef>
                  <a:spcPts val="0"/>
                </a:spcBef>
                <a:spcAft>
                  <a:spcPts val="0"/>
                </a:spcAft>
                <a:buSzPts val="1100"/>
                <a:buFont typeface="Roboto"/>
                <a:buChar char="●"/>
              </a:pPr>
              <a:r>
                <a:rPr b="1" lang="en-GB" sz="1150" u="sng"/>
                <a:t>Core ML</a:t>
              </a:r>
              <a:r>
                <a:rPr b="1" lang="en-GB" sz="1150"/>
                <a:t>:</a:t>
              </a:r>
              <a:r>
                <a:rPr b="1" lang="en-GB" sz="1100"/>
                <a:t> </a:t>
              </a:r>
              <a:r>
                <a:rPr lang="en-GB" sz="1000"/>
                <a:t>Core ML is the foundational machine learning framework from Apple that builds on top of Accelerate, BNNS, and Metal Performance Shaders.</a:t>
              </a:r>
              <a:endParaRPr sz="1000"/>
            </a:p>
          </p:txBody>
        </p:sp>
      </p:grpSp>
      <p:grpSp>
        <p:nvGrpSpPr>
          <p:cNvPr id="77" name="Google Shape;77;p15"/>
          <p:cNvGrpSpPr/>
          <p:nvPr/>
        </p:nvGrpSpPr>
        <p:grpSpPr>
          <a:xfrm>
            <a:off x="3539963" y="962825"/>
            <a:ext cx="2214878" cy="3413950"/>
            <a:chOff x="3540000" y="962825"/>
            <a:chExt cx="2064000" cy="3413950"/>
          </a:xfrm>
        </p:grpSpPr>
        <p:sp>
          <p:nvSpPr>
            <p:cNvPr id="78" name="Google Shape;78;p15"/>
            <p:cNvSpPr/>
            <p:nvPr/>
          </p:nvSpPr>
          <p:spPr>
            <a:xfrm>
              <a:off x="3540000" y="96282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Machine learning</a:t>
              </a:r>
              <a:endParaRPr>
                <a:solidFill>
                  <a:srgbClr val="FFFFFF"/>
                </a:solidFill>
              </a:endParaRPr>
            </a:p>
            <a:p>
              <a:pPr indent="0" lvl="0" marL="0" rtl="0" algn="ctr">
                <a:spcBef>
                  <a:spcPts val="0"/>
                </a:spcBef>
                <a:spcAft>
                  <a:spcPts val="0"/>
                </a:spcAft>
                <a:buNone/>
              </a:pPr>
              <a:r>
                <a:rPr lang="en-GB">
                  <a:solidFill>
                    <a:srgbClr val="FFFFFF"/>
                  </a:solidFill>
                </a:rPr>
                <a:t>Frameworks</a:t>
              </a:r>
              <a:endParaRPr>
                <a:solidFill>
                  <a:srgbClr val="FFFFFF"/>
                </a:solidFill>
              </a:endParaRPr>
            </a:p>
          </p:txBody>
        </p:sp>
        <p:sp>
          <p:nvSpPr>
            <p:cNvPr id="79" name="Google Shape;79;p15"/>
            <p:cNvSpPr txBox="1"/>
            <p:nvPr/>
          </p:nvSpPr>
          <p:spPr>
            <a:xfrm>
              <a:off x="3736498" y="1746375"/>
              <a:ext cx="1867500" cy="2630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50" u="sng"/>
                <a:t>Tensorflow</a:t>
              </a:r>
              <a:r>
                <a:rPr b="1" lang="en-GB" sz="1100"/>
                <a:t>: </a:t>
              </a:r>
              <a:r>
                <a:rPr lang="en-GB" sz="1000"/>
                <a:t>Open-source software library for dataflow and differentiable programming across a range of tasks. </a:t>
              </a:r>
              <a:endParaRPr sz="1000"/>
            </a:p>
            <a:p>
              <a:pPr indent="-298450" lvl="0" marL="457200" rtl="0" algn="l">
                <a:lnSpc>
                  <a:spcPct val="115000"/>
                </a:lnSpc>
                <a:spcBef>
                  <a:spcPts val="0"/>
                </a:spcBef>
                <a:spcAft>
                  <a:spcPts val="0"/>
                </a:spcAft>
                <a:buSzPts val="1100"/>
                <a:buFont typeface="Roboto"/>
                <a:buChar char="●"/>
              </a:pPr>
              <a:r>
                <a:rPr b="1" lang="en-GB" sz="1150" u="sng"/>
                <a:t>Keras</a:t>
              </a:r>
              <a:r>
                <a:rPr b="1" lang="en-GB" sz="1100"/>
                <a:t>: </a:t>
              </a:r>
              <a:r>
                <a:rPr lang="en-GB" sz="1000"/>
                <a:t>Open-source neural-network library. Designed to enable fast experimentation with deep neural networks</a:t>
              </a:r>
              <a:endParaRPr sz="1000"/>
            </a:p>
          </p:txBody>
        </p:sp>
      </p:grpSp>
      <p:grpSp>
        <p:nvGrpSpPr>
          <p:cNvPr id="80" name="Google Shape;80;p15"/>
          <p:cNvGrpSpPr/>
          <p:nvPr/>
        </p:nvGrpSpPr>
        <p:grpSpPr>
          <a:xfrm>
            <a:off x="6863312" y="962825"/>
            <a:ext cx="2270079" cy="3134050"/>
            <a:chOff x="6874025" y="1189775"/>
            <a:chExt cx="2064084" cy="3134050"/>
          </a:xfrm>
        </p:grpSpPr>
        <p:sp>
          <p:nvSpPr>
            <p:cNvPr id="81" name="Google Shape;81;p15"/>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     User Interface</a:t>
              </a:r>
              <a:endParaRPr>
                <a:solidFill>
                  <a:srgbClr val="FFFFFF"/>
                </a:solidFill>
              </a:endParaRPr>
            </a:p>
          </p:txBody>
        </p:sp>
        <p:sp>
          <p:nvSpPr>
            <p:cNvPr id="82" name="Google Shape;82;p15"/>
            <p:cNvSpPr txBox="1"/>
            <p:nvPr/>
          </p:nvSpPr>
          <p:spPr>
            <a:xfrm>
              <a:off x="7218509" y="1973325"/>
              <a:ext cx="17196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50"/>
                <a:t>Bootstrap</a:t>
              </a:r>
              <a:r>
                <a:rPr b="1" lang="en-GB" sz="1100"/>
                <a:t>: </a:t>
              </a:r>
              <a:r>
                <a:rPr lang="en-GB" sz="1000"/>
                <a:t>Open-source CSS framework directed at responsive, mobile-first front-end web development.</a:t>
              </a:r>
              <a:endParaRPr sz="1000"/>
            </a:p>
            <a:p>
              <a:pPr indent="-298450" lvl="0" marL="457200" rtl="0" algn="l">
                <a:lnSpc>
                  <a:spcPct val="115000"/>
                </a:lnSpc>
                <a:spcBef>
                  <a:spcPts val="0"/>
                </a:spcBef>
                <a:spcAft>
                  <a:spcPts val="0"/>
                </a:spcAft>
                <a:buSzPts val="1100"/>
                <a:buFont typeface="Roboto"/>
                <a:buChar char="●"/>
              </a:pPr>
              <a:r>
                <a:rPr b="1" lang="en-GB" sz="1150"/>
                <a:t>Nodejs</a:t>
              </a:r>
              <a:r>
                <a:rPr b="1" lang="en-GB" sz="1100"/>
                <a:t>: </a:t>
              </a:r>
              <a:r>
                <a:rPr lang="en-GB" sz="1000"/>
                <a:t>Open-source, cross-platform, JavaScript runtime environment that executes JavaScript code outside of a browser.</a:t>
              </a:r>
              <a:endParaRPr sz="1000"/>
            </a:p>
          </p:txBody>
        </p:sp>
      </p:grpSp>
      <p:grpSp>
        <p:nvGrpSpPr>
          <p:cNvPr id="83" name="Google Shape;83;p15"/>
          <p:cNvGrpSpPr/>
          <p:nvPr/>
        </p:nvGrpSpPr>
        <p:grpSpPr>
          <a:xfrm>
            <a:off x="5184795" y="962863"/>
            <a:ext cx="2215030" cy="3217688"/>
            <a:chOff x="5195350" y="1189775"/>
            <a:chExt cx="2064141" cy="3217688"/>
          </a:xfrm>
        </p:grpSpPr>
        <p:sp>
          <p:nvSpPr>
            <p:cNvPr id="84" name="Google Shape;84;p15"/>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Programming languages</a:t>
              </a:r>
              <a:endParaRPr>
                <a:solidFill>
                  <a:srgbClr val="FFFFFF"/>
                </a:solidFill>
              </a:endParaRPr>
            </a:p>
          </p:txBody>
        </p:sp>
        <p:sp>
          <p:nvSpPr>
            <p:cNvPr id="85" name="Google Shape;85;p15"/>
            <p:cNvSpPr txBox="1"/>
            <p:nvPr/>
          </p:nvSpPr>
          <p:spPr>
            <a:xfrm>
              <a:off x="5415091" y="1967563"/>
              <a:ext cx="1844400" cy="2439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50" u="sng"/>
                <a:t>Python</a:t>
              </a:r>
              <a:r>
                <a:rPr b="1" lang="en-GB" sz="1100"/>
                <a:t>: </a:t>
              </a:r>
              <a:r>
                <a:rPr lang="en-GB" sz="1000"/>
                <a:t>Interpreted, high-level, general-purpose programming language. </a:t>
              </a:r>
              <a:endParaRPr sz="1000"/>
            </a:p>
            <a:p>
              <a:pPr indent="-298450" lvl="0" marL="457200" rtl="0" algn="l">
                <a:lnSpc>
                  <a:spcPct val="115000"/>
                </a:lnSpc>
                <a:spcBef>
                  <a:spcPts val="0"/>
                </a:spcBef>
                <a:spcAft>
                  <a:spcPts val="0"/>
                </a:spcAft>
                <a:buSzPts val="1100"/>
                <a:buFont typeface="Roboto"/>
                <a:buChar char="●"/>
              </a:pPr>
              <a:r>
                <a:rPr b="1" lang="en-GB" sz="1150" u="sng"/>
                <a:t>Swift</a:t>
              </a:r>
              <a:r>
                <a:rPr b="1" lang="en-GB" sz="1100"/>
                <a:t>:</a:t>
              </a:r>
              <a:r>
                <a:rPr lang="en-GB" sz="1000"/>
                <a:t> General-purpose, multi-paradigm, compiled programming language developed by Apple Inc. for iOS</a:t>
              </a:r>
              <a:endParaRPr b="1" sz="1100"/>
            </a:p>
            <a:p>
              <a:pPr indent="-298450" lvl="0" marL="457200" rtl="0" algn="l">
                <a:lnSpc>
                  <a:spcPct val="115000"/>
                </a:lnSpc>
                <a:spcBef>
                  <a:spcPts val="0"/>
                </a:spcBef>
                <a:spcAft>
                  <a:spcPts val="0"/>
                </a:spcAft>
                <a:buSzPts val="1100"/>
                <a:buFont typeface="Roboto"/>
                <a:buChar char="●"/>
              </a:pPr>
              <a:r>
                <a:rPr b="1" lang="en-GB" sz="1150" u="sng"/>
                <a:t>Java</a:t>
              </a:r>
              <a:r>
                <a:rPr b="1" lang="en-GB" sz="1100"/>
                <a:t>: </a:t>
              </a:r>
              <a:r>
                <a:rPr lang="en-GB" sz="1000"/>
                <a:t>General-purpose programming language that is class-based, object-oriented.</a:t>
              </a:r>
              <a:endParaRPr b="1" sz="11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383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Use Cases</a:t>
            </a:r>
            <a:endParaRPr>
              <a:latin typeface="Arial"/>
              <a:ea typeface="Arial"/>
              <a:cs typeface="Arial"/>
              <a:sym typeface="Arial"/>
            </a:endParaRPr>
          </a:p>
        </p:txBody>
      </p:sp>
      <p:sp>
        <p:nvSpPr>
          <p:cNvPr id="91" name="Google Shape;91;p16"/>
          <p:cNvSpPr txBox="1"/>
          <p:nvPr>
            <p:ph idx="1" type="body"/>
          </p:nvPr>
        </p:nvSpPr>
        <p:spPr>
          <a:xfrm>
            <a:off x="287400" y="1113675"/>
            <a:ext cx="3883500" cy="38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50">
                <a:solidFill>
                  <a:srgbClr val="000000"/>
                </a:solidFill>
                <a:latin typeface="Arial"/>
                <a:ea typeface="Arial"/>
                <a:cs typeface="Arial"/>
                <a:sym typeface="Arial"/>
              </a:rPr>
              <a:t>Our software identifies the key      factors/markers of health and fitness of an individual, based on which will recommend corrective measures and if an anomalous pattern of markers is detected.	</a:t>
            </a:r>
            <a:endParaRPr sz="1650">
              <a:solidFill>
                <a:srgbClr val="000000"/>
              </a:solidFill>
              <a:latin typeface="Arial"/>
              <a:ea typeface="Arial"/>
              <a:cs typeface="Arial"/>
              <a:sym typeface="Arial"/>
            </a:endParaRPr>
          </a:p>
          <a:p>
            <a:pPr indent="-330200" lvl="0" marL="457200" rtl="0" algn="l">
              <a:lnSpc>
                <a:spcPct val="100000"/>
              </a:lnSpc>
              <a:spcBef>
                <a:spcPts val="1600"/>
              </a:spcBef>
              <a:spcAft>
                <a:spcPts val="0"/>
              </a:spcAft>
              <a:buClr>
                <a:srgbClr val="000000"/>
              </a:buClr>
              <a:buSzPts val="1600"/>
              <a:buFont typeface="Arial"/>
              <a:buChar char="●"/>
            </a:pPr>
            <a:r>
              <a:rPr lang="en-GB" sz="1600">
                <a:solidFill>
                  <a:srgbClr val="000000"/>
                </a:solidFill>
                <a:latin typeface="Arial"/>
                <a:ea typeface="Arial"/>
                <a:cs typeface="Arial"/>
                <a:sym typeface="Arial"/>
              </a:rPr>
              <a:t>The usage and scope of the software is not limited to people,places or time.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The software is </a:t>
            </a:r>
            <a:r>
              <a:rPr lang="en-GB" sz="1600">
                <a:solidFill>
                  <a:srgbClr val="000000"/>
                </a:solidFill>
                <a:latin typeface="Arial"/>
                <a:ea typeface="Arial"/>
                <a:cs typeface="Arial"/>
                <a:sym typeface="Arial"/>
              </a:rPr>
              <a:t>intentionally constructed to suit everyone especially the physically disabled and not limit to a sect of society.</a:t>
            </a:r>
            <a:endParaRPr sz="1600">
              <a:solidFill>
                <a:srgbClr val="000000"/>
              </a:solidFill>
              <a:latin typeface="Arial"/>
              <a:ea typeface="Arial"/>
              <a:cs typeface="Arial"/>
              <a:sym typeface="Arial"/>
            </a:endParaRPr>
          </a:p>
        </p:txBody>
      </p:sp>
      <p:sp>
        <p:nvSpPr>
          <p:cNvPr id="92" name="Google Shape;92;p16"/>
          <p:cNvSpPr txBox="1"/>
          <p:nvPr/>
        </p:nvSpPr>
        <p:spPr>
          <a:xfrm>
            <a:off x="4818125" y="438075"/>
            <a:ext cx="366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200">
                <a:solidFill>
                  <a:schemeClr val="dk1"/>
                </a:solidFill>
              </a:rPr>
              <a:t>Dependencies</a:t>
            </a:r>
            <a:endParaRPr b="1" sz="3200"/>
          </a:p>
        </p:txBody>
      </p:sp>
      <p:sp>
        <p:nvSpPr>
          <p:cNvPr id="93" name="Google Shape;93;p16"/>
          <p:cNvSpPr txBox="1"/>
          <p:nvPr/>
        </p:nvSpPr>
        <p:spPr>
          <a:xfrm>
            <a:off x="4894275" y="1113675"/>
            <a:ext cx="39183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The dependencies of the software are simple with low </a:t>
            </a:r>
            <a:r>
              <a:rPr lang="en-GB" sz="1800"/>
              <a:t>prerequisites</a:t>
            </a:r>
            <a:r>
              <a:rPr lang="en-GB" sz="1800"/>
              <a:t>. Basic dependencies needed are:</a:t>
            </a:r>
            <a:endParaRPr sz="1800"/>
          </a:p>
          <a:p>
            <a:pPr indent="0" lvl="0" marL="0" rtl="0" algn="l">
              <a:spcBef>
                <a:spcPts val="0"/>
              </a:spcBef>
              <a:spcAft>
                <a:spcPts val="0"/>
              </a:spcAft>
              <a:buNone/>
            </a:pPr>
            <a:r>
              <a:t/>
            </a:r>
            <a:endParaRPr sz="1800"/>
          </a:p>
          <a:p>
            <a:pPr indent="-342900" lvl="0" marL="457200" rtl="0" algn="l">
              <a:lnSpc>
                <a:spcPct val="110000"/>
              </a:lnSpc>
              <a:spcBef>
                <a:spcPts val="0"/>
              </a:spcBef>
              <a:spcAft>
                <a:spcPts val="0"/>
              </a:spcAft>
              <a:buSzPts val="1800"/>
              <a:buChar char="●"/>
            </a:pPr>
            <a:r>
              <a:rPr lang="en-GB" sz="1800"/>
              <a:t>I</a:t>
            </a:r>
            <a:r>
              <a:rPr lang="en-GB" sz="1800"/>
              <a:t>nternet connection.</a:t>
            </a:r>
            <a:endParaRPr sz="1800"/>
          </a:p>
          <a:p>
            <a:pPr indent="-342900" lvl="0" marL="457200" rtl="0" algn="l">
              <a:lnSpc>
                <a:spcPct val="110000"/>
              </a:lnSpc>
              <a:spcBef>
                <a:spcPts val="0"/>
              </a:spcBef>
              <a:spcAft>
                <a:spcPts val="0"/>
              </a:spcAft>
              <a:buSzPts val="1800"/>
              <a:buChar char="●"/>
            </a:pPr>
            <a:r>
              <a:rPr lang="en-GB" sz="1800"/>
              <a:t>Android/iOS device with:</a:t>
            </a:r>
            <a:endParaRPr sz="1800"/>
          </a:p>
          <a:p>
            <a:pPr indent="-342900" lvl="1" marL="914400" rtl="0" algn="l">
              <a:lnSpc>
                <a:spcPct val="110000"/>
              </a:lnSpc>
              <a:spcBef>
                <a:spcPts val="0"/>
              </a:spcBef>
              <a:spcAft>
                <a:spcPts val="0"/>
              </a:spcAft>
              <a:buSzPts val="1800"/>
              <a:buChar char="○"/>
            </a:pPr>
            <a:r>
              <a:rPr lang="en-GB" sz="1800"/>
              <a:t>Camera</a:t>
            </a:r>
            <a:endParaRPr sz="1800"/>
          </a:p>
          <a:p>
            <a:pPr indent="-342900" lvl="1" marL="914400" rtl="0" algn="l">
              <a:lnSpc>
                <a:spcPct val="110000"/>
              </a:lnSpc>
              <a:spcBef>
                <a:spcPts val="0"/>
              </a:spcBef>
              <a:spcAft>
                <a:spcPts val="0"/>
              </a:spcAft>
              <a:buSzPts val="1800"/>
              <a:buChar char="○"/>
            </a:pPr>
            <a:r>
              <a:rPr lang="en-GB" sz="1800"/>
              <a:t>GPS functionality</a:t>
            </a:r>
            <a:endParaRPr sz="1800"/>
          </a:p>
          <a:p>
            <a:pPr indent="-342900" lvl="0" marL="457200" rtl="0" algn="l">
              <a:lnSpc>
                <a:spcPct val="110000"/>
              </a:lnSpc>
              <a:spcBef>
                <a:spcPts val="0"/>
              </a:spcBef>
              <a:spcAft>
                <a:spcPts val="0"/>
              </a:spcAft>
              <a:buSzPts val="1800"/>
              <a:buChar char="●"/>
            </a:pPr>
            <a:r>
              <a:rPr lang="en-GB" sz="1800"/>
              <a:t>Any device supporting a web browser.</a:t>
            </a:r>
            <a:endParaRPr sz="1800"/>
          </a:p>
        </p:txBody>
      </p:sp>
      <p:cxnSp>
        <p:nvCxnSpPr>
          <p:cNvPr id="94" name="Google Shape;94;p16"/>
          <p:cNvCxnSpPr/>
          <p:nvPr/>
        </p:nvCxnSpPr>
        <p:spPr>
          <a:xfrm flipH="1">
            <a:off x="4425450" y="642950"/>
            <a:ext cx="10800" cy="417900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