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80" r:id="rId2"/>
    <p:sldId id="257" r:id="rId3"/>
    <p:sldId id="278" r:id="rId4"/>
    <p:sldId id="276" r:id="rId5"/>
    <p:sldId id="277" r:id="rId6"/>
    <p:sldId id="260" r:id="rId7"/>
    <p:sldId id="261" r:id="rId8"/>
    <p:sldId id="279" r:id="rId9"/>
    <p:sldId id="259" r:id="rId10"/>
    <p:sldId id="262" r:id="rId11"/>
    <p:sldId id="263" r:id="rId12"/>
    <p:sldId id="264" r:id="rId13"/>
    <p:sldId id="268" r:id="rId14"/>
    <p:sldId id="265" r:id="rId15"/>
    <p:sldId id="274"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91" d="100"/>
          <a:sy n="91" d="100"/>
        </p:scale>
        <p:origin x="34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09-01-2025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09/01/2025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09/01/2025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09/01/2025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09/01/2025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09/01/2025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09/01/2025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09/01/2025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HealthBuddy99/HealthBudd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77894"/>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HEALTH BUDDY- A CALORIE/FITNESS TRACKING APPLICATION </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CSE-04</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t>20211CSE0521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A Raghuram</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800" u="none" strike="noStrike" cap="none" dirty="0"/>
                        <a:t>20211CSE0523</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Ayan Sharma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800" u="none" strike="noStrike" cap="none" dirty="0"/>
                        <a:t>20211CSEO502</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Jaideep Singh </a:t>
                      </a:r>
                      <a:r>
                        <a:rPr lang="en-US" sz="1800" u="none" strike="noStrike" cap="none" dirty="0" err="1"/>
                        <a:t>Dudi</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Ms.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Akkamahadevi</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IN"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Final Review</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Asif Mohammed H.B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Amarnath</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J.L &amp; Dr.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Jayanthi</a:t>
            </a:r>
            <a:r>
              <a:rPr lang="en-US" sz="2000" b="1" dirty="0">
                <a:solidFill>
                  <a:schemeClr val="tx1"/>
                </a:solidFill>
                <a:latin typeface="Cambria" panose="02040503050406030204" pitchFamily="18" charset="0"/>
                <a:ea typeface="Cambria" panose="02040503050406030204" pitchFamily="18" charset="0"/>
                <a:cs typeface="Verdana"/>
                <a:sym typeface="Verdana"/>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5" name="Content Placeholder 4">
            <a:extLst>
              <a:ext uri="{FF2B5EF4-FFF2-40B4-BE49-F238E27FC236}">
                <a16:creationId xmlns:a16="http://schemas.microsoft.com/office/drawing/2014/main" id="{048B5B79-2526-EFB5-EF7F-02D6380919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8074" y="1176556"/>
            <a:ext cx="8876153" cy="4953000"/>
          </a:xfrm>
        </p:spPr>
      </p:pic>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endParaRPr lang="en-US" sz="1600" dirty="0">
              <a:effectLst/>
            </a:endParaRPr>
          </a:p>
          <a:p>
            <a:endParaRPr lang="en-US" sz="1600" dirty="0"/>
          </a:p>
          <a:p>
            <a:pPr marL="0" indent="0" algn="just">
              <a:buNone/>
            </a:pPr>
            <a:r>
              <a:rPr lang="en-US" sz="1600" dirty="0">
                <a:effectLst/>
              </a:rPr>
              <a:t>By developing this health and fitness app, we aim to create a platform where users can easily track their daily food intake, physical activities, and hydration habits. The app will automatically record steps and calories burned through in-built functions, while also allowing users to manually log their water intake. One of the main features we plan to implement is an API that will predict </a:t>
            </a:r>
            <a:r>
              <a:rPr lang="en-US" sz="1600" dirty="0"/>
              <a:t>food details like</a:t>
            </a:r>
            <a:r>
              <a:rPr lang="en-US" sz="1600" dirty="0">
                <a:effectLst/>
              </a:rPr>
              <a:t> vitamins, and proteins based on the food data entered by the user. This model will provide personalized insights into required nutrients, enabling users to make better dietary choices. Users will be able to monitor their progress, helping them track their health over time and adjust their routines as needed. Ultimately, this project will allow us to build a practical, data-driven app that promotes healthier habits through predictive analysis and personalized recommendations.</a:t>
            </a:r>
            <a:endParaRPr lang="en-IN" sz="1600" dirty="0">
              <a:effectLst/>
            </a:endParaRPr>
          </a:p>
          <a:p>
            <a:endParaRPr lang="en-GB" dirty="0"/>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algn="just"/>
            <a:r>
              <a:rPr lang="en-US" dirty="0">
                <a:effectLst/>
              </a:rPr>
              <a:t>This project focuses on building a health and fitness app that helps users track their daily food intake, water consumption, and physical activities. With features like calorie tracker, water tracker, and fitness section, the app encourages users to stay on top of their health and reach their fitness goals. </a:t>
            </a:r>
            <a:endParaRPr lang="en-IN" dirty="0">
              <a:effectLst/>
            </a:endParaRPr>
          </a:p>
          <a:p>
            <a:endParaRPr lang="en-GB" dirty="0"/>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None/>
            </a:pPr>
            <a:r>
              <a:rPr lang="en-US" b="1" dirty="0">
                <a:solidFill>
                  <a:schemeClr val="accent2">
                    <a:lumMod val="75000"/>
                  </a:schemeClr>
                </a:solidFill>
                <a:latin typeface="Cambria" panose="02040503050406030204" pitchFamily="18" charset="0"/>
                <a:ea typeface="Cambria" panose="02040503050406030204" pitchFamily="18" charset="0"/>
                <a:hlinkClick r:id="rId3"/>
              </a:rPr>
              <a:t>https://github.com/HealthBuddy99/HealthBuddy</a:t>
            </a: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70000" lnSpcReduction="20000"/>
          </a:bodyPr>
          <a:lstStyle/>
          <a:p>
            <a:pPr marL="0" indent="0">
              <a:buNone/>
            </a:pPr>
            <a:r>
              <a:rPr lang="en-GB" dirty="0"/>
              <a:t>• Sampson, M., Munro, C., &amp; Chong, J. (2017). Using mobile health apps to promote</a:t>
            </a:r>
          </a:p>
          <a:p>
            <a:pPr marL="0" indent="0">
              <a:buNone/>
            </a:pPr>
            <a:r>
              <a:rPr lang="en-GB" dirty="0"/>
              <a:t>health and manage chronic conditions: A systematic review. Journal of Medical</a:t>
            </a:r>
          </a:p>
          <a:p>
            <a:pPr marL="0" indent="0">
              <a:buNone/>
            </a:pPr>
            <a:r>
              <a:rPr lang="en-GB" dirty="0"/>
              <a:t>Internet Research.</a:t>
            </a:r>
          </a:p>
          <a:p>
            <a:pPr marL="0" indent="0">
              <a:buNone/>
            </a:pPr>
            <a:r>
              <a:rPr lang="en-GB" dirty="0"/>
              <a:t>• Zhu, F., Bosch, M., Khanna, N., &amp; Boushey, C. J. (2015). Machine learning</a:t>
            </a:r>
          </a:p>
          <a:p>
            <a:pPr marL="0" indent="0">
              <a:buNone/>
            </a:pPr>
            <a:r>
              <a:rPr lang="en-GB" dirty="0"/>
              <a:t>approaches for dietary assessment: A systematic review of existing models. Journal of</a:t>
            </a:r>
          </a:p>
          <a:p>
            <a:pPr marL="0" indent="0">
              <a:buNone/>
            </a:pPr>
            <a:r>
              <a:rPr lang="en-GB" dirty="0"/>
              <a:t>Biomedical Informatics.</a:t>
            </a:r>
          </a:p>
          <a:p>
            <a:pPr marL="0" indent="0">
              <a:buNone/>
            </a:pPr>
            <a:r>
              <a:rPr lang="en-GB" dirty="0"/>
              <a:t>• Morrison, L. G., Yardley, L., Powell, J., &amp; Michie, S. (2018). User engagement with</a:t>
            </a:r>
          </a:p>
          <a:p>
            <a:pPr marL="0" indent="0">
              <a:buNone/>
            </a:pPr>
            <a:r>
              <a:rPr lang="en-GB" dirty="0"/>
              <a:t>digital health apps: Insights from a mixed-methods study. Digital Health.</a:t>
            </a:r>
          </a:p>
          <a:p>
            <a:pPr marL="0" indent="0">
              <a:buNone/>
            </a:pPr>
            <a:r>
              <a:rPr lang="en-GB" dirty="0"/>
              <a:t>• </a:t>
            </a:r>
            <a:r>
              <a:rPr lang="en-GB" dirty="0" err="1"/>
              <a:t>Sardi</a:t>
            </a:r>
            <a:r>
              <a:rPr lang="en-GB" dirty="0"/>
              <a:t>, L., </a:t>
            </a:r>
            <a:r>
              <a:rPr lang="en-GB" dirty="0" err="1"/>
              <a:t>Idri</a:t>
            </a:r>
            <a:r>
              <a:rPr lang="en-GB" dirty="0"/>
              <a:t>, A., &amp; Fernández-</a:t>
            </a:r>
            <a:r>
              <a:rPr lang="en-GB" dirty="0" err="1"/>
              <a:t>Alemán</a:t>
            </a:r>
            <a:r>
              <a:rPr lang="en-GB" dirty="0"/>
              <a:t>, J. L. (2017). The impact of gamification on</a:t>
            </a:r>
          </a:p>
          <a:p>
            <a:pPr marL="0" indent="0">
              <a:buNone/>
            </a:pPr>
            <a:r>
              <a:rPr lang="en-GB" dirty="0"/>
              <a:t>user motivation and engagement in mobile health apps: A systematic literature review.</a:t>
            </a:r>
          </a:p>
          <a:p>
            <a:pPr marL="0" indent="0">
              <a:buNone/>
            </a:pPr>
            <a:r>
              <a:rPr lang="en-GB" dirty="0"/>
              <a:t>Journal of Medical Systems.</a:t>
            </a:r>
          </a:p>
          <a:p>
            <a:pPr marL="0" indent="0">
              <a:buNone/>
            </a:pPr>
            <a:r>
              <a:rPr lang="en-GB" dirty="0"/>
              <a:t>• Kooiman, T. J., </a:t>
            </a:r>
            <a:r>
              <a:rPr lang="en-GB" dirty="0" err="1"/>
              <a:t>Dontje</a:t>
            </a:r>
            <a:r>
              <a:rPr lang="en-GB" dirty="0"/>
              <a:t>, M. L., Sprenger, S. R., Krijnen, W. P., Van der </a:t>
            </a:r>
            <a:r>
              <a:rPr lang="en-GB" dirty="0" err="1"/>
              <a:t>Schans</a:t>
            </a:r>
            <a:r>
              <a:rPr lang="en-GB" dirty="0"/>
              <a:t>, C. P.,</a:t>
            </a:r>
          </a:p>
          <a:p>
            <a:pPr marL="0" indent="0">
              <a:buNone/>
            </a:pPr>
            <a:r>
              <a:rPr lang="en-GB" dirty="0"/>
              <a:t>&amp; de Groot, M. (2015). Tracking physical activity with mobile apps: Reliability and</a:t>
            </a:r>
          </a:p>
          <a:p>
            <a:pPr marL="0" indent="0">
              <a:buNone/>
            </a:pPr>
            <a:r>
              <a:rPr lang="en-GB" dirty="0"/>
              <a:t>accuracy across different types of exercises. JMIR mHealth and </a:t>
            </a:r>
            <a:r>
              <a:rPr lang="en-GB" dirty="0" err="1"/>
              <a:t>uHealth</a:t>
            </a:r>
            <a:r>
              <a:rPr lang="en-GB" dirty="0"/>
              <a:t>.</a:t>
            </a:r>
          </a:p>
          <a:p>
            <a:pPr marL="0" indent="0">
              <a:buNone/>
            </a:pPr>
            <a:r>
              <a:rPr lang="en-GB" dirty="0"/>
              <a:t>• Suh, M., Chen, C. A., Woodbridge, J., Kim, J., &amp; </a:t>
            </a:r>
            <a:r>
              <a:rPr lang="en-GB" dirty="0" err="1"/>
              <a:t>Sarrafzadeh</a:t>
            </a:r>
            <a:r>
              <a:rPr lang="en-GB" dirty="0"/>
              <a:t>, M. (2016). Personalized</a:t>
            </a:r>
          </a:p>
          <a:p>
            <a:pPr marL="0" indent="0">
              <a:buNone/>
            </a:pPr>
            <a:r>
              <a:rPr lang="en-GB" dirty="0"/>
              <a:t>recommendations in mobile health apps: Leveraging AI for enhanced user experience.</a:t>
            </a:r>
          </a:p>
          <a:p>
            <a:pPr marL="0" indent="0">
              <a:buNone/>
            </a:pPr>
            <a:r>
              <a:rPr lang="en-GB" dirty="0"/>
              <a:t>Pervasive and Mobile Computing.</a:t>
            </a:r>
          </a:p>
          <a:p>
            <a:pPr marL="0" indent="0">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endParaRPr lang="en-IN" dirty="0"/>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a:blip r:embed="rId2"/>
          <a:stretch>
            <a:fillRect/>
          </a:stretch>
        </p:blipFill>
        <p:spPr>
          <a:xfrm>
            <a:off x="1350628" y="1159614"/>
            <a:ext cx="9102055" cy="4843572"/>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143001"/>
            <a:ext cx="5369886" cy="4952997"/>
          </a:xfrm>
        </p:spPr>
        <p:txBody>
          <a:bodyPr>
            <a:noAutofit/>
          </a:bodyPr>
          <a:lstStyle/>
          <a:p>
            <a:pPr algn="just"/>
            <a:r>
              <a:rPr lang="en-US" sz="1700" dirty="0"/>
              <a:t>The health buddy app offers a comprehensive solution for monitoring nutrition, hydration, and physical activity, addressing challenges faced by individuals, especially students, in maintaining a balanced lifestyle. By allowing users to log daily food intake, the app leverages an API to predict essential nutrient consumption and identify potential deficiencies over time, providing early warnings about possible health risks. It also includes a water intake tracker with reminders and tracks physical activity, calculating calories burned for a holistic view of health habits. This data-driven approach empowers users to make informed decisions and maintain a healthier lifestyle.</a:t>
            </a:r>
            <a:endParaRPr lang="en-GB" sz="1700" dirty="0"/>
          </a:p>
        </p:txBody>
      </p:sp>
      <p:pic>
        <p:nvPicPr>
          <p:cNvPr id="6" name="Picture 5">
            <a:extLst>
              <a:ext uri="{FF2B5EF4-FFF2-40B4-BE49-F238E27FC236}">
                <a16:creationId xmlns:a16="http://schemas.microsoft.com/office/drawing/2014/main" id="{B598F500-FBBA-2B54-A4D7-DE0ABD31C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4133" y="1822510"/>
            <a:ext cx="4825067" cy="3932338"/>
          </a:xfrm>
          <a:prstGeom prst="rect">
            <a:avLst/>
          </a:prstGeom>
        </p:spPr>
      </p:pic>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E2F7-D6D9-63B4-7BBA-D70D90620808}"/>
              </a:ext>
            </a:extLst>
          </p:cNvPr>
          <p:cNvSpPr>
            <a:spLocks noGrp="1"/>
          </p:cNvSpPr>
          <p:nvPr>
            <p:ph type="title"/>
          </p:nvPr>
        </p:nvSpPr>
        <p:spPr/>
        <p:txBody>
          <a:bodyPr/>
          <a:lstStyle/>
          <a:p>
            <a:r>
              <a:rPr lang="en-US" dirty="0"/>
              <a:t>Literature Review</a:t>
            </a:r>
            <a:endParaRPr lang="en-IN" dirty="0"/>
          </a:p>
        </p:txBody>
      </p:sp>
      <p:graphicFrame>
        <p:nvGraphicFramePr>
          <p:cNvPr id="4" name="Content Placeholder 3">
            <a:extLst>
              <a:ext uri="{FF2B5EF4-FFF2-40B4-BE49-F238E27FC236}">
                <a16:creationId xmlns:a16="http://schemas.microsoft.com/office/drawing/2014/main" id="{5DDCA1E6-EC10-63F4-C28B-D9F3CA3F0BF2}"/>
              </a:ext>
            </a:extLst>
          </p:cNvPr>
          <p:cNvGraphicFramePr>
            <a:graphicFrameLocks noGrp="1"/>
          </p:cNvGraphicFramePr>
          <p:nvPr>
            <p:ph idx="1"/>
            <p:extLst>
              <p:ext uri="{D42A27DB-BD31-4B8C-83A1-F6EECF244321}">
                <p14:modId xmlns:p14="http://schemas.microsoft.com/office/powerpoint/2010/main" val="1361786426"/>
              </p:ext>
            </p:extLst>
          </p:nvPr>
        </p:nvGraphicFramePr>
        <p:xfrm>
          <a:off x="989902" y="1040235"/>
          <a:ext cx="10419126" cy="5062479"/>
        </p:xfrm>
        <a:graphic>
          <a:graphicData uri="http://schemas.openxmlformats.org/drawingml/2006/table">
            <a:tbl>
              <a:tblPr>
                <a:tableStyleId>{3C2FFA5D-87B4-456A-9821-1D502468CF0F}</a:tableStyleId>
              </a:tblPr>
              <a:tblGrid>
                <a:gridCol w="3473042">
                  <a:extLst>
                    <a:ext uri="{9D8B030D-6E8A-4147-A177-3AD203B41FA5}">
                      <a16:colId xmlns:a16="http://schemas.microsoft.com/office/drawing/2014/main" val="2748599451"/>
                    </a:ext>
                  </a:extLst>
                </a:gridCol>
                <a:gridCol w="3473042">
                  <a:extLst>
                    <a:ext uri="{9D8B030D-6E8A-4147-A177-3AD203B41FA5}">
                      <a16:colId xmlns:a16="http://schemas.microsoft.com/office/drawing/2014/main" val="3584041895"/>
                    </a:ext>
                  </a:extLst>
                </a:gridCol>
                <a:gridCol w="3473042">
                  <a:extLst>
                    <a:ext uri="{9D8B030D-6E8A-4147-A177-3AD203B41FA5}">
                      <a16:colId xmlns:a16="http://schemas.microsoft.com/office/drawing/2014/main" val="188986390"/>
                    </a:ext>
                  </a:extLst>
                </a:gridCol>
              </a:tblGrid>
              <a:tr h="182408">
                <a:tc>
                  <a:txBody>
                    <a:bodyPr/>
                    <a:lstStyle/>
                    <a:p>
                      <a:pPr algn="ctr"/>
                      <a:r>
                        <a:rPr lang="en-IN" sz="1000" dirty="0">
                          <a:latin typeface="Verdana" panose="020B0604030504040204" pitchFamily="34" charset="0"/>
                          <a:ea typeface="Verdana" panose="020B0604030504040204" pitchFamily="34" charset="0"/>
                          <a:cs typeface="Times New Roman" panose="02020603050405020304" pitchFamily="18" charset="0"/>
                        </a:rPr>
                        <a:t>Research Paper </a:t>
                      </a:r>
                    </a:p>
                  </a:txBody>
                  <a:tcPr marL="33925" marR="33925" marT="16962" marB="16962" anchor="ctr"/>
                </a:tc>
                <a:tc>
                  <a:txBody>
                    <a:bodyPr/>
                    <a:lstStyle/>
                    <a:p>
                      <a:pPr algn="ctr"/>
                      <a:r>
                        <a:rPr lang="en-IN" sz="1000" dirty="0">
                          <a:latin typeface="Verdana" panose="020B0604030504040204" pitchFamily="34" charset="0"/>
                          <a:ea typeface="Verdana" panose="020B0604030504040204" pitchFamily="34" charset="0"/>
                          <a:cs typeface="Times New Roman" panose="02020603050405020304" pitchFamily="18" charset="0"/>
                        </a:rPr>
                        <a:t>Author(s)</a:t>
                      </a:r>
                    </a:p>
                  </a:txBody>
                  <a:tcPr marL="33925" marR="33925" marT="16962" marB="16962" anchor="ctr"/>
                </a:tc>
                <a:tc>
                  <a:txBody>
                    <a:bodyPr/>
                    <a:lstStyle/>
                    <a:p>
                      <a:r>
                        <a:rPr lang="en-IN" sz="1000" dirty="0">
                          <a:latin typeface="Verdana" panose="020B0604030504040204" pitchFamily="34" charset="0"/>
                          <a:ea typeface="Verdana" panose="020B0604030504040204" pitchFamily="34" charset="0"/>
                          <a:cs typeface="Times New Roman" panose="02020603050405020304" pitchFamily="18" charset="0"/>
                        </a:rPr>
                        <a:t>Summary</a:t>
                      </a:r>
                    </a:p>
                  </a:txBody>
                  <a:tcPr marL="33925" marR="33925" marT="16962" marB="16962" anchor="ctr"/>
                </a:tc>
                <a:extLst>
                  <a:ext uri="{0D108BD9-81ED-4DB2-BD59-A6C34878D82A}">
                    <a16:rowId xmlns:a16="http://schemas.microsoft.com/office/drawing/2014/main" val="506693495"/>
                  </a:ext>
                </a:extLst>
              </a:tr>
              <a:tr h="343391">
                <a:tc>
                  <a:txBody>
                    <a:bodyPr/>
                    <a:lstStyle/>
                    <a:p>
                      <a:r>
                        <a:rPr lang="en-US" sz="700" dirty="0">
                          <a:latin typeface="Verdana" panose="020B0604030504040204" pitchFamily="34" charset="0"/>
                          <a:ea typeface="Verdana" panose="020B0604030504040204" pitchFamily="34" charset="0"/>
                          <a:cs typeface="Times New Roman" panose="02020603050405020304" pitchFamily="18" charset="0"/>
                        </a:rPr>
                        <a:t>The behavior change technique taxonomy (v1)</a:t>
                      </a:r>
                    </a:p>
                  </a:txBody>
                  <a:tcPr marL="33925" marR="33925" marT="16962" marB="16962" anchor="ctr"/>
                </a:tc>
                <a:tc>
                  <a:txBody>
                    <a:bodyPr/>
                    <a:lstStyle/>
                    <a:p>
                      <a:r>
                        <a:rPr lang="en-IN" sz="700">
                          <a:latin typeface="Verdana" panose="020B0604030504040204" pitchFamily="34" charset="0"/>
                          <a:ea typeface="Verdana" panose="020B0604030504040204" pitchFamily="34" charset="0"/>
                          <a:cs typeface="Times New Roman" panose="02020603050405020304" pitchFamily="18" charset="0"/>
                        </a:rPr>
                        <a:t>Michie et al. (2013)</a:t>
                      </a:r>
                    </a:p>
                  </a:txBody>
                  <a:tcPr marL="33925" marR="33925" marT="16962" marB="16962" anchor="ctr"/>
                </a:tc>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Discusses how behavior change techniques can encourage healthier habits.</a:t>
                      </a:r>
                    </a:p>
                  </a:txBody>
                  <a:tcPr marL="33925" marR="33925" marT="16962" marB="16962" anchor="ctr"/>
                </a:tc>
                <a:extLst>
                  <a:ext uri="{0D108BD9-81ED-4DB2-BD59-A6C34878D82A}">
                    <a16:rowId xmlns:a16="http://schemas.microsoft.com/office/drawing/2014/main" val="2265513980"/>
                  </a:ext>
                </a:extLst>
              </a:tr>
              <a:tr h="343391">
                <a:tc>
                  <a:txBody>
                    <a:bodyPr/>
                    <a:lstStyle/>
                    <a:p>
                      <a:r>
                        <a:rPr lang="en-US" sz="700" dirty="0">
                          <a:latin typeface="Verdana" panose="020B0604030504040204" pitchFamily="34" charset="0"/>
                          <a:ea typeface="Verdana" panose="020B0604030504040204" pitchFamily="34" charset="0"/>
                          <a:cs typeface="Times New Roman" panose="02020603050405020304" pitchFamily="18" charset="0"/>
                        </a:rPr>
                        <a:t>Engagement features and behavior change</a:t>
                      </a:r>
                    </a:p>
                  </a:txBody>
                  <a:tcPr marL="33925" marR="33925" marT="16962" marB="16962" anchor="ctr"/>
                </a:tc>
                <a:tc>
                  <a:txBody>
                    <a:bodyPr/>
                    <a:lstStyle/>
                    <a:p>
                      <a:r>
                        <a:rPr lang="en-IN" sz="700">
                          <a:latin typeface="Verdana" panose="020B0604030504040204" pitchFamily="34" charset="0"/>
                          <a:ea typeface="Verdana" panose="020B0604030504040204" pitchFamily="34" charset="0"/>
                          <a:cs typeface="Times New Roman" panose="02020603050405020304" pitchFamily="18" charset="0"/>
                        </a:rPr>
                        <a:t>Perski et al. (2017)</a:t>
                      </a:r>
                    </a:p>
                  </a:txBody>
                  <a:tcPr marL="33925" marR="33925" marT="16962" marB="16962" anchor="ctr"/>
                </a:tc>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Explores how personalization in health apps increases adherence rates.</a:t>
                      </a:r>
                    </a:p>
                  </a:txBody>
                  <a:tcPr marL="33925" marR="33925" marT="16962" marB="16962" anchor="ctr"/>
                </a:tc>
                <a:extLst>
                  <a:ext uri="{0D108BD9-81ED-4DB2-BD59-A6C34878D82A}">
                    <a16:rowId xmlns:a16="http://schemas.microsoft.com/office/drawing/2014/main" val="1441192788"/>
                  </a:ext>
                </a:extLst>
              </a:tr>
              <a:tr h="343391">
                <a:tc>
                  <a:txBody>
                    <a:bodyPr/>
                    <a:lstStyle/>
                    <a:p>
                      <a:r>
                        <a:rPr lang="en-US" sz="700" dirty="0">
                          <a:latin typeface="Verdana" panose="020B0604030504040204" pitchFamily="34" charset="0"/>
                          <a:ea typeface="Verdana" panose="020B0604030504040204" pitchFamily="34" charset="0"/>
                          <a:cs typeface="Times New Roman" panose="02020603050405020304" pitchFamily="18" charset="0"/>
                        </a:rPr>
                        <a:t>Gamification and health behavior change</a:t>
                      </a:r>
                    </a:p>
                  </a:txBody>
                  <a:tcPr marL="33925" marR="33925" marT="16962" marB="16962" anchor="ctr"/>
                </a:tc>
                <a:tc>
                  <a:txBody>
                    <a:bodyPr/>
                    <a:lstStyle/>
                    <a:p>
                      <a:r>
                        <a:rPr lang="en-IN" sz="700" dirty="0">
                          <a:latin typeface="Verdana" panose="020B0604030504040204" pitchFamily="34" charset="0"/>
                          <a:ea typeface="Verdana" panose="020B0604030504040204" pitchFamily="34" charset="0"/>
                          <a:cs typeface="Times New Roman" panose="02020603050405020304" pitchFamily="18" charset="0"/>
                        </a:rPr>
                        <a:t>Johnson et al. (2016)</a:t>
                      </a:r>
                    </a:p>
                  </a:txBody>
                  <a:tcPr marL="33925" marR="33925" marT="16962" marB="16962" anchor="ctr"/>
                </a:tc>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Analyzes the impact of gamification elements on user motivation.</a:t>
                      </a:r>
                    </a:p>
                  </a:txBody>
                  <a:tcPr marL="33925" marR="33925" marT="16962" marB="16962" anchor="ctr"/>
                </a:tc>
                <a:extLst>
                  <a:ext uri="{0D108BD9-81ED-4DB2-BD59-A6C34878D82A}">
                    <a16:rowId xmlns:a16="http://schemas.microsoft.com/office/drawing/2014/main" val="1840316322"/>
                  </a:ext>
                </a:extLst>
              </a:tr>
              <a:tr h="343391">
                <a:tc>
                  <a:txBody>
                    <a:bodyPr/>
                    <a:lstStyle/>
                    <a:p>
                      <a:r>
                        <a:rPr lang="en-US" sz="700" dirty="0">
                          <a:latin typeface="Verdana" panose="020B0604030504040204" pitchFamily="34" charset="0"/>
                          <a:ea typeface="Verdana" panose="020B0604030504040204" pitchFamily="34" charset="0"/>
                          <a:cs typeface="Times New Roman" panose="02020603050405020304" pitchFamily="18" charset="0"/>
                        </a:rPr>
                        <a:t>Holistic wellness in health apps</a:t>
                      </a:r>
                    </a:p>
                  </a:txBody>
                  <a:tcPr marL="33925" marR="33925" marT="16962" marB="16962" anchor="ctr"/>
                </a:tc>
                <a:tc>
                  <a:txBody>
                    <a:bodyPr/>
                    <a:lstStyle/>
                    <a:p>
                      <a:r>
                        <a:rPr lang="en-IN" sz="700" dirty="0">
                          <a:latin typeface="Verdana" panose="020B0604030504040204" pitchFamily="34" charset="0"/>
                          <a:ea typeface="Verdana" panose="020B0604030504040204" pitchFamily="34" charset="0"/>
                          <a:cs typeface="Times New Roman" panose="02020603050405020304" pitchFamily="18" charset="0"/>
                        </a:rPr>
                        <a:t>Hutchinson et al. (2020)</a:t>
                      </a:r>
                    </a:p>
                  </a:txBody>
                  <a:tcPr marL="33925" marR="33925" marT="16962" marB="16962" anchor="ctr"/>
                </a:tc>
                <a:tc>
                  <a:txBody>
                    <a:bodyPr/>
                    <a:lstStyle/>
                    <a:p>
                      <a:r>
                        <a:rPr lang="en-US" sz="700" dirty="0">
                          <a:latin typeface="Verdana" panose="020B0604030504040204" pitchFamily="34" charset="0"/>
                          <a:ea typeface="Verdana" panose="020B0604030504040204" pitchFamily="34" charset="0"/>
                          <a:cs typeface="Times New Roman" panose="02020603050405020304" pitchFamily="18" charset="0"/>
                        </a:rPr>
                        <a:t>Emphasizes the need for comprehensive wellness metrics in health apps.</a:t>
                      </a:r>
                    </a:p>
                  </a:txBody>
                  <a:tcPr marL="33925" marR="33925" marT="16962" marB="16962" anchor="ctr"/>
                </a:tc>
                <a:extLst>
                  <a:ext uri="{0D108BD9-81ED-4DB2-BD59-A6C34878D82A}">
                    <a16:rowId xmlns:a16="http://schemas.microsoft.com/office/drawing/2014/main" val="2620483693"/>
                  </a:ext>
                </a:extLst>
              </a:tr>
              <a:tr h="446409">
                <a:tc>
                  <a:txBody>
                    <a:bodyPr/>
                    <a:lstStyle/>
                    <a:p>
                      <a:r>
                        <a:rPr lang="en-IN" sz="700">
                          <a:latin typeface="Verdana" panose="020B0604030504040204" pitchFamily="34" charset="0"/>
                          <a:ea typeface="Verdana" panose="020B0604030504040204" pitchFamily="34" charset="0"/>
                          <a:cs typeface="Times New Roman" panose="02020603050405020304" pitchFamily="18" charset="0"/>
                        </a:rPr>
                        <a:t>Digital health data privacy</a:t>
                      </a:r>
                    </a:p>
                  </a:txBody>
                  <a:tcPr marL="33925" marR="33925" marT="16962" marB="16962" anchor="ctr"/>
                </a:tc>
                <a:tc>
                  <a:txBody>
                    <a:bodyPr/>
                    <a:lstStyle/>
                    <a:p>
                      <a:r>
                        <a:rPr lang="en-IN" sz="700">
                          <a:latin typeface="Verdana" panose="020B0604030504040204" pitchFamily="34" charset="0"/>
                          <a:ea typeface="Verdana" panose="020B0604030504040204" pitchFamily="34" charset="0"/>
                          <a:cs typeface="Times New Roman" panose="02020603050405020304" pitchFamily="18" charset="0"/>
                        </a:rPr>
                        <a:t>Lupton (2016)</a:t>
                      </a:r>
                    </a:p>
                  </a:txBody>
                  <a:tcPr marL="33925" marR="33925" marT="16962" marB="16962" anchor="ctr"/>
                </a:tc>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Examines data privacy concerns and suggests methods for protecting user data.</a:t>
                      </a:r>
                    </a:p>
                  </a:txBody>
                  <a:tcPr marL="33925" marR="33925" marT="16962" marB="16962" anchor="ctr"/>
                </a:tc>
                <a:extLst>
                  <a:ext uri="{0D108BD9-81ED-4DB2-BD59-A6C34878D82A}">
                    <a16:rowId xmlns:a16="http://schemas.microsoft.com/office/drawing/2014/main" val="1661106364"/>
                  </a:ext>
                </a:extLst>
              </a:tr>
              <a:tr h="343391">
                <a:tc>
                  <a:txBody>
                    <a:bodyPr/>
                    <a:lstStyle/>
                    <a:p>
                      <a:r>
                        <a:rPr lang="en-US" sz="700" dirty="0">
                          <a:latin typeface="Verdana" panose="020B0604030504040204" pitchFamily="34" charset="0"/>
                          <a:ea typeface="Verdana" panose="020B0604030504040204" pitchFamily="34" charset="0"/>
                          <a:cs typeface="Times New Roman" panose="02020603050405020304" pitchFamily="18" charset="0"/>
                        </a:rPr>
                        <a:t>Machine learning in dietary analysis</a:t>
                      </a:r>
                    </a:p>
                  </a:txBody>
                  <a:tcPr marL="33925" marR="33925" marT="16962" marB="16962" anchor="ctr"/>
                </a:tc>
                <a:tc>
                  <a:txBody>
                    <a:bodyPr/>
                    <a:lstStyle/>
                    <a:p>
                      <a:r>
                        <a:rPr lang="en-IN" sz="700" dirty="0" err="1">
                          <a:latin typeface="Verdana" panose="020B0604030504040204" pitchFamily="34" charset="0"/>
                          <a:ea typeface="Verdana" panose="020B0604030504040204" pitchFamily="34" charset="0"/>
                          <a:cs typeface="Times New Roman" panose="02020603050405020304" pitchFamily="18" charset="0"/>
                        </a:rPr>
                        <a:t>Touvier</a:t>
                      </a:r>
                      <a:r>
                        <a:rPr lang="en-IN" sz="700" dirty="0">
                          <a:latin typeface="Verdana" panose="020B0604030504040204" pitchFamily="34" charset="0"/>
                          <a:ea typeface="Verdana" panose="020B0604030504040204" pitchFamily="34" charset="0"/>
                          <a:cs typeface="Times New Roman" panose="02020603050405020304" pitchFamily="18" charset="0"/>
                        </a:rPr>
                        <a:t> et al. (2019)</a:t>
                      </a:r>
                    </a:p>
                  </a:txBody>
                  <a:tcPr marL="33925" marR="33925" marT="16962" marB="16962" anchor="ctr"/>
                </a:tc>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Demonstrates how machine learning models improve dietary assessments.</a:t>
                      </a:r>
                    </a:p>
                  </a:txBody>
                  <a:tcPr marL="33925" marR="33925" marT="16962" marB="16962" anchor="ctr"/>
                </a:tc>
                <a:extLst>
                  <a:ext uri="{0D108BD9-81ED-4DB2-BD59-A6C34878D82A}">
                    <a16:rowId xmlns:a16="http://schemas.microsoft.com/office/drawing/2014/main" val="1239153328"/>
                  </a:ext>
                </a:extLst>
              </a:tr>
              <a:tr h="343391">
                <a:tc>
                  <a:txBody>
                    <a:bodyPr/>
                    <a:lstStyle/>
                    <a:p>
                      <a:r>
                        <a:rPr lang="en-US" sz="700" dirty="0">
                          <a:latin typeface="Verdana" panose="020B0604030504040204" pitchFamily="34" charset="0"/>
                          <a:ea typeface="Verdana" panose="020B0604030504040204" pitchFamily="34" charset="0"/>
                          <a:cs typeface="Times New Roman" panose="02020603050405020304" pitchFamily="18" charset="0"/>
                        </a:rPr>
                        <a:t>Deep learning for dietary intake</a:t>
                      </a:r>
                    </a:p>
                  </a:txBody>
                  <a:tcPr marL="33925" marR="33925" marT="16962" marB="16962" anchor="ctr"/>
                </a:tc>
                <a:tc>
                  <a:txBody>
                    <a:bodyPr/>
                    <a:lstStyle/>
                    <a:p>
                      <a:r>
                        <a:rPr lang="en-IN" sz="700">
                          <a:latin typeface="Verdana" panose="020B0604030504040204" pitchFamily="34" charset="0"/>
                          <a:ea typeface="Verdana" panose="020B0604030504040204" pitchFamily="34" charset="0"/>
                          <a:cs typeface="Times New Roman" panose="02020603050405020304" pitchFamily="18" charset="0"/>
                        </a:rPr>
                        <a:t>Tran et al. (2020)</a:t>
                      </a:r>
                    </a:p>
                  </a:txBody>
                  <a:tcPr marL="33925" marR="33925" marT="16962" marB="16962" anchor="ctr"/>
                </a:tc>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Explores the use of deep learning for identifying dietary intake from images.</a:t>
                      </a:r>
                    </a:p>
                  </a:txBody>
                  <a:tcPr marL="33925" marR="33925" marT="16962" marB="16962" anchor="ctr"/>
                </a:tc>
                <a:extLst>
                  <a:ext uri="{0D108BD9-81ED-4DB2-BD59-A6C34878D82A}">
                    <a16:rowId xmlns:a16="http://schemas.microsoft.com/office/drawing/2014/main" val="1170636110"/>
                  </a:ext>
                </a:extLst>
              </a:tr>
              <a:tr h="343391">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Nutrient deficiency detection through analysis</a:t>
                      </a:r>
                    </a:p>
                  </a:txBody>
                  <a:tcPr marL="33925" marR="33925" marT="16962" marB="16962" anchor="ctr"/>
                </a:tc>
                <a:tc>
                  <a:txBody>
                    <a:bodyPr/>
                    <a:lstStyle/>
                    <a:p>
                      <a:r>
                        <a:rPr lang="en-IN" sz="700">
                          <a:latin typeface="Verdana" panose="020B0604030504040204" pitchFamily="34" charset="0"/>
                          <a:ea typeface="Verdana" panose="020B0604030504040204" pitchFamily="34" charset="0"/>
                          <a:cs typeface="Times New Roman" panose="02020603050405020304" pitchFamily="18" charset="0"/>
                        </a:rPr>
                        <a:t>Mahan and Escott-Stump (2021)</a:t>
                      </a:r>
                    </a:p>
                  </a:txBody>
                  <a:tcPr marL="33925" marR="33925" marT="16962" marB="16962" anchor="ctr"/>
                </a:tc>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Shows that analyzing dietary intake patterns can predict micronutrient deficiencies.</a:t>
                      </a:r>
                    </a:p>
                  </a:txBody>
                  <a:tcPr marL="33925" marR="33925" marT="16962" marB="16962" anchor="ctr"/>
                </a:tc>
                <a:extLst>
                  <a:ext uri="{0D108BD9-81ED-4DB2-BD59-A6C34878D82A}">
                    <a16:rowId xmlns:a16="http://schemas.microsoft.com/office/drawing/2014/main" val="1824051445"/>
                  </a:ext>
                </a:extLst>
              </a:tr>
              <a:tr h="343391">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Impact of hydration tracking apps</a:t>
                      </a:r>
                    </a:p>
                  </a:txBody>
                  <a:tcPr marL="33925" marR="33925" marT="16962" marB="16962" anchor="ctr"/>
                </a:tc>
                <a:tc>
                  <a:txBody>
                    <a:bodyPr/>
                    <a:lstStyle/>
                    <a:p>
                      <a:r>
                        <a:rPr lang="en-IN" sz="700">
                          <a:latin typeface="Verdana" panose="020B0604030504040204" pitchFamily="34" charset="0"/>
                          <a:ea typeface="Verdana" panose="020B0604030504040204" pitchFamily="34" charset="0"/>
                          <a:cs typeface="Times New Roman" panose="02020603050405020304" pitchFamily="18" charset="0"/>
                        </a:rPr>
                        <a:t>Popkin et al. (2021)</a:t>
                      </a:r>
                    </a:p>
                  </a:txBody>
                  <a:tcPr marL="33925" marR="33925" marT="16962" marB="16962" anchor="ctr"/>
                </a:tc>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Investigates how tracking water intake increases daily hydration levels.</a:t>
                      </a:r>
                    </a:p>
                  </a:txBody>
                  <a:tcPr marL="33925" marR="33925" marT="16962" marB="16962" anchor="ctr"/>
                </a:tc>
                <a:extLst>
                  <a:ext uri="{0D108BD9-81ED-4DB2-BD59-A6C34878D82A}">
                    <a16:rowId xmlns:a16="http://schemas.microsoft.com/office/drawing/2014/main" val="2057979565"/>
                  </a:ext>
                </a:extLst>
              </a:tr>
              <a:tr h="343391">
                <a:tc>
                  <a:txBody>
                    <a:bodyPr/>
                    <a:lstStyle/>
                    <a:p>
                      <a:r>
                        <a:rPr lang="en-IN" sz="700">
                          <a:latin typeface="Verdana" panose="020B0604030504040204" pitchFamily="34" charset="0"/>
                          <a:ea typeface="Verdana" panose="020B0604030504040204" pitchFamily="34" charset="0"/>
                          <a:cs typeface="Times New Roman" panose="02020603050405020304" pitchFamily="18" charset="0"/>
                        </a:rPr>
                        <a:t>Dehydration monitoring and prevention</a:t>
                      </a:r>
                    </a:p>
                  </a:txBody>
                  <a:tcPr marL="33925" marR="33925" marT="16962" marB="16962" anchor="ctr"/>
                </a:tc>
                <a:tc>
                  <a:txBody>
                    <a:bodyPr/>
                    <a:lstStyle/>
                    <a:p>
                      <a:r>
                        <a:rPr lang="en-IN" sz="700">
                          <a:latin typeface="Verdana" panose="020B0604030504040204" pitchFamily="34" charset="0"/>
                          <a:ea typeface="Verdana" panose="020B0604030504040204" pitchFamily="34" charset="0"/>
                          <a:cs typeface="Times New Roman" panose="02020603050405020304" pitchFamily="18" charset="0"/>
                        </a:rPr>
                        <a:t>Rosinger et al. (2020)</a:t>
                      </a:r>
                    </a:p>
                  </a:txBody>
                  <a:tcPr marL="33925" marR="33925" marT="16962" marB="16962" anchor="ctr"/>
                </a:tc>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Notes that consistent monitoring of hydration helps prevent dehydration.</a:t>
                      </a:r>
                    </a:p>
                  </a:txBody>
                  <a:tcPr marL="33925" marR="33925" marT="16962" marB="16962" anchor="ctr"/>
                </a:tc>
                <a:extLst>
                  <a:ext uri="{0D108BD9-81ED-4DB2-BD59-A6C34878D82A}">
                    <a16:rowId xmlns:a16="http://schemas.microsoft.com/office/drawing/2014/main" val="1117757216"/>
                  </a:ext>
                </a:extLst>
              </a:tr>
              <a:tr h="446409">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Integration of activity and diet data</a:t>
                      </a:r>
                    </a:p>
                  </a:txBody>
                  <a:tcPr marL="33925" marR="33925" marT="16962" marB="16962" anchor="ctr"/>
                </a:tc>
                <a:tc>
                  <a:txBody>
                    <a:bodyPr/>
                    <a:lstStyle/>
                    <a:p>
                      <a:r>
                        <a:rPr lang="en-IN" sz="700">
                          <a:latin typeface="Verdana" panose="020B0604030504040204" pitchFamily="34" charset="0"/>
                          <a:ea typeface="Verdana" panose="020B0604030504040204" pitchFamily="34" charset="0"/>
                          <a:cs typeface="Times New Roman" panose="02020603050405020304" pitchFamily="18" charset="0"/>
                        </a:rPr>
                        <a:t>Schoeller et al. (2019)</a:t>
                      </a:r>
                    </a:p>
                  </a:txBody>
                  <a:tcPr marL="33925" marR="33925" marT="16962" marB="16962" anchor="ctr"/>
                </a:tc>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Highlights the benefits of combining physical activity tracking with dietary and hydration data.</a:t>
                      </a:r>
                    </a:p>
                  </a:txBody>
                  <a:tcPr marL="33925" marR="33925" marT="16962" marB="16962" anchor="ctr"/>
                </a:tc>
                <a:extLst>
                  <a:ext uri="{0D108BD9-81ED-4DB2-BD59-A6C34878D82A}">
                    <a16:rowId xmlns:a16="http://schemas.microsoft.com/office/drawing/2014/main" val="2303492474"/>
                  </a:ext>
                </a:extLst>
              </a:tr>
              <a:tr h="446409">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Personalized feedback based on activity</a:t>
                      </a:r>
                    </a:p>
                  </a:txBody>
                  <a:tcPr marL="33925" marR="33925" marT="16962" marB="16962" anchor="ctr"/>
                </a:tc>
                <a:tc>
                  <a:txBody>
                    <a:bodyPr/>
                    <a:lstStyle/>
                    <a:p>
                      <a:r>
                        <a:rPr lang="en-IN" sz="700">
                          <a:latin typeface="Verdana" panose="020B0604030504040204" pitchFamily="34" charset="0"/>
                          <a:ea typeface="Verdana" panose="020B0604030504040204" pitchFamily="34" charset="0"/>
                          <a:cs typeface="Times New Roman" panose="02020603050405020304" pitchFamily="18" charset="0"/>
                        </a:rPr>
                        <a:t>Henriksson et al. (2021)</a:t>
                      </a:r>
                    </a:p>
                  </a:txBody>
                  <a:tcPr marL="33925" marR="33925" marT="16962" marB="16962" anchor="ctr"/>
                </a:tc>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Shows that personalized feedback on activity levels enhances understanding of health metrics.</a:t>
                      </a:r>
                    </a:p>
                  </a:txBody>
                  <a:tcPr marL="33925" marR="33925" marT="16962" marB="16962" anchor="ctr"/>
                </a:tc>
                <a:extLst>
                  <a:ext uri="{0D108BD9-81ED-4DB2-BD59-A6C34878D82A}">
                    <a16:rowId xmlns:a16="http://schemas.microsoft.com/office/drawing/2014/main" val="1301305013"/>
                  </a:ext>
                </a:extLst>
              </a:tr>
              <a:tr h="446409">
                <a:tc>
                  <a:txBody>
                    <a:bodyPr/>
                    <a:lstStyle/>
                    <a:p>
                      <a:r>
                        <a:rPr lang="en-US" sz="700">
                          <a:latin typeface="Verdana" panose="020B0604030504040204" pitchFamily="34" charset="0"/>
                          <a:ea typeface="Verdana" panose="020B0604030504040204" pitchFamily="34" charset="0"/>
                          <a:cs typeface="Times New Roman" panose="02020603050405020304" pitchFamily="18" charset="0"/>
                        </a:rPr>
                        <a:t>Longitudinal health data in apps</a:t>
                      </a:r>
                    </a:p>
                  </a:txBody>
                  <a:tcPr marL="33925" marR="33925" marT="16962" marB="16962" anchor="ctr"/>
                </a:tc>
                <a:tc>
                  <a:txBody>
                    <a:bodyPr/>
                    <a:lstStyle/>
                    <a:p>
                      <a:r>
                        <a:rPr lang="en-IN" sz="700">
                          <a:latin typeface="Verdana" panose="020B0604030504040204" pitchFamily="34" charset="0"/>
                          <a:ea typeface="Verdana" panose="020B0604030504040204" pitchFamily="34" charset="0"/>
                          <a:cs typeface="Times New Roman" panose="02020603050405020304" pitchFamily="18" charset="0"/>
                        </a:rPr>
                        <a:t>Ma et al. (2020)</a:t>
                      </a:r>
                    </a:p>
                  </a:txBody>
                  <a:tcPr marL="33925" marR="33925" marT="16962" marB="16962" anchor="ctr"/>
                </a:tc>
                <a:tc>
                  <a:txBody>
                    <a:bodyPr/>
                    <a:lstStyle/>
                    <a:p>
                      <a:r>
                        <a:rPr lang="en-US" sz="700" dirty="0">
                          <a:latin typeface="Verdana" panose="020B0604030504040204" pitchFamily="34" charset="0"/>
                          <a:ea typeface="Verdana" panose="020B0604030504040204" pitchFamily="34" charset="0"/>
                          <a:cs typeface="Times New Roman" panose="02020603050405020304" pitchFamily="18" charset="0"/>
                        </a:rPr>
                        <a:t>Emphasizes the importance of incorporating longitudinal data in health monitoring apps.</a:t>
                      </a:r>
                    </a:p>
                  </a:txBody>
                  <a:tcPr marL="33925" marR="33925" marT="16962" marB="16962" anchor="ctr"/>
                </a:tc>
                <a:extLst>
                  <a:ext uri="{0D108BD9-81ED-4DB2-BD59-A6C34878D82A}">
                    <a16:rowId xmlns:a16="http://schemas.microsoft.com/office/drawing/2014/main" val="1991027506"/>
                  </a:ext>
                </a:extLst>
              </a:tr>
            </a:tbl>
          </a:graphicData>
        </a:graphic>
      </p:graphicFrame>
    </p:spTree>
    <p:extLst>
      <p:ext uri="{BB962C8B-B14F-4D97-AF65-F5344CB8AC3E}">
        <p14:creationId xmlns:p14="http://schemas.microsoft.com/office/powerpoint/2010/main" val="118997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fontScale="62500" lnSpcReduction="20000"/>
          </a:bodyPr>
          <a:lstStyle/>
          <a:p>
            <a:pPr algn="just"/>
            <a:r>
              <a:rPr lang="en-US" b="1" dirty="0"/>
              <a:t>1. Accuracy of Predictions</a:t>
            </a:r>
          </a:p>
          <a:p>
            <a:pPr algn="just">
              <a:buFont typeface="Arial" panose="020B0604020202020204" pitchFamily="34" charset="0"/>
              <a:buChar char="•"/>
            </a:pPr>
            <a:r>
              <a:rPr lang="en-US" dirty="0"/>
              <a:t>Machine learning model accuracy may vary based on the quality and variety of training data, potentially leading to inaccurate nutrient estimates.</a:t>
            </a:r>
          </a:p>
          <a:p>
            <a:pPr algn="just"/>
            <a:r>
              <a:rPr lang="en-US" b="1" dirty="0"/>
              <a:t>2. User Compliance and Data Quality</a:t>
            </a:r>
          </a:p>
          <a:p>
            <a:pPr algn="just">
              <a:buFont typeface="Arial" panose="020B0604020202020204" pitchFamily="34" charset="0"/>
              <a:buChar char="•"/>
            </a:pPr>
            <a:r>
              <a:rPr lang="en-US" dirty="0"/>
              <a:t>Inconsistent logging of food, water, and activities can reduce the accuracy of predictions and insights provided by the app.</a:t>
            </a:r>
          </a:p>
          <a:p>
            <a:pPr algn="just"/>
            <a:r>
              <a:rPr lang="en-US" b="1" dirty="0"/>
              <a:t>3. Potential for Overemphasis on Metrics</a:t>
            </a:r>
          </a:p>
          <a:p>
            <a:pPr algn="just">
              <a:buFont typeface="Arial" panose="020B0604020202020204" pitchFamily="34" charset="0"/>
              <a:buChar char="•"/>
            </a:pPr>
            <a:r>
              <a:rPr lang="en-US" dirty="0"/>
              <a:t>Focusing on numerical goals might encourage obsessive behavior or unhealthy comparisons among users.</a:t>
            </a:r>
          </a:p>
          <a:p>
            <a:pPr algn="just"/>
            <a:r>
              <a:rPr lang="en-US" b="1" dirty="0"/>
              <a:t>4. Limited Holistic Health Integration</a:t>
            </a:r>
          </a:p>
          <a:p>
            <a:pPr algn="just">
              <a:buFont typeface="Arial" panose="020B0604020202020204" pitchFamily="34" charset="0"/>
              <a:buChar char="•"/>
            </a:pPr>
            <a:r>
              <a:rPr lang="en-US" dirty="0"/>
              <a:t>The app may not adequately track other health factors like sleep, stress, or specific medical conditions, limiting its holistic approach.</a:t>
            </a:r>
          </a:p>
          <a:p>
            <a:pPr algn="just"/>
            <a:r>
              <a:rPr lang="en-US" b="1" dirty="0"/>
              <a:t>5. Data Privacy and Security Concerns</a:t>
            </a:r>
          </a:p>
          <a:p>
            <a:pPr algn="just">
              <a:buFont typeface="Arial" panose="020B0604020202020204" pitchFamily="34" charset="0"/>
              <a:buChar char="•"/>
            </a:pPr>
            <a:r>
              <a:rPr lang="en-US" dirty="0"/>
              <a:t>Users may hesitate to share sensitive health data due to concerns about data privacy, security, and regulatory compliance.</a:t>
            </a:r>
          </a:p>
          <a:p>
            <a:pPr algn="just"/>
            <a:r>
              <a:rPr lang="en-US" b="1" dirty="0"/>
              <a:t>6. Lack of Real-Time Adaptability</a:t>
            </a:r>
          </a:p>
          <a:p>
            <a:pPr algn="just">
              <a:buFont typeface="Arial" panose="020B0604020202020204" pitchFamily="34" charset="0"/>
              <a:buChar char="•"/>
            </a:pPr>
            <a:r>
              <a:rPr lang="en-US" dirty="0"/>
              <a:t>The app may struggle to provide immediate feedback or adapt to sudden changes in users' health, such as illnesses or injuries.</a:t>
            </a:r>
          </a:p>
          <a:p>
            <a:pPr algn="just"/>
            <a:r>
              <a:rPr lang="en-US" b="1" dirty="0"/>
              <a:t>7. Limited Scope of Nutritional Analysis</a:t>
            </a:r>
          </a:p>
          <a:p>
            <a:pPr algn="just">
              <a:buFont typeface="Arial" panose="020B0604020202020204" pitchFamily="34" charset="0"/>
              <a:buChar char="•"/>
            </a:pPr>
            <a:r>
              <a:rPr lang="en-US" dirty="0"/>
              <a:t>The app's focus on calories, vitamins, and proteins may overlook other essential nutrients, such as minerals and fiber.</a:t>
            </a:r>
          </a:p>
          <a:p>
            <a:endParaRPr lang="en-IN" dirty="0"/>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Proposed Method</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lstStyle/>
          <a:p>
            <a:pPr algn="just"/>
            <a:r>
              <a:rPr lang="en-US" dirty="0"/>
              <a:t>The Health Buddy app collects user inputs for food, water intake, and physical activities. It utilizes an API to predict calorie intake, analyze nutrients. The app features dynamic trackers for calorie and water consumption and user insights, with Firebase ensuring secure data storage. Personalized goals and dietary suggestions are provided to help users meet health targets.</a:t>
            </a:r>
            <a:endParaRPr lang="en-IN" dirty="0"/>
          </a:p>
        </p:txBody>
      </p:sp>
    </p:spTree>
    <p:extLst>
      <p:ext uri="{BB962C8B-B14F-4D97-AF65-F5344CB8AC3E}">
        <p14:creationId xmlns:p14="http://schemas.microsoft.com/office/powerpoint/2010/main" val="825552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pPr marL="342900" lvl="0" indent="-342900" algn="just">
              <a:buFont typeface="+mj-lt"/>
              <a:buAutoNum type="arabicPeriod"/>
            </a:pPr>
            <a:r>
              <a:rPr lang="en-IN" sz="2000" u="none" strike="noStrike" dirty="0">
                <a:effectLst/>
              </a:rPr>
              <a:t>To develop a health and fitness application </a:t>
            </a:r>
            <a:r>
              <a:rPr lang="en-IN" sz="2000" u="none" strike="noStrike">
                <a:effectLst/>
              </a:rPr>
              <a:t>that </a:t>
            </a:r>
            <a:r>
              <a:rPr lang="en-IN" sz="2000"/>
              <a:t>has</a:t>
            </a:r>
            <a:r>
              <a:rPr lang="en-IN" sz="2000" u="none" strike="noStrike">
                <a:effectLst/>
              </a:rPr>
              <a:t> </a:t>
            </a:r>
            <a:r>
              <a:rPr lang="en-IN" sz="2000" u="none" strike="noStrike" dirty="0">
                <a:effectLst/>
              </a:rPr>
              <a:t>calorie, vitamin, and protein intake based on user-entered </a:t>
            </a:r>
            <a:r>
              <a:rPr lang="en-IN" sz="2000" u="none" strike="noStrike">
                <a:effectLst/>
              </a:rPr>
              <a:t>food data</a:t>
            </a:r>
            <a:r>
              <a:rPr lang="en-IN" sz="2000"/>
              <a:t>.</a:t>
            </a:r>
            <a:endParaRPr lang="en-IN" sz="2000" u="none" strike="noStrike">
              <a:effectLst/>
            </a:endParaRPr>
          </a:p>
          <a:p>
            <a:pPr marL="342900" lvl="0" indent="-342900" algn="just">
              <a:buFont typeface="+mj-lt"/>
              <a:buAutoNum type="arabicPeriod"/>
            </a:pPr>
            <a:r>
              <a:rPr lang="en-IN" sz="2000" u="none" strike="noStrike" dirty="0">
                <a:effectLst/>
              </a:rPr>
              <a:t>To improve user retention by incorporating habit-forming features such as progress tracking, aiming to mitigate the early dropout rates commonly observed in existing mobile health applications.</a:t>
            </a:r>
          </a:p>
          <a:p>
            <a:pPr marL="342900" lvl="0" indent="-342900" algn="just">
              <a:buFont typeface="+mj-lt"/>
              <a:buAutoNum type="arabicPeriod"/>
            </a:pPr>
            <a:r>
              <a:rPr lang="en-IN" sz="2000" u="none" strike="noStrike" dirty="0">
                <a:effectLst/>
              </a:rPr>
              <a:t>To provide an overall health experience by integrating more than one health metrics—including calorie tracking, water intake, and physical activity monitoring—ensuring that the app supports overall wellness rather than focusing solely on isolated factors like calorie counting.</a:t>
            </a:r>
          </a:p>
          <a:p>
            <a:pPr marL="0" indent="0">
              <a:buNone/>
            </a:pPr>
            <a:endParaRPr lang="en-GB" dirty="0"/>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a:xfrm>
            <a:off x="812801" y="1143002"/>
            <a:ext cx="6015838" cy="3705835"/>
          </a:xfrm>
        </p:spPr>
        <p:txBody>
          <a:bodyPr>
            <a:noAutofit/>
          </a:bodyPr>
          <a:lstStyle/>
          <a:p>
            <a:pPr algn="just"/>
            <a:r>
              <a:rPr lang="en-US" sz="1800" dirty="0"/>
              <a:t>The app collects user input for daily food intake, water consumption, and physical activities. Its core functionality lies in machine learning-driven nutritional analysis, predicting calorie intake and assessing vitamin and protein consumption based on logged data. The app identifies potential nutrient deficiencies and health risks over time, offering personalized feedback for dietary adjustments. It provides long-term health monitoring by detecting patterns in habits, recommending nutrient-rich foods, and encouraging physical activity. Users stay engaged through notifications and visual progress tracking with charts and graphs for overall health insights.</a:t>
            </a:r>
            <a:endParaRPr lang="en-GB" sz="1800" dirty="0"/>
          </a:p>
        </p:txBody>
      </p:sp>
      <p:pic>
        <p:nvPicPr>
          <p:cNvPr id="7" name="Picture 6">
            <a:extLst>
              <a:ext uri="{FF2B5EF4-FFF2-40B4-BE49-F238E27FC236}">
                <a16:creationId xmlns:a16="http://schemas.microsoft.com/office/drawing/2014/main" id="{58E4EBDD-E813-49D3-13AF-2CCC40A563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0701" y="1269082"/>
            <a:ext cx="3338818" cy="3411975"/>
          </a:xfrm>
          <a:prstGeom prst="rect">
            <a:avLst/>
          </a:prstGeom>
        </p:spPr>
      </p:pic>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F9A4E-3FE1-24E2-CC93-EFD25DCA3366}"/>
              </a:ext>
            </a:extLst>
          </p:cNvPr>
          <p:cNvSpPr>
            <a:spLocks noGrp="1"/>
          </p:cNvSpPr>
          <p:nvPr>
            <p:ph type="title"/>
          </p:nvPr>
        </p:nvSpPr>
        <p:spPr/>
        <p:txBody>
          <a:bodyPr/>
          <a:lstStyle/>
          <a:p>
            <a:r>
              <a:rPr lang="en-US" dirty="0"/>
              <a:t>Architecture</a:t>
            </a:r>
            <a:endParaRPr lang="en-IN" dirty="0"/>
          </a:p>
        </p:txBody>
      </p:sp>
      <p:sp>
        <p:nvSpPr>
          <p:cNvPr id="4" name="Content Placeholder 3">
            <a:extLst>
              <a:ext uri="{FF2B5EF4-FFF2-40B4-BE49-F238E27FC236}">
                <a16:creationId xmlns:a16="http://schemas.microsoft.com/office/drawing/2014/main" id="{AEE75D42-04A6-8F03-90B9-E8C4D9FE3DC3}"/>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59F0EDA9-012F-1F1C-06E8-2C42D422DDF0}"/>
              </a:ext>
            </a:extLst>
          </p:cNvPr>
          <p:cNvPicPr>
            <a:picLocks noChangeAspect="1"/>
          </p:cNvPicPr>
          <p:nvPr/>
        </p:nvPicPr>
        <p:blipFill>
          <a:blip r:embed="rId2"/>
          <a:stretch>
            <a:fillRect/>
          </a:stretch>
        </p:blipFill>
        <p:spPr>
          <a:xfrm>
            <a:off x="2055303" y="1054858"/>
            <a:ext cx="7401481" cy="4939418"/>
          </a:xfrm>
          <a:prstGeom prst="rect">
            <a:avLst/>
          </a:prstGeom>
        </p:spPr>
      </p:pic>
    </p:spTree>
    <p:extLst>
      <p:ext uri="{BB962C8B-B14F-4D97-AF65-F5344CB8AC3E}">
        <p14:creationId xmlns:p14="http://schemas.microsoft.com/office/powerpoint/2010/main" val="2191537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Hardware/Software components</a:t>
            </a:r>
          </a:p>
        </p:txBody>
      </p:sp>
      <p:sp>
        <p:nvSpPr>
          <p:cNvPr id="3" name="Content Placeholder 2"/>
          <p:cNvSpPr>
            <a:spLocks noGrp="1"/>
          </p:cNvSpPr>
          <p:nvPr>
            <p:ph idx="1"/>
          </p:nvPr>
        </p:nvSpPr>
        <p:spPr>
          <a:xfrm>
            <a:off x="812800" y="1143001"/>
            <a:ext cx="6863127" cy="4435678"/>
          </a:xfrm>
        </p:spPr>
        <p:txBody>
          <a:bodyPr>
            <a:normAutofit fontScale="62500" lnSpcReduction="20000"/>
          </a:bodyPr>
          <a:lstStyle/>
          <a:p>
            <a:pPr marL="0" indent="0" algn="just">
              <a:buNone/>
            </a:pPr>
            <a:r>
              <a:rPr lang="en-IN" sz="2100" u="sng" dirty="0">
                <a:effectLst/>
              </a:rPr>
              <a:t>Hardware:</a:t>
            </a:r>
            <a:endParaRPr lang="en-IN" sz="2100" dirty="0">
              <a:effectLst/>
            </a:endParaRPr>
          </a:p>
          <a:p>
            <a:pPr marL="342900" lvl="0" indent="-342900" algn="just">
              <a:buSzPts val="1000"/>
              <a:buFont typeface="Symbol" panose="05050102010706020507" pitchFamily="18" charset="2"/>
              <a:buChar char=""/>
              <a:tabLst>
                <a:tab pos="457200" algn="l"/>
              </a:tabLst>
            </a:pPr>
            <a:r>
              <a:rPr lang="en-IN" sz="2100" dirty="0">
                <a:effectLst/>
              </a:rPr>
              <a:t>Smartphone/Tablet: The app is primarily developed for mobile platforms, requiring users to have a smartphone or tablet with support for modern operating systems like Android or iOS.</a:t>
            </a:r>
          </a:p>
          <a:p>
            <a:pPr marL="0" lvl="0" indent="0" algn="just">
              <a:buSzPts val="1000"/>
              <a:buNone/>
              <a:tabLst>
                <a:tab pos="457200" algn="l"/>
              </a:tabLst>
            </a:pPr>
            <a:endParaRPr lang="en-IN" sz="2100" dirty="0">
              <a:effectLst/>
            </a:endParaRPr>
          </a:p>
          <a:p>
            <a:pPr marL="342900" lvl="0" indent="-342900" algn="just">
              <a:buSzPts val="1000"/>
              <a:buFont typeface="Symbol" panose="05050102010706020507" pitchFamily="18" charset="2"/>
              <a:buChar char=""/>
              <a:tabLst>
                <a:tab pos="457200" algn="l"/>
              </a:tabLst>
            </a:pPr>
            <a:r>
              <a:rPr lang="en-IN" sz="2100" dirty="0">
                <a:effectLst/>
              </a:rPr>
              <a:t>Cloud Storage/Server: Data from the app, such as user health metrics and food intake history, will be stored and processed using Firebase for secure and efficient cloud-based data management.</a:t>
            </a:r>
          </a:p>
          <a:p>
            <a:pPr marL="0" lvl="0" indent="0" algn="just">
              <a:buSzPts val="1000"/>
              <a:buNone/>
              <a:tabLst>
                <a:tab pos="457200" algn="l"/>
              </a:tabLst>
            </a:pPr>
            <a:endParaRPr lang="en-IN" sz="2100" dirty="0">
              <a:effectLst/>
            </a:endParaRPr>
          </a:p>
          <a:p>
            <a:pPr marL="0" indent="0" algn="just">
              <a:buNone/>
            </a:pPr>
            <a:r>
              <a:rPr lang="en-IN" sz="2100" u="sng" dirty="0">
                <a:effectLst/>
              </a:rPr>
              <a:t>Software:</a:t>
            </a:r>
          </a:p>
          <a:p>
            <a:pPr marL="0" indent="0" algn="just">
              <a:buNone/>
            </a:pPr>
            <a:endParaRPr lang="en-IN" sz="2100" dirty="0">
              <a:effectLst/>
            </a:endParaRPr>
          </a:p>
          <a:p>
            <a:pPr marL="342900" lvl="0" indent="-342900" algn="just">
              <a:buSzPts val="1000"/>
              <a:buFont typeface="Symbol" panose="05050102010706020507" pitchFamily="18" charset="2"/>
              <a:buChar char=""/>
              <a:tabLst>
                <a:tab pos="457200" algn="l"/>
              </a:tabLst>
            </a:pPr>
            <a:r>
              <a:rPr lang="en-IN" sz="2100" dirty="0">
                <a:effectLst/>
              </a:rPr>
              <a:t>Flutter SDK: The app is developed using Flutter, a cross-platform framework that enables the creation of a single codebase for both Android and iOS platforms.</a:t>
            </a:r>
          </a:p>
          <a:p>
            <a:pPr marL="0" lvl="0" indent="0" algn="just">
              <a:buSzPts val="1000"/>
              <a:buNone/>
              <a:tabLst>
                <a:tab pos="457200" algn="l"/>
              </a:tabLst>
            </a:pPr>
            <a:r>
              <a:rPr lang="en-IN" sz="2100" dirty="0">
                <a:effectLst/>
              </a:rPr>
              <a:t> </a:t>
            </a:r>
          </a:p>
          <a:p>
            <a:pPr marL="342900" lvl="0" indent="-342900" algn="just">
              <a:buSzPts val="1000"/>
              <a:buFont typeface="Symbol" panose="05050102010706020507" pitchFamily="18" charset="2"/>
              <a:buChar char=""/>
              <a:tabLst>
                <a:tab pos="457200" algn="l"/>
              </a:tabLst>
            </a:pPr>
            <a:r>
              <a:rPr lang="en-IN" sz="2100" dirty="0">
                <a:effectLst/>
              </a:rPr>
              <a:t>Dart Programming Language: As Flutter's primary language, Dart is used to build the logic, user interface, and functionalities of the app.</a:t>
            </a:r>
          </a:p>
          <a:p>
            <a:pPr marL="0" lvl="0" indent="0" algn="just">
              <a:buSzPts val="1000"/>
              <a:buNone/>
              <a:tabLst>
                <a:tab pos="457200" algn="l"/>
              </a:tabLst>
            </a:pPr>
            <a:endParaRPr lang="en-IN" sz="2100" dirty="0">
              <a:effectLst/>
            </a:endParaRPr>
          </a:p>
          <a:p>
            <a:pPr marL="342900" lvl="0" indent="-342900" algn="just">
              <a:buSzPts val="1000"/>
              <a:buFont typeface="Symbol" panose="05050102010706020507" pitchFamily="18" charset="2"/>
              <a:buChar char=""/>
              <a:tabLst>
                <a:tab pos="457200" algn="l"/>
              </a:tabLst>
            </a:pPr>
            <a:r>
              <a:rPr lang="en-IN" sz="2100" dirty="0">
                <a:effectLst/>
              </a:rPr>
              <a:t>Firebase: The app uses Firebase for authentication (login/registration), real-time database management, and cloud storage. </a:t>
            </a:r>
            <a:endParaRPr lang="en-GB" dirty="0"/>
          </a:p>
        </p:txBody>
      </p:sp>
      <p:pic>
        <p:nvPicPr>
          <p:cNvPr id="5" name="Picture 4">
            <a:extLst>
              <a:ext uri="{FF2B5EF4-FFF2-40B4-BE49-F238E27FC236}">
                <a16:creationId xmlns:a16="http://schemas.microsoft.com/office/drawing/2014/main" id="{C9538618-0CCC-D4FF-6ADA-77E2AC4AFA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9186" y="969590"/>
            <a:ext cx="1544895" cy="1544895"/>
          </a:xfrm>
          <a:prstGeom prst="rect">
            <a:avLst/>
          </a:prstGeom>
        </p:spPr>
      </p:pic>
      <p:pic>
        <p:nvPicPr>
          <p:cNvPr id="6" name="Picture 5">
            <a:extLst>
              <a:ext uri="{FF2B5EF4-FFF2-40B4-BE49-F238E27FC236}">
                <a16:creationId xmlns:a16="http://schemas.microsoft.com/office/drawing/2014/main" id="{326FC910-5D54-BC55-5119-86812C0A6D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23884" y="2514485"/>
            <a:ext cx="2265027" cy="2150223"/>
          </a:xfrm>
          <a:prstGeom prst="rect">
            <a:avLst/>
          </a:prstGeom>
        </p:spPr>
      </p:pic>
      <p:pic>
        <p:nvPicPr>
          <p:cNvPr id="8" name="Picture 7">
            <a:extLst>
              <a:ext uri="{FF2B5EF4-FFF2-40B4-BE49-F238E27FC236}">
                <a16:creationId xmlns:a16="http://schemas.microsoft.com/office/drawing/2014/main" id="{35BB2982-F666-4CDD-55AA-C361CF97C9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4974" y="4435951"/>
            <a:ext cx="1714500" cy="1714500"/>
          </a:xfrm>
          <a:prstGeom prst="rect">
            <a:avLst/>
          </a:prstGeom>
        </p:spPr>
      </p:pic>
    </p:spTree>
    <p:extLst>
      <p:ext uri="{BB962C8B-B14F-4D97-AF65-F5344CB8AC3E}">
        <p14:creationId xmlns:p14="http://schemas.microsoft.com/office/powerpoint/2010/main" val="265961866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545</TotalTime>
  <Words>1656</Words>
  <Application>Microsoft Office PowerPoint</Application>
  <PresentationFormat>Widescreen</PresentationFormat>
  <Paragraphs>148</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Bookman Old Style</vt:lpstr>
      <vt:lpstr>Calibri</vt:lpstr>
      <vt:lpstr>Cambria</vt:lpstr>
      <vt:lpstr>Symbol</vt:lpstr>
      <vt:lpstr>Verdana</vt:lpstr>
      <vt:lpstr>Bioinformatics</vt:lpstr>
      <vt:lpstr>HEALTH BUDDY- A CALORIE/FITNESS TRACKING APPLICATION </vt:lpstr>
      <vt:lpstr>Introduction</vt:lpstr>
      <vt:lpstr>Literature Review</vt:lpstr>
      <vt:lpstr>Existing method Drawback</vt:lpstr>
      <vt:lpstr>Proposed Method</vt:lpstr>
      <vt:lpstr>Objectives</vt:lpstr>
      <vt:lpstr>Methodology</vt:lpstr>
      <vt:lpstr>Architecture</vt:lpstr>
      <vt:lpstr>Hardware/Software components</vt:lpstr>
      <vt:lpstr>Timeline of Project</vt:lpstr>
      <vt:lpstr>Expected Outcomes</vt:lpstr>
      <vt:lpstr>Conclusion</vt:lpstr>
      <vt:lpstr>Github Link</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Raghuram A</cp:lastModifiedBy>
  <cp:revision>47</cp:revision>
  <dcterms:created xsi:type="dcterms:W3CDTF">2023-03-16T03:26:27Z</dcterms:created>
  <dcterms:modified xsi:type="dcterms:W3CDTF">2025-01-09T13:32:33Z</dcterms:modified>
</cp:coreProperties>
</file>