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D23C70-9114-4B67-A9A5-0FB0060EB233}">
  <a:tblStyle styleId="{B7D23C70-9114-4B67-A9A5-0FB0060EB2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Suggests: decide on our main app color (both theme and text) and apply to ppt.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1e9b6bd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1e9b6bd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idea. Effectiveness. (users will see the result on their </a:t>
            </a:r>
            <a:r>
              <a:rPr lang="en"/>
              <a:t>overall</a:t>
            </a:r>
            <a:r>
              <a:rPr lang="en"/>
              <a:t> health) improve productivity. (app will handle the job in background while you’re focusing on your work) Secure.(won’t share data). Health care apps are trending (people care about improving health more then before that’s why smart watch market is growing too. Organized and simple, yet functional and personalized. Potential to grow bigger (adding more health related functions - more devices -&gt; better pose detection)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b669a9e5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b669a9e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idea. Effectiveness. (users will see the result on their overall health) improve productivity. (app will handle the job in background while you’re focusing on your work) Secure.(won’t share data). Health care apps are trending (people care about improving health more then before that’s why smart watch market is growing too. Organized and simple, yet functional and personalized. Potential to grow bigger (adding more health related functions - more devices -&gt; better pose detection)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b1e9b6bd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b1e9b6bd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Suggests: decide on our main app color (both theme and text) and apply to ppt.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b1e9b6bd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b1e9b6bd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b669a9e5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b669a9e5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666666"/>
                </a:solidFill>
                <a:latin typeface="Roboto"/>
                <a:ea typeface="Roboto"/>
                <a:cs typeface="Roboto"/>
                <a:sym typeface="Roboto"/>
              </a:rPr>
              <a:t>This is existing app examples</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None/>
            </a:pPr>
            <a:r>
              <a:rPr lang="en">
                <a:solidFill>
                  <a:srgbClr val="666666"/>
                </a:solidFill>
                <a:latin typeface="Roboto"/>
                <a:ea typeface="Roboto"/>
                <a:cs typeface="Roboto"/>
                <a:sym typeface="Roboto"/>
              </a:rPr>
              <a:t> </a:t>
            </a:r>
            <a:r>
              <a:rPr b="1" lang="en">
                <a:solidFill>
                  <a:srgbClr val="666666"/>
                </a:solidFill>
                <a:latin typeface="Roboto"/>
                <a:ea typeface="Roboto"/>
                <a:cs typeface="Roboto"/>
                <a:sym typeface="Roboto"/>
              </a:rPr>
              <a:t>Move</a:t>
            </a:r>
            <a:r>
              <a:rPr lang="en">
                <a:solidFill>
                  <a:srgbClr val="666666"/>
                </a:solidFill>
                <a:latin typeface="Roboto"/>
                <a:ea typeface="Roboto"/>
                <a:cs typeface="Roboto"/>
                <a:sym typeface="Roboto"/>
              </a:rPr>
              <a:t> - Giving reminder based on the user’s setting for the interval, and break time length</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None/>
            </a:pPr>
            <a:r>
              <a:rPr b="1" lang="en">
                <a:solidFill>
                  <a:srgbClr val="666666"/>
                </a:solidFill>
                <a:latin typeface="Roboto"/>
                <a:ea typeface="Roboto"/>
                <a:cs typeface="Roboto"/>
                <a:sym typeface="Roboto"/>
              </a:rPr>
              <a:t>Stand up</a:t>
            </a:r>
            <a:r>
              <a:rPr lang="en">
                <a:solidFill>
                  <a:srgbClr val="666666"/>
                </a:solidFill>
                <a:latin typeface="Roboto"/>
                <a:ea typeface="Roboto"/>
                <a:cs typeface="Roboto"/>
                <a:sym typeface="Roboto"/>
              </a:rPr>
              <a:t> - Similar to above, which is based on user’s working schedule</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None/>
            </a:pPr>
            <a:r>
              <a:rPr b="1" lang="en">
                <a:solidFill>
                  <a:srgbClr val="666666"/>
                </a:solidFill>
                <a:latin typeface="Roboto"/>
                <a:ea typeface="Roboto"/>
                <a:cs typeface="Roboto"/>
                <a:sym typeface="Roboto"/>
              </a:rPr>
              <a:t>Water drink reminder</a:t>
            </a:r>
            <a:r>
              <a:rPr lang="en">
                <a:solidFill>
                  <a:srgbClr val="666666"/>
                </a:solidFill>
                <a:latin typeface="Roboto"/>
                <a:ea typeface="Roboto"/>
                <a:cs typeface="Roboto"/>
                <a:sym typeface="Roboto"/>
              </a:rPr>
              <a:t> - Giving reminder based on the user’s setting. User could write down their  water drinking, and app would analyze it</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None/>
            </a:pPr>
            <a:r>
              <a:rPr b="1" lang="en">
                <a:solidFill>
                  <a:srgbClr val="666666"/>
                </a:solidFill>
                <a:latin typeface="Roboto"/>
                <a:ea typeface="Roboto"/>
                <a:cs typeface="Roboto"/>
                <a:sym typeface="Roboto"/>
              </a:rPr>
              <a:t>Limitation</a:t>
            </a:r>
            <a:r>
              <a:rPr lang="en">
                <a:solidFill>
                  <a:srgbClr val="666666"/>
                </a:solidFill>
                <a:latin typeface="Roboto"/>
                <a:ea typeface="Roboto"/>
                <a:cs typeface="Roboto"/>
                <a:sym typeface="Roboto"/>
              </a:rPr>
              <a:t> -  These methods can’t consider user’s real-time actions which could be differ from their previous schedule. </a:t>
            </a:r>
            <a:endParaRPr>
              <a:solidFill>
                <a:srgbClr val="666666"/>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b669a9e58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b669a9e58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 consider user’s real-time actions, our app will use data from mobile phone and smartwatch sensor.  By using these data, we can make model which classifies user’s current state.</a:t>
            </a:r>
            <a:endParaRPr/>
          </a:p>
          <a:p>
            <a:pPr indent="-317500" lvl="0" marL="457200" rtl="0" algn="l">
              <a:spcBef>
                <a:spcPts val="0"/>
              </a:spcBef>
              <a:spcAft>
                <a:spcPts val="0"/>
              </a:spcAft>
              <a:buSzPts val="1400"/>
              <a:buChar char="●"/>
            </a:pPr>
            <a:r>
              <a:rPr lang="en"/>
              <a:t>When user is sitting too long, app will give alert to user.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b1e9b6bd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b1e9b6bd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b1e9b6bd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b1e9b6bd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b1e9b6bd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b1e9b6bd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b1e9b6bd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b1e9b6bd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b1e9b6bd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b1e9b6bd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Project Proposal:</a:t>
            </a:r>
            <a:endParaRPr sz="2500"/>
          </a:p>
          <a:p>
            <a:pPr indent="0" lvl="0" marL="0" rtl="0" algn="ctr">
              <a:spcBef>
                <a:spcPts val="0"/>
              </a:spcBef>
              <a:spcAft>
                <a:spcPts val="0"/>
              </a:spcAft>
              <a:buNone/>
            </a:pPr>
            <a:r>
              <a:rPr lang="en" sz="3000"/>
              <a:t>Health Buzz</a:t>
            </a:r>
            <a:endParaRPr sz="3000"/>
          </a:p>
          <a:p>
            <a:pPr indent="0" lvl="0" marL="0" rtl="0" algn="ctr">
              <a:spcBef>
                <a:spcPts val="0"/>
              </a:spcBef>
              <a:spcAft>
                <a:spcPts val="0"/>
              </a:spcAft>
              <a:buNone/>
            </a:pPr>
            <a:r>
              <a:rPr lang="en" sz="2400"/>
              <a:t>A health reminder</a:t>
            </a:r>
            <a:r>
              <a:rPr lang="en" sz="2400"/>
              <a:t> </a:t>
            </a:r>
            <a:endParaRPr sz="2400"/>
          </a:p>
          <a:p>
            <a:pPr indent="0" lvl="0" marL="0" rtl="0" algn="ctr">
              <a:spcBef>
                <a:spcPts val="0"/>
              </a:spcBef>
              <a:spcAft>
                <a:spcPts val="0"/>
              </a:spcAft>
              <a:buNone/>
            </a:pPr>
            <a:r>
              <a:t/>
            </a:r>
            <a:endParaRPr sz="2200"/>
          </a:p>
        </p:txBody>
      </p:sp>
      <p:sp>
        <p:nvSpPr>
          <p:cNvPr id="65" name="Google Shape;65;p13"/>
          <p:cNvSpPr txBox="1"/>
          <p:nvPr>
            <p:ph idx="1" type="subTitle"/>
          </p:nvPr>
        </p:nvSpPr>
        <p:spPr>
          <a:xfrm>
            <a:off x="311700" y="2316275"/>
            <a:ext cx="14592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By Team 2</a:t>
            </a:r>
            <a:r>
              <a:rPr lang="en"/>
              <a:t>: </a:t>
            </a:r>
            <a:endParaRPr/>
          </a:p>
          <a:p>
            <a:pPr indent="0" lvl="0" marL="0" rtl="0" algn="l">
              <a:spcBef>
                <a:spcPts val="0"/>
              </a:spcBef>
              <a:spcAft>
                <a:spcPts val="0"/>
              </a:spcAft>
              <a:buNone/>
            </a:pPr>
            <a:r>
              <a:rPr lang="en" sz="1300"/>
              <a:t>Yang Hyeonseo</a:t>
            </a:r>
            <a:endParaRPr sz="1300"/>
          </a:p>
          <a:p>
            <a:pPr indent="0" lvl="0" marL="0" rtl="0" algn="l">
              <a:spcBef>
                <a:spcPts val="0"/>
              </a:spcBef>
              <a:spcAft>
                <a:spcPts val="0"/>
              </a:spcAft>
              <a:buNone/>
            </a:pPr>
            <a:r>
              <a:rPr lang="en" sz="1300"/>
              <a:t>Song UGyeong</a:t>
            </a:r>
            <a:endParaRPr sz="1300"/>
          </a:p>
          <a:p>
            <a:pPr indent="0" lvl="0" marL="0" rtl="0" algn="l">
              <a:spcBef>
                <a:spcPts val="0"/>
              </a:spcBef>
              <a:spcAft>
                <a:spcPts val="0"/>
              </a:spcAft>
              <a:buNone/>
            </a:pPr>
            <a:r>
              <a:rPr lang="en" sz="1300"/>
              <a:t>Jang Donghae</a:t>
            </a:r>
            <a:endParaRPr sz="1300"/>
          </a:p>
          <a:p>
            <a:pPr indent="0" lvl="0" marL="0" rtl="0" algn="l">
              <a:spcBef>
                <a:spcPts val="0"/>
              </a:spcBef>
              <a:spcAft>
                <a:spcPts val="0"/>
              </a:spcAft>
              <a:buNone/>
            </a:pPr>
            <a:r>
              <a:rPr lang="en" sz="1300"/>
              <a:t>Jasmine Abtahi</a:t>
            </a:r>
            <a:endParaRPr sz="1300"/>
          </a:p>
          <a:p>
            <a:pPr indent="0" lvl="0" marL="0" rtl="0" algn="l">
              <a:spcBef>
                <a:spcPts val="0"/>
              </a:spcBef>
              <a:spcAft>
                <a:spcPts val="0"/>
              </a:spcAft>
              <a:buNone/>
            </a:pPr>
            <a:r>
              <a:rPr lang="en"/>
              <a:t> </a:t>
            </a:r>
            <a:endParaRPr/>
          </a:p>
        </p:txBody>
      </p:sp>
      <p:pic>
        <p:nvPicPr>
          <p:cNvPr id="66" name="Google Shape;66;p13"/>
          <p:cNvPicPr preferRelativeResize="0"/>
          <p:nvPr/>
        </p:nvPicPr>
        <p:blipFill>
          <a:blip r:embed="rId3">
            <a:alphaModFix/>
          </a:blip>
          <a:stretch>
            <a:fillRect/>
          </a:stretch>
        </p:blipFill>
        <p:spPr>
          <a:xfrm>
            <a:off x="6367225" y="2959125"/>
            <a:ext cx="2321950" cy="1741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deliverable </a:t>
            </a:r>
            <a:endParaRPr/>
          </a:p>
        </p:txBody>
      </p:sp>
      <p:sp>
        <p:nvSpPr>
          <p:cNvPr id="147" name="Google Shape;147;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Alarm app that notifies you to correct your bad gesture/pose, gives appropriate stretching </a:t>
            </a:r>
            <a:r>
              <a:rPr lang="en"/>
              <a:t>exercises</a:t>
            </a:r>
            <a:r>
              <a:rPr lang="en"/>
              <a:t> to do between your work hours and tracks the amount of water you drink and sends buzz to remind you.. </a:t>
            </a:r>
            <a:endParaRPr/>
          </a:p>
          <a:p>
            <a:pPr indent="-311150" lvl="0" marL="457200" rtl="0" algn="l">
              <a:spcBef>
                <a:spcPts val="0"/>
              </a:spcBef>
              <a:spcAft>
                <a:spcPts val="0"/>
              </a:spcAft>
              <a:buSzPts val="1300"/>
              <a:buChar char="●"/>
            </a:pPr>
            <a:r>
              <a:rPr lang="en"/>
              <a:t>Smart watch/phone will buzz to remind you it’s time to do some </a:t>
            </a:r>
            <a:r>
              <a:rPr lang="en"/>
              <a:t>stretching, with recommendations. </a:t>
            </a:r>
            <a:endParaRPr/>
          </a:p>
          <a:p>
            <a:pPr indent="-311150" lvl="0" marL="457200" rtl="0" algn="l">
              <a:spcBef>
                <a:spcPts val="0"/>
              </a:spcBef>
              <a:spcAft>
                <a:spcPts val="0"/>
              </a:spcAft>
              <a:buSzPts val="1300"/>
              <a:buChar char="●"/>
            </a:pPr>
            <a:r>
              <a:rPr lang="en"/>
              <a:t>Buzz for drink water and other health related reminders. (long term plan: Smoking detection, Medicine reminder, sleep reminder, meal reminder, etc)</a:t>
            </a:r>
            <a:endParaRPr/>
          </a:p>
          <a:p>
            <a:pPr indent="-311150" lvl="0" marL="457200" rtl="0" algn="l">
              <a:spcBef>
                <a:spcPts val="0"/>
              </a:spcBef>
              <a:spcAft>
                <a:spcPts val="0"/>
              </a:spcAft>
              <a:buSzPts val="1300"/>
              <a:buChar char="●"/>
            </a:pPr>
            <a:r>
              <a:rPr lang="en"/>
              <a:t>Ability to customize.</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uccess criteria</a:t>
            </a:r>
            <a:endParaRPr/>
          </a:p>
        </p:txBody>
      </p:sp>
      <p:sp>
        <p:nvSpPr>
          <p:cNvPr id="153" name="Google Shape;153;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Novel idea </a:t>
            </a:r>
            <a:endParaRPr/>
          </a:p>
          <a:p>
            <a:pPr indent="-311150" lvl="0" marL="457200" rtl="0" algn="l">
              <a:spcBef>
                <a:spcPts val="0"/>
              </a:spcBef>
              <a:spcAft>
                <a:spcPts val="0"/>
              </a:spcAft>
              <a:buSzPts val="1300"/>
              <a:buChar char="●"/>
            </a:pPr>
            <a:r>
              <a:rPr lang="en"/>
              <a:t>Effective</a:t>
            </a:r>
            <a:endParaRPr/>
          </a:p>
          <a:p>
            <a:pPr indent="-311150" lvl="0" marL="457200" rtl="0" algn="l">
              <a:spcBef>
                <a:spcPts val="0"/>
              </a:spcBef>
              <a:spcAft>
                <a:spcPts val="0"/>
              </a:spcAft>
              <a:buSzPts val="1300"/>
              <a:buChar char="●"/>
            </a:pPr>
            <a:r>
              <a:rPr lang="en"/>
              <a:t>Improves productivity </a:t>
            </a:r>
            <a:endParaRPr/>
          </a:p>
          <a:p>
            <a:pPr indent="-311150" lvl="0" marL="457200" rtl="0" algn="l">
              <a:spcBef>
                <a:spcPts val="0"/>
              </a:spcBef>
              <a:spcAft>
                <a:spcPts val="0"/>
              </a:spcAft>
              <a:buSzPts val="1300"/>
              <a:buChar char="●"/>
            </a:pPr>
            <a:r>
              <a:rPr lang="en"/>
              <a:t>Secure</a:t>
            </a:r>
            <a:endParaRPr/>
          </a:p>
          <a:p>
            <a:pPr indent="-311150" lvl="0" marL="457200" rtl="0" algn="l">
              <a:spcBef>
                <a:spcPts val="0"/>
              </a:spcBef>
              <a:spcAft>
                <a:spcPts val="0"/>
              </a:spcAft>
              <a:buSzPts val="1300"/>
              <a:buChar char="●"/>
            </a:pPr>
            <a:r>
              <a:rPr lang="en"/>
              <a:t>Trendness</a:t>
            </a:r>
            <a:endParaRPr/>
          </a:p>
          <a:p>
            <a:pPr indent="-311150" lvl="0" marL="457200" rtl="0" algn="l">
              <a:spcBef>
                <a:spcPts val="0"/>
              </a:spcBef>
              <a:spcAft>
                <a:spcPts val="0"/>
              </a:spcAft>
              <a:buSzPts val="1300"/>
              <a:buChar char="●"/>
            </a:pPr>
            <a:r>
              <a:rPr lang="en"/>
              <a:t>Simple and organized, yet functional and personalized</a:t>
            </a:r>
            <a:endParaRPr/>
          </a:p>
          <a:p>
            <a:pPr indent="-311150" lvl="0" marL="457200" rtl="0" algn="l">
              <a:spcBef>
                <a:spcPts val="0"/>
              </a:spcBef>
              <a:spcAft>
                <a:spcPts val="0"/>
              </a:spcAft>
              <a:buSzPts val="1300"/>
              <a:buChar char="●"/>
            </a:pPr>
            <a:r>
              <a:rPr lang="en"/>
              <a:t>Potential to grow bigger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ctrTitle"/>
          </p:nvPr>
        </p:nvSpPr>
        <p:spPr>
          <a:xfrm>
            <a:off x="311700" y="539725"/>
            <a:ext cx="8664600" cy="24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                       </a:t>
            </a:r>
            <a:endParaRPr b="1" sz="4000"/>
          </a:p>
          <a:p>
            <a:pPr indent="0" lvl="0" marL="0" rtl="0" algn="l">
              <a:spcBef>
                <a:spcPts val="0"/>
              </a:spcBef>
              <a:spcAft>
                <a:spcPts val="0"/>
              </a:spcAft>
              <a:buNone/>
            </a:pPr>
            <a:r>
              <a:t/>
            </a:r>
            <a:endParaRPr b="1" sz="4000"/>
          </a:p>
          <a:p>
            <a:pPr indent="0" lvl="0" marL="0" rtl="0" algn="just">
              <a:spcBef>
                <a:spcPts val="0"/>
              </a:spcBef>
              <a:spcAft>
                <a:spcPts val="0"/>
              </a:spcAft>
              <a:buNone/>
            </a:pPr>
            <a:r>
              <a:rPr b="1" lang="en" sz="4000"/>
              <a:t>                       Thank you! </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users and the problem they are facing</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Nowadays, people have a hard time studying, coding and doing work on their seat. While doing these burdensome things, they sometimes forget to do a stretching or taking a walk. It would be bad for their health, and also for their work efficiency. </a:t>
            </a:r>
            <a:endParaRPr/>
          </a:p>
          <a:p>
            <a:pPr indent="-311150" lvl="0" marL="457200" rtl="0" algn="l">
              <a:spcBef>
                <a:spcPts val="0"/>
              </a:spcBef>
              <a:spcAft>
                <a:spcPts val="0"/>
              </a:spcAft>
              <a:buSzPts val="1300"/>
              <a:buChar char="●"/>
            </a:pPr>
            <a:r>
              <a:rPr b="1" lang="en"/>
              <a:t>Target user group</a:t>
            </a:r>
            <a:r>
              <a:rPr lang="en"/>
              <a:t> : People who are sitting long time with bad pose while doing a work for a long time.</a:t>
            </a:r>
            <a:endParaRPr/>
          </a:p>
          <a:p>
            <a:pPr indent="0" lvl="0" marL="457200" rtl="0" algn="l">
              <a:spcBef>
                <a:spcPts val="1600"/>
              </a:spcBef>
              <a:spcAft>
                <a:spcPts val="1600"/>
              </a:spcAft>
              <a:buNone/>
            </a:pPr>
            <a:r>
              <a:t/>
            </a:r>
            <a:endParaRPr/>
          </a:p>
        </p:txBody>
      </p:sp>
      <p:pic>
        <p:nvPicPr>
          <p:cNvPr id="73" name="Google Shape;73;p14"/>
          <p:cNvPicPr preferRelativeResize="0"/>
          <p:nvPr/>
        </p:nvPicPr>
        <p:blipFill>
          <a:blip r:embed="rId3">
            <a:alphaModFix/>
          </a:blip>
          <a:stretch>
            <a:fillRect/>
          </a:stretch>
        </p:blipFill>
        <p:spPr>
          <a:xfrm>
            <a:off x="5473149" y="3083225"/>
            <a:ext cx="2806450" cy="1755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p:nvPr/>
        </p:nvSpPr>
        <p:spPr>
          <a:xfrm rot="10800000">
            <a:off x="5665075" y="1822275"/>
            <a:ext cx="3216000" cy="1995000"/>
          </a:xfrm>
          <a:prstGeom prst="snip1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solutions and their limitations</a:t>
            </a:r>
            <a:endParaRPr/>
          </a:p>
        </p:txBody>
      </p:sp>
      <p:sp>
        <p:nvSpPr>
          <p:cNvPr id="80" name="Google Shape;80;p15"/>
          <p:cNvSpPr txBox="1"/>
          <p:nvPr>
            <p:ph idx="2" type="body"/>
          </p:nvPr>
        </p:nvSpPr>
        <p:spPr>
          <a:xfrm>
            <a:off x="5665075" y="1937600"/>
            <a:ext cx="2966100" cy="307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500">
                <a:solidFill>
                  <a:srgbClr val="980000"/>
                </a:solidFill>
              </a:rPr>
              <a:t>Limitation</a:t>
            </a:r>
            <a:endParaRPr sz="1500">
              <a:solidFill>
                <a:srgbClr val="980000"/>
              </a:solidFill>
            </a:endParaRPr>
          </a:p>
          <a:p>
            <a:pPr indent="0" lvl="0" marL="457200" rtl="0" algn="l">
              <a:spcBef>
                <a:spcPts val="1600"/>
              </a:spcBef>
              <a:spcAft>
                <a:spcPts val="1600"/>
              </a:spcAft>
              <a:buNone/>
            </a:pPr>
            <a:r>
              <a:rPr lang="en"/>
              <a:t> They give alerts based on interval and time which user previously set. These methods can’t consider user’s real-time actions</a:t>
            </a:r>
            <a:endParaRPr/>
          </a:p>
        </p:txBody>
      </p:sp>
      <p:pic>
        <p:nvPicPr>
          <p:cNvPr id="81" name="Google Shape;81;p15"/>
          <p:cNvPicPr preferRelativeResize="0"/>
          <p:nvPr/>
        </p:nvPicPr>
        <p:blipFill>
          <a:blip r:embed="rId3">
            <a:alphaModFix/>
          </a:blip>
          <a:stretch>
            <a:fillRect/>
          </a:stretch>
        </p:blipFill>
        <p:spPr>
          <a:xfrm>
            <a:off x="558438" y="2068018"/>
            <a:ext cx="1092950" cy="1085417"/>
          </a:xfrm>
          <a:prstGeom prst="rect">
            <a:avLst/>
          </a:prstGeom>
          <a:noFill/>
          <a:ln>
            <a:noFill/>
          </a:ln>
        </p:spPr>
      </p:pic>
      <p:sp>
        <p:nvSpPr>
          <p:cNvPr id="82" name="Google Shape;82;p15"/>
          <p:cNvSpPr txBox="1"/>
          <p:nvPr/>
        </p:nvSpPr>
        <p:spPr>
          <a:xfrm>
            <a:off x="697400" y="3475844"/>
            <a:ext cx="879000" cy="4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2"/>
                </a:solidFill>
                <a:latin typeface="Roboto"/>
                <a:ea typeface="Roboto"/>
                <a:cs typeface="Roboto"/>
                <a:sym typeface="Roboto"/>
              </a:rPr>
              <a:t>Stand up</a:t>
            </a:r>
            <a:endParaRPr sz="1300">
              <a:solidFill>
                <a:schemeClr val="dk2"/>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a:p>
        </p:txBody>
      </p:sp>
      <p:pic>
        <p:nvPicPr>
          <p:cNvPr id="83" name="Google Shape;83;p15"/>
          <p:cNvPicPr preferRelativeResize="0"/>
          <p:nvPr/>
        </p:nvPicPr>
        <p:blipFill>
          <a:blip r:embed="rId4">
            <a:alphaModFix/>
          </a:blip>
          <a:stretch>
            <a:fillRect/>
          </a:stretch>
        </p:blipFill>
        <p:spPr>
          <a:xfrm>
            <a:off x="2107820" y="2028950"/>
            <a:ext cx="1092961" cy="1048350"/>
          </a:xfrm>
          <a:prstGeom prst="rect">
            <a:avLst/>
          </a:prstGeom>
          <a:noFill/>
          <a:ln>
            <a:noFill/>
          </a:ln>
        </p:spPr>
      </p:pic>
      <p:pic>
        <p:nvPicPr>
          <p:cNvPr id="84" name="Google Shape;84;p15"/>
          <p:cNvPicPr preferRelativeResize="0"/>
          <p:nvPr/>
        </p:nvPicPr>
        <p:blipFill>
          <a:blip r:embed="rId5">
            <a:alphaModFix/>
          </a:blip>
          <a:stretch>
            <a:fillRect/>
          </a:stretch>
        </p:blipFill>
        <p:spPr>
          <a:xfrm>
            <a:off x="3713099" y="2054188"/>
            <a:ext cx="1052951" cy="1048350"/>
          </a:xfrm>
          <a:prstGeom prst="rect">
            <a:avLst/>
          </a:prstGeom>
          <a:noFill/>
          <a:ln>
            <a:noFill/>
          </a:ln>
        </p:spPr>
      </p:pic>
      <p:sp>
        <p:nvSpPr>
          <p:cNvPr id="85" name="Google Shape;85;p15"/>
          <p:cNvSpPr txBox="1"/>
          <p:nvPr/>
        </p:nvSpPr>
        <p:spPr>
          <a:xfrm>
            <a:off x="2206438" y="3469525"/>
            <a:ext cx="8262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chemeClr val="dk2"/>
                </a:solidFill>
                <a:latin typeface="Roboto"/>
                <a:ea typeface="Roboto"/>
                <a:cs typeface="Roboto"/>
                <a:sym typeface="Roboto"/>
              </a:rPr>
              <a:t>Move</a:t>
            </a:r>
            <a:endParaRPr b="1" sz="1300">
              <a:latin typeface="Roboto"/>
              <a:ea typeface="Roboto"/>
              <a:cs typeface="Roboto"/>
              <a:sym typeface="Roboto"/>
            </a:endParaRPr>
          </a:p>
        </p:txBody>
      </p:sp>
      <p:sp>
        <p:nvSpPr>
          <p:cNvPr id="86" name="Google Shape;86;p15"/>
          <p:cNvSpPr txBox="1"/>
          <p:nvPr/>
        </p:nvSpPr>
        <p:spPr>
          <a:xfrm>
            <a:off x="3662700" y="3372338"/>
            <a:ext cx="11538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chemeClr val="dk2"/>
                </a:solidFill>
                <a:latin typeface="Roboto"/>
                <a:ea typeface="Roboto"/>
                <a:cs typeface="Roboto"/>
                <a:sym typeface="Roboto"/>
              </a:rPr>
              <a:t>Water drink reminder</a:t>
            </a:r>
            <a:endParaRPr b="1" sz="1300">
              <a:latin typeface="Roboto"/>
              <a:ea typeface="Roboto"/>
              <a:cs typeface="Roboto"/>
              <a:sym typeface="Roboto"/>
            </a:endParaRPr>
          </a:p>
        </p:txBody>
      </p:sp>
      <p:grpSp>
        <p:nvGrpSpPr>
          <p:cNvPr id="87" name="Google Shape;87;p15"/>
          <p:cNvGrpSpPr/>
          <p:nvPr/>
        </p:nvGrpSpPr>
        <p:grpSpPr>
          <a:xfrm>
            <a:off x="2619538" y="3851850"/>
            <a:ext cx="4553700" cy="738000"/>
            <a:chOff x="2619538" y="3851850"/>
            <a:chExt cx="4553700" cy="738000"/>
          </a:xfrm>
        </p:grpSpPr>
        <p:cxnSp>
          <p:nvCxnSpPr>
            <p:cNvPr id="88" name="Google Shape;88;p15"/>
            <p:cNvCxnSpPr>
              <a:stCxn id="85" idx="2"/>
            </p:cNvCxnSpPr>
            <p:nvPr/>
          </p:nvCxnSpPr>
          <p:spPr>
            <a:xfrm flipH="1" rot="-5400000">
              <a:off x="4653838" y="2058925"/>
              <a:ext cx="485100" cy="4553700"/>
            </a:xfrm>
            <a:prstGeom prst="bentConnector2">
              <a:avLst/>
            </a:prstGeom>
            <a:noFill/>
            <a:ln cap="flat" cmpd="sng" w="9525">
              <a:solidFill>
                <a:schemeClr val="dk2"/>
              </a:solidFill>
              <a:prstDash val="solid"/>
              <a:round/>
              <a:headEnd len="med" w="med" type="none"/>
              <a:tailEnd len="med" w="med" type="none"/>
            </a:ln>
          </p:spPr>
        </p:cxnSp>
        <p:cxnSp>
          <p:nvCxnSpPr>
            <p:cNvPr id="89" name="Google Shape;89;p15"/>
            <p:cNvCxnSpPr/>
            <p:nvPr/>
          </p:nvCxnSpPr>
          <p:spPr>
            <a:xfrm rot="10800000">
              <a:off x="7168700" y="3851850"/>
              <a:ext cx="0" cy="738000"/>
            </a:xfrm>
            <a:prstGeom prst="straightConnector1">
              <a:avLst/>
            </a:prstGeom>
            <a:noFill/>
            <a:ln cap="flat" cmpd="sng" w="9525">
              <a:solidFill>
                <a:schemeClr val="dk2"/>
              </a:solidFill>
              <a:prstDash val="solid"/>
              <a:round/>
              <a:headEnd len="med" w="med" type="none"/>
              <a:tailEnd len="med" w="med" type="triangle"/>
            </a:ln>
          </p:spPr>
        </p:cxnSp>
      </p:grpSp>
      <p:sp>
        <p:nvSpPr>
          <p:cNvPr id="90" name="Google Shape;90;p15"/>
          <p:cNvSpPr/>
          <p:nvPr/>
        </p:nvSpPr>
        <p:spPr>
          <a:xfrm rot="-5400000">
            <a:off x="2690000" y="1916775"/>
            <a:ext cx="230400" cy="4215600"/>
          </a:xfrm>
          <a:prstGeom prst="leftBrace">
            <a:avLst>
              <a:gd fmla="val 50000" name="adj1"/>
              <a:gd fmla="val 4583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25" y="500925"/>
            <a:ext cx="86259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 solution approach to tackle the problem</a:t>
            </a:r>
            <a:endParaRPr/>
          </a:p>
        </p:txBody>
      </p:sp>
      <p:pic>
        <p:nvPicPr>
          <p:cNvPr id="96" name="Google Shape;96;p16"/>
          <p:cNvPicPr preferRelativeResize="0"/>
          <p:nvPr/>
        </p:nvPicPr>
        <p:blipFill>
          <a:blip r:embed="rId3">
            <a:alphaModFix/>
          </a:blip>
          <a:stretch>
            <a:fillRect/>
          </a:stretch>
        </p:blipFill>
        <p:spPr>
          <a:xfrm>
            <a:off x="2060113" y="1655089"/>
            <a:ext cx="799293" cy="769816"/>
          </a:xfrm>
          <a:prstGeom prst="rect">
            <a:avLst/>
          </a:prstGeom>
          <a:noFill/>
          <a:ln>
            <a:noFill/>
          </a:ln>
        </p:spPr>
      </p:pic>
      <p:pic>
        <p:nvPicPr>
          <p:cNvPr id="97" name="Google Shape;97;p16"/>
          <p:cNvPicPr preferRelativeResize="0"/>
          <p:nvPr/>
        </p:nvPicPr>
        <p:blipFill>
          <a:blip r:embed="rId4">
            <a:alphaModFix/>
          </a:blip>
          <a:stretch>
            <a:fillRect/>
          </a:stretch>
        </p:blipFill>
        <p:spPr>
          <a:xfrm>
            <a:off x="3066735" y="1606760"/>
            <a:ext cx="899653" cy="866476"/>
          </a:xfrm>
          <a:prstGeom prst="rect">
            <a:avLst/>
          </a:prstGeom>
          <a:noFill/>
          <a:ln>
            <a:noFill/>
          </a:ln>
        </p:spPr>
      </p:pic>
      <p:sp>
        <p:nvSpPr>
          <p:cNvPr id="98" name="Google Shape;98;p16"/>
          <p:cNvSpPr/>
          <p:nvPr/>
        </p:nvSpPr>
        <p:spPr>
          <a:xfrm>
            <a:off x="2859400" y="1901550"/>
            <a:ext cx="299700" cy="2769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6"/>
          <p:cNvPicPr preferRelativeResize="0"/>
          <p:nvPr/>
        </p:nvPicPr>
        <p:blipFill rotWithShape="1">
          <a:blip r:embed="rId5">
            <a:alphaModFix/>
          </a:blip>
          <a:srcRect b="0" l="0" r="38309" t="0"/>
          <a:stretch/>
        </p:blipFill>
        <p:spPr>
          <a:xfrm>
            <a:off x="3966400" y="3593500"/>
            <a:ext cx="576072" cy="914400"/>
          </a:xfrm>
          <a:prstGeom prst="rect">
            <a:avLst/>
          </a:prstGeom>
          <a:noFill/>
          <a:ln>
            <a:noFill/>
          </a:ln>
        </p:spPr>
      </p:pic>
      <p:pic>
        <p:nvPicPr>
          <p:cNvPr id="100" name="Google Shape;100;p16"/>
          <p:cNvPicPr preferRelativeResize="0"/>
          <p:nvPr/>
        </p:nvPicPr>
        <p:blipFill>
          <a:blip r:embed="rId6">
            <a:alphaModFix/>
          </a:blip>
          <a:stretch>
            <a:fillRect/>
          </a:stretch>
        </p:blipFill>
        <p:spPr>
          <a:xfrm>
            <a:off x="1175950" y="3601235"/>
            <a:ext cx="943174" cy="914400"/>
          </a:xfrm>
          <a:prstGeom prst="rect">
            <a:avLst/>
          </a:prstGeom>
          <a:noFill/>
          <a:ln>
            <a:noFill/>
          </a:ln>
        </p:spPr>
      </p:pic>
      <p:pic>
        <p:nvPicPr>
          <p:cNvPr id="101" name="Google Shape;101;p16"/>
          <p:cNvPicPr preferRelativeResize="0"/>
          <p:nvPr/>
        </p:nvPicPr>
        <p:blipFill>
          <a:blip r:embed="rId7">
            <a:alphaModFix/>
          </a:blip>
          <a:stretch>
            <a:fillRect/>
          </a:stretch>
        </p:blipFill>
        <p:spPr>
          <a:xfrm>
            <a:off x="2432668" y="3693500"/>
            <a:ext cx="1033272" cy="914400"/>
          </a:xfrm>
          <a:prstGeom prst="rect">
            <a:avLst/>
          </a:prstGeom>
          <a:noFill/>
          <a:ln>
            <a:noFill/>
          </a:ln>
        </p:spPr>
      </p:pic>
      <p:sp>
        <p:nvSpPr>
          <p:cNvPr id="102" name="Google Shape;102;p16"/>
          <p:cNvSpPr/>
          <p:nvPr/>
        </p:nvSpPr>
        <p:spPr>
          <a:xfrm>
            <a:off x="2478400" y="2647950"/>
            <a:ext cx="1061700" cy="398100"/>
          </a:xfrm>
          <a:prstGeom prst="roundRect">
            <a:avLst>
              <a:gd fmla="val 16667"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Classifier</a:t>
            </a:r>
            <a:endParaRPr b="1">
              <a:solidFill>
                <a:schemeClr val="lt1"/>
              </a:solidFill>
            </a:endParaRPr>
          </a:p>
        </p:txBody>
      </p:sp>
      <p:cxnSp>
        <p:nvCxnSpPr>
          <p:cNvPr id="103" name="Google Shape;103;p16"/>
          <p:cNvCxnSpPr>
            <a:stCxn id="102" idx="2"/>
          </p:cNvCxnSpPr>
          <p:nvPr/>
        </p:nvCxnSpPr>
        <p:spPr>
          <a:xfrm>
            <a:off x="3009250" y="3046050"/>
            <a:ext cx="1073400" cy="4944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6"/>
          <p:cNvCxnSpPr/>
          <p:nvPr/>
        </p:nvCxnSpPr>
        <p:spPr>
          <a:xfrm>
            <a:off x="3009250" y="3046050"/>
            <a:ext cx="12300" cy="4713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6"/>
          <p:cNvCxnSpPr>
            <a:stCxn id="102" idx="2"/>
          </p:cNvCxnSpPr>
          <p:nvPr/>
        </p:nvCxnSpPr>
        <p:spPr>
          <a:xfrm flipH="1">
            <a:off x="2075950" y="3046050"/>
            <a:ext cx="933300" cy="4482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6"/>
          <p:cNvSpPr/>
          <p:nvPr/>
        </p:nvSpPr>
        <p:spPr>
          <a:xfrm flipH="1">
            <a:off x="4995600" y="2647950"/>
            <a:ext cx="2734500" cy="1005600"/>
          </a:xfrm>
          <a:prstGeom prst="flowChartMagneticTap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Giving buzz</a:t>
            </a:r>
            <a:endParaRPr b="1"/>
          </a:p>
          <a:p>
            <a:pPr indent="0" lvl="0" marL="0" rtl="0" algn="l">
              <a:spcBef>
                <a:spcPts val="0"/>
              </a:spcBef>
              <a:spcAft>
                <a:spcPts val="0"/>
              </a:spcAft>
              <a:buNone/>
            </a:pPr>
            <a:r>
              <a:rPr lang="en"/>
              <a:t>Stretch your shoulder!</a:t>
            </a:r>
            <a:endParaRPr/>
          </a:p>
        </p:txBody>
      </p:sp>
      <p:sp>
        <p:nvSpPr>
          <p:cNvPr id="107" name="Google Shape;107;p16"/>
          <p:cNvSpPr/>
          <p:nvPr/>
        </p:nvSpPr>
        <p:spPr>
          <a:xfrm rot="7349279">
            <a:off x="4431450" y="3645517"/>
            <a:ext cx="480460" cy="221961"/>
          </a:xfrm>
          <a:prstGeom prst="lightningBol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Usage scenarios</a:t>
            </a:r>
            <a:endParaRPr/>
          </a:p>
        </p:txBody>
      </p:sp>
      <p:sp>
        <p:nvSpPr>
          <p:cNvPr id="113" name="Google Shape;113;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Users install the app.</a:t>
            </a:r>
            <a:endParaRPr/>
          </a:p>
          <a:p>
            <a:pPr indent="-311150" lvl="0" marL="457200" rtl="0" algn="l">
              <a:spcBef>
                <a:spcPts val="0"/>
              </a:spcBef>
              <a:spcAft>
                <a:spcPts val="0"/>
              </a:spcAft>
              <a:buSzPts val="1300"/>
              <a:buChar char="-"/>
            </a:pPr>
            <a:r>
              <a:rPr lang="en"/>
              <a:t>The app detects their poses and give alert to user when they sit for a long time without stretching.</a:t>
            </a:r>
            <a:endParaRPr/>
          </a:p>
          <a:p>
            <a:pPr indent="-311150" lvl="0" marL="457200" rtl="0" algn="l">
              <a:spcBef>
                <a:spcPts val="0"/>
              </a:spcBef>
              <a:spcAft>
                <a:spcPts val="0"/>
              </a:spcAft>
              <a:buSzPts val="1300"/>
              <a:buChar char="-"/>
            </a:pPr>
            <a:r>
              <a:rPr lang="en"/>
              <a:t>The app recommends good stretching strategy for the user, based on the poses detected.</a:t>
            </a:r>
            <a:endParaRPr/>
          </a:p>
          <a:p>
            <a:pPr indent="-311150" lvl="0" marL="457200" rtl="0" algn="l">
              <a:spcBef>
                <a:spcPts val="0"/>
              </a:spcBef>
              <a:spcAft>
                <a:spcPts val="0"/>
              </a:spcAft>
              <a:buSzPts val="1300"/>
              <a:buChar char="-"/>
            </a:pPr>
            <a:r>
              <a:rPr lang="en"/>
              <a:t>The app also checks whether the person drank enough water and </a:t>
            </a:r>
            <a:r>
              <a:rPr lang="en"/>
              <a:t>alerts</a:t>
            </a:r>
            <a:r>
              <a:rPr lang="en"/>
              <a:t> the user to drink some water if needed. (Potential, by studying hand movements to grab the cup)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proposed system overview and specific functions</a:t>
            </a:r>
            <a:endParaRPr/>
          </a:p>
        </p:txBody>
      </p:sp>
      <p:sp>
        <p:nvSpPr>
          <p:cNvPr id="119" name="Google Shape;119;p18"/>
          <p:cNvSpPr txBox="1"/>
          <p:nvPr>
            <p:ph idx="1" type="body"/>
          </p:nvPr>
        </p:nvSpPr>
        <p:spPr>
          <a:xfrm>
            <a:off x="4609425" y="500900"/>
            <a:ext cx="4166400" cy="932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Sense the user’s pose in the background.</a:t>
            </a:r>
            <a:endParaRPr/>
          </a:p>
          <a:p>
            <a:pPr indent="-311150" lvl="0" marL="457200" rtl="0" algn="l">
              <a:spcBef>
                <a:spcPts val="0"/>
              </a:spcBef>
              <a:spcAft>
                <a:spcPts val="0"/>
              </a:spcAft>
              <a:buSzPts val="1300"/>
              <a:buChar char="-"/>
            </a:pPr>
            <a:r>
              <a:rPr lang="en"/>
              <a:t>Remember when the user last drank water.</a:t>
            </a:r>
            <a:endParaRPr/>
          </a:p>
          <a:p>
            <a:pPr indent="0" lvl="0" marL="0" rtl="0" algn="l">
              <a:spcBef>
                <a:spcPts val="1600"/>
              </a:spcBef>
              <a:spcAft>
                <a:spcPts val="1600"/>
              </a:spcAft>
              <a:buNone/>
            </a:pPr>
            <a:r>
              <a:t/>
            </a:r>
            <a:endParaRPr/>
          </a:p>
        </p:txBody>
      </p:sp>
      <p:sp>
        <p:nvSpPr>
          <p:cNvPr id="120" name="Google Shape;120;p18"/>
          <p:cNvSpPr txBox="1"/>
          <p:nvPr>
            <p:ph idx="1" type="body"/>
          </p:nvPr>
        </p:nvSpPr>
        <p:spPr>
          <a:xfrm>
            <a:off x="4609425" y="3323150"/>
            <a:ext cx="4166400" cy="1080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Alert user to do stretching</a:t>
            </a:r>
            <a:endParaRPr/>
          </a:p>
          <a:p>
            <a:pPr indent="-311150" lvl="0" marL="457200" rtl="0" algn="l">
              <a:spcBef>
                <a:spcPts val="0"/>
              </a:spcBef>
              <a:spcAft>
                <a:spcPts val="0"/>
              </a:spcAft>
              <a:buSzPts val="1300"/>
              <a:buChar char="-"/>
            </a:pPr>
            <a:r>
              <a:rPr lang="en"/>
              <a:t>Recommend some appropriate stretching strategy for the user.</a:t>
            </a:r>
            <a:endParaRPr/>
          </a:p>
          <a:p>
            <a:pPr indent="-311150" lvl="0" marL="457200" rtl="0" algn="l">
              <a:spcBef>
                <a:spcPts val="0"/>
              </a:spcBef>
              <a:spcAft>
                <a:spcPts val="0"/>
              </a:spcAft>
              <a:buSzPts val="1300"/>
              <a:buChar char="-"/>
            </a:pPr>
            <a:r>
              <a:rPr lang="en"/>
              <a:t>Alert the user to drink some water.</a:t>
            </a:r>
            <a:endParaRPr/>
          </a:p>
          <a:p>
            <a:pPr indent="0" lvl="0" marL="0" rtl="0" algn="l">
              <a:spcBef>
                <a:spcPts val="1600"/>
              </a:spcBef>
              <a:spcAft>
                <a:spcPts val="1600"/>
              </a:spcAft>
              <a:buNone/>
            </a:pPr>
            <a:r>
              <a:t/>
            </a:r>
            <a:endParaRPr/>
          </a:p>
        </p:txBody>
      </p:sp>
      <p:cxnSp>
        <p:nvCxnSpPr>
          <p:cNvPr id="121" name="Google Shape;121;p18"/>
          <p:cNvCxnSpPr>
            <a:stCxn id="119" idx="2"/>
            <a:endCxn id="120" idx="0"/>
          </p:cNvCxnSpPr>
          <p:nvPr/>
        </p:nvCxnSpPr>
        <p:spPr>
          <a:xfrm>
            <a:off x="6692625" y="1433000"/>
            <a:ext cx="0" cy="18903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8"/>
          <p:cNvSpPr/>
          <p:nvPr/>
        </p:nvSpPr>
        <p:spPr>
          <a:xfrm>
            <a:off x="5433525" y="2123925"/>
            <a:ext cx="2661300" cy="622800"/>
          </a:xfrm>
          <a:prstGeom prst="parallelogram">
            <a:avLst>
              <a:gd fmla="val 25000"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(technical) challenges and solution ideas</a:t>
            </a:r>
            <a:endParaRPr/>
          </a:p>
        </p:txBody>
      </p:sp>
      <p:sp>
        <p:nvSpPr>
          <p:cNvPr id="128" name="Google Shape;128;p19"/>
          <p:cNvSpPr txBox="1"/>
          <p:nvPr>
            <p:ph idx="1" type="body"/>
          </p:nvPr>
        </p:nvSpPr>
        <p:spPr>
          <a:xfrm>
            <a:off x="4644675" y="500925"/>
            <a:ext cx="4166400" cy="453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Sense body motions and state</a:t>
            </a:r>
            <a:r>
              <a:rPr lang="en"/>
              <a:t>(ex: not moving, unhealthy pose or drinking water)</a:t>
            </a:r>
            <a:endParaRPr/>
          </a:p>
          <a:p>
            <a:pPr indent="-311150" lvl="0" marL="457200" rtl="0" algn="l">
              <a:spcBef>
                <a:spcPts val="0"/>
              </a:spcBef>
              <a:spcAft>
                <a:spcPts val="0"/>
              </a:spcAft>
              <a:buSzPts val="1300"/>
              <a:buChar char="-"/>
            </a:pPr>
            <a:r>
              <a:rPr i="1" lang="en"/>
              <a:t>Sol:</a:t>
            </a:r>
            <a:r>
              <a:rPr lang="en"/>
              <a:t> Based on smartwatch’s sensing data(GPS, distance to body, purse or acceleration (or visual data if possible)), we can use algorithm or ML to catch them.</a:t>
            </a:r>
            <a:endParaRPr/>
          </a:p>
          <a:p>
            <a:pPr indent="-311150" lvl="0" marL="457200" rtl="0" algn="l">
              <a:spcBef>
                <a:spcPts val="0"/>
              </a:spcBef>
              <a:spcAft>
                <a:spcPts val="0"/>
              </a:spcAft>
              <a:buSzPts val="1300"/>
              <a:buChar char="-"/>
            </a:pPr>
            <a:r>
              <a:rPr b="1" lang="en"/>
              <a:t>Recommend customized stretches</a:t>
            </a:r>
            <a:endParaRPr b="1"/>
          </a:p>
          <a:p>
            <a:pPr indent="-311150" lvl="0" marL="457200" rtl="0" algn="l">
              <a:spcBef>
                <a:spcPts val="0"/>
              </a:spcBef>
              <a:spcAft>
                <a:spcPts val="0"/>
              </a:spcAft>
              <a:buSzPts val="1300"/>
              <a:buChar char="-"/>
            </a:pPr>
            <a:r>
              <a:rPr i="1" lang="en"/>
              <a:t>Sol:</a:t>
            </a:r>
            <a:r>
              <a:rPr lang="en"/>
              <a:t> Using personal state and pose data history(drinking everyday or not moving wrist much), we can recommend customized stretches.</a:t>
            </a:r>
            <a:endParaRPr/>
          </a:p>
          <a:p>
            <a:pPr indent="-311150" lvl="0" marL="457200" rtl="0" algn="l">
              <a:spcBef>
                <a:spcPts val="0"/>
              </a:spcBef>
              <a:spcAft>
                <a:spcPts val="0"/>
              </a:spcAft>
              <a:buSzPts val="1300"/>
              <a:buChar char="-"/>
            </a:pPr>
            <a:r>
              <a:rPr b="1" lang="en"/>
              <a:t>Recognize good and bad pose</a:t>
            </a:r>
            <a:endParaRPr b="1"/>
          </a:p>
          <a:p>
            <a:pPr indent="-311150" lvl="0" marL="457200" rtl="0" algn="l">
              <a:spcBef>
                <a:spcPts val="0"/>
              </a:spcBef>
              <a:spcAft>
                <a:spcPts val="0"/>
              </a:spcAft>
              <a:buSzPts val="1300"/>
              <a:buChar char="-"/>
            </a:pPr>
            <a:r>
              <a:rPr lang="en"/>
              <a:t>Sol: We can get each pose data for sensing from users in initialization.</a:t>
            </a:r>
            <a:endParaRPr/>
          </a:p>
          <a:p>
            <a:pPr indent="-311150" lvl="0" marL="457200" rtl="0" algn="l">
              <a:spcBef>
                <a:spcPts val="0"/>
              </a:spcBef>
              <a:spcAft>
                <a:spcPts val="0"/>
              </a:spcAft>
              <a:buSzPts val="1300"/>
              <a:buChar char="-"/>
            </a:pPr>
            <a:r>
              <a:rPr b="1" lang="en"/>
              <a:t>Save battery</a:t>
            </a:r>
            <a:endParaRPr b="1"/>
          </a:p>
          <a:p>
            <a:pPr indent="-311150" lvl="0" marL="457200" rtl="0" algn="l">
              <a:spcBef>
                <a:spcPts val="0"/>
              </a:spcBef>
              <a:spcAft>
                <a:spcPts val="0"/>
              </a:spcAft>
              <a:buSzPts val="1300"/>
              <a:buChar char="-"/>
            </a:pPr>
            <a:r>
              <a:rPr lang="en"/>
              <a:t>Sol: Consistently detect pose while the user is moving, and sleep while the user stands still. Then periodically check if the user is still have not moved.</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strategy</a:t>
            </a:r>
            <a:endParaRPr/>
          </a:p>
        </p:txBody>
      </p:sp>
      <p:sp>
        <p:nvSpPr>
          <p:cNvPr id="134" name="Google Shape;134;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Compare our motion sensing results with real pose data to get accuracy.</a:t>
            </a:r>
            <a:endParaRPr/>
          </a:p>
          <a:p>
            <a:pPr indent="-311150" lvl="0" marL="457200" rtl="0" algn="l">
              <a:spcBef>
                <a:spcPts val="0"/>
              </a:spcBef>
              <a:spcAft>
                <a:spcPts val="0"/>
              </a:spcAft>
              <a:buSzPts val="1300"/>
              <a:buChar char="-"/>
            </a:pPr>
            <a:r>
              <a:rPr lang="en"/>
              <a:t>Check if our app recommends proper stretching at intended timing.</a:t>
            </a:r>
            <a:endParaRPr/>
          </a:p>
          <a:p>
            <a:pPr indent="-311150" lvl="0" marL="457200" rtl="0" algn="l">
              <a:spcBef>
                <a:spcPts val="0"/>
              </a:spcBef>
              <a:spcAft>
                <a:spcPts val="0"/>
              </a:spcAft>
              <a:buSzPts val="1300"/>
              <a:buChar char="-"/>
            </a:pPr>
            <a:r>
              <a:rPr lang="en"/>
              <a:t>Test the app functions and do proper QA</a:t>
            </a:r>
            <a:endParaRPr/>
          </a:p>
        </p:txBody>
      </p:sp>
      <p:pic>
        <p:nvPicPr>
          <p:cNvPr id="135" name="Google Shape;135;p20"/>
          <p:cNvPicPr preferRelativeResize="0"/>
          <p:nvPr/>
        </p:nvPicPr>
        <p:blipFill>
          <a:blip r:embed="rId3">
            <a:alphaModFix/>
          </a:blip>
          <a:stretch>
            <a:fillRect/>
          </a:stretch>
        </p:blipFill>
        <p:spPr>
          <a:xfrm>
            <a:off x="4805525" y="2701425"/>
            <a:ext cx="4005550" cy="198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project plan (by Nov. 1st)</a:t>
            </a:r>
            <a:endParaRPr/>
          </a:p>
        </p:txBody>
      </p:sp>
      <p:graphicFrame>
        <p:nvGraphicFramePr>
          <p:cNvPr id="141" name="Google Shape;141;p21"/>
          <p:cNvGraphicFramePr/>
          <p:nvPr/>
        </p:nvGraphicFramePr>
        <p:xfrm>
          <a:off x="1048038" y="1585375"/>
          <a:ext cx="3000000" cy="3000000"/>
        </p:xfrm>
        <a:graphic>
          <a:graphicData uri="http://schemas.openxmlformats.org/drawingml/2006/table">
            <a:tbl>
              <a:tblPr>
                <a:noFill/>
                <a:tableStyleId>{B7D23C70-9114-4B67-A9A5-0FB0060EB233}</a:tableStyleId>
              </a:tblPr>
              <a:tblGrid>
                <a:gridCol w="3510325"/>
                <a:gridCol w="3537575"/>
              </a:tblGrid>
              <a:tr h="434250">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0. Build a skeleton</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Everyone</a:t>
                      </a:r>
                      <a:endParaRPr>
                        <a:solidFill>
                          <a:schemeClr val="dk1"/>
                        </a:solidFill>
                        <a:latin typeface="Roboto"/>
                        <a:ea typeface="Roboto"/>
                        <a:cs typeface="Roboto"/>
                        <a:sym typeface="Roboto"/>
                      </a:endParaRPr>
                    </a:p>
                  </a:txBody>
                  <a:tcPr marT="91425" marB="91425" marR="91425" marL="91425"/>
                </a:tc>
              </a:tr>
              <a:tr h="709850">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1. </a:t>
                      </a:r>
                      <a:r>
                        <a:rPr lang="en">
                          <a:solidFill>
                            <a:schemeClr val="dk1"/>
                          </a:solidFill>
                          <a:latin typeface="Roboto"/>
                          <a:ea typeface="Roboto"/>
                          <a:cs typeface="Roboto"/>
                          <a:sym typeface="Roboto"/>
                        </a:rPr>
                        <a:t>Get friendly with smartwatch and phone sensors</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Everyone</a:t>
                      </a:r>
                      <a:endParaRPr>
                        <a:solidFill>
                          <a:schemeClr val="dk1"/>
                        </a:solidFill>
                        <a:latin typeface="Roboto"/>
                        <a:ea typeface="Roboto"/>
                        <a:cs typeface="Roboto"/>
                        <a:sym typeface="Roboto"/>
                      </a:endParaRPr>
                    </a:p>
                  </a:txBody>
                  <a:tcPr marT="91425" marB="91425" marR="91425" marL="91425"/>
                </a:tc>
              </a:tr>
              <a:tr h="409600">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2. Collect data from sensors</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Hyeonseo &amp; Jasmine</a:t>
                      </a:r>
                      <a:endParaRPr>
                        <a:solidFill>
                          <a:schemeClr val="dk1"/>
                        </a:solidFill>
                        <a:latin typeface="Roboto"/>
                        <a:ea typeface="Roboto"/>
                        <a:cs typeface="Roboto"/>
                        <a:sym typeface="Roboto"/>
                      </a:endParaRPr>
                    </a:p>
                  </a:txBody>
                  <a:tcPr marT="91425" marB="91425" marR="91425" marL="91425"/>
                </a:tc>
              </a:tr>
              <a:tr h="526550">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3. Study models to detect pose</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Everyone (Donghae will lead)</a:t>
                      </a:r>
                      <a:endParaRPr>
                        <a:solidFill>
                          <a:schemeClr val="dk1"/>
                        </a:solidFill>
                        <a:latin typeface="Roboto"/>
                        <a:ea typeface="Roboto"/>
                        <a:cs typeface="Roboto"/>
                        <a:sym typeface="Roboto"/>
                      </a:endParaRPr>
                    </a:p>
                  </a:txBody>
                  <a:tcPr marT="91425" marB="91425" marR="91425" marL="91425"/>
                </a:tc>
              </a:tr>
              <a:tr h="526550">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4. Train model and deployment</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Donghae &amp; UGyeong</a:t>
                      </a:r>
                      <a:endParaRPr>
                        <a:solidFill>
                          <a:schemeClr val="dk1"/>
                        </a:solidFill>
                        <a:latin typeface="Roboto"/>
                        <a:ea typeface="Roboto"/>
                        <a:cs typeface="Roboto"/>
                        <a:sym typeface="Roboto"/>
                      </a:endParaRPr>
                    </a:p>
                  </a:txBody>
                  <a:tcPr marT="91425" marB="91425" marR="91425" marL="91425"/>
                </a:tc>
              </a:tr>
              <a:tr h="709850">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5. Add function and improve UI</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UGyeong &amp; </a:t>
                      </a:r>
                      <a:r>
                        <a:rPr lang="en">
                          <a:solidFill>
                            <a:schemeClr val="dk1"/>
                          </a:solidFill>
                          <a:latin typeface="Roboto"/>
                          <a:ea typeface="Roboto"/>
                          <a:cs typeface="Roboto"/>
                          <a:sym typeface="Roboto"/>
                        </a:rPr>
                        <a:t>Hyeonseo &amp; Jasmine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