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8EA0D3-DECE-4DC9-B16E-F047F5BAFEB7}">
  <a:tblStyle styleId="{1C8EA0D3-DECE-4DC9-B16E-F047F5BAFE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8E61ADB-F300-43EF-80D8-7002E59BAA9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6456d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6456d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6456d7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6456d7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6456d7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6456d7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6456d7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6456d7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6456d7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f6456d7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f6456d7e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f6456d7e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6456d7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6456d7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086fa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086fa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5cfbf83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5cfbf83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65447f2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f65447f2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f3427b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f3427b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f0d2d70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f0d2d70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f086fa6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f086fa6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fc21f6b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fc21f6b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from previous plan : Separate two user case  - 1. User with smartwatch, 2. User only with phone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fc21f6b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fc21f6b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086fa6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086fa6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5cfbf8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5cfbf8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f0d2d70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f0d2d70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b1e9b6bd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b1e9b6bd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b669a9e5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b669a9e5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Usage scenarios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f2a2d33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f2a2d33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cfbf8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cfbf8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65447f2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65447f2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f0d2d7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f0d2d7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얼마</a:t>
            </a:r>
            <a:r>
              <a:rPr lang="en"/>
              <a:t>나 자세히 써야할지를 모르겠네요</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f0d2d70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f0d2d70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6456d7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6456d7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12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 Id="rId11" Type="http://schemas.openxmlformats.org/officeDocument/2006/relationships/image" Target="../media/image16.png"/><Relationship Id="rId10" Type="http://schemas.openxmlformats.org/officeDocument/2006/relationships/image" Target="../media/image11.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Final Presentation</a:t>
            </a:r>
            <a:r>
              <a:rPr lang="en" sz="2500"/>
              <a:t>:</a:t>
            </a:r>
            <a:endParaRPr sz="2500"/>
          </a:p>
          <a:p>
            <a:pPr indent="0" lvl="0" marL="0" rtl="0" algn="ctr">
              <a:spcBef>
                <a:spcPts val="0"/>
              </a:spcBef>
              <a:spcAft>
                <a:spcPts val="0"/>
              </a:spcAft>
              <a:buNone/>
            </a:pPr>
            <a:r>
              <a:rPr lang="en" sz="3000"/>
              <a:t>HealthBuzz</a:t>
            </a:r>
            <a:endParaRPr sz="3000"/>
          </a:p>
          <a:p>
            <a:pPr indent="0" lvl="0" marL="0" rtl="0" algn="ctr">
              <a:spcBef>
                <a:spcPts val="0"/>
              </a:spcBef>
              <a:spcAft>
                <a:spcPts val="0"/>
              </a:spcAft>
              <a:buNone/>
            </a:pPr>
            <a:r>
              <a:rPr lang="en" sz="2400"/>
              <a:t>A health reminder</a:t>
            </a:r>
            <a:r>
              <a:rPr lang="en" sz="2400"/>
              <a:t> </a:t>
            </a:r>
            <a:endParaRPr sz="2400"/>
          </a:p>
          <a:p>
            <a:pPr indent="0" lvl="0" marL="0" rtl="0" algn="ctr">
              <a:spcBef>
                <a:spcPts val="0"/>
              </a:spcBef>
              <a:spcAft>
                <a:spcPts val="0"/>
              </a:spcAft>
              <a:buNone/>
            </a:pPr>
            <a:r>
              <a:t/>
            </a:r>
            <a:endParaRPr sz="2200"/>
          </a:p>
        </p:txBody>
      </p:sp>
      <p:sp>
        <p:nvSpPr>
          <p:cNvPr id="65" name="Google Shape;65;p13"/>
          <p:cNvSpPr txBox="1"/>
          <p:nvPr>
            <p:ph idx="1" type="subTitle"/>
          </p:nvPr>
        </p:nvSpPr>
        <p:spPr>
          <a:xfrm>
            <a:off x="311700" y="2316275"/>
            <a:ext cx="1459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Team 2</a:t>
            </a:r>
            <a:r>
              <a:rPr lang="en"/>
              <a:t>: </a:t>
            </a:r>
            <a:endParaRPr/>
          </a:p>
          <a:p>
            <a:pPr indent="0" lvl="0" marL="0" rtl="0" algn="l">
              <a:spcBef>
                <a:spcPts val="0"/>
              </a:spcBef>
              <a:spcAft>
                <a:spcPts val="0"/>
              </a:spcAft>
              <a:buNone/>
            </a:pPr>
            <a:r>
              <a:rPr lang="en" sz="1300"/>
              <a:t>Yang Hyeonseo</a:t>
            </a:r>
            <a:endParaRPr sz="1300"/>
          </a:p>
          <a:p>
            <a:pPr indent="0" lvl="0" marL="0" rtl="0" algn="l">
              <a:spcBef>
                <a:spcPts val="0"/>
              </a:spcBef>
              <a:spcAft>
                <a:spcPts val="0"/>
              </a:spcAft>
              <a:buNone/>
            </a:pPr>
            <a:r>
              <a:rPr lang="en" sz="1300"/>
              <a:t>Song UGyeong</a:t>
            </a:r>
            <a:endParaRPr sz="1300"/>
          </a:p>
          <a:p>
            <a:pPr indent="0" lvl="0" marL="0" rtl="0" algn="l">
              <a:spcBef>
                <a:spcPts val="0"/>
              </a:spcBef>
              <a:spcAft>
                <a:spcPts val="0"/>
              </a:spcAft>
              <a:buNone/>
            </a:pPr>
            <a:r>
              <a:rPr lang="en" sz="1300"/>
              <a:t>Jang Donghae</a:t>
            </a:r>
            <a:endParaRPr sz="1300"/>
          </a:p>
          <a:p>
            <a:pPr indent="0" lvl="0" marL="0" rtl="0" algn="l">
              <a:spcBef>
                <a:spcPts val="0"/>
              </a:spcBef>
              <a:spcAft>
                <a:spcPts val="0"/>
              </a:spcAft>
              <a:buNone/>
            </a:pPr>
            <a:r>
              <a:rPr lang="en" sz="1300"/>
              <a:t>Jasmine Abtahi</a:t>
            </a:r>
            <a:endParaRPr sz="1300"/>
          </a:p>
          <a:p>
            <a:pPr indent="0" lvl="0" marL="0" rtl="0" algn="l">
              <a:spcBef>
                <a:spcPts val="0"/>
              </a:spcBef>
              <a:spcAft>
                <a:spcPts val="0"/>
              </a:spcAft>
              <a:buNone/>
            </a:pPr>
            <a:r>
              <a:rPr lang="en"/>
              <a:t> </a:t>
            </a:r>
            <a:endParaRPr/>
          </a:p>
        </p:txBody>
      </p:sp>
      <p:pic>
        <p:nvPicPr>
          <p:cNvPr id="66" name="Google Shape;66;p13"/>
          <p:cNvPicPr preferRelativeResize="0"/>
          <p:nvPr/>
        </p:nvPicPr>
        <p:blipFill>
          <a:blip r:embed="rId3">
            <a:alphaModFix/>
          </a:blip>
          <a:stretch>
            <a:fillRect/>
          </a:stretch>
        </p:blipFill>
        <p:spPr>
          <a:xfrm>
            <a:off x="6575875" y="2681650"/>
            <a:ext cx="2320450" cy="232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ML, DL model for inference</a:t>
            </a:r>
            <a:endParaRPr/>
          </a:p>
        </p:txBody>
      </p:sp>
      <p:sp>
        <p:nvSpPr>
          <p:cNvPr id="150" name="Google Shape;150;p22"/>
          <p:cNvSpPr txBox="1"/>
          <p:nvPr/>
        </p:nvSpPr>
        <p:spPr>
          <a:xfrm>
            <a:off x="518225" y="3275350"/>
            <a:ext cx="3372300" cy="1219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Activity detection model</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Check whether  user doesn’t move for long time(ex. 60 min)</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Notify user to stretch</a:t>
            </a:r>
            <a:endParaRPr>
              <a:latin typeface="Roboto"/>
              <a:ea typeface="Roboto"/>
              <a:cs typeface="Roboto"/>
              <a:sym typeface="Roboto"/>
            </a:endParaRPr>
          </a:p>
        </p:txBody>
      </p:sp>
      <p:pic>
        <p:nvPicPr>
          <p:cNvPr id="151" name="Google Shape;151;p22"/>
          <p:cNvPicPr preferRelativeResize="0"/>
          <p:nvPr/>
        </p:nvPicPr>
        <p:blipFill>
          <a:blip r:embed="rId3">
            <a:alphaModFix/>
          </a:blip>
          <a:stretch>
            <a:fillRect/>
          </a:stretch>
        </p:blipFill>
        <p:spPr>
          <a:xfrm>
            <a:off x="518225" y="1951150"/>
            <a:ext cx="1003475" cy="1003475"/>
          </a:xfrm>
          <a:prstGeom prst="rect">
            <a:avLst/>
          </a:prstGeom>
          <a:noFill/>
          <a:ln>
            <a:noFill/>
          </a:ln>
        </p:spPr>
      </p:pic>
      <p:pic>
        <p:nvPicPr>
          <p:cNvPr id="152" name="Google Shape;152;p22"/>
          <p:cNvPicPr preferRelativeResize="0"/>
          <p:nvPr/>
        </p:nvPicPr>
        <p:blipFill>
          <a:blip r:embed="rId4">
            <a:alphaModFix/>
          </a:blip>
          <a:stretch>
            <a:fillRect/>
          </a:stretch>
        </p:blipFill>
        <p:spPr>
          <a:xfrm>
            <a:off x="2519875" y="1981210"/>
            <a:ext cx="947200" cy="947174"/>
          </a:xfrm>
          <a:prstGeom prst="rect">
            <a:avLst/>
          </a:prstGeom>
          <a:noFill/>
          <a:ln>
            <a:noFill/>
          </a:ln>
        </p:spPr>
      </p:pic>
      <p:pic>
        <p:nvPicPr>
          <p:cNvPr id="153" name="Google Shape;153;p22"/>
          <p:cNvPicPr preferRelativeResize="0"/>
          <p:nvPr/>
        </p:nvPicPr>
        <p:blipFill>
          <a:blip r:embed="rId5">
            <a:alphaModFix/>
          </a:blip>
          <a:stretch>
            <a:fillRect/>
          </a:stretch>
        </p:blipFill>
        <p:spPr>
          <a:xfrm>
            <a:off x="1442075" y="1928788"/>
            <a:ext cx="1052000" cy="1052000"/>
          </a:xfrm>
          <a:prstGeom prst="rect">
            <a:avLst/>
          </a:prstGeom>
          <a:noFill/>
          <a:ln>
            <a:noFill/>
          </a:ln>
        </p:spPr>
      </p:pic>
      <p:pic>
        <p:nvPicPr>
          <p:cNvPr id="154" name="Google Shape;154;p22"/>
          <p:cNvPicPr preferRelativeResize="0"/>
          <p:nvPr/>
        </p:nvPicPr>
        <p:blipFill>
          <a:blip r:embed="rId6">
            <a:alphaModFix/>
          </a:blip>
          <a:stretch>
            <a:fillRect/>
          </a:stretch>
        </p:blipFill>
        <p:spPr>
          <a:xfrm>
            <a:off x="5950500" y="1843288"/>
            <a:ext cx="1219200" cy="1219200"/>
          </a:xfrm>
          <a:prstGeom prst="rect">
            <a:avLst/>
          </a:prstGeom>
          <a:noFill/>
          <a:ln>
            <a:noFill/>
          </a:ln>
        </p:spPr>
      </p:pic>
      <p:sp>
        <p:nvSpPr>
          <p:cNvPr id="155" name="Google Shape;155;p22"/>
          <p:cNvSpPr txBox="1"/>
          <p:nvPr/>
        </p:nvSpPr>
        <p:spPr>
          <a:xfrm>
            <a:off x="5043725" y="3272600"/>
            <a:ext cx="3120300" cy="72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Drink water detection model</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Check user drinked or not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Give notification to add drink amount when user drank</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Notify when user doesn’t drink water for long time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data collection</a:t>
            </a:r>
            <a:endParaRPr/>
          </a:p>
        </p:txBody>
      </p:sp>
      <p:graphicFrame>
        <p:nvGraphicFramePr>
          <p:cNvPr id="161" name="Google Shape;161;p23"/>
          <p:cNvGraphicFramePr/>
          <p:nvPr/>
        </p:nvGraphicFramePr>
        <p:xfrm>
          <a:off x="311725" y="1695625"/>
          <a:ext cx="3000000" cy="3000000"/>
        </p:xfrm>
        <a:graphic>
          <a:graphicData uri="http://schemas.openxmlformats.org/drawingml/2006/table">
            <a:tbl>
              <a:tblPr>
                <a:noFill/>
                <a:tableStyleId>{1C8EA0D3-DECE-4DC9-B16E-F047F5BAFEB7}</a:tableStyleId>
              </a:tblPr>
              <a:tblGrid>
                <a:gridCol w="1555325"/>
                <a:gridCol w="2165750"/>
              </a:tblGrid>
              <a:tr h="381000">
                <a:tc gridSpan="2">
                  <a:txBody>
                    <a:bodyPr/>
                    <a:lstStyle/>
                    <a:p>
                      <a:pPr indent="0" lvl="0" marL="0" rtl="0" algn="l">
                        <a:spcBef>
                          <a:spcPts val="0"/>
                        </a:spcBef>
                        <a:spcAft>
                          <a:spcPts val="0"/>
                        </a:spcAft>
                        <a:buNone/>
                      </a:pPr>
                      <a:r>
                        <a:rPr b="1" lang="en"/>
                        <a:t>Activity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Sitting, Walking, Running</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10000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15 minute</a:t>
                      </a:r>
                      <a:endParaRPr/>
                    </a:p>
                  </a:txBody>
                  <a:tcPr marT="91425" marB="91425" marR="91425" marL="91425"/>
                </a:tc>
              </a:tr>
            </a:tbl>
          </a:graphicData>
        </a:graphic>
      </p:graphicFrame>
      <p:graphicFrame>
        <p:nvGraphicFramePr>
          <p:cNvPr id="162" name="Google Shape;162;p23"/>
          <p:cNvGraphicFramePr/>
          <p:nvPr/>
        </p:nvGraphicFramePr>
        <p:xfrm>
          <a:off x="4807525" y="1695625"/>
          <a:ext cx="3000000" cy="3000000"/>
        </p:xfrm>
        <a:graphic>
          <a:graphicData uri="http://schemas.openxmlformats.org/drawingml/2006/table">
            <a:tbl>
              <a:tblPr>
                <a:noFill/>
                <a:tableStyleId>{1C8EA0D3-DECE-4DC9-B16E-F047F5BAFEB7}</a:tableStyleId>
              </a:tblPr>
              <a:tblGrid>
                <a:gridCol w="1878725"/>
                <a:gridCol w="1963675"/>
              </a:tblGrid>
              <a:tr h="381000">
                <a:tc gridSpan="2">
                  <a:txBody>
                    <a:bodyPr/>
                    <a:lstStyle/>
                    <a:p>
                      <a:pPr indent="0" lvl="0" marL="0" rtl="0" algn="l">
                        <a:spcBef>
                          <a:spcPts val="0"/>
                        </a:spcBef>
                        <a:spcAft>
                          <a:spcPts val="0"/>
                        </a:spcAft>
                        <a:buNone/>
                      </a:pPr>
                      <a:r>
                        <a:rPr b="1" lang="en"/>
                        <a:t>Water drinking</a:t>
                      </a:r>
                      <a:r>
                        <a:rPr b="1" lang="en"/>
                        <a:t>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 Heartrate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Normal, up, drinking, down</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200000</a:t>
                      </a:r>
                      <a:r>
                        <a:rPr lang="en"/>
                        <a:t>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40 minute</a:t>
                      </a:r>
                      <a:endParaRPr/>
                    </a:p>
                  </a:txBody>
                  <a:tcPr marT="91425" marB="91425" marR="91425" marL="91425"/>
                </a:tc>
              </a:tr>
              <a:tr h="381000">
                <a:tc>
                  <a:txBody>
                    <a:bodyPr/>
                    <a:lstStyle/>
                    <a:p>
                      <a:pPr indent="0" lvl="0" marL="0" rtl="0" algn="l">
                        <a:spcBef>
                          <a:spcPts val="0"/>
                        </a:spcBef>
                        <a:spcAft>
                          <a:spcPts val="0"/>
                        </a:spcAft>
                        <a:buNone/>
                      </a:pPr>
                      <a:r>
                        <a:rPr lang="en"/>
                        <a:t>Participant</a:t>
                      </a:r>
                      <a:endParaRPr/>
                    </a:p>
                  </a:txBody>
                  <a:tcPr marT="91425" marB="91425" marR="91425" marL="91425"/>
                </a:tc>
                <a:tc>
                  <a:txBody>
                    <a:bodyPr/>
                    <a:lstStyle/>
                    <a:p>
                      <a:pPr indent="0" lvl="0" marL="0" rtl="0" algn="l">
                        <a:spcBef>
                          <a:spcPts val="0"/>
                        </a:spcBef>
                        <a:spcAft>
                          <a:spcPts val="0"/>
                        </a:spcAft>
                        <a:buNone/>
                      </a:pPr>
                      <a:r>
                        <a:rPr lang="en"/>
                        <a:t>4 people(both right, left hand)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Activity Detection model</a:t>
            </a:r>
            <a:endParaRPr/>
          </a:p>
        </p:txBody>
      </p:sp>
      <p:sp>
        <p:nvSpPr>
          <p:cNvPr id="168" name="Google Shape;168;p24"/>
          <p:cNvSpPr txBox="1"/>
          <p:nvPr/>
        </p:nvSpPr>
        <p:spPr>
          <a:xfrm>
            <a:off x="497375" y="1661925"/>
            <a:ext cx="7848600" cy="279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Classifier candidate : NaiveBayes, DecisionStump, RandomForest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Find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Train/Test split : 7:3 split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 the classifier candidates.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Check the test accuracy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RandomForest was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98% accuracy on test 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Also work fine for the realtime user test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Heursitic added</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is classified as sitting, timer is counting time.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classified as walking or running more than 6 second, timer is reset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timer counts all the left time, stretch notification is given to user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74" name="Google Shape;174;p25"/>
          <p:cNvSpPr txBox="1"/>
          <p:nvPr/>
        </p:nvSpPr>
        <p:spPr>
          <a:xfrm>
            <a:off x="3536150" y="3275350"/>
            <a:ext cx="3445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Heartrate Graph&gt;</a:t>
            </a:r>
            <a:endParaRPr>
              <a:latin typeface="Roboto"/>
              <a:ea typeface="Roboto"/>
              <a:cs typeface="Roboto"/>
              <a:sym typeface="Roboto"/>
            </a:endParaRPr>
          </a:p>
        </p:txBody>
      </p:sp>
      <p:pic>
        <p:nvPicPr>
          <p:cNvPr id="175" name="Google Shape;175;p25"/>
          <p:cNvPicPr preferRelativeResize="0"/>
          <p:nvPr/>
        </p:nvPicPr>
        <p:blipFill>
          <a:blip r:embed="rId3">
            <a:alphaModFix/>
          </a:blip>
          <a:stretch>
            <a:fillRect/>
          </a:stretch>
        </p:blipFill>
        <p:spPr>
          <a:xfrm>
            <a:off x="2056950" y="1446975"/>
            <a:ext cx="4511959" cy="1828375"/>
          </a:xfrm>
          <a:prstGeom prst="rect">
            <a:avLst/>
          </a:prstGeom>
          <a:noFill/>
          <a:ln>
            <a:noFill/>
          </a:ln>
        </p:spPr>
      </p:pic>
      <p:sp>
        <p:nvSpPr>
          <p:cNvPr id="176" name="Google Shape;176;p25"/>
          <p:cNvSpPr txBox="1"/>
          <p:nvPr/>
        </p:nvSpPr>
        <p:spPr>
          <a:xfrm>
            <a:off x="1684300" y="3748450"/>
            <a:ext cx="60534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Heartrate didn’t show any pattern for different labels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is hard to use on realtime inference, because it is sampled in low frequency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didn’t give accuracy gain on our model</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82" name="Google Shape;182;p26"/>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Accelerometer Graph&gt;</a:t>
            </a:r>
            <a:endParaRPr>
              <a:latin typeface="Roboto"/>
              <a:ea typeface="Roboto"/>
              <a:cs typeface="Roboto"/>
              <a:sym typeface="Roboto"/>
            </a:endParaRPr>
          </a:p>
        </p:txBody>
      </p:sp>
      <p:sp>
        <p:nvSpPr>
          <p:cNvPr id="183" name="Google Shape;183;p26"/>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Accelerometer show clear pattern on different motion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low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lot’s of accuracy gain on our model</a:t>
            </a:r>
            <a:endParaRPr>
              <a:latin typeface="Roboto"/>
              <a:ea typeface="Roboto"/>
              <a:cs typeface="Roboto"/>
              <a:sym typeface="Roboto"/>
            </a:endParaRPr>
          </a:p>
        </p:txBody>
      </p:sp>
      <p:pic>
        <p:nvPicPr>
          <p:cNvPr id="184" name="Google Shape;184;p26"/>
          <p:cNvPicPr preferRelativeResize="0"/>
          <p:nvPr/>
        </p:nvPicPr>
        <p:blipFill>
          <a:blip r:embed="rId3">
            <a:alphaModFix/>
          </a:blip>
          <a:stretch>
            <a:fillRect/>
          </a:stretch>
        </p:blipFill>
        <p:spPr>
          <a:xfrm>
            <a:off x="419250" y="1495500"/>
            <a:ext cx="3943101" cy="289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90" name="Google Shape;190;p27"/>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Gyroscope Graph&gt;</a:t>
            </a:r>
            <a:endParaRPr>
              <a:latin typeface="Roboto"/>
              <a:ea typeface="Roboto"/>
              <a:cs typeface="Roboto"/>
              <a:sym typeface="Roboto"/>
            </a:endParaRPr>
          </a:p>
        </p:txBody>
      </p:sp>
      <p:sp>
        <p:nvSpPr>
          <p:cNvPr id="191" name="Google Shape;191;p27"/>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Gyroscope</a:t>
            </a:r>
            <a:r>
              <a:rPr lang="en">
                <a:latin typeface="Roboto"/>
                <a:ea typeface="Roboto"/>
                <a:cs typeface="Roboto"/>
                <a:sym typeface="Roboto"/>
              </a:rPr>
              <a:t> show some pattern but it is little bit ambiguous with normal pattern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high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small accuracy gain on our model</a:t>
            </a:r>
            <a:endParaRPr>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311725" y="1495475"/>
            <a:ext cx="4015477" cy="2965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drinking model</a:t>
            </a:r>
            <a:endParaRPr/>
          </a:p>
        </p:txBody>
      </p:sp>
      <p:graphicFrame>
        <p:nvGraphicFramePr>
          <p:cNvPr id="198" name="Google Shape;198;p28"/>
          <p:cNvGraphicFramePr/>
          <p:nvPr/>
        </p:nvGraphicFramePr>
        <p:xfrm>
          <a:off x="1199875" y="1519710"/>
          <a:ext cx="3000000" cy="3000000"/>
        </p:xfrm>
        <a:graphic>
          <a:graphicData uri="http://schemas.openxmlformats.org/drawingml/2006/table">
            <a:tbl>
              <a:tblPr>
                <a:noFill/>
                <a:tableStyleId>{1C8EA0D3-DECE-4DC9-B16E-F047F5BAFEB7}</a:tableStyleId>
              </a:tblPr>
              <a:tblGrid>
                <a:gridCol w="877850"/>
                <a:gridCol w="2132800"/>
                <a:gridCol w="2078500"/>
                <a:gridCol w="1872275"/>
              </a:tblGrid>
              <a:tr h="3679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Model candidates </a:t>
                      </a:r>
                      <a:endParaRPr/>
                    </a:p>
                  </a:txBody>
                  <a:tcPr marT="91425" marB="91425" marR="91425" marL="91425"/>
                </a:tc>
                <a:tc>
                  <a:txBody>
                    <a:bodyPr/>
                    <a:lstStyle/>
                    <a:p>
                      <a:pPr indent="0" lvl="0" marL="0" rtl="0" algn="l">
                        <a:spcBef>
                          <a:spcPts val="0"/>
                        </a:spcBef>
                        <a:spcAft>
                          <a:spcPts val="0"/>
                        </a:spcAft>
                        <a:buNone/>
                      </a:pPr>
                      <a:r>
                        <a:rPr b="1" lang="en"/>
                        <a:t>Accuracy / F1-score</a:t>
                      </a:r>
                      <a:endParaRPr b="1"/>
                    </a:p>
                  </a:txBody>
                  <a:tcPr marT="91425" marB="91425" marR="91425" marL="91425"/>
                </a:tc>
                <a:tc>
                  <a:txBody>
                    <a:bodyPr/>
                    <a:lstStyle/>
                    <a:p>
                      <a:pPr indent="0" lvl="0" marL="0" rtl="0" algn="l">
                        <a:spcBef>
                          <a:spcPts val="0"/>
                        </a:spcBef>
                        <a:spcAft>
                          <a:spcPts val="0"/>
                        </a:spcAft>
                        <a:buNone/>
                      </a:pPr>
                      <a:r>
                        <a:rPr b="1" lang="en"/>
                        <a:t>note</a:t>
                      </a:r>
                      <a:endParaRPr b="1"/>
                    </a:p>
                  </a:txBody>
                  <a:tcPr marT="91425" marB="91425" marR="91425" marL="91425"/>
                </a:tc>
              </a:tr>
              <a:tr h="558925">
                <a:tc>
                  <a:txBody>
                    <a:bodyPr/>
                    <a:lstStyle/>
                    <a:p>
                      <a:pPr indent="0" lvl="0" marL="0" rtl="0" algn="l">
                        <a:spcBef>
                          <a:spcPts val="0"/>
                        </a:spcBef>
                        <a:spcAft>
                          <a:spcPts val="0"/>
                        </a:spcAft>
                        <a:buNone/>
                      </a:pPr>
                      <a:r>
                        <a:rPr lang="en"/>
                        <a:t>ML</a:t>
                      </a:r>
                      <a:endParaRPr/>
                    </a:p>
                  </a:txBody>
                  <a:tcPr marT="91425" marB="91425" marR="91425" marL="91425"/>
                </a:tc>
                <a:tc>
                  <a:txBody>
                    <a:bodyPr/>
                    <a:lstStyle/>
                    <a:p>
                      <a:pPr indent="0" lvl="0" marL="0" rtl="0" algn="l">
                        <a:spcBef>
                          <a:spcPts val="0"/>
                        </a:spcBef>
                        <a:spcAft>
                          <a:spcPts val="0"/>
                        </a:spcAft>
                        <a:buNone/>
                      </a:pPr>
                      <a:r>
                        <a:rPr lang="en"/>
                        <a:t>Randomforest</a:t>
                      </a:r>
                      <a:endParaRPr/>
                    </a:p>
                  </a:txBody>
                  <a:tcPr marT="91425" marB="91425" marR="91425" marL="91425"/>
                </a:tc>
                <a:tc>
                  <a:txBody>
                    <a:bodyPr/>
                    <a:lstStyle/>
                    <a:p>
                      <a:pPr indent="0" lvl="0" marL="0" rtl="0" algn="l">
                        <a:spcBef>
                          <a:spcPts val="0"/>
                        </a:spcBef>
                        <a:spcAft>
                          <a:spcPts val="0"/>
                        </a:spcAft>
                        <a:buNone/>
                      </a:pPr>
                      <a:r>
                        <a:rPr lang="en"/>
                        <a:t>88.2% / 82.0</a:t>
                      </a:r>
                      <a:endParaRPr/>
                    </a:p>
                  </a:txBody>
                  <a:tcPr marT="91425" marB="91425" marR="91425" marL="91425"/>
                </a:tc>
                <a:tc>
                  <a:txBody>
                    <a:bodyPr/>
                    <a:lstStyle/>
                    <a:p>
                      <a:pPr indent="0" lvl="0" marL="0" rtl="0" algn="l">
                        <a:spcBef>
                          <a:spcPts val="0"/>
                        </a:spcBef>
                        <a:spcAft>
                          <a:spcPts val="0"/>
                        </a:spcAft>
                        <a:buNone/>
                      </a:pPr>
                      <a:r>
                        <a:rPr lang="en"/>
                        <a:t>Feature extraction needed</a:t>
                      </a:r>
                      <a:endParaRPr/>
                    </a:p>
                  </a:txBody>
                  <a:tcPr marT="91425" marB="91425" marR="91425" marL="91425"/>
                </a:tc>
              </a:tr>
              <a:tr h="444250">
                <a:tc rowSpan="2">
                  <a:txBody>
                    <a:bodyPr/>
                    <a:lstStyle/>
                    <a:p>
                      <a:pPr indent="0" lvl="0" marL="0" rtl="0" algn="l">
                        <a:spcBef>
                          <a:spcPts val="0"/>
                        </a:spcBef>
                        <a:spcAft>
                          <a:spcPts val="0"/>
                        </a:spcAft>
                        <a:buNone/>
                      </a:pPr>
                      <a:r>
                        <a:rPr lang="en"/>
                        <a:t>DL</a:t>
                      </a:r>
                      <a:endParaRPr/>
                    </a:p>
                  </a:txBody>
                  <a:tcPr marT="91425" marB="91425" marR="91425" marL="91425"/>
                </a:tc>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73.4% / 66.6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4275">
                <a:tc vMerge="1"/>
                <a:tc>
                  <a:txBody>
                    <a:bodyPr/>
                    <a:lstStyle/>
                    <a:p>
                      <a:pPr indent="0" lvl="0" marL="0" rtl="0" algn="l">
                        <a:spcBef>
                          <a:spcPts val="0"/>
                        </a:spcBef>
                        <a:spcAft>
                          <a:spcPts val="0"/>
                        </a:spcAft>
                        <a:buNone/>
                      </a:pPr>
                      <a:r>
                        <a:rPr lang="en"/>
                        <a:t>DeepConvLSTM</a:t>
                      </a:r>
                      <a:endParaRPr/>
                    </a:p>
                  </a:txBody>
                  <a:tcPr marT="91425" marB="91425" marR="91425" marL="91425"/>
                </a:tc>
                <a:tc>
                  <a:txBody>
                    <a:bodyPr/>
                    <a:lstStyle/>
                    <a:p>
                      <a:pPr indent="0" lvl="0" marL="0" rtl="0" algn="l">
                        <a:spcBef>
                          <a:spcPts val="0"/>
                        </a:spcBef>
                        <a:spcAft>
                          <a:spcPts val="0"/>
                        </a:spcAft>
                        <a:buNone/>
                      </a:pPr>
                      <a:r>
                        <a:rPr lang="en"/>
                        <a:t>76.5% / 68.3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9" name="Google Shape;199;p28"/>
          <p:cNvPicPr preferRelativeResize="0"/>
          <p:nvPr/>
        </p:nvPicPr>
        <p:blipFill>
          <a:blip r:embed="rId3">
            <a:alphaModFix/>
          </a:blip>
          <a:stretch>
            <a:fillRect/>
          </a:stretch>
        </p:blipFill>
        <p:spPr>
          <a:xfrm>
            <a:off x="2279800" y="3522500"/>
            <a:ext cx="4840678" cy="1545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Results2 : Inference</a:t>
            </a:r>
            <a:endParaRPr/>
          </a:p>
        </p:txBody>
      </p:sp>
      <p:graphicFrame>
        <p:nvGraphicFramePr>
          <p:cNvPr id="205" name="Google Shape;205;p29"/>
          <p:cNvGraphicFramePr/>
          <p:nvPr/>
        </p:nvGraphicFramePr>
        <p:xfrm>
          <a:off x="952500" y="1428750"/>
          <a:ext cx="3000000" cy="3000000"/>
        </p:xfrm>
        <a:graphic>
          <a:graphicData uri="http://schemas.openxmlformats.org/drawingml/2006/table">
            <a:tbl>
              <a:tblPr>
                <a:noFill/>
                <a:tableStyleId>{1C8EA0D3-DECE-4DC9-B16E-F047F5BAFEB7}</a:tableStyleId>
              </a:tblPr>
              <a:tblGrid>
                <a:gridCol w="3003825"/>
                <a:gridCol w="4532375"/>
              </a:tblGrid>
              <a:tr h="381000">
                <a:tc gridSpan="2">
                  <a:txBody>
                    <a:bodyPr/>
                    <a:lstStyle/>
                    <a:p>
                      <a:pPr indent="0" lvl="0" marL="0" rtl="0" algn="ctr">
                        <a:spcBef>
                          <a:spcPts val="0"/>
                        </a:spcBef>
                        <a:spcAft>
                          <a:spcPts val="0"/>
                        </a:spcAft>
                        <a:buNone/>
                      </a:pPr>
                      <a:r>
                        <a:rPr b="1" lang="en" sz="1600"/>
                        <a:t>Model : RandomForest (with feature engineering)</a:t>
                      </a:r>
                      <a:endParaRPr b="1" sz="1600"/>
                    </a:p>
                  </a:txBody>
                  <a:tcPr marT="91425" marB="91425" marR="91425" marL="91425"/>
                </a:tc>
                <a:tc hMerge="1"/>
              </a:tr>
              <a:tr h="381000">
                <a:tc>
                  <a:txBody>
                    <a:bodyPr/>
                    <a:lstStyle/>
                    <a:p>
                      <a:pPr indent="0" lvl="0" marL="0" rtl="0" algn="l">
                        <a:spcBef>
                          <a:spcPts val="0"/>
                        </a:spcBef>
                        <a:spcAft>
                          <a:spcPts val="0"/>
                        </a:spcAft>
                        <a:buNone/>
                      </a:pPr>
                      <a:r>
                        <a:rPr lang="en"/>
                        <a:t>Model Accuracy</a:t>
                      </a:r>
                      <a:endParaRPr/>
                    </a:p>
                  </a:txBody>
                  <a:tcPr marT="91425" marB="91425" marR="91425" marL="91425"/>
                </a:tc>
                <a:tc>
                  <a:txBody>
                    <a:bodyPr/>
                    <a:lstStyle/>
                    <a:p>
                      <a:pPr indent="0" lvl="0" marL="0" rtl="0" algn="l">
                        <a:spcBef>
                          <a:spcPts val="0"/>
                        </a:spcBef>
                        <a:spcAft>
                          <a:spcPts val="0"/>
                        </a:spcAft>
                        <a:buNone/>
                      </a:pPr>
                      <a:r>
                        <a:rPr lang="en"/>
                        <a:t>Gyroscope + Accel : </a:t>
                      </a:r>
                      <a:r>
                        <a:rPr lang="en"/>
                        <a:t>88.2% / 82.0</a:t>
                      </a:r>
                      <a:endParaRPr/>
                    </a:p>
                    <a:p>
                      <a:pPr indent="0" lvl="0" marL="0" rtl="0" algn="l">
                        <a:spcBef>
                          <a:spcPts val="0"/>
                        </a:spcBef>
                        <a:spcAft>
                          <a:spcPts val="0"/>
                        </a:spcAft>
                        <a:buNone/>
                      </a:pPr>
                      <a:r>
                        <a:rPr lang="en"/>
                        <a:t>Only Accel : 87.1 % / 81.1</a:t>
                      </a:r>
                      <a:endParaRPr/>
                    </a:p>
                  </a:txBody>
                  <a:tcPr marT="91425" marB="91425" marR="91425" marL="91425"/>
                </a:tc>
              </a:tr>
              <a:tr h="381000">
                <a:tc>
                  <a:txBody>
                    <a:bodyPr/>
                    <a:lstStyle/>
                    <a:p>
                      <a:pPr indent="0" lvl="0" marL="0" rtl="0" algn="l">
                        <a:spcBef>
                          <a:spcPts val="0"/>
                        </a:spcBef>
                        <a:spcAft>
                          <a:spcPts val="0"/>
                        </a:spcAft>
                        <a:buNone/>
                      </a:pPr>
                      <a:r>
                        <a:rPr lang="en"/>
                        <a:t>Drinking detection Accuracy</a:t>
                      </a:r>
                      <a:endParaRPr/>
                    </a:p>
                  </a:txBody>
                  <a:tcPr marT="91425" marB="91425" marR="91425" marL="91425"/>
                </a:tc>
                <a:tc>
                  <a:txBody>
                    <a:bodyPr/>
                    <a:lstStyle/>
                    <a:p>
                      <a:pPr indent="0" lvl="0" marL="0" rtl="0" algn="l">
                        <a:spcBef>
                          <a:spcPts val="0"/>
                        </a:spcBef>
                        <a:spcAft>
                          <a:spcPts val="0"/>
                        </a:spcAft>
                        <a:buNone/>
                      </a:pPr>
                      <a:r>
                        <a:rPr lang="en"/>
                        <a:t>Test set : 100%</a:t>
                      </a:r>
                      <a:endParaRPr/>
                    </a:p>
                    <a:p>
                      <a:pPr indent="0" lvl="0" marL="0" rtl="0" algn="l">
                        <a:spcBef>
                          <a:spcPts val="0"/>
                        </a:spcBef>
                        <a:spcAft>
                          <a:spcPts val="0"/>
                        </a:spcAft>
                        <a:buNone/>
                      </a:pPr>
                      <a:r>
                        <a:rPr lang="en"/>
                        <a:t>Real time test : about 90%</a:t>
                      </a:r>
                      <a:endParaRPr/>
                    </a:p>
                  </a:txBody>
                  <a:tcPr marT="91425" marB="91425" marR="91425" marL="91425"/>
                </a:tc>
              </a:tr>
              <a:tr h="381000">
                <a:tc>
                  <a:txBody>
                    <a:bodyPr/>
                    <a:lstStyle/>
                    <a:p>
                      <a:pPr indent="0" lvl="0" marL="0" rtl="0" algn="l">
                        <a:spcBef>
                          <a:spcPts val="0"/>
                        </a:spcBef>
                        <a:spcAft>
                          <a:spcPts val="0"/>
                        </a:spcAft>
                        <a:buNone/>
                      </a:pPr>
                      <a:r>
                        <a:rPr lang="en"/>
                        <a:t>Latency</a:t>
                      </a:r>
                      <a:endParaRPr/>
                    </a:p>
                  </a:txBody>
                  <a:tcPr marT="91425" marB="91425" marR="91425" marL="91425"/>
                </a:tc>
                <a:tc>
                  <a:txBody>
                    <a:bodyPr/>
                    <a:lstStyle/>
                    <a:p>
                      <a:pPr indent="0" lvl="0" marL="0" rtl="0" algn="l">
                        <a:spcBef>
                          <a:spcPts val="0"/>
                        </a:spcBef>
                        <a:spcAft>
                          <a:spcPts val="0"/>
                        </a:spcAft>
                        <a:buNone/>
                      </a:pPr>
                      <a:r>
                        <a:rPr lang="en"/>
                        <a:t>About 1 second</a:t>
                      </a:r>
                      <a:endParaRPr/>
                    </a:p>
                    <a:p>
                      <a:pPr indent="0" lvl="0" marL="0" rtl="0" algn="l">
                        <a:spcBef>
                          <a:spcPts val="0"/>
                        </a:spcBef>
                        <a:spcAft>
                          <a:spcPts val="0"/>
                        </a:spcAft>
                        <a:buNone/>
                      </a:pPr>
                      <a:r>
                        <a:rPr lang="en"/>
                        <a:t>(Bluetooth : 1 second?, Inference : almost 0)</a:t>
                      </a:r>
                      <a:endParaRPr/>
                    </a:p>
                  </a:txBody>
                  <a:tcPr marT="91425" marB="91425" marR="91425" marL="91425"/>
                </a:tc>
              </a:tr>
              <a:tr h="381000">
                <a:tc>
                  <a:txBody>
                    <a:bodyPr/>
                    <a:lstStyle/>
                    <a:p>
                      <a:pPr indent="0" lvl="0" marL="0" rtl="0" algn="l">
                        <a:spcBef>
                          <a:spcPts val="0"/>
                        </a:spcBef>
                        <a:spcAft>
                          <a:spcPts val="0"/>
                        </a:spcAft>
                        <a:buNone/>
                      </a:pPr>
                      <a:r>
                        <a:rPr lang="en"/>
                        <a:t>Power</a:t>
                      </a:r>
                      <a:endParaRPr/>
                    </a:p>
                  </a:txBody>
                  <a:tcPr marT="91425" marB="91425" marR="91425" marL="91425"/>
                </a:tc>
                <a:tc>
                  <a:txBody>
                    <a:bodyPr/>
                    <a:lstStyle/>
                    <a:p>
                      <a:pPr indent="0" lvl="0" marL="0" rtl="0" algn="l">
                        <a:spcBef>
                          <a:spcPts val="0"/>
                        </a:spcBef>
                        <a:spcAft>
                          <a:spcPts val="0"/>
                        </a:spcAft>
                        <a:buNone/>
                      </a:pPr>
                      <a:r>
                        <a:rPr lang="en"/>
                        <a:t>Approx 0.5% per Hour (Only accel)</a:t>
                      </a:r>
                      <a:endParaRPr/>
                    </a:p>
                  </a:txBody>
                  <a:tcPr marT="91425" marB="91425" marR="91425" marL="91425"/>
                </a:tc>
              </a:tr>
              <a:tr h="381000">
                <a:tc>
                  <a:txBody>
                    <a:bodyPr/>
                    <a:lstStyle/>
                    <a:p>
                      <a:pPr indent="0" lvl="0" marL="0" rtl="0" algn="l">
                        <a:spcBef>
                          <a:spcPts val="0"/>
                        </a:spcBef>
                        <a:spcAft>
                          <a:spcPts val="0"/>
                        </a:spcAft>
                        <a:buNone/>
                      </a:pPr>
                      <a:r>
                        <a:rPr lang="en"/>
                        <a:t>Usability</a:t>
                      </a:r>
                      <a:endParaRPr/>
                    </a:p>
                  </a:txBody>
                  <a:tcPr marT="91425" marB="91425" marR="91425" marL="91425"/>
                </a:tc>
                <a:tc>
                  <a:txBody>
                    <a:bodyPr/>
                    <a:lstStyle/>
                    <a:p>
                      <a:pPr indent="0" lvl="0" marL="0" rtl="0" algn="l">
                        <a:spcBef>
                          <a:spcPts val="0"/>
                        </a:spcBef>
                        <a:spcAft>
                          <a:spcPts val="0"/>
                        </a:spcAft>
                        <a:buNone/>
                      </a:pPr>
                      <a:r>
                        <a:rPr lang="en"/>
                        <a:t>It is little bit unstable on real time</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3 : Backend design</a:t>
            </a:r>
            <a:endParaRPr/>
          </a:p>
        </p:txBody>
      </p:sp>
      <p:pic>
        <p:nvPicPr>
          <p:cNvPr id="211" name="Google Shape;211;p30"/>
          <p:cNvPicPr preferRelativeResize="0"/>
          <p:nvPr/>
        </p:nvPicPr>
        <p:blipFill>
          <a:blip r:embed="rId3">
            <a:alphaModFix/>
          </a:blip>
          <a:stretch>
            <a:fillRect/>
          </a:stretch>
        </p:blipFill>
        <p:spPr>
          <a:xfrm>
            <a:off x="882950" y="1173975"/>
            <a:ext cx="7102658" cy="3866475"/>
          </a:xfrm>
          <a:prstGeom prst="rect">
            <a:avLst/>
          </a:prstGeom>
          <a:noFill/>
          <a:ln>
            <a:noFill/>
          </a:ln>
        </p:spPr>
      </p:pic>
      <p:sp>
        <p:nvSpPr>
          <p:cNvPr id="212" name="Google Shape;212;p30"/>
          <p:cNvSpPr/>
          <p:nvPr/>
        </p:nvSpPr>
        <p:spPr>
          <a:xfrm>
            <a:off x="1913075" y="1140400"/>
            <a:ext cx="1905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3970475" y="1140400"/>
            <a:ext cx="3021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1655900" y="2102425"/>
            <a:ext cx="3316200" cy="245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txBox="1"/>
          <p:nvPr/>
        </p:nvSpPr>
        <p:spPr>
          <a:xfrm>
            <a:off x="5648375" y="2026300"/>
            <a:ext cx="16320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Today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(count, ranking ..)</a:t>
            </a:r>
            <a:endParaRPr>
              <a:latin typeface="Roboto"/>
              <a:ea typeface="Roboto"/>
              <a:cs typeface="Roboto"/>
              <a:sym typeface="Roboto"/>
            </a:endParaRPr>
          </a:p>
        </p:txBody>
      </p:sp>
      <p:sp>
        <p:nvSpPr>
          <p:cNvPr id="216" name="Google Shape;216;p30"/>
          <p:cNvSpPr txBox="1"/>
          <p:nvPr/>
        </p:nvSpPr>
        <p:spPr>
          <a:xfrm>
            <a:off x="1038375" y="1619875"/>
            <a:ext cx="13431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Life Data</a:t>
            </a:r>
            <a:endParaRPr>
              <a:latin typeface="Roboto"/>
              <a:ea typeface="Roboto"/>
              <a:cs typeface="Roboto"/>
              <a:sym typeface="Roboto"/>
            </a:endParaRPr>
          </a:p>
        </p:txBody>
      </p:sp>
      <p:sp>
        <p:nvSpPr>
          <p:cNvPr id="217" name="Google Shape;217;p30"/>
          <p:cNvSpPr txBox="1"/>
          <p:nvPr/>
        </p:nvSpPr>
        <p:spPr>
          <a:xfrm>
            <a:off x="882950" y="2776500"/>
            <a:ext cx="1777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from Django</a:t>
            </a:r>
            <a:endParaRPr>
              <a:latin typeface="Roboto"/>
              <a:ea typeface="Roboto"/>
              <a:cs typeface="Roboto"/>
              <a:sym typeface="Roboto"/>
            </a:endParaRPr>
          </a:p>
        </p:txBody>
      </p:sp>
      <p:sp>
        <p:nvSpPr>
          <p:cNvPr id="218" name="Google Shape;218;p30"/>
          <p:cNvSpPr txBox="1"/>
          <p:nvPr/>
        </p:nvSpPr>
        <p:spPr>
          <a:xfrm>
            <a:off x="5549650" y="2875525"/>
            <a:ext cx="28791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4: Notification logic</a:t>
            </a:r>
            <a:endParaRPr/>
          </a:p>
        </p:txBody>
      </p:sp>
      <p:sp>
        <p:nvSpPr>
          <p:cNvPr id="224" name="Google Shape;224;p31"/>
          <p:cNvSpPr/>
          <p:nvPr/>
        </p:nvSpPr>
        <p:spPr>
          <a:xfrm>
            <a:off x="551100" y="1461575"/>
            <a:ext cx="6868800" cy="902700"/>
          </a:xfrm>
          <a:prstGeom prst="round2Same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Initial thought: Chain Observables from the sensor data to notification!</a:t>
            </a:r>
            <a:endParaRPr sz="1500"/>
          </a:p>
        </p:txBody>
      </p:sp>
      <p:sp>
        <p:nvSpPr>
          <p:cNvPr id="225" name="Google Shape;225;p31"/>
          <p:cNvSpPr/>
          <p:nvPr/>
        </p:nvSpPr>
        <p:spPr>
          <a:xfrm>
            <a:off x="911150" y="2524475"/>
            <a:ext cx="6868800" cy="9027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Low experience in reactiveX-tive way of thinking</a:t>
            </a:r>
            <a:endParaRPr sz="1500"/>
          </a:p>
        </p:txBody>
      </p:sp>
      <p:sp>
        <p:nvSpPr>
          <p:cNvPr id="226" name="Google Shape;226;p31"/>
          <p:cNvSpPr/>
          <p:nvPr/>
        </p:nvSpPr>
        <p:spPr>
          <a:xfrm>
            <a:off x="1510825" y="3699175"/>
            <a:ext cx="6868800" cy="902700"/>
          </a:xfrm>
          <a:prstGeom prst="round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Use traditional way like callbacks to run tasks based on timing</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on the project</a:t>
            </a:r>
            <a:endParaRPr/>
          </a:p>
        </p:txBody>
      </p:sp>
      <p:sp>
        <p:nvSpPr>
          <p:cNvPr id="72" name="Google Shape;72;p14"/>
          <p:cNvSpPr txBox="1"/>
          <p:nvPr>
            <p:ph idx="1" type="body"/>
          </p:nvPr>
        </p:nvSpPr>
        <p:spPr>
          <a:xfrm>
            <a:off x="4416500" y="102900"/>
            <a:ext cx="4239000" cy="49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b="1" lang="en"/>
              <a:t>Motivation</a:t>
            </a:r>
            <a:endParaRPr b="1"/>
          </a:p>
          <a:p>
            <a:pPr indent="-311150" lvl="0" marL="914400" rtl="0" algn="l">
              <a:spcBef>
                <a:spcPts val="0"/>
              </a:spcBef>
              <a:spcAft>
                <a:spcPts val="0"/>
              </a:spcAft>
              <a:buSzPts val="1300"/>
              <a:buChar char="●"/>
            </a:pPr>
            <a:r>
              <a:rPr lang="en"/>
              <a:t>People who sit in front of their desk for long time need reminder to stretch (customized interval)</a:t>
            </a:r>
            <a:endParaRPr/>
          </a:p>
          <a:p>
            <a:pPr indent="-311150" lvl="0" marL="914400" rtl="0" algn="l">
              <a:spcBef>
                <a:spcPts val="0"/>
              </a:spcBef>
              <a:spcAft>
                <a:spcPts val="0"/>
              </a:spcAft>
              <a:buSzPts val="1300"/>
              <a:buChar char="●"/>
            </a:pPr>
            <a:r>
              <a:rPr lang="en"/>
              <a:t>People who forget to drink enough water for health(8 cups)</a:t>
            </a:r>
            <a:endParaRPr b="1"/>
          </a:p>
          <a:p>
            <a:pPr indent="-311150" lvl="0" marL="457200" rtl="0" algn="l">
              <a:spcBef>
                <a:spcPts val="0"/>
              </a:spcBef>
              <a:spcAft>
                <a:spcPts val="0"/>
              </a:spcAft>
              <a:buSzPts val="1300"/>
              <a:buChar char="●"/>
            </a:pPr>
            <a:r>
              <a:rPr b="1" lang="en"/>
              <a:t>Proposed Idea</a:t>
            </a:r>
            <a:endParaRPr b="1"/>
          </a:p>
          <a:p>
            <a:pPr indent="-311150" lvl="0" marL="914400" rtl="0" algn="l">
              <a:spcBef>
                <a:spcPts val="0"/>
              </a:spcBef>
              <a:spcAft>
                <a:spcPts val="0"/>
              </a:spcAft>
              <a:buSzPts val="1300"/>
              <a:buChar char="●"/>
            </a:pPr>
            <a:r>
              <a:rPr lang="en"/>
              <a:t>By using sensor data, we build model to detect cup grabbing and inactive state and remind user automatically to drink water</a:t>
            </a:r>
            <a:endParaRPr/>
          </a:p>
          <a:p>
            <a:pPr indent="-311150" lvl="0" marL="457200" rtl="0" algn="l">
              <a:spcBef>
                <a:spcPts val="0"/>
              </a:spcBef>
              <a:spcAft>
                <a:spcPts val="0"/>
              </a:spcAft>
              <a:buSzPts val="1300"/>
              <a:buChar char="●"/>
            </a:pPr>
            <a:r>
              <a:rPr b="1" lang="en"/>
              <a:t>Novelty</a:t>
            </a:r>
            <a:endParaRPr/>
          </a:p>
          <a:p>
            <a:pPr indent="-311150" lvl="0" marL="914400" rtl="0" algn="l">
              <a:spcBef>
                <a:spcPts val="0"/>
              </a:spcBef>
              <a:spcAft>
                <a:spcPts val="0"/>
              </a:spcAft>
              <a:buSzPts val="1300"/>
              <a:buChar char="●"/>
            </a:pPr>
            <a:r>
              <a:rPr lang="en"/>
              <a:t>We provide different service by checking user’s smartwatch availability</a:t>
            </a:r>
            <a:endParaRPr/>
          </a:p>
          <a:p>
            <a:pPr indent="-311150" lvl="0" marL="914400" rtl="0" algn="l">
              <a:spcBef>
                <a:spcPts val="0"/>
              </a:spcBef>
              <a:spcAft>
                <a:spcPts val="0"/>
              </a:spcAft>
              <a:buSzPts val="1300"/>
              <a:buChar char="●"/>
            </a:pPr>
            <a:r>
              <a:rPr lang="en"/>
              <a:t>We alarm user to drink water at appropriate time using ML.</a:t>
            </a:r>
            <a:endParaRPr/>
          </a:p>
          <a:p>
            <a:pPr indent="-311150" lvl="0" marL="914400" rtl="0" algn="l">
              <a:spcBef>
                <a:spcPts val="0"/>
              </a:spcBef>
              <a:spcAft>
                <a:spcPts val="0"/>
              </a:spcAft>
              <a:buSzPts val="1300"/>
              <a:buChar char="●"/>
            </a:pPr>
            <a:r>
              <a:rPr lang="en"/>
              <a:t>We recommend YouTube videos based on the detected state (Stretch for sitting, Cool down, Running)</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deliverable and success criteria</a:t>
            </a:r>
            <a:endParaRPr/>
          </a:p>
        </p:txBody>
      </p:sp>
      <p:sp>
        <p:nvSpPr>
          <p:cNvPr id="232" name="Google Shape;232;p32"/>
          <p:cNvSpPr txBox="1"/>
          <p:nvPr>
            <p:ph idx="1" type="body"/>
          </p:nvPr>
        </p:nvSpPr>
        <p:spPr>
          <a:xfrm>
            <a:off x="4644675" y="76925"/>
            <a:ext cx="4166400" cy="497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o Our Final APP</a:t>
            </a:r>
            <a:endParaRPr b="1"/>
          </a:p>
          <a:p>
            <a:pPr indent="0" lvl="0" marL="457200" rtl="0" algn="l">
              <a:spcBef>
                <a:spcPts val="1600"/>
              </a:spcBef>
              <a:spcAft>
                <a:spcPts val="0"/>
              </a:spcAft>
              <a:buNone/>
            </a:pPr>
            <a:r>
              <a:rPr lang="en"/>
              <a:t> Using sensors of smart</a:t>
            </a:r>
            <a:r>
              <a:rPr lang="en"/>
              <a:t> </a:t>
            </a:r>
            <a:r>
              <a:rPr lang="en"/>
              <a:t>phone and watch, without setting fixed time people can get alarmed for their stretching and water drinking at their desired time interval.</a:t>
            </a:r>
            <a:endParaRPr/>
          </a:p>
          <a:p>
            <a:pPr indent="0" lvl="0" marL="457200" rtl="0" algn="l">
              <a:spcBef>
                <a:spcPts val="1600"/>
              </a:spcBef>
              <a:spcAft>
                <a:spcPts val="0"/>
              </a:spcAft>
              <a:buNone/>
            </a:pPr>
            <a:r>
              <a:rPr lang="en"/>
              <a:t>To give some sort of accomplishment sense, they will get success batch when they do stretching and drinking.  </a:t>
            </a:r>
            <a:endParaRPr/>
          </a:p>
          <a:p>
            <a:pPr indent="0" lvl="0" marL="457200" rtl="0" algn="l">
              <a:spcBef>
                <a:spcPts val="1600"/>
              </a:spcBef>
              <a:spcAft>
                <a:spcPts val="0"/>
              </a:spcAft>
              <a:buNone/>
            </a:pPr>
            <a:r>
              <a:rPr lang="en"/>
              <a:t>People can also record and share their health history about stretching and water drinking.</a:t>
            </a:r>
            <a:endParaRPr/>
          </a:p>
          <a:p>
            <a:pPr indent="0" lvl="0" marL="457200" rtl="0" algn="l">
              <a:spcBef>
                <a:spcPts val="1600"/>
              </a:spcBef>
              <a:spcAft>
                <a:spcPts val="0"/>
              </a:spcAft>
              <a:buNone/>
            </a:pPr>
            <a:r>
              <a:rPr b="1" lang="en"/>
              <a:t>o Our Success Criteria are</a:t>
            </a:r>
            <a:endParaRPr b="1"/>
          </a:p>
          <a:p>
            <a:pPr indent="0" lvl="0" marL="457200" rtl="0" algn="l">
              <a:spcBef>
                <a:spcPts val="1600"/>
              </a:spcBef>
              <a:spcAft>
                <a:spcPts val="0"/>
              </a:spcAft>
              <a:buNone/>
            </a:pPr>
            <a:r>
              <a:rPr lang="en"/>
              <a:t>If our model for moving gets upper 99% acc, one for water drinking gets upper 95% acc(19 of 20) and other functions(data recording and competing with others) are implemented, we will judge our project succeeds.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2800"/>
              </a:spcBef>
              <a:spcAft>
                <a:spcPts val="0"/>
              </a:spcAft>
              <a:buClr>
                <a:srgbClr val="000000"/>
              </a:buClr>
              <a:buSzPts val="1400"/>
              <a:buFont typeface="Arial"/>
              <a:buChar char="●"/>
            </a:pPr>
            <a:r>
              <a:rPr b="1" lang="en" sz="1600"/>
              <a:t>Scope is same with Mid,</a:t>
            </a:r>
            <a:endParaRPr b="1" sz="1600"/>
          </a:p>
          <a:p>
            <a:pPr indent="-317500" lvl="0" marL="457200" rtl="0" algn="l">
              <a:spcBef>
                <a:spcPts val="0"/>
              </a:spcBef>
              <a:spcAft>
                <a:spcPts val="0"/>
              </a:spcAft>
              <a:buClr>
                <a:srgbClr val="000000"/>
              </a:buClr>
              <a:buSzPts val="1400"/>
              <a:buFont typeface="Arial"/>
              <a:buChar char="●"/>
            </a:pPr>
            <a:r>
              <a:rPr b="1" lang="en" sz="1600"/>
              <a:t>All our plans were done! </a:t>
            </a:r>
            <a:endParaRPr b="1" sz="1600"/>
          </a:p>
          <a:p>
            <a:pPr indent="0" lvl="0" marL="457200" rtl="0" algn="l">
              <a:spcBef>
                <a:spcPts val="2800"/>
              </a:spcBef>
              <a:spcAft>
                <a:spcPts val="0"/>
              </a:spcAft>
              <a:buNone/>
            </a:pPr>
            <a:r>
              <a:t/>
            </a:r>
            <a:endParaRPr/>
          </a:p>
          <a:p>
            <a:pPr indent="0" lvl="0" marL="0" rtl="0" algn="l">
              <a:spcBef>
                <a:spcPts val="2800"/>
              </a:spcBef>
              <a:spcAft>
                <a:spcPts val="1600"/>
              </a:spcAft>
              <a:buNone/>
            </a:pPr>
            <a:r>
              <a:t/>
            </a:r>
            <a:endParaRPr/>
          </a:p>
        </p:txBody>
      </p:sp>
      <p:sp>
        <p:nvSpPr>
          <p:cNvPr id="238" name="Google Shape;238;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239" name="Google Shape;239;p3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b="1" i="1" lang="en" sz="1500" u="sng">
                <a:solidFill>
                  <a:srgbClr val="24292E"/>
                </a:solidFill>
              </a:rPr>
              <a:t>What are to be done (in Mid)</a:t>
            </a:r>
            <a:endParaRPr b="1" i="1" sz="15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Implement bluetooth communication between smartphone and watch</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model accuracy on detecting water drinking by using DL model and feature engineering</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Develop proper backend</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Add community feature like ranking or competition</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UI/UX</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Deploy server</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Testing</a:t>
            </a:r>
            <a:endParaRPr i="1" sz="1200" u="sng">
              <a:solidFill>
                <a:srgbClr val="24292E"/>
              </a:solidFill>
            </a:endParaRPr>
          </a:p>
          <a:p>
            <a:pPr indent="0" lvl="0" marL="0" rtl="0" algn="l">
              <a:spcBef>
                <a:spcPts val="1600"/>
              </a:spcBef>
              <a:spcAft>
                <a:spcPts val="1600"/>
              </a:spcAft>
              <a:buNone/>
            </a:pPr>
            <a:r>
              <a:t/>
            </a:r>
            <a:endParaRPr i="1"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Timeline</a:t>
            </a:r>
            <a:endParaRPr/>
          </a:p>
        </p:txBody>
      </p:sp>
      <p:sp>
        <p:nvSpPr>
          <p:cNvPr id="245" name="Google Shape;245;p34"/>
          <p:cNvSpPr txBox="1"/>
          <p:nvPr>
            <p:ph idx="4294967295" type="body"/>
          </p:nvPr>
        </p:nvSpPr>
        <p:spPr>
          <a:xfrm>
            <a:off x="183900" y="1146300"/>
            <a:ext cx="3999900" cy="4133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b="1" lang="en" sz="1500">
                <a:solidFill>
                  <a:srgbClr val="24292E"/>
                </a:solidFill>
              </a:rPr>
              <a:t>What were done</a:t>
            </a:r>
            <a:endParaRPr b="1" sz="15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Build skeleton app for frontend</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Gather sensor data from smartphone and watch</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Develop heuristic/ML model for detecting user status(moving, drinking water)</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Implement app’s background service part for giving notification</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Implement bluetooth communication between smartphone and watch</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Improve model accuracy on detecting water drinking by using DL model and feature engineering</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Improve UI/UX</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Deploy server</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Develop proper backend</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Add community feature like ranking or competition</a:t>
            </a:r>
            <a:endParaRPr sz="1200">
              <a:solidFill>
                <a:srgbClr val="24292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Things that are done</a:t>
            </a:r>
            <a:endParaRPr/>
          </a:p>
        </p:txBody>
      </p:sp>
      <p:graphicFrame>
        <p:nvGraphicFramePr>
          <p:cNvPr id="251" name="Google Shape;251;p35"/>
          <p:cNvGraphicFramePr/>
          <p:nvPr/>
        </p:nvGraphicFramePr>
        <p:xfrm>
          <a:off x="1006100" y="1288075"/>
          <a:ext cx="3000000" cy="3000000"/>
        </p:xfrm>
        <a:graphic>
          <a:graphicData uri="http://schemas.openxmlformats.org/drawingml/2006/table">
            <a:tbl>
              <a:tblPr>
                <a:noFill/>
                <a:tableStyleId>{A8E61ADB-F300-43EF-80D8-7002E59BAA9C}</a:tableStyleId>
              </a:tblPr>
              <a:tblGrid>
                <a:gridCol w="3505200"/>
                <a:gridCol w="3543300"/>
              </a:tblGrid>
              <a:tr h="365375">
                <a:tc>
                  <a:txBody>
                    <a:bodyPr/>
                    <a:lstStyle/>
                    <a:p>
                      <a:pPr indent="0" lvl="0" marL="0" rtl="0" algn="l">
                        <a:lnSpc>
                          <a:spcPct val="115000"/>
                        </a:lnSpc>
                        <a:spcBef>
                          <a:spcPts val="0"/>
                        </a:spcBef>
                        <a:spcAft>
                          <a:spcPts val="0"/>
                        </a:spcAft>
                        <a:buNone/>
                      </a:pPr>
                      <a:r>
                        <a:rPr b="1" lang="en" sz="1300">
                          <a:solidFill>
                            <a:srgbClr val="31394D"/>
                          </a:solidFill>
                          <a:latin typeface="Roboto"/>
                          <a:ea typeface="Roboto"/>
                          <a:cs typeface="Roboto"/>
                          <a:sym typeface="Roboto"/>
                        </a:rPr>
                        <a:t>Feature</a:t>
                      </a:r>
                      <a:endParaRPr b="1"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300">
                          <a:solidFill>
                            <a:srgbClr val="31394D"/>
                          </a:solidFill>
                          <a:latin typeface="Roboto"/>
                          <a:ea typeface="Roboto"/>
                          <a:cs typeface="Roboto"/>
                          <a:sym typeface="Roboto"/>
                        </a:rPr>
                        <a:t>Assignee</a:t>
                      </a:r>
                      <a:endParaRPr b="1"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438150">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1</a:t>
                      </a:r>
                      <a:r>
                        <a:rPr lang="en" sz="1300">
                          <a:solidFill>
                            <a:srgbClr val="31394D"/>
                          </a:solidFill>
                          <a:latin typeface="Roboto"/>
                          <a:ea typeface="Roboto"/>
                          <a:cs typeface="Roboto"/>
                          <a:sym typeface="Roboto"/>
                        </a:rPr>
                        <a:t>. Bluetooth communication</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Jasmine &amp; </a:t>
                      </a:r>
                      <a:r>
                        <a:rPr lang="en" sz="1250">
                          <a:solidFill>
                            <a:srgbClr val="31394D"/>
                          </a:solidFill>
                          <a:latin typeface="Roboto"/>
                          <a:ea typeface="Roboto"/>
                          <a:cs typeface="Roboto"/>
                          <a:sym typeface="Roboto"/>
                        </a:rPr>
                        <a:t>Hyeonseo</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4075">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2</a:t>
                      </a:r>
                      <a:r>
                        <a:rPr lang="en" sz="1300">
                          <a:solidFill>
                            <a:srgbClr val="31394D"/>
                          </a:solidFill>
                          <a:latin typeface="Roboto"/>
                          <a:ea typeface="Roboto"/>
                          <a:cs typeface="Roboto"/>
                          <a:sym typeface="Roboto"/>
                        </a:rPr>
                        <a:t>. Backend for user account and data history</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UGyeong</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9575">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3</a:t>
                      </a:r>
                      <a:r>
                        <a:rPr lang="en" sz="1300">
                          <a:solidFill>
                            <a:srgbClr val="31394D"/>
                          </a:solidFill>
                          <a:latin typeface="Roboto"/>
                          <a:ea typeface="Roboto"/>
                          <a:cs typeface="Roboto"/>
                          <a:sym typeface="Roboto"/>
                        </a:rPr>
                        <a:t>. Improve model accuracy by DL model design and feature engineering</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Donghae &amp; UGyeong</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2575">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4</a:t>
                      </a:r>
                      <a:r>
                        <a:rPr lang="en" sz="1300">
                          <a:solidFill>
                            <a:srgbClr val="31394D"/>
                          </a:solidFill>
                          <a:latin typeface="Roboto"/>
                          <a:ea typeface="Roboto"/>
                          <a:cs typeface="Roboto"/>
                          <a:sym typeface="Roboto"/>
                        </a:rPr>
                        <a:t>. Improve UI &amp; UX</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Jasmine &amp; Donghae</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6825">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5</a:t>
                      </a:r>
                      <a:r>
                        <a:rPr lang="en" sz="1300">
                          <a:solidFill>
                            <a:srgbClr val="31394D"/>
                          </a:solidFill>
                          <a:latin typeface="Roboto"/>
                          <a:ea typeface="Roboto"/>
                          <a:cs typeface="Roboto"/>
                          <a:sym typeface="Roboto"/>
                        </a:rPr>
                        <a:t>. Deploy server</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31394D"/>
                          </a:solidFill>
                          <a:latin typeface="Roboto"/>
                          <a:ea typeface="Roboto"/>
                          <a:cs typeface="Roboto"/>
                          <a:sym typeface="Roboto"/>
                        </a:rPr>
                        <a:t>Hyeonseo</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600">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6</a:t>
                      </a:r>
                      <a:r>
                        <a:rPr lang="en" sz="1300">
                          <a:solidFill>
                            <a:srgbClr val="31394D"/>
                          </a:solidFill>
                          <a:latin typeface="Roboto"/>
                          <a:ea typeface="Roboto"/>
                          <a:cs typeface="Roboto"/>
                          <a:sym typeface="Roboto"/>
                        </a:rPr>
                        <a:t>. Community feature</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50">
                          <a:solidFill>
                            <a:srgbClr val="31394D"/>
                          </a:solidFill>
                          <a:latin typeface="Roboto"/>
                          <a:ea typeface="Roboto"/>
                          <a:cs typeface="Roboto"/>
                          <a:sym typeface="Roboto"/>
                        </a:rPr>
                        <a:t>UGyeong</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975">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7</a:t>
                      </a:r>
                      <a:r>
                        <a:rPr lang="en" sz="1300">
                          <a:solidFill>
                            <a:srgbClr val="31394D"/>
                          </a:solidFill>
                          <a:latin typeface="Roboto"/>
                          <a:ea typeface="Roboto"/>
                          <a:cs typeface="Roboto"/>
                          <a:sym typeface="Roboto"/>
                        </a:rPr>
                        <a:t>. Testing</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31394D"/>
                          </a:solidFill>
                          <a:latin typeface="Roboto"/>
                          <a:ea typeface="Roboto"/>
                          <a:cs typeface="Roboto"/>
                          <a:sym typeface="Roboto"/>
                        </a:rPr>
                        <a:t>Everyone</a:t>
                      </a:r>
                      <a:endParaRPr sz="1300">
                        <a:solidFill>
                          <a:srgbClr val="31394D"/>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usage stats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feature</a:t>
            </a:r>
            <a:endParaRPr/>
          </a:p>
        </p:txBody>
      </p:sp>
      <p:sp>
        <p:nvSpPr>
          <p:cNvPr id="262" name="Google Shape;262;p37"/>
          <p:cNvSpPr txBox="1"/>
          <p:nvPr>
            <p:ph idx="4294967295" type="body"/>
          </p:nvPr>
        </p:nvSpPr>
        <p:spPr>
          <a:xfrm>
            <a:off x="311700" y="1505700"/>
            <a:ext cx="3999900" cy="4133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b="1" lang="en" sz="1500">
                <a:solidFill>
                  <a:srgbClr val="24292E"/>
                </a:solidFill>
              </a:rPr>
              <a:t>What were done</a:t>
            </a:r>
            <a:endParaRPr b="1" sz="15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User can login, logout, and sign up</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And they can get life data for detail and today data from deployed server</a:t>
            </a:r>
            <a:endParaRPr sz="1200">
              <a:solidFill>
                <a:srgbClr val="24292E"/>
              </a:solidFill>
            </a:endParaRPr>
          </a:p>
          <a:p>
            <a:pPr indent="-304800" lvl="1" marL="914400" rtl="0" algn="l">
              <a:spcBef>
                <a:spcPts val="0"/>
              </a:spcBef>
              <a:spcAft>
                <a:spcPts val="0"/>
              </a:spcAft>
              <a:buClr>
                <a:srgbClr val="24292E"/>
              </a:buClr>
              <a:buSzPts val="1200"/>
              <a:buChar char="○"/>
            </a:pPr>
            <a:r>
              <a:rPr lang="en" sz="1200">
                <a:solidFill>
                  <a:srgbClr val="24292E"/>
                </a:solidFill>
              </a:rPr>
              <a:t>User can see other users and their daily ranking</a:t>
            </a:r>
            <a:endParaRPr sz="1200">
              <a:solidFill>
                <a:srgbClr val="24292E"/>
              </a:solidFill>
            </a:endParaRPr>
          </a:p>
        </p:txBody>
      </p:sp>
      <p:pic>
        <p:nvPicPr>
          <p:cNvPr id="263" name="Google Shape;263;p37"/>
          <p:cNvPicPr preferRelativeResize="0"/>
          <p:nvPr/>
        </p:nvPicPr>
        <p:blipFill>
          <a:blip r:embed="rId3">
            <a:alphaModFix/>
          </a:blip>
          <a:stretch>
            <a:fillRect/>
          </a:stretch>
        </p:blipFill>
        <p:spPr>
          <a:xfrm>
            <a:off x="5382125" y="1207900"/>
            <a:ext cx="1852590" cy="3866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a:t>
            </a:r>
            <a:r>
              <a:rPr lang="en"/>
              <a:t>t</a:t>
            </a:r>
            <a:r>
              <a:rPr lang="en"/>
              <a:t> and reflections</a:t>
            </a:r>
            <a:endParaRPr/>
          </a:p>
        </p:txBody>
      </p:sp>
      <p:sp>
        <p:nvSpPr>
          <p:cNvPr id="269" name="Google Shape;269;p38"/>
          <p:cNvSpPr txBox="1"/>
          <p:nvPr>
            <p:ph idx="1" type="body"/>
          </p:nvPr>
        </p:nvSpPr>
        <p:spPr>
          <a:xfrm>
            <a:off x="4572000" y="151425"/>
            <a:ext cx="4166400" cy="493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read a medical paper that diver’s HR becomes lower than 95% of its significance level, and tried HeartRate to detect water drinking motion more accurately but failed(sadly..) -&gt;</a:t>
            </a:r>
            <a:r>
              <a:rPr lang="en"/>
              <a:t> </a:t>
            </a:r>
            <a:r>
              <a:rPr lang="en"/>
              <a:t>We learned paper and real situations can be quite different.</a:t>
            </a:r>
            <a:endParaRPr/>
          </a:p>
          <a:p>
            <a:pPr indent="-311150" lvl="0" marL="457200" rtl="0" algn="l">
              <a:spcBef>
                <a:spcPts val="0"/>
              </a:spcBef>
              <a:spcAft>
                <a:spcPts val="0"/>
              </a:spcAft>
              <a:buSzPts val="1300"/>
              <a:buChar char="●"/>
            </a:pPr>
            <a:r>
              <a:rPr lang="en"/>
              <a:t>Watches</a:t>
            </a:r>
            <a:r>
              <a:rPr lang="en"/>
              <a:t> memory and computation strength is not good enough -&gt; need to wisely decide what parts of implementation needs to stay on watch and what should be on mobile. </a:t>
            </a:r>
            <a:endParaRPr/>
          </a:p>
          <a:p>
            <a:pPr indent="-311150" lvl="0" marL="457200" rtl="0" algn="l">
              <a:spcBef>
                <a:spcPts val="0"/>
              </a:spcBef>
              <a:spcAft>
                <a:spcPts val="0"/>
              </a:spcAft>
              <a:buSzPts val="1300"/>
              <a:buChar char="●"/>
            </a:pPr>
            <a:r>
              <a:rPr lang="en"/>
              <a:t>Make our work smarter -&gt; collecting user’s data and add </a:t>
            </a:r>
            <a:r>
              <a:rPr lang="en"/>
              <a:t>predictions</a:t>
            </a:r>
            <a:r>
              <a:rPr lang="en"/>
              <a:t>, user’s own model</a:t>
            </a:r>
            <a:endParaRPr/>
          </a:p>
          <a:p>
            <a:pPr indent="-311150" lvl="0" marL="457200" rtl="0" algn="l">
              <a:spcBef>
                <a:spcPts val="0"/>
              </a:spcBef>
              <a:spcAft>
                <a:spcPts val="0"/>
              </a:spcAft>
              <a:buSzPts val="1300"/>
              <a:buChar char="●"/>
            </a:pPr>
            <a:r>
              <a:rPr lang="en"/>
              <a:t>And lastly, after A LOT of testing, we realized this couldn’t be more true:</a:t>
            </a:r>
            <a:r>
              <a:rPr b="1" lang="en"/>
              <a:t> </a:t>
            </a:r>
            <a:r>
              <a:rPr b="1" lang="en" sz="1200">
                <a:highlight>
                  <a:srgbClr val="FFFFFF"/>
                </a:highlight>
              </a:rPr>
              <a:t>“No amount of testing can prove a software right, a single test can prove a software wrong.”</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ctrTitle"/>
          </p:nvPr>
        </p:nvSpPr>
        <p:spPr>
          <a:xfrm>
            <a:off x="311700" y="539725"/>
            <a:ext cx="8664600" cy="24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                       </a:t>
            </a:r>
            <a:endParaRPr b="1" sz="4000"/>
          </a:p>
          <a:p>
            <a:pPr indent="0" lvl="0" marL="0" rtl="0" algn="l">
              <a:spcBef>
                <a:spcPts val="0"/>
              </a:spcBef>
              <a:spcAft>
                <a:spcPts val="0"/>
              </a:spcAft>
              <a:buNone/>
            </a:pPr>
            <a:r>
              <a:t/>
            </a:r>
            <a:endParaRPr b="1" sz="4000"/>
          </a:p>
          <a:p>
            <a:pPr indent="0" lvl="0" marL="0" rtl="0" algn="just">
              <a:spcBef>
                <a:spcPts val="0"/>
              </a:spcBef>
              <a:spcAft>
                <a:spcPts val="0"/>
              </a:spcAft>
              <a:buNone/>
            </a:pPr>
            <a:r>
              <a:rPr b="1" lang="en" sz="4000"/>
              <a:t>                       Thank you! </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78" name="Google Shape;78;p15"/>
          <p:cNvSpPr txBox="1"/>
          <p:nvPr/>
        </p:nvSpPr>
        <p:spPr>
          <a:xfrm>
            <a:off x="497425" y="1532100"/>
            <a:ext cx="79092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Roboto"/>
                <a:ea typeface="Roboto"/>
                <a:cs typeface="Roboto"/>
                <a:sym typeface="Roboto"/>
              </a:rPr>
              <a:t>Login -&gt; go to detail, and show stretching, water drinking motion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pic>
        <p:nvPicPr>
          <p:cNvPr id="84" name="Google Shape;84;p16"/>
          <p:cNvPicPr preferRelativeResize="0"/>
          <p:nvPr/>
        </p:nvPicPr>
        <p:blipFill>
          <a:blip r:embed="rId3">
            <a:alphaModFix/>
          </a:blip>
          <a:stretch>
            <a:fillRect/>
          </a:stretch>
        </p:blipFill>
        <p:spPr>
          <a:xfrm>
            <a:off x="6068688" y="2868800"/>
            <a:ext cx="1645475" cy="925574"/>
          </a:xfrm>
          <a:prstGeom prst="rect">
            <a:avLst/>
          </a:prstGeom>
          <a:noFill/>
          <a:ln>
            <a:noFill/>
          </a:ln>
        </p:spPr>
      </p:pic>
      <p:pic>
        <p:nvPicPr>
          <p:cNvPr id="85" name="Google Shape;85;p16"/>
          <p:cNvPicPr preferRelativeResize="0"/>
          <p:nvPr/>
        </p:nvPicPr>
        <p:blipFill>
          <a:blip r:embed="rId4">
            <a:alphaModFix/>
          </a:blip>
          <a:stretch>
            <a:fillRect/>
          </a:stretch>
        </p:blipFill>
        <p:spPr>
          <a:xfrm>
            <a:off x="4018241" y="2337125"/>
            <a:ext cx="957425" cy="570825"/>
          </a:xfrm>
          <a:prstGeom prst="rect">
            <a:avLst/>
          </a:prstGeom>
          <a:noFill/>
          <a:ln>
            <a:noFill/>
          </a:ln>
        </p:spPr>
      </p:pic>
      <p:pic>
        <p:nvPicPr>
          <p:cNvPr id="86" name="Google Shape;86;p16"/>
          <p:cNvPicPr preferRelativeResize="0"/>
          <p:nvPr/>
        </p:nvPicPr>
        <p:blipFill>
          <a:blip r:embed="rId5">
            <a:alphaModFix/>
          </a:blip>
          <a:stretch>
            <a:fillRect/>
          </a:stretch>
        </p:blipFill>
        <p:spPr>
          <a:xfrm>
            <a:off x="4018250" y="3963375"/>
            <a:ext cx="837975" cy="787408"/>
          </a:xfrm>
          <a:prstGeom prst="rect">
            <a:avLst/>
          </a:prstGeom>
          <a:noFill/>
          <a:ln>
            <a:noFill/>
          </a:ln>
        </p:spPr>
      </p:pic>
      <p:pic>
        <p:nvPicPr>
          <p:cNvPr id="87" name="Google Shape;87;p16"/>
          <p:cNvPicPr preferRelativeResize="0"/>
          <p:nvPr/>
        </p:nvPicPr>
        <p:blipFill>
          <a:blip r:embed="rId6">
            <a:alphaModFix/>
          </a:blip>
          <a:stretch>
            <a:fillRect/>
          </a:stretch>
        </p:blipFill>
        <p:spPr>
          <a:xfrm>
            <a:off x="3299275" y="2402900"/>
            <a:ext cx="705957" cy="397450"/>
          </a:xfrm>
          <a:prstGeom prst="rect">
            <a:avLst/>
          </a:prstGeom>
          <a:noFill/>
          <a:ln>
            <a:noFill/>
          </a:ln>
        </p:spPr>
      </p:pic>
      <p:pic>
        <p:nvPicPr>
          <p:cNvPr id="88" name="Google Shape;88;p16"/>
          <p:cNvPicPr preferRelativeResize="0"/>
          <p:nvPr/>
        </p:nvPicPr>
        <p:blipFill>
          <a:blip r:embed="rId7">
            <a:alphaModFix/>
          </a:blip>
          <a:stretch>
            <a:fillRect/>
          </a:stretch>
        </p:blipFill>
        <p:spPr>
          <a:xfrm>
            <a:off x="5036117" y="2184529"/>
            <a:ext cx="558021" cy="876000"/>
          </a:xfrm>
          <a:prstGeom prst="rect">
            <a:avLst/>
          </a:prstGeom>
          <a:noFill/>
          <a:ln>
            <a:noFill/>
          </a:ln>
        </p:spPr>
      </p:pic>
      <p:pic>
        <p:nvPicPr>
          <p:cNvPr id="89" name="Google Shape;89;p16"/>
          <p:cNvPicPr preferRelativeResize="0"/>
          <p:nvPr/>
        </p:nvPicPr>
        <p:blipFill>
          <a:blip r:embed="rId7">
            <a:alphaModFix/>
          </a:blip>
          <a:stretch>
            <a:fillRect/>
          </a:stretch>
        </p:blipFill>
        <p:spPr>
          <a:xfrm>
            <a:off x="5036117" y="3891729"/>
            <a:ext cx="558021" cy="876000"/>
          </a:xfrm>
          <a:prstGeom prst="rect">
            <a:avLst/>
          </a:prstGeom>
          <a:noFill/>
          <a:ln>
            <a:noFill/>
          </a:ln>
        </p:spPr>
      </p:pic>
      <p:pic>
        <p:nvPicPr>
          <p:cNvPr id="90" name="Google Shape;90;p16"/>
          <p:cNvPicPr preferRelativeResize="0"/>
          <p:nvPr/>
        </p:nvPicPr>
        <p:blipFill>
          <a:blip r:embed="rId6">
            <a:alphaModFix/>
          </a:blip>
          <a:stretch>
            <a:fillRect/>
          </a:stretch>
        </p:blipFill>
        <p:spPr>
          <a:xfrm>
            <a:off x="3299275" y="4131000"/>
            <a:ext cx="705957" cy="397450"/>
          </a:xfrm>
          <a:prstGeom prst="rect">
            <a:avLst/>
          </a:prstGeom>
          <a:noFill/>
          <a:ln>
            <a:noFill/>
          </a:ln>
        </p:spPr>
      </p:pic>
      <p:sp>
        <p:nvSpPr>
          <p:cNvPr id="91" name="Google Shape;91;p16"/>
          <p:cNvSpPr/>
          <p:nvPr/>
        </p:nvSpPr>
        <p:spPr>
          <a:xfrm>
            <a:off x="3830500" y="3616863"/>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874725" y="187912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8">
            <a:alphaModFix/>
          </a:blip>
          <a:stretch>
            <a:fillRect/>
          </a:stretch>
        </p:blipFill>
        <p:spPr>
          <a:xfrm>
            <a:off x="4143971" y="2978600"/>
            <a:ext cx="705950" cy="705968"/>
          </a:xfrm>
          <a:prstGeom prst="rect">
            <a:avLst/>
          </a:prstGeom>
          <a:noFill/>
          <a:ln>
            <a:noFill/>
          </a:ln>
        </p:spPr>
      </p:pic>
      <p:sp>
        <p:nvSpPr>
          <p:cNvPr id="94" name="Google Shape;94;p16"/>
          <p:cNvSpPr/>
          <p:nvPr/>
        </p:nvSpPr>
        <p:spPr>
          <a:xfrm flipH="1">
            <a:off x="3770788" y="36845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flipH="1">
            <a:off x="3830488" y="19610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8">
            <a:alphaModFix/>
          </a:blip>
          <a:stretch>
            <a:fillRect/>
          </a:stretch>
        </p:blipFill>
        <p:spPr>
          <a:xfrm>
            <a:off x="4269721" y="1432975"/>
            <a:ext cx="705950" cy="705968"/>
          </a:xfrm>
          <a:prstGeom prst="rect">
            <a:avLst/>
          </a:prstGeom>
          <a:noFill/>
          <a:ln>
            <a:noFill/>
          </a:ln>
        </p:spPr>
      </p:pic>
      <p:sp>
        <p:nvSpPr>
          <p:cNvPr id="97" name="Google Shape;97;p16"/>
          <p:cNvSpPr txBox="1"/>
          <p:nvPr/>
        </p:nvSpPr>
        <p:spPr>
          <a:xfrm>
            <a:off x="1145225" y="3212750"/>
            <a:ext cx="1904100" cy="570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phone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smartwatch</a:t>
            </a:r>
            <a:endParaRPr>
              <a:latin typeface="Roboto"/>
              <a:ea typeface="Roboto"/>
              <a:cs typeface="Roboto"/>
              <a:sym typeface="Roboto"/>
            </a:endParaRPr>
          </a:p>
        </p:txBody>
      </p:sp>
      <p:pic>
        <p:nvPicPr>
          <p:cNvPr id="98" name="Google Shape;98;p16"/>
          <p:cNvPicPr preferRelativeResize="0"/>
          <p:nvPr/>
        </p:nvPicPr>
        <p:blipFill>
          <a:blip r:embed="rId9">
            <a:alphaModFix/>
          </a:blip>
          <a:stretch>
            <a:fillRect/>
          </a:stretch>
        </p:blipFill>
        <p:spPr>
          <a:xfrm>
            <a:off x="417238" y="3384700"/>
            <a:ext cx="755074" cy="503375"/>
          </a:xfrm>
          <a:prstGeom prst="rect">
            <a:avLst/>
          </a:prstGeom>
          <a:noFill/>
          <a:ln>
            <a:noFill/>
          </a:ln>
        </p:spPr>
      </p:pic>
      <p:pic>
        <p:nvPicPr>
          <p:cNvPr id="99" name="Google Shape;99;p16"/>
          <p:cNvPicPr preferRelativeResize="0"/>
          <p:nvPr/>
        </p:nvPicPr>
        <p:blipFill>
          <a:blip r:embed="rId9">
            <a:alphaModFix/>
          </a:blip>
          <a:stretch>
            <a:fillRect/>
          </a:stretch>
        </p:blipFill>
        <p:spPr>
          <a:xfrm>
            <a:off x="417238" y="3994300"/>
            <a:ext cx="755074" cy="503375"/>
          </a:xfrm>
          <a:prstGeom prst="rect">
            <a:avLst/>
          </a:prstGeom>
          <a:noFill/>
          <a:ln>
            <a:noFill/>
          </a:ln>
        </p:spPr>
      </p:pic>
      <p:sp>
        <p:nvSpPr>
          <p:cNvPr id="100" name="Google Shape;100;p16"/>
          <p:cNvSpPr/>
          <p:nvPr/>
        </p:nvSpPr>
        <p:spPr>
          <a:xfrm>
            <a:off x="2606525" y="3571950"/>
            <a:ext cx="543000" cy="592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10">
            <a:alphaModFix/>
          </a:blip>
          <a:stretch>
            <a:fillRect/>
          </a:stretch>
        </p:blipFill>
        <p:spPr>
          <a:xfrm>
            <a:off x="8071344" y="2795256"/>
            <a:ext cx="1072650" cy="1072650"/>
          </a:xfrm>
          <a:prstGeom prst="rect">
            <a:avLst/>
          </a:prstGeom>
          <a:noFill/>
          <a:ln>
            <a:noFill/>
          </a:ln>
        </p:spPr>
      </p:pic>
      <p:cxnSp>
        <p:nvCxnSpPr>
          <p:cNvPr id="102" name="Google Shape;102;p16"/>
          <p:cNvCxnSpPr>
            <a:endCxn id="84" idx="1"/>
          </p:cNvCxnSpPr>
          <p:nvPr/>
        </p:nvCxnSpPr>
        <p:spPr>
          <a:xfrm flipH="1" rot="10800000">
            <a:off x="5588088" y="3331587"/>
            <a:ext cx="480600" cy="9651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88" idx="3"/>
            <a:endCxn id="84" idx="1"/>
          </p:cNvCxnSpPr>
          <p:nvPr/>
        </p:nvCxnSpPr>
        <p:spPr>
          <a:xfrm>
            <a:off x="5594138" y="2622529"/>
            <a:ext cx="474600" cy="709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flipH="1">
            <a:off x="5518988" y="3342387"/>
            <a:ext cx="468300" cy="854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rot="10800000">
            <a:off x="5617675" y="2487075"/>
            <a:ext cx="371700" cy="5910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txBox="1"/>
          <p:nvPr/>
        </p:nvSpPr>
        <p:spPr>
          <a:xfrm>
            <a:off x="5716325" y="2266475"/>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sp>
        <p:nvSpPr>
          <p:cNvPr id="107" name="Google Shape;107;p16"/>
          <p:cNvSpPr txBox="1"/>
          <p:nvPr/>
        </p:nvSpPr>
        <p:spPr>
          <a:xfrm>
            <a:off x="5716325" y="3867900"/>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cxnSp>
        <p:nvCxnSpPr>
          <p:cNvPr id="108" name="Google Shape;108;p16"/>
          <p:cNvCxnSpPr/>
          <p:nvPr/>
        </p:nvCxnSpPr>
        <p:spPr>
          <a:xfrm>
            <a:off x="7740150" y="3207925"/>
            <a:ext cx="4344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rot="10800000">
            <a:off x="7740150" y="3436525"/>
            <a:ext cx="434400" cy="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6"/>
          <p:cNvSpPr txBox="1"/>
          <p:nvPr/>
        </p:nvSpPr>
        <p:spPr>
          <a:xfrm>
            <a:off x="7922100" y="3794375"/>
            <a:ext cx="12858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Server deployed on Heroku</a:t>
            </a:r>
            <a:endParaRPr>
              <a:latin typeface="Roboto"/>
              <a:ea typeface="Roboto"/>
              <a:cs typeface="Roboto"/>
              <a:sym typeface="Roboto"/>
            </a:endParaRPr>
          </a:p>
        </p:txBody>
      </p:sp>
      <p:pic>
        <p:nvPicPr>
          <p:cNvPr id="111" name="Google Shape;111;p16"/>
          <p:cNvPicPr preferRelativeResize="0"/>
          <p:nvPr/>
        </p:nvPicPr>
        <p:blipFill>
          <a:blip r:embed="rId11">
            <a:alphaModFix/>
          </a:blip>
          <a:stretch>
            <a:fillRect/>
          </a:stretch>
        </p:blipFill>
        <p:spPr>
          <a:xfrm>
            <a:off x="559300" y="1667900"/>
            <a:ext cx="1783225" cy="178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sp>
        <p:nvSpPr>
          <p:cNvPr id="117" name="Google Shape;117;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7"/>
          <p:cNvPicPr preferRelativeResize="0"/>
          <p:nvPr/>
        </p:nvPicPr>
        <p:blipFill>
          <a:blip r:embed="rId3">
            <a:alphaModFix/>
          </a:blip>
          <a:stretch>
            <a:fillRect/>
          </a:stretch>
        </p:blipFill>
        <p:spPr>
          <a:xfrm>
            <a:off x="6542351" y="2528225"/>
            <a:ext cx="2601650" cy="1929051"/>
          </a:xfrm>
          <a:prstGeom prst="rect">
            <a:avLst/>
          </a:prstGeom>
          <a:noFill/>
          <a:ln>
            <a:noFill/>
          </a:ln>
        </p:spPr>
      </p:pic>
      <p:pic>
        <p:nvPicPr>
          <p:cNvPr id="119" name="Google Shape;119;p17"/>
          <p:cNvPicPr preferRelativeResize="0"/>
          <p:nvPr/>
        </p:nvPicPr>
        <p:blipFill>
          <a:blip r:embed="rId4">
            <a:alphaModFix/>
          </a:blip>
          <a:stretch>
            <a:fillRect/>
          </a:stretch>
        </p:blipFill>
        <p:spPr>
          <a:xfrm>
            <a:off x="-60700" y="1505697"/>
            <a:ext cx="6522025" cy="352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Deeper view of architecture</a:t>
            </a:r>
            <a:endParaRPr/>
          </a:p>
        </p:txBody>
      </p:sp>
      <p:pic>
        <p:nvPicPr>
          <p:cNvPr id="125" name="Google Shape;125;p18"/>
          <p:cNvPicPr preferRelativeResize="0"/>
          <p:nvPr/>
        </p:nvPicPr>
        <p:blipFill>
          <a:blip r:embed="rId3">
            <a:alphaModFix/>
          </a:blip>
          <a:stretch>
            <a:fillRect/>
          </a:stretch>
        </p:blipFill>
        <p:spPr>
          <a:xfrm>
            <a:off x="1104775" y="1237549"/>
            <a:ext cx="7044350" cy="377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4644675" y="5009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Two apps provided: one for android phone and the other for the android smartwatch.</a:t>
            </a:r>
            <a:endParaRPr/>
          </a:p>
          <a:p>
            <a:pPr indent="-311150" lvl="0" marL="457200" rtl="0" algn="l">
              <a:spcBef>
                <a:spcPts val="0"/>
              </a:spcBef>
              <a:spcAft>
                <a:spcPts val="0"/>
              </a:spcAft>
              <a:buSzPts val="1300"/>
              <a:buAutoNum type="arabicPeriod"/>
            </a:pPr>
            <a:r>
              <a:rPr lang="en"/>
              <a:t>There is a service for getting gyroscope and accelerometer data from smartwatch, and there are two services on android phone: one for listening for the phone’s sensor data and one for communicating with the watch.</a:t>
            </a:r>
            <a:endParaRPr/>
          </a:p>
          <a:p>
            <a:pPr indent="-311150" lvl="0" marL="457200" rtl="0" algn="l">
              <a:spcBef>
                <a:spcPts val="0"/>
              </a:spcBef>
              <a:spcAft>
                <a:spcPts val="0"/>
              </a:spcAft>
              <a:buSzPts val="1300"/>
              <a:buAutoNum type="arabicPeriod"/>
            </a:pPr>
            <a:r>
              <a:rPr lang="en"/>
              <a:t>Each services of the phone own their AI models, and they infer whether the user moved for a long time, or detect if the user drank water.</a:t>
            </a:r>
            <a:endParaRPr/>
          </a:p>
          <a:p>
            <a:pPr indent="-311150" lvl="0" marL="457200" rtl="0" algn="l">
              <a:spcBef>
                <a:spcPts val="0"/>
              </a:spcBef>
              <a:spcAft>
                <a:spcPts val="0"/>
              </a:spcAft>
              <a:buSzPts val="1300"/>
              <a:buAutoNum type="arabicPeriod"/>
            </a:pPr>
            <a:r>
              <a:rPr lang="en"/>
              <a:t>Every notifications are managed by SensorService.</a:t>
            </a:r>
            <a:endParaRPr/>
          </a:p>
          <a:p>
            <a:pPr indent="-311150" lvl="0" marL="457200" rtl="0" algn="l">
              <a:spcBef>
                <a:spcPts val="0"/>
              </a:spcBef>
              <a:spcAft>
                <a:spcPts val="0"/>
              </a:spcAft>
              <a:buSzPts val="1300"/>
              <a:buAutoNum type="arabicPeriod"/>
            </a:pPr>
            <a:r>
              <a:rPr lang="en"/>
              <a:t>Communications between all these components are by using Intent, Broadcast, and LiveData.</a:t>
            </a:r>
            <a:endParaRPr/>
          </a:p>
          <a:p>
            <a:pPr indent="0" lvl="0" marL="0" rtl="0" algn="l">
              <a:spcBef>
                <a:spcPts val="1600"/>
              </a:spcBef>
              <a:spcAft>
                <a:spcPts val="1600"/>
              </a:spcAft>
              <a:buNone/>
            </a:pPr>
            <a:r>
              <a:t/>
            </a:r>
            <a:endParaRPr/>
          </a:p>
        </p:txBody>
      </p:sp>
      <p:sp>
        <p:nvSpPr>
          <p:cNvPr id="131" name="Google Shape;13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architecture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technical challenges &amp; solutions</a:t>
            </a:r>
            <a:endParaRPr/>
          </a:p>
        </p:txBody>
      </p:sp>
      <p:sp>
        <p:nvSpPr>
          <p:cNvPr id="137" name="Google Shape;137;p20"/>
          <p:cNvSpPr txBox="1"/>
          <p:nvPr>
            <p:ph idx="1" type="body"/>
          </p:nvPr>
        </p:nvSpPr>
        <p:spPr>
          <a:xfrm>
            <a:off x="4644675" y="1961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app has to monitor the sensor even when the user is not using the app foreground.</a:t>
            </a:r>
            <a:endParaRPr/>
          </a:p>
          <a:p>
            <a:pPr indent="-298450" lvl="1" marL="914400" rtl="0" algn="l">
              <a:spcBef>
                <a:spcPts val="0"/>
              </a:spcBef>
              <a:spcAft>
                <a:spcPts val="0"/>
              </a:spcAft>
              <a:buSzPts val="1100"/>
              <a:buAutoNum type="alphaLcPeriod"/>
            </a:pPr>
            <a:r>
              <a:rPr lang="en"/>
              <a:t>Solved by creating a service</a:t>
            </a:r>
            <a:endParaRPr/>
          </a:p>
          <a:p>
            <a:pPr indent="-311150" lvl="0" marL="457200" rtl="0" algn="l">
              <a:spcBef>
                <a:spcPts val="0"/>
              </a:spcBef>
              <a:spcAft>
                <a:spcPts val="0"/>
              </a:spcAft>
              <a:buSzPts val="1300"/>
              <a:buAutoNum type="arabicPeriod"/>
            </a:pPr>
            <a:r>
              <a:rPr lang="en"/>
              <a:t>The service needs to be started automatically when the phone booting is finished.</a:t>
            </a:r>
            <a:endParaRPr/>
          </a:p>
          <a:p>
            <a:pPr indent="-298450" lvl="1" marL="914400" rtl="0" algn="l">
              <a:spcBef>
                <a:spcPts val="0"/>
              </a:spcBef>
              <a:spcAft>
                <a:spcPts val="0"/>
              </a:spcAft>
              <a:buSzPts val="1100"/>
              <a:buAutoNum type="alphaLcPeriod"/>
            </a:pPr>
            <a:r>
              <a:rPr lang="en"/>
              <a:t>Solved by registering a BroadcastReceiver</a:t>
            </a:r>
            <a:endParaRPr/>
          </a:p>
          <a:p>
            <a:pPr indent="-311150" lvl="0" marL="457200" rtl="0" algn="l">
              <a:spcBef>
                <a:spcPts val="0"/>
              </a:spcBef>
              <a:spcAft>
                <a:spcPts val="0"/>
              </a:spcAft>
              <a:buSzPts val="1300"/>
              <a:buAutoNum type="arabicPeriod"/>
            </a:pPr>
            <a:r>
              <a:rPr lang="en"/>
              <a:t>The UI needs to be updated in real time, based on settings and the service’s detection result.</a:t>
            </a:r>
            <a:endParaRPr/>
          </a:p>
          <a:p>
            <a:pPr indent="-298450" lvl="1" marL="914400" rtl="0" algn="l">
              <a:spcBef>
                <a:spcPts val="0"/>
              </a:spcBef>
              <a:spcAft>
                <a:spcPts val="0"/>
              </a:spcAft>
              <a:buSzPts val="1100"/>
              <a:buAutoNum type="alphaLcPeriod"/>
            </a:pPr>
            <a:r>
              <a:rPr lang="en"/>
              <a:t>Solved by adopting LiveData pattern</a:t>
            </a:r>
            <a:endParaRPr/>
          </a:p>
          <a:p>
            <a:pPr indent="-311150" lvl="0" marL="457200" rtl="0" algn="l">
              <a:spcBef>
                <a:spcPts val="0"/>
              </a:spcBef>
              <a:spcAft>
                <a:spcPts val="0"/>
              </a:spcAft>
              <a:buSzPts val="1300"/>
              <a:buAutoNum type="arabicPeriod"/>
            </a:pPr>
            <a:r>
              <a:rPr lang="en"/>
              <a:t>We have to infer whether the user is moving or sitting, and whether the user drank</a:t>
            </a:r>
            <a:endParaRPr/>
          </a:p>
          <a:p>
            <a:pPr indent="-298450" lvl="1" marL="914400" rtl="0" algn="l">
              <a:spcBef>
                <a:spcPts val="0"/>
              </a:spcBef>
              <a:spcAft>
                <a:spcPts val="0"/>
              </a:spcAft>
              <a:buSzPts val="1100"/>
              <a:buAutoNum type="alphaLcPeriod"/>
            </a:pPr>
            <a:r>
              <a:rPr lang="en"/>
              <a:t>Solved by using Weka library</a:t>
            </a:r>
            <a:endParaRPr/>
          </a:p>
          <a:p>
            <a:pPr indent="-311150" lvl="0" marL="457200" rtl="0" algn="l">
              <a:spcBef>
                <a:spcPts val="0"/>
              </a:spcBef>
              <a:spcAft>
                <a:spcPts val="0"/>
              </a:spcAft>
              <a:buSzPts val="1300"/>
              <a:buAutoNum type="arabicPeriod"/>
            </a:pPr>
            <a:r>
              <a:rPr lang="en"/>
              <a:t>The smartwatch and the phone should communicate with each other.</a:t>
            </a:r>
            <a:endParaRPr/>
          </a:p>
          <a:p>
            <a:pPr indent="-298450" lvl="1" marL="914400" rtl="0" algn="l">
              <a:spcBef>
                <a:spcPts val="0"/>
              </a:spcBef>
              <a:spcAft>
                <a:spcPts val="0"/>
              </a:spcAft>
              <a:buSzPts val="1100"/>
              <a:buAutoNum type="alphaLcPeriod"/>
            </a:pPr>
            <a:r>
              <a:rPr lang="en"/>
              <a:t>We use google wear api over bluetooth.</a:t>
            </a:r>
            <a:endParaRPr/>
          </a:p>
          <a:p>
            <a:pPr indent="-311150" lvl="0" marL="457200" rtl="0" algn="l">
              <a:spcBef>
                <a:spcPts val="0"/>
              </a:spcBef>
              <a:spcAft>
                <a:spcPts val="0"/>
              </a:spcAft>
              <a:buSzPts val="1300"/>
              <a:buAutoNum type="arabicPeriod"/>
            </a:pPr>
            <a:r>
              <a:rPr lang="en"/>
              <a:t>The app should communicate with user in background with low cost.</a:t>
            </a:r>
            <a:endParaRPr/>
          </a:p>
          <a:p>
            <a:pPr indent="-298450" lvl="1" marL="914400" rtl="0" algn="l">
              <a:spcBef>
                <a:spcPts val="0"/>
              </a:spcBef>
              <a:spcAft>
                <a:spcPts val="0"/>
              </a:spcAft>
              <a:buSzPts val="1100"/>
              <a:buAutoNum type="alphaLcPeriod"/>
            </a:pPr>
            <a:r>
              <a:rPr lang="en"/>
              <a:t>We use action-added notifications</a:t>
            </a:r>
            <a:endParaRPr/>
          </a:p>
          <a:p>
            <a:pPr indent="-311150" lvl="0" marL="457200" rtl="0" algn="l">
              <a:spcBef>
                <a:spcPts val="0"/>
              </a:spcBef>
              <a:spcAft>
                <a:spcPts val="0"/>
              </a:spcAft>
              <a:buSzPts val="1300"/>
              <a:buAutoNum type="arabicPeriod"/>
            </a:pPr>
            <a:r>
              <a:rPr lang="en"/>
              <a:t>Latency, Power, Accuracy</a:t>
            </a:r>
            <a:endParaRPr/>
          </a:p>
          <a:p>
            <a:pPr indent="-298450" lvl="1" marL="914400" rtl="0" algn="l">
              <a:spcBef>
                <a:spcPts val="0"/>
              </a:spcBef>
              <a:spcAft>
                <a:spcPts val="0"/>
              </a:spcAft>
              <a:buSzPts val="1100"/>
              <a:buAutoNum type="alphaLcPeriod"/>
            </a:pPr>
            <a:r>
              <a:rPr lang="en"/>
              <a:t>Latency: Fine enough</a:t>
            </a:r>
            <a:endParaRPr/>
          </a:p>
          <a:p>
            <a:pPr indent="-298450" lvl="1" marL="914400" rtl="0" algn="l">
              <a:spcBef>
                <a:spcPts val="0"/>
              </a:spcBef>
              <a:spcAft>
                <a:spcPts val="0"/>
              </a:spcAft>
              <a:buSzPts val="1100"/>
              <a:buAutoNum type="alphaLcPeriod"/>
            </a:pPr>
            <a:r>
              <a:rPr lang="en"/>
              <a:t>Power consumption: Low</a:t>
            </a:r>
            <a:r>
              <a:rPr lang="en"/>
              <a:t> (two stage not needed for accelerometer)</a:t>
            </a:r>
            <a:endParaRPr/>
          </a:p>
          <a:p>
            <a:pPr indent="-298450" lvl="1" marL="914400" rtl="0" algn="l">
              <a:spcBef>
                <a:spcPts val="0"/>
              </a:spcBef>
              <a:spcAft>
                <a:spcPts val="0"/>
              </a:spcAft>
              <a:buSzPts val="1100"/>
              <a:buAutoNum type="alphaLcPeriod"/>
            </a:pPr>
            <a:r>
              <a:rPr lang="en"/>
              <a:t>Accuracy: 99% for moving motion.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1 : Bluetooth</a:t>
            </a:r>
            <a:endParaRPr/>
          </a:p>
        </p:txBody>
      </p:sp>
      <p:sp>
        <p:nvSpPr>
          <p:cNvPr id="143" name="Google Shape;143;p21"/>
          <p:cNvSpPr txBox="1"/>
          <p:nvPr/>
        </p:nvSpPr>
        <p:spPr>
          <a:xfrm>
            <a:off x="522900" y="1522150"/>
            <a:ext cx="4697400" cy="30390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Connectivity issues</a:t>
            </a:r>
            <a:r>
              <a:rPr lang="en" sz="1200">
                <a:solidFill>
                  <a:schemeClr val="dk2"/>
                </a:solidFill>
                <a:latin typeface="Roboto"/>
                <a:ea typeface="Roboto"/>
                <a:cs typeface="Roboto"/>
                <a:sym typeface="Roboto"/>
              </a:rPr>
              <a:t>: Such as any other wireless system, Bluetooth can’t be totally reliable. We had to make sure the connection stays continues. To solve this problem, we added parts of code that detects </a:t>
            </a:r>
            <a:r>
              <a:rPr lang="en" sz="1200">
                <a:solidFill>
                  <a:schemeClr val="dk2"/>
                </a:solidFill>
                <a:latin typeface="Roboto"/>
                <a:ea typeface="Roboto"/>
                <a:cs typeface="Roboto"/>
                <a:sym typeface="Roboto"/>
              </a:rPr>
              <a:t>disconnectivity</a:t>
            </a:r>
            <a:r>
              <a:rPr lang="en" sz="1200">
                <a:solidFill>
                  <a:schemeClr val="dk2"/>
                </a:solidFill>
                <a:latin typeface="Roboto"/>
                <a:ea typeface="Roboto"/>
                <a:cs typeface="Roboto"/>
                <a:sym typeface="Roboto"/>
              </a:rPr>
              <a:t> and resends the command to target to re-</a:t>
            </a:r>
            <a:r>
              <a:rPr lang="en" sz="1200">
                <a:solidFill>
                  <a:schemeClr val="dk2"/>
                </a:solidFill>
                <a:latin typeface="Roboto"/>
                <a:ea typeface="Roboto"/>
                <a:cs typeface="Roboto"/>
                <a:sym typeface="Roboto"/>
              </a:rPr>
              <a:t>establish</a:t>
            </a:r>
            <a:r>
              <a:rPr lang="en" sz="1200">
                <a:solidFill>
                  <a:schemeClr val="dk2"/>
                </a:solidFill>
                <a:latin typeface="Roboto"/>
                <a:ea typeface="Roboto"/>
                <a:cs typeface="Roboto"/>
                <a:sym typeface="Roboto"/>
              </a:rPr>
              <a:t> channels. </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Delay</a:t>
            </a:r>
            <a:r>
              <a:rPr lang="en" sz="1200">
                <a:solidFill>
                  <a:schemeClr val="dk2"/>
                </a:solidFill>
                <a:latin typeface="Roboto"/>
                <a:ea typeface="Roboto"/>
                <a:cs typeface="Roboto"/>
                <a:sym typeface="Roboto"/>
              </a:rPr>
              <a:t>: We faced delay issues when we asked the smart watch to send many sensor datas all at once. To fixed this issue, we added threads that run in the background to deliver the onSensorChanged messages to the host (mobile)</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Detect the right target</a:t>
            </a:r>
            <a:r>
              <a:rPr lang="en" sz="1200">
                <a:solidFill>
                  <a:schemeClr val="dk2"/>
                </a:solidFill>
                <a:latin typeface="Roboto"/>
                <a:ea typeface="Roboto"/>
                <a:cs typeface="Roboto"/>
                <a:sym typeface="Roboto"/>
              </a:rPr>
              <a:t>: Our app cannot connect just to any smart watch. It has to be a paired device that has our wear app installed. When we can’t detect a watch as described, we provide the option to add the count manually.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5350700" y="1617825"/>
            <a:ext cx="3618900" cy="3011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