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8"/>
  </p:notesMasterIdLst>
  <p:sldIdLst>
    <p:sldId id="257" r:id="rId2"/>
    <p:sldId id="280" r:id="rId3"/>
    <p:sldId id="281" r:id="rId4"/>
    <p:sldId id="282" r:id="rId5"/>
    <p:sldId id="283" r:id="rId6"/>
    <p:sldId id="279" r:id="rId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20014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10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39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381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4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4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96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8532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Shape 41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2" name="Shape 42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47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3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69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0"/>
          <p:cNvSpPr txBox="1">
            <a:spLocks/>
          </p:cNvSpPr>
          <p:nvPr/>
        </p:nvSpPr>
        <p:spPr>
          <a:xfrm>
            <a:off x="1553745" y="268346"/>
            <a:ext cx="7050900" cy="9483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r"/>
            <a:r>
              <a:rPr lang="en" dirty="0" smtClean="0">
                <a:solidFill>
                  <a:srgbClr val="FFFFFF"/>
                </a:solidFill>
              </a:rPr>
              <a:t>Stress Management App 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7" name="Shape 51"/>
          <p:cNvSpPr txBox="1">
            <a:spLocks/>
          </p:cNvSpPr>
          <p:nvPr/>
        </p:nvSpPr>
        <p:spPr>
          <a:xfrm>
            <a:off x="1458133" y="1216742"/>
            <a:ext cx="7035899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  <a:defRPr sz="32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  <a:defRPr sz="28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defRPr>
            </a:lvl9pPr>
          </a:lstStyle>
          <a:p>
            <a:pPr algn="r"/>
            <a:r>
              <a:rPr lang="en" dirty="0" smtClean="0">
                <a:solidFill>
                  <a:srgbClr val="FFFFFF"/>
                </a:solidFill>
              </a:rPr>
              <a:t>Dimitri DeBarnes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</a:rPr>
              <a:t>Alex Achenbach</a:t>
            </a:r>
          </a:p>
          <a:p>
            <a:pPr algn="r"/>
            <a:r>
              <a:rPr lang="en" dirty="0" smtClean="0">
                <a:solidFill>
                  <a:srgbClr val="FFFFFF"/>
                </a:solidFill>
              </a:rPr>
              <a:t>Thisha </a:t>
            </a:r>
            <a:r>
              <a:rPr lang="en" dirty="0" smtClean="0">
                <a:solidFill>
                  <a:srgbClr val="FFFFFF"/>
                </a:solidFill>
              </a:rPr>
              <a:t>Glover</a:t>
            </a:r>
          </a:p>
          <a:p>
            <a:pPr algn="r"/>
            <a:endParaRPr lang="en" dirty="0">
              <a:solidFill>
                <a:srgbClr val="FFFFFF"/>
              </a:solidFill>
            </a:endParaRPr>
          </a:p>
          <a:p>
            <a:pPr algn="r"/>
            <a:r>
              <a:rPr lang="en-GB" sz="1800" dirty="0" smtClean="0">
                <a:solidFill>
                  <a:srgbClr val="FFFFFF"/>
                </a:solidFill>
              </a:rPr>
              <a:t>Software Hardware co-design</a:t>
            </a:r>
          </a:p>
          <a:p>
            <a:pPr algn="r"/>
            <a:r>
              <a:rPr lang="en-GB" sz="1800" dirty="0" smtClean="0">
                <a:solidFill>
                  <a:srgbClr val="FFFFFF"/>
                </a:solidFill>
              </a:rPr>
              <a:t>Ravi Shankar</a:t>
            </a:r>
            <a:r>
              <a:rPr lang="en-GB" dirty="0" smtClean="0">
                <a:solidFill>
                  <a:srgbClr val="FFFFFF"/>
                </a:solidFill>
              </a:rPr>
              <a:t/>
            </a:r>
            <a:br>
              <a:rPr lang="en-GB" dirty="0" smtClean="0">
                <a:solidFill>
                  <a:srgbClr val="FFFFFF"/>
                </a:solidFill>
              </a:rPr>
            </a:br>
            <a:endParaRPr lang="en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64575" y="235474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</a:rPr>
              <a:t>Our App – Design Updates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6" name="Shape 255"/>
          <p:cNvSpPr/>
          <p:nvPr/>
        </p:nvSpPr>
        <p:spPr>
          <a:xfrm>
            <a:off x="689054" y="1403720"/>
            <a:ext cx="7895388" cy="27179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From Stress Sensor to Stress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Survey:</a:t>
            </a:r>
          </a:p>
          <a:p>
            <a:pPr>
              <a:buSzPct val="25000"/>
            </a:pP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indent="-285750">
              <a:buSzPct val="25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Lightweight without requiring a stress sensor accessory on hand</a:t>
            </a:r>
          </a:p>
          <a:p>
            <a:pPr marL="285750" indent="-285750">
              <a:buSzPct val="25000"/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indent="-285750">
              <a:buSzPct val="25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Stress tracking tool with visual feedback</a:t>
            </a:r>
          </a:p>
          <a:p>
            <a:pPr marL="285750" indent="-285750">
              <a:buSzPct val="25000"/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indent="-285750">
              <a:buSzPct val="25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Evidence-based </a:t>
            </a: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tool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for </a:t>
            </a: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stress tracking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to enable </a:t>
            </a: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users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to personalize </a:t>
            </a: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and tailor to their needs and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preferences</a:t>
            </a:r>
          </a:p>
          <a:p>
            <a:pPr marL="285750" indent="-285750">
              <a:buSzPct val="250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indent="-285750">
              <a:buSzPct val="25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 focus on “Self-Care”</a:t>
            </a:r>
          </a:p>
          <a:p>
            <a:pPr>
              <a:buSzPct val="25000"/>
            </a:pP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>
              <a:buSzPct val="25000"/>
            </a:pP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>
              <a:buSzPct val="25000"/>
            </a:pP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399225770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64575" y="235474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</a:rPr>
              <a:t>Current Progress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6" name="Shape 255"/>
          <p:cNvSpPr/>
          <p:nvPr/>
        </p:nvSpPr>
        <p:spPr>
          <a:xfrm>
            <a:off x="689054" y="1417368"/>
            <a:ext cx="4469800" cy="21174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Demonstration</a:t>
            </a: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2673400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64575" y="235474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</a:rPr>
              <a:t>Upcoming Features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6" name="Shape 255"/>
          <p:cNvSpPr/>
          <p:nvPr/>
        </p:nvSpPr>
        <p:spPr>
          <a:xfrm>
            <a:off x="689053" y="1229673"/>
            <a:ext cx="4770051" cy="29601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SzPct val="2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Stress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calculations</a:t>
            </a: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indent="-285750">
              <a:buSzPct val="25000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indent="-285750">
              <a:buSzPct val="2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Results and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recommendations</a:t>
            </a: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indent="-285750">
              <a:buSzPct val="25000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indent="-285750">
              <a:buSzPct val="2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Stress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meter visuals</a:t>
            </a: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indent="-285750">
              <a:buSzPct val="25000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indent="-285750">
              <a:buSzPct val="25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History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record/Journal</a:t>
            </a:r>
          </a:p>
          <a:p>
            <a:pPr marL="285750" indent="-285750">
              <a:buSzPct val="25000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5750" indent="-285750">
              <a:buSzPct val="25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Finished prototype to be an amalgamation of current competitor apps</a:t>
            </a: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15911429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64575" y="235474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</a:rPr>
              <a:t>DASS-21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6" name="Shape 255"/>
          <p:cNvSpPr/>
          <p:nvPr/>
        </p:nvSpPr>
        <p:spPr>
          <a:xfrm>
            <a:off x="689054" y="1417368"/>
            <a:ext cx="8113752" cy="3591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-Henry and Crawford (2005) showed that the DASS-21 subscales have adequate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construct validity </a:t>
            </a: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by doing confirmatory factor analysis and also showing convergent validity with two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other </a:t>
            </a: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measures of depressive and anxiety symptoms.</a:t>
            </a:r>
          </a:p>
          <a:p>
            <a:pPr>
              <a:buSzPct val="25000"/>
            </a:pPr>
            <a:endParaRPr lang="en-US" sz="1800" dirty="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>
              <a:buSzPct val="25000"/>
            </a:pP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-Lovell, Nash, Sharman, and Lane (2014) used the DASS-21 in a sample of university students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(</a:t>
            </a: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N=741; gender =588 females, 163 males; ages 18-63 Mean=28, SD=11.06) and demonstrated an </a:t>
            </a:r>
            <a:r>
              <a:rPr lang="en-US" sz="1800" dirty="0" smtClean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internal </a:t>
            </a:r>
            <a:r>
              <a:rPr lang="en-US" sz="1800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consistency reliability of alpha=0.85 (Cronbach's alpha) for the stress sub-scale.</a:t>
            </a:r>
          </a:p>
        </p:txBody>
      </p:sp>
    </p:spTree>
    <p:extLst>
      <p:ext uri="{BB962C8B-B14F-4D97-AF65-F5344CB8AC3E}">
        <p14:creationId xmlns:p14="http://schemas.microsoft.com/office/powerpoint/2010/main" val="132779641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767050" y="1576200"/>
            <a:ext cx="35088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 dirty="0">
                <a:solidFill>
                  <a:srgbClr val="FFFFFF"/>
                </a:solidFill>
              </a:rPr>
              <a:t>The End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259</TotalTime>
  <Words>183</Words>
  <Application>Microsoft Office PowerPoint</Application>
  <PresentationFormat>On-screen Show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Questrial</vt:lpstr>
      <vt:lpstr>Arial</vt:lpstr>
      <vt:lpstr>Trebuchet MS</vt:lpstr>
      <vt:lpstr>Wingdings</vt:lpstr>
      <vt:lpstr>wave</vt:lpstr>
      <vt:lpstr>PowerPoint Presentation</vt:lpstr>
      <vt:lpstr>Our App – Design Updates</vt:lpstr>
      <vt:lpstr>Current Progress</vt:lpstr>
      <vt:lpstr>Upcoming Features</vt:lpstr>
      <vt:lpstr>DASS-21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Networks and Smart Roads</dc:title>
  <dc:creator>eric Ianino</dc:creator>
  <cp:lastModifiedBy>Tri</cp:lastModifiedBy>
  <cp:revision>28</cp:revision>
  <dcterms:modified xsi:type="dcterms:W3CDTF">2016-03-30T04:23:40Z</dcterms:modified>
</cp:coreProperties>
</file>