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5" r:id="rId3"/>
    <p:sldId id="310" r:id="rId4"/>
    <p:sldId id="312" r:id="rId5"/>
    <p:sldId id="314" r:id="rId6"/>
    <p:sldId id="315" r:id="rId7"/>
    <p:sldId id="316" r:id="rId8"/>
    <p:sldId id="317"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A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a:lstStyle/>
        <a:p>
          <a:endParaRPr lang="en-US"/>
        </a:p>
      </dgm:t>
    </dgm:pt>
    <dgm:pt modelId="{FB986F71-3126-4196-BD30-74AEDC39A1CA}">
      <dgm:prSet phldrT="[Text]"/>
      <dgm:spPr/>
      <dgm:t>
        <a:bodyPr/>
        <a:lstStyle/>
        <a:p>
          <a:r>
            <a:rPr lang="en-US" dirty="0" smtClean="0"/>
            <a:t>Healthcare Provider Web Interface</a:t>
          </a:r>
          <a:endParaRPr lang="en-US" dirty="0"/>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smtClean="0"/>
            <a:t>The healthcare provider is able to add new patients to the database online.</a:t>
          </a:r>
          <a:endParaRPr lang="en-US" dirty="0"/>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BF381BD4-48DC-48BF-8C18-C307CDD4D490}">
      <dgm:prSet phldrT="[Text]"/>
      <dgm:spPr/>
      <dgm:t>
        <a:bodyPr/>
        <a:lstStyle/>
        <a:p>
          <a:r>
            <a:rPr lang="en-US" dirty="0" smtClean="0"/>
            <a:t>The healthcare provider is able to prescribe exercises and time intervals through the web interface that the patient will be able to access through the application.</a:t>
          </a:r>
          <a:endParaRPr lang="en-US" dirty="0"/>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0B00F5A8-A0EF-4111-9D86-004317B4F49E}">
      <dgm:prSet phldrT="[Text]"/>
      <dgm:spPr/>
      <dgm:t>
        <a:bodyPr/>
        <a:lstStyle/>
        <a:p>
          <a:r>
            <a:rPr lang="en-US" dirty="0" smtClean="0"/>
            <a:t>The patient will be able to log into their application and see the exercise tutorials for the exercises they have been prescribed. </a:t>
          </a:r>
          <a:endParaRPr lang="en-US"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65B6D8B9-E558-4264-B37F-7B4B2A8896DF}">
      <dgm:prSet phldrT="[Text]"/>
      <dgm:spPr/>
      <dgm:t>
        <a:bodyPr/>
        <a:lstStyle/>
        <a:p>
          <a:r>
            <a:rPr lang="en-US" dirty="0" smtClean="0"/>
            <a:t>The time spent on each exercise will be recorded with a timer and that information will be logged in a database for the healthcare provider to access in their next appointment.</a:t>
          </a:r>
          <a:endParaRPr lang="en-US" dirty="0"/>
        </a:p>
      </dgm:t>
    </dgm:pt>
    <dgm:pt modelId="{04F5A724-3AA7-4E78-B992-BCB3E916993F}" type="parTrans" cxnId="{CA96E113-7151-48C8-B4D5-7AA211772CC8}">
      <dgm:prSet/>
      <dgm:spPr/>
      <dgm:t>
        <a:bodyPr/>
        <a:lstStyle/>
        <a:p>
          <a:endParaRPr lang="en-US"/>
        </a:p>
      </dgm:t>
    </dgm:pt>
    <dgm:pt modelId="{370A79FF-9957-49E1-811F-78AB198DD9E0}" type="sibTrans" cxnId="{CA96E113-7151-48C8-B4D5-7AA211772CC8}">
      <dgm:prSet/>
      <dgm:spPr/>
      <dgm:t>
        <a:bodyPr/>
        <a:lstStyle/>
        <a:p>
          <a:endParaRPr lang="en-US"/>
        </a:p>
      </dgm:t>
    </dgm:pt>
    <dgm:pt modelId="{F6D27D1B-CDCB-481F-B8FA-AB31B2A119DE}">
      <dgm:prSet phldrT="[Text]"/>
      <dgm:spPr/>
      <dgm:t>
        <a:bodyPr/>
        <a:lstStyle/>
        <a:p>
          <a:r>
            <a:rPr lang="en-US" dirty="0" smtClean="0"/>
            <a:t>Patient Android Application</a:t>
          </a:r>
          <a:endParaRPr lang="en-US" dirty="0"/>
        </a:p>
      </dgm:t>
    </dgm:pt>
    <dgm:pt modelId="{7AEB6639-3258-49E8-8B1F-B4A9C61922BE}" type="sibTrans" cxnId="{A63D53AC-541A-4D09-9620-8B1C8D7B91DE}">
      <dgm:prSet/>
      <dgm:spPr/>
      <dgm:t>
        <a:bodyPr/>
        <a:lstStyle/>
        <a:p>
          <a:endParaRPr lang="en-US"/>
        </a:p>
      </dgm:t>
    </dgm:pt>
    <dgm:pt modelId="{8A7BF306-8E53-4B16-9E7E-A79AE3DF6BE2}" type="parTrans" cxnId="{A63D53AC-541A-4D09-9620-8B1C8D7B91DE}">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2"/>
      <dgm:spPr/>
    </dgm:pt>
    <dgm:pt modelId="{96015622-8A46-45CF-A72A-2856B699B374}" type="pres">
      <dgm:prSet presAssocID="{FB986F71-3126-4196-BD30-74AEDC39A1CA}" presName="childNode1" presStyleLbl="bgAcc1" presStyleIdx="0" presStyleCnt="2">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2">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2">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1"/>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2"/>
      <dgm:spPr/>
    </dgm:pt>
    <dgm:pt modelId="{E83793B4-2C5C-4D90-82FA-E5EE4745664D}" type="pres">
      <dgm:prSet presAssocID="{F6D27D1B-CDCB-481F-B8FA-AB31B2A119DE}" presName="childNode2" presStyleLbl="bgAcc1" presStyleIdx="1" presStyleCnt="2">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2">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2">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Lst>
  <dgm:cxnLst>
    <dgm:cxn modelId="{0C68F2E9-D20E-4DD0-B6CB-F7DB9484C868}" type="presOf" srcId="{BF381BD4-48DC-48BF-8C18-C307CDD4D490}" destId="{BFE859F2-A9E8-4F95-9161-8EC68F2D30C4}"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3B2CD89C-CF67-43E3-9293-C53C72995678}" type="presOf" srcId="{BF381BD4-48DC-48BF-8C18-C307CDD4D490}" destId="{96015622-8A46-45CF-A72A-2856B699B374}" srcOrd="0" destOrd="1" presId="urn:microsoft.com/office/officeart/2005/8/layout/hProcess4"/>
    <dgm:cxn modelId="{FAD31E90-F616-4366-B338-34791ACA0723}" type="presOf" srcId="{65B6D8B9-E558-4264-B37F-7B4B2A8896DF}" destId="{67FFE978-6FBE-4424-80BE-B9E4B4DD0695}" srcOrd="1" destOrd="1" presId="urn:microsoft.com/office/officeart/2005/8/layout/hProcess4"/>
    <dgm:cxn modelId="{54FEF83B-9118-4197-9DD6-67B95B4523BD}" type="presOf" srcId="{0B00F5A8-A0EF-4111-9D86-004317B4F49E}" destId="{67FFE978-6FBE-4424-80BE-B9E4B4DD0695}" srcOrd="1" destOrd="0" presId="urn:microsoft.com/office/officeart/2005/8/layout/hProcess4"/>
    <dgm:cxn modelId="{0C99A0E7-7B5A-462A-BC31-41CB3B1D1005}" type="presOf" srcId="{0E9DE493-19D7-4EC9-97C9-5F26233F1106}" destId="{3960CFF8-4383-4382-8D6D-F2A00F508E8D}" srcOrd="0" destOrd="0" presId="urn:microsoft.com/office/officeart/2005/8/layout/hProcess4"/>
    <dgm:cxn modelId="{300E722A-937B-4681-BF9C-7933B3C6956A}" type="presOf" srcId="{F6D27D1B-CDCB-481F-B8FA-AB31B2A119DE}" destId="{029D1FDE-4DD7-4FA5-8C70-0C747477B66C}" srcOrd="0" destOrd="0" presId="urn:microsoft.com/office/officeart/2005/8/layout/hProcess4"/>
    <dgm:cxn modelId="{E9730C94-0A42-4F8E-B45A-02CE25449719}" type="presOf" srcId="{AB2E8498-CC81-452F-A895-08F3845AA347}" destId="{BFE859F2-A9E8-4F95-9161-8EC68F2D30C4}" srcOrd="1" destOrd="0" presId="urn:microsoft.com/office/officeart/2005/8/layout/hProcess4"/>
    <dgm:cxn modelId="{0731A115-58A3-481B-8A1D-4C0F1D56F785}" type="presOf" srcId="{FB986F71-3126-4196-BD30-74AEDC39A1CA}" destId="{E18C6CF4-EDEB-4539-A36D-E0355B626199}"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3F763A4D-75DB-465F-BD6D-0ADB69D6C0E5}" type="presOf" srcId="{65B6D8B9-E558-4264-B37F-7B4B2A8896DF}" destId="{E83793B4-2C5C-4D90-82FA-E5EE4745664D}" srcOrd="0" destOrd="1"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CA96E113-7151-48C8-B4D5-7AA211772CC8}" srcId="{F6D27D1B-CDCB-481F-B8FA-AB31B2A119DE}" destId="{65B6D8B9-E558-4264-B37F-7B4B2A8896DF}" srcOrd="1" destOrd="0" parTransId="{04F5A724-3AA7-4E78-B992-BCB3E916993F}" sibTransId="{370A79FF-9957-49E1-811F-78AB198DD9E0}"/>
    <dgm:cxn modelId="{86F910E7-C9D0-48E5-A3A3-C70127E96FC1}" srcId="{F6D27D1B-CDCB-481F-B8FA-AB31B2A119DE}" destId="{0B00F5A8-A0EF-4111-9D86-004317B4F49E}" srcOrd="0" destOrd="0" parTransId="{EC916B99-8D26-4265-B7BE-BB461C68DA5C}" sibTransId="{CE48C676-980A-4BAC-A3C8-9ABC315DAE51}"/>
    <dgm:cxn modelId="{792CF8D9-766B-49FE-B851-31297691E0C7}" type="presOf" srcId="{AB2E8498-CC81-452F-A895-08F3845AA347}" destId="{96015622-8A46-45CF-A72A-2856B699B374}" srcOrd="0" destOrd="0" presId="urn:microsoft.com/office/officeart/2005/8/layout/hProcess4"/>
    <dgm:cxn modelId="{5F1E4B77-410F-414B-A41F-C8A76A99C8E7}" type="presOf" srcId="{0B00F5A8-A0EF-4111-9D86-004317B4F49E}" destId="{E83793B4-2C5C-4D90-82FA-E5EE4745664D}" srcOrd="0"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1805810" y="1301877"/>
          <a:ext cx="3033067" cy="2501646"/>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The healthcare provider is able to add new patients to the database online.</a:t>
          </a:r>
          <a:endParaRPr lang="en-US" sz="1400" kern="1200" dirty="0"/>
        </a:p>
        <a:p>
          <a:pPr marL="114300" lvl="1" indent="-114300" algn="l" defTabSz="622300">
            <a:lnSpc>
              <a:spcPct val="90000"/>
            </a:lnSpc>
            <a:spcBef>
              <a:spcPct val="0"/>
            </a:spcBef>
            <a:spcAft>
              <a:spcPct val="15000"/>
            </a:spcAft>
            <a:buChar char="••"/>
          </a:pPr>
          <a:r>
            <a:rPr lang="en-US" sz="1400" kern="1200" dirty="0" smtClean="0"/>
            <a:t>The healthcare provider is able to prescribe exercises and time intervals through the web interface that the patient will be able to access through the application.</a:t>
          </a:r>
          <a:endParaRPr lang="en-US" sz="1400" kern="1200" dirty="0"/>
        </a:p>
      </dsp:txBody>
      <dsp:txXfrm>
        <a:off x="1863380" y="1359447"/>
        <a:ext cx="2917927" cy="1850439"/>
      </dsp:txXfrm>
    </dsp:sp>
    <dsp:sp modelId="{6A63D16E-EEE6-4267-97EA-5AD7D2BC4E84}">
      <dsp:nvSpPr>
        <dsp:cNvPr id="0" name=""/>
        <dsp:cNvSpPr/>
      </dsp:nvSpPr>
      <dsp:spPr>
        <a:xfrm>
          <a:off x="3497489" y="1851626"/>
          <a:ext cx="3412960" cy="3412960"/>
        </a:xfrm>
        <a:prstGeom prst="leftCircularArrow">
          <a:avLst>
            <a:gd name="adj1" fmla="val 3352"/>
            <a:gd name="adj2" fmla="val 414490"/>
            <a:gd name="adj3" fmla="val 2190000"/>
            <a:gd name="adj4" fmla="val 9024489"/>
            <a:gd name="adj5" fmla="val 3911"/>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2479825" y="3267456"/>
          <a:ext cx="2696059" cy="1072134"/>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Healthcare Provider Web Interface</a:t>
          </a:r>
          <a:endParaRPr lang="en-US" sz="2400" kern="1200" dirty="0"/>
        </a:p>
      </dsp:txBody>
      <dsp:txXfrm>
        <a:off x="2511227" y="3298858"/>
        <a:ext cx="2633255" cy="1009330"/>
      </dsp:txXfrm>
    </dsp:sp>
    <dsp:sp modelId="{E83793B4-2C5C-4D90-82FA-E5EE4745664D}">
      <dsp:nvSpPr>
        <dsp:cNvPr id="0" name=""/>
        <dsp:cNvSpPr/>
      </dsp:nvSpPr>
      <dsp:spPr>
        <a:xfrm>
          <a:off x="5720715" y="1301877"/>
          <a:ext cx="3033067" cy="2501646"/>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The patient will be able to log into their application and see the exercise tutorials for the exercises they have been prescribed. </a:t>
          </a:r>
          <a:endParaRPr lang="en-US" sz="1400" kern="1200" dirty="0"/>
        </a:p>
        <a:p>
          <a:pPr marL="114300" lvl="1" indent="-114300" algn="l" defTabSz="622300">
            <a:lnSpc>
              <a:spcPct val="90000"/>
            </a:lnSpc>
            <a:spcBef>
              <a:spcPct val="0"/>
            </a:spcBef>
            <a:spcAft>
              <a:spcPct val="15000"/>
            </a:spcAft>
            <a:buChar char="••"/>
          </a:pPr>
          <a:r>
            <a:rPr lang="en-US" sz="1400" kern="1200" dirty="0" smtClean="0"/>
            <a:t>The time spent on each exercise will be recorded with a timer and that information will be logged in a database for the healthcare provider to access in their next appointment.</a:t>
          </a:r>
          <a:endParaRPr lang="en-US" sz="1400" kern="1200" dirty="0"/>
        </a:p>
      </dsp:txBody>
      <dsp:txXfrm>
        <a:off x="5778285" y="1895514"/>
        <a:ext cx="2917927" cy="1850439"/>
      </dsp:txXfrm>
    </dsp:sp>
    <dsp:sp modelId="{029D1FDE-4DD7-4FA5-8C70-0C747477B66C}">
      <dsp:nvSpPr>
        <dsp:cNvPr id="0" name=""/>
        <dsp:cNvSpPr/>
      </dsp:nvSpPr>
      <dsp:spPr>
        <a:xfrm>
          <a:off x="6394729" y="765810"/>
          <a:ext cx="2696059" cy="1072134"/>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Patient Android Application</a:t>
          </a:r>
          <a:endParaRPr lang="en-US" sz="2400" kern="1200" dirty="0"/>
        </a:p>
      </dsp:txBody>
      <dsp:txXfrm>
        <a:off x="6426131" y="797212"/>
        <a:ext cx="2633255" cy="10093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4/29/2016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4/29/2016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4/29/2016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4/29/2016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4/29/2016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4/29/2016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4/29/2016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4/29/2016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4/29/2016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4/29/2016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4/29/2016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4/29/2016</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9113" y="2158663"/>
            <a:ext cx="8229600" cy="1219200"/>
          </a:xfrm>
        </p:spPr>
        <p:txBody>
          <a:bodyPr/>
          <a:lstStyle/>
          <a:p>
            <a:r>
              <a:rPr lang="it-IT" dirty="0" smtClean="0"/>
              <a:t>An interactive physical rehabilitation application</a:t>
            </a:r>
          </a:p>
          <a:p>
            <a:endParaRPr lang="it-IT" dirty="0"/>
          </a:p>
        </p:txBody>
      </p:sp>
      <p:sp>
        <p:nvSpPr>
          <p:cNvPr id="2" name="Rectangle 1"/>
          <p:cNvSpPr/>
          <p:nvPr/>
        </p:nvSpPr>
        <p:spPr>
          <a:xfrm>
            <a:off x="455612" y="1143000"/>
            <a:ext cx="8743101" cy="1015663"/>
          </a:xfrm>
          <a:prstGeom prst="rect">
            <a:avLst/>
          </a:prstGeom>
          <a:noFill/>
        </p:spPr>
        <p:txBody>
          <a:bodyPr wrap="square" lIns="91440" tIns="45720" rIns="91440" bIns="45720">
            <a:spAutoFit/>
          </a:bodyPr>
          <a:lstStyle/>
          <a:p>
            <a:pPr algn="ctr"/>
            <a:r>
              <a:rPr lang="en-US" sz="6000" dirty="0" smtClean="0">
                <a:ln w="0"/>
                <a:effectLst>
                  <a:outerShdw blurRad="38100" dist="19050" dir="2700000" algn="tl" rotWithShape="0">
                    <a:schemeClr val="dk1">
                      <a:alpha val="40000"/>
                    </a:schemeClr>
                  </a:outerShdw>
                </a:effectLst>
              </a:rPr>
              <a:t>Android Physical Therapy</a:t>
            </a:r>
            <a:endParaRPr lang="en-US" sz="6000" dirty="0">
              <a:ln w="0"/>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3657600"/>
            <a:ext cx="2289198" cy="2254774"/>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Contributors</a:t>
            </a:r>
            <a:endParaRPr lang="en-US" dirty="0"/>
          </a:p>
        </p:txBody>
      </p:sp>
      <p:sp>
        <p:nvSpPr>
          <p:cNvPr id="14" name="Content Placeholder 13"/>
          <p:cNvSpPr>
            <a:spLocks noGrp="1"/>
          </p:cNvSpPr>
          <p:nvPr>
            <p:ph idx="1"/>
          </p:nvPr>
        </p:nvSpPr>
        <p:spPr/>
        <p:txBody>
          <a:bodyPr/>
          <a:lstStyle/>
          <a:p>
            <a:r>
              <a:rPr lang="en-US" dirty="0" smtClean="0"/>
              <a:t>Felipe </a:t>
            </a:r>
            <a:r>
              <a:rPr lang="en-US" dirty="0" err="1" smtClean="0"/>
              <a:t>Soares</a:t>
            </a:r>
            <a:r>
              <a:rPr lang="en-US" dirty="0" smtClean="0"/>
              <a:t> (FAU Engineering Student)</a:t>
            </a:r>
            <a:endParaRPr lang="en-US" dirty="0" smtClean="0"/>
          </a:p>
          <a:p>
            <a:r>
              <a:rPr lang="en-US" dirty="0" smtClean="0"/>
              <a:t>Leanna Myers (FAU Engineering Student)</a:t>
            </a:r>
            <a:endParaRPr lang="en-US" dirty="0" smtClean="0"/>
          </a:p>
          <a:p>
            <a:r>
              <a:rPr lang="en-US" dirty="0" smtClean="0"/>
              <a:t>Quintin Warren (FAU Engineering Student)</a:t>
            </a:r>
          </a:p>
          <a:p>
            <a:r>
              <a:rPr lang="en-US" dirty="0" smtClean="0"/>
              <a:t>Arielle </a:t>
            </a:r>
            <a:r>
              <a:rPr lang="en-US" dirty="0" err="1" smtClean="0"/>
              <a:t>Labiner</a:t>
            </a:r>
            <a:r>
              <a:rPr lang="en-US" dirty="0"/>
              <a:t> </a:t>
            </a:r>
            <a:r>
              <a:rPr lang="en-US" dirty="0" smtClean="0"/>
              <a:t>(FAU Nursing Student)</a:t>
            </a:r>
          </a:p>
          <a:p>
            <a:r>
              <a:rPr lang="en-US" dirty="0" err="1" smtClean="0"/>
              <a:t>Vinicius</a:t>
            </a:r>
            <a:r>
              <a:rPr lang="en-US" dirty="0" smtClean="0"/>
              <a:t> </a:t>
            </a:r>
            <a:r>
              <a:rPr lang="en-US" dirty="0" err="1" smtClean="0"/>
              <a:t>Sandins</a:t>
            </a:r>
            <a:r>
              <a:rPr lang="en-US" dirty="0"/>
              <a:t> </a:t>
            </a:r>
            <a:r>
              <a:rPr lang="en-US" dirty="0" smtClean="0"/>
              <a:t>(FAU Art Student)</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
          <p:cNvSpPr/>
          <p:nvPr/>
        </p:nvSpPr>
        <p:spPr>
          <a:xfrm rot="10800000">
            <a:off x="4578432" y="1224566"/>
            <a:ext cx="3412960" cy="3412960"/>
          </a:xfrm>
          <a:prstGeom prst="leftCircularArrow">
            <a:avLst>
              <a:gd name="adj1" fmla="val 3352"/>
              <a:gd name="adj2" fmla="val 414490"/>
              <a:gd name="adj3" fmla="val 2190000"/>
              <a:gd name="adj4" fmla="val 9024489"/>
              <a:gd name="adj5" fmla="val 3911"/>
            </a:avLst>
          </a:prstGeom>
        </p:spPr>
        <p:style>
          <a:lnRef idx="0">
            <a:schemeClr val="accent1">
              <a:shade val="90000"/>
              <a:hueOff val="0"/>
              <a:satOff val="0"/>
              <a:lumOff val="0"/>
              <a:alphaOff val="0"/>
            </a:schemeClr>
          </a:lnRef>
          <a:fillRef idx="3">
            <a:schemeClr val="accent1">
              <a:shade val="90000"/>
              <a:hueOff val="0"/>
              <a:satOff val="0"/>
              <a:lumOff val="0"/>
              <a:alphaOff val="0"/>
            </a:schemeClr>
          </a:fillRef>
          <a:effectRef idx="3">
            <a:schemeClr val="accent1">
              <a:shade val="90000"/>
              <a:hueOff val="0"/>
              <a:satOff val="0"/>
              <a:lumOff val="0"/>
              <a:alphaOff val="0"/>
            </a:schemeClr>
          </a:effectRef>
          <a:fontRef idx="minor">
            <a:schemeClr val="lt1"/>
          </a:fontRef>
        </p:style>
      </p:sp>
      <p:sp>
        <p:nvSpPr>
          <p:cNvPr id="13" name="Title 12"/>
          <p:cNvSpPr>
            <a:spLocks noGrp="1"/>
          </p:cNvSpPr>
          <p:nvPr>
            <p:ph type="title"/>
          </p:nvPr>
        </p:nvSpPr>
        <p:spPr>
          <a:xfrm>
            <a:off x="1522412" y="304800"/>
            <a:ext cx="9144001" cy="914400"/>
          </a:xfrm>
        </p:spPr>
        <p:txBody>
          <a:bodyPr/>
          <a:lstStyle/>
          <a:p>
            <a:r>
              <a:rPr lang="en-US" dirty="0" smtClean="0"/>
              <a:t>Dual Interface Application</a:t>
            </a:r>
            <a:endParaRPr lang="en-US" dirty="0"/>
          </a:p>
        </p:txBody>
      </p:sp>
      <p:graphicFrame>
        <p:nvGraphicFramePr>
          <p:cNvPr id="3" name="Content Placeholder 2" descr="Alternating Flow" title="SmartArt"/>
          <p:cNvGraphicFramePr>
            <a:graphicFrameLocks noGrp="1"/>
          </p:cNvGraphicFramePr>
          <p:nvPr>
            <p:ph idx="1"/>
            <p:extLst>
              <p:ext uri="{D42A27DB-BD31-4B8C-83A1-F6EECF244321}">
                <p14:modId xmlns:p14="http://schemas.microsoft.com/office/powerpoint/2010/main" val="3473578171"/>
              </p:ext>
            </p:extLst>
          </p:nvPr>
        </p:nvGraphicFramePr>
        <p:xfrm>
          <a:off x="836612" y="1219200"/>
          <a:ext cx="10896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7606" y="0"/>
            <a:ext cx="5713412" cy="1371600"/>
          </a:xfrm>
        </p:spPr>
        <p:txBody>
          <a:bodyPr>
            <a:normAutofit/>
          </a:bodyPr>
          <a:lstStyle/>
          <a:p>
            <a:r>
              <a:rPr lang="en-US" sz="3200" dirty="0" smtClean="0"/>
              <a:t>Healthcare Provider Interface</a:t>
            </a:r>
            <a:br>
              <a:rPr lang="en-US" sz="3200" dirty="0" smtClean="0"/>
            </a:br>
            <a:endParaRPr lang="en-US" sz="3200" dirty="0"/>
          </a:p>
        </p:txBody>
      </p:sp>
      <p:pic>
        <p:nvPicPr>
          <p:cNvPr id="8" name="Picture 7"/>
          <p:cNvPicPr>
            <a:picLocks noChangeAspect="1"/>
          </p:cNvPicPr>
          <p:nvPr/>
        </p:nvPicPr>
        <p:blipFill>
          <a:blip r:embed="rId2"/>
          <a:stretch>
            <a:fillRect/>
          </a:stretch>
        </p:blipFill>
        <p:spPr>
          <a:xfrm>
            <a:off x="399981" y="61063"/>
            <a:ext cx="5389631" cy="3359290"/>
          </a:xfrm>
          <a:prstGeom prst="rect">
            <a:avLst/>
          </a:prstGeom>
        </p:spPr>
      </p:pic>
      <p:sp>
        <p:nvSpPr>
          <p:cNvPr id="9" name="TextBox 8"/>
          <p:cNvSpPr txBox="1"/>
          <p:nvPr/>
        </p:nvSpPr>
        <p:spPr>
          <a:xfrm>
            <a:off x="6551612" y="1740708"/>
            <a:ext cx="51054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healthcare provider will be able to add, edit and view users.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The prescribed exercises will be added here for each patient, the healthcare professional will then be able to edit those exercises based on the patients progress.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healthcare provider will not need to access the Android application, making it easier to integrate into the medical field. </a:t>
            </a:r>
            <a:endParaRPr lang="en-US" sz="2000" dirty="0"/>
          </a:p>
        </p:txBody>
      </p:sp>
      <p:pic>
        <p:nvPicPr>
          <p:cNvPr id="11" name="Picture 10"/>
          <p:cNvPicPr>
            <a:picLocks noChangeAspect="1"/>
          </p:cNvPicPr>
          <p:nvPr/>
        </p:nvPicPr>
        <p:blipFill>
          <a:blip r:embed="rId3"/>
          <a:stretch>
            <a:fillRect/>
          </a:stretch>
        </p:blipFill>
        <p:spPr>
          <a:xfrm>
            <a:off x="399981" y="3493683"/>
            <a:ext cx="5389631" cy="3302318"/>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304800"/>
            <a:ext cx="9144001" cy="1371600"/>
          </a:xfrm>
        </p:spPr>
        <p:txBody>
          <a:bodyPr/>
          <a:lstStyle/>
          <a:p>
            <a:r>
              <a:rPr lang="en-US" dirty="0" smtClean="0"/>
              <a:t>Patient Interface</a:t>
            </a:r>
            <a:br>
              <a:rPr lang="en-US" dirty="0" smtClean="0"/>
            </a:br>
            <a:endParaRPr lang="en-US" dirty="0"/>
          </a:p>
        </p:txBody>
      </p:sp>
      <p:sp>
        <p:nvSpPr>
          <p:cNvPr id="8" name="TextBox 7"/>
          <p:cNvSpPr txBox="1"/>
          <p:nvPr/>
        </p:nvSpPr>
        <p:spPr>
          <a:xfrm>
            <a:off x="977765" y="1761662"/>
            <a:ext cx="47244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patient will see a list of exercises that their healthcare provider has prescribed. The patient will be able to select those exercises and view details and videos that explain how to complete the exercise. The patient will be able to play the video directly inside the app.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patient will keep track of these exercises by clicking the timer which will keep a record in the database of how long the exercise was performed. </a:t>
            </a:r>
            <a:endParaRPr lang="en-US" sz="2000" dirty="0"/>
          </a:p>
        </p:txBody>
      </p:sp>
      <p:pic>
        <p:nvPicPr>
          <p:cNvPr id="9" name="Picture 8"/>
          <p:cNvPicPr>
            <a:picLocks noChangeAspect="1"/>
          </p:cNvPicPr>
          <p:nvPr/>
        </p:nvPicPr>
        <p:blipFill>
          <a:blip r:embed="rId2"/>
          <a:stretch>
            <a:fillRect/>
          </a:stretch>
        </p:blipFill>
        <p:spPr>
          <a:xfrm>
            <a:off x="7085012" y="152400"/>
            <a:ext cx="4012029" cy="6400800"/>
          </a:xfrm>
          <a:prstGeom prst="rect">
            <a:avLst/>
          </a:prstGeo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6812" y="598833"/>
            <a:ext cx="3651906" cy="5519738"/>
          </a:xfrm>
          <a:prstGeom prst="rect">
            <a:avLst/>
          </a:prstGeom>
        </p:spPr>
      </p:pic>
      <p:pic>
        <p:nvPicPr>
          <p:cNvPr id="4" name="Picture 3"/>
          <p:cNvPicPr>
            <a:picLocks noChangeAspect="1"/>
          </p:cNvPicPr>
          <p:nvPr/>
        </p:nvPicPr>
        <p:blipFill>
          <a:blip r:embed="rId3"/>
          <a:stretch>
            <a:fillRect/>
          </a:stretch>
        </p:blipFill>
        <p:spPr>
          <a:xfrm>
            <a:off x="4341812" y="558051"/>
            <a:ext cx="3652282" cy="5549789"/>
          </a:xfrm>
          <a:prstGeom prst="rect">
            <a:avLst/>
          </a:prstGeom>
        </p:spPr>
      </p:pic>
      <p:pic>
        <p:nvPicPr>
          <p:cNvPr id="5" name="Picture 4"/>
          <p:cNvPicPr>
            <a:picLocks noChangeAspect="1"/>
          </p:cNvPicPr>
          <p:nvPr/>
        </p:nvPicPr>
        <p:blipFill>
          <a:blip r:embed="rId4"/>
          <a:stretch>
            <a:fillRect/>
          </a:stretch>
        </p:blipFill>
        <p:spPr>
          <a:xfrm>
            <a:off x="8186282" y="540878"/>
            <a:ext cx="3692993" cy="5577693"/>
          </a:xfrm>
          <a:prstGeom prst="rect">
            <a:avLst/>
          </a:prstGeom>
        </p:spPr>
      </p:pic>
      <p:sp>
        <p:nvSpPr>
          <p:cNvPr id="7" name="Rectangle 6"/>
          <p:cNvSpPr/>
          <p:nvPr/>
        </p:nvSpPr>
        <p:spPr>
          <a:xfrm>
            <a:off x="608012" y="4267200"/>
            <a:ext cx="3429000" cy="1676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31359" y="3505200"/>
            <a:ext cx="696253"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75812" y="1447800"/>
            <a:ext cx="2133600" cy="1447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0012" y="3630564"/>
            <a:ext cx="2667000" cy="461665"/>
          </a:xfrm>
          <a:prstGeom prst="rect">
            <a:avLst/>
          </a:prstGeom>
          <a:noFill/>
        </p:spPr>
        <p:txBody>
          <a:bodyPr wrap="square" rtlCol="0">
            <a:spAutoFit/>
          </a:bodyPr>
          <a:lstStyle/>
          <a:p>
            <a:r>
              <a:rPr lang="en-US" sz="1200" dirty="0" smtClean="0">
                <a:solidFill>
                  <a:srgbClr val="FF0000"/>
                </a:solidFill>
              </a:rPr>
              <a:t>Embedded video to show the patient how exercise is properly done.</a:t>
            </a:r>
            <a:endParaRPr lang="en-US" sz="1200" dirty="0">
              <a:solidFill>
                <a:srgbClr val="FF0000"/>
              </a:solidFill>
            </a:endParaRPr>
          </a:p>
        </p:txBody>
      </p:sp>
      <p:sp>
        <p:nvSpPr>
          <p:cNvPr id="11" name="TextBox 10"/>
          <p:cNvSpPr txBox="1"/>
          <p:nvPr/>
        </p:nvSpPr>
        <p:spPr>
          <a:xfrm>
            <a:off x="5455019" y="3722896"/>
            <a:ext cx="2111668" cy="276999"/>
          </a:xfrm>
          <a:prstGeom prst="rect">
            <a:avLst/>
          </a:prstGeom>
          <a:noFill/>
        </p:spPr>
        <p:txBody>
          <a:bodyPr wrap="none" rtlCol="0">
            <a:spAutoFit/>
          </a:bodyPr>
          <a:lstStyle/>
          <a:p>
            <a:r>
              <a:rPr lang="en-US" sz="1200" dirty="0" smtClean="0">
                <a:solidFill>
                  <a:srgbClr val="FF0000"/>
                </a:solidFill>
              </a:rPr>
              <a:t>Timer for easy record keeping.</a:t>
            </a:r>
            <a:endParaRPr lang="en-US" sz="1200" dirty="0">
              <a:solidFill>
                <a:srgbClr val="FF0000"/>
              </a:solidFill>
            </a:endParaRPr>
          </a:p>
        </p:txBody>
      </p:sp>
      <p:sp>
        <p:nvSpPr>
          <p:cNvPr id="12" name="TextBox 11"/>
          <p:cNvSpPr txBox="1"/>
          <p:nvPr/>
        </p:nvSpPr>
        <p:spPr>
          <a:xfrm>
            <a:off x="9218612" y="3630564"/>
            <a:ext cx="2659075" cy="461665"/>
          </a:xfrm>
          <a:prstGeom prst="rect">
            <a:avLst/>
          </a:prstGeom>
          <a:noFill/>
        </p:spPr>
        <p:txBody>
          <a:bodyPr wrap="square" rtlCol="0">
            <a:spAutoFit/>
          </a:bodyPr>
          <a:lstStyle/>
          <a:p>
            <a:r>
              <a:rPr lang="en-US" sz="1200" dirty="0" smtClean="0">
                <a:solidFill>
                  <a:srgbClr val="FF0000"/>
                </a:solidFill>
              </a:rPr>
              <a:t>Exercise description to explain proper procedure for completing the exercise.</a:t>
            </a:r>
            <a:endParaRPr lang="en-US" sz="1200" dirty="0">
              <a:solidFill>
                <a:srgbClr val="FF0000"/>
              </a:solidFill>
            </a:endParaRPr>
          </a:p>
        </p:txBody>
      </p:sp>
      <p:cxnSp>
        <p:nvCxnSpPr>
          <p:cNvPr id="14" name="Straight Arrow Connector 13"/>
          <p:cNvCxnSpPr/>
          <p:nvPr/>
        </p:nvCxnSpPr>
        <p:spPr>
          <a:xfrm>
            <a:off x="3579812" y="3858780"/>
            <a:ext cx="0" cy="2822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069342" y="3858780"/>
            <a:ext cx="3856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0666412" y="3303193"/>
            <a:ext cx="0" cy="3273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a:t>
            </a:r>
            <a:br>
              <a:rPr lang="en-US" dirty="0" smtClean="0"/>
            </a:br>
            <a:endParaRPr lang="en-US" dirty="0"/>
          </a:p>
        </p:txBody>
      </p:sp>
    </p:spTree>
    <p:extLst>
      <p:ext uri="{BB962C8B-B14F-4D97-AF65-F5344CB8AC3E}">
        <p14:creationId xmlns:p14="http://schemas.microsoft.com/office/powerpoint/2010/main" val="306606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328</Words>
  <Application>Microsoft Office PowerPoint</Application>
  <PresentationFormat>Custom</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Digital Blue Tunnel 16x9</vt:lpstr>
      <vt:lpstr>PowerPoint Presentation</vt:lpstr>
      <vt:lpstr>Contributors</vt:lpstr>
      <vt:lpstr>Dual Interface Application</vt:lpstr>
      <vt:lpstr>Healthcare Provider Interface </vt:lpstr>
      <vt:lpstr>Patient Interface </vt:lpstr>
      <vt:lpstr>PowerPoint Presentation</vt:lpstr>
      <vt:lpstr>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2016-04-29T13:51:37Z</dcterms:created>
  <dcterms:modified xsi:type="dcterms:W3CDTF">2016-04-29T19:25:03Z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