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Shape 84"/>
          <p:cNvSpPr txBox="1"/>
          <p:nvPr>
            <p:ph type="ctrTitle"/>
          </p:nvPr>
        </p:nvSpPr>
        <p:spPr>
          <a:xfrm>
            <a:off x="2773435" y="594613"/>
            <a:ext cx="6335100" cy="12732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lt1"/>
              </a:buClr>
              <a:buSzPct val="25000"/>
              <a:buFont typeface="Calibri"/>
              <a:buNone/>
            </a:pPr>
            <a:r>
              <a:rPr b="0" i="0" lang="en-US" sz="6000" u="none" cap="none" strike="noStrike">
                <a:solidFill>
                  <a:srgbClr val="000000"/>
                </a:solidFill>
                <a:latin typeface="Calibri"/>
                <a:ea typeface="Calibri"/>
                <a:cs typeface="Calibri"/>
                <a:sym typeface="Calibri"/>
              </a:rPr>
              <a:t>Sync</a:t>
            </a:r>
            <a:r>
              <a:rPr lang="en-US">
                <a:solidFill>
                  <a:srgbClr val="000000"/>
                </a:solidFill>
              </a:rPr>
              <a:t>-</a:t>
            </a:r>
            <a:r>
              <a:rPr b="0" i="0" lang="en-US" sz="6000" u="none" cap="none" strike="noStrike">
                <a:solidFill>
                  <a:srgbClr val="000000"/>
                </a:solidFill>
                <a:latin typeface="Calibri"/>
                <a:ea typeface="Calibri"/>
                <a:cs typeface="Calibri"/>
                <a:sym typeface="Calibri"/>
              </a:rPr>
              <a:t>Care</a:t>
            </a:r>
          </a:p>
        </p:txBody>
      </p:sp>
      <p:sp>
        <p:nvSpPr>
          <p:cNvPr id="85" name="Shape 85"/>
          <p:cNvSpPr txBox="1"/>
          <p:nvPr>
            <p:ph idx="1" type="subTitle"/>
          </p:nvPr>
        </p:nvSpPr>
        <p:spPr>
          <a:xfrm>
            <a:off x="185680" y="4869012"/>
            <a:ext cx="9144000" cy="165570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lt1"/>
              </a:buClr>
              <a:buSzPct val="25000"/>
              <a:buFont typeface="Arial"/>
              <a:buNone/>
            </a:pPr>
            <a:r>
              <a:rPr b="0" i="0" lang="en-US" sz="2400" u="none" cap="none" strike="noStrike">
                <a:solidFill>
                  <a:srgbClr val="000000"/>
                </a:solidFill>
                <a:latin typeface="Calibri"/>
                <a:ea typeface="Calibri"/>
                <a:cs typeface="Calibri"/>
                <a:sym typeface="Calibri"/>
              </a:rPr>
              <a:t>By: August DeWinkler, Genesi Gonzalez, Nicholas Gamarra, David Gibson and Nicholas Angiolilli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HealthCare Information</a:t>
            </a:r>
          </a:p>
        </p:txBody>
      </p:sp>
      <p:sp>
        <p:nvSpPr>
          <p:cNvPr id="147" name="Shape 147"/>
          <p:cNvSpPr txBox="1"/>
          <p:nvPr>
            <p:ph idx="1" type="body"/>
          </p:nvPr>
        </p:nvSpPr>
        <p:spPr>
          <a:xfrm>
            <a:off x="838200" y="1825625"/>
            <a:ext cx="5243100" cy="4351200"/>
          </a:xfrm>
          <a:prstGeom prst="rect">
            <a:avLst/>
          </a:prstGeom>
        </p:spPr>
        <p:txBody>
          <a:bodyPr anchorCtr="0" anchor="t" bIns="91425" lIns="91425" rIns="91425" tIns="91425">
            <a:noAutofit/>
          </a:bodyPr>
          <a:lstStyle/>
          <a:p>
            <a:pPr lvl="0">
              <a:spcBef>
                <a:spcPts val="0"/>
              </a:spcBef>
              <a:buNone/>
            </a:pPr>
            <a:r>
              <a:rPr lang="en-US"/>
              <a:t>Here you are able to view all the healthcare information for the given patient.  That includes: primary doctor, medical insurance, the caregiver or families information, and much more. </a:t>
            </a:r>
          </a:p>
        </p:txBody>
      </p:sp>
      <p:pic>
        <p:nvPicPr>
          <p:cNvPr id="148" name="Shape 148"/>
          <p:cNvPicPr preferRelativeResize="0"/>
          <p:nvPr/>
        </p:nvPicPr>
        <p:blipFill>
          <a:blip r:embed="rId3">
            <a:alphaModFix/>
          </a:blip>
          <a:stretch>
            <a:fillRect/>
          </a:stretch>
        </p:blipFill>
        <p:spPr>
          <a:xfrm>
            <a:off x="6695580" y="428012"/>
            <a:ext cx="4943575" cy="6001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72650" y="1600200"/>
            <a:ext cx="2071500" cy="1325700"/>
          </a:xfrm>
          <a:prstGeom prst="rect">
            <a:avLst/>
          </a:prstGeom>
        </p:spPr>
        <p:txBody>
          <a:bodyPr anchorCtr="0" anchor="ctr" bIns="91425" lIns="91425" rIns="91425" tIns="91425">
            <a:noAutofit/>
          </a:bodyPr>
          <a:lstStyle/>
          <a:p>
            <a:pPr lvl="0">
              <a:spcBef>
                <a:spcPts val="0"/>
              </a:spcBef>
              <a:buNone/>
            </a:pPr>
            <a:r>
              <a:rPr lang="en-US"/>
              <a:t>Alerts</a:t>
            </a:r>
          </a:p>
        </p:txBody>
      </p:sp>
      <p:sp>
        <p:nvSpPr>
          <p:cNvPr id="154" name="Shape 154"/>
          <p:cNvSpPr txBox="1"/>
          <p:nvPr>
            <p:ph idx="1" type="body"/>
          </p:nvPr>
        </p:nvSpPr>
        <p:spPr>
          <a:xfrm>
            <a:off x="838200" y="4451975"/>
            <a:ext cx="10515600" cy="1725000"/>
          </a:xfrm>
          <a:prstGeom prst="rect">
            <a:avLst/>
          </a:prstGeom>
        </p:spPr>
        <p:txBody>
          <a:bodyPr anchorCtr="0" anchor="t" bIns="91425" lIns="91425" rIns="91425" tIns="91425">
            <a:noAutofit/>
          </a:bodyPr>
          <a:lstStyle/>
          <a:p>
            <a:pPr indent="0" lvl="0" marL="0">
              <a:spcBef>
                <a:spcPts val="0"/>
              </a:spcBef>
              <a:buNone/>
            </a:pPr>
            <a:r>
              <a:rPr lang="en-US"/>
              <a:t>The alerts, shown here in the “Linked” user, will be able to be set any time for anything.  However the patient can also use alerts as well.  Whether that is taking a certain medication, or remembering a doctors appointment, anything one deems applicable and necessary. </a:t>
            </a:r>
          </a:p>
        </p:txBody>
      </p:sp>
      <p:pic>
        <p:nvPicPr>
          <p:cNvPr id="155" name="Shape 155"/>
          <p:cNvPicPr preferRelativeResize="0"/>
          <p:nvPr/>
        </p:nvPicPr>
        <p:blipFill>
          <a:blip r:embed="rId3">
            <a:alphaModFix/>
          </a:blip>
          <a:stretch>
            <a:fillRect/>
          </a:stretch>
        </p:blipFill>
        <p:spPr>
          <a:xfrm>
            <a:off x="2094148" y="307275"/>
            <a:ext cx="10097849" cy="39115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98050" y="132350"/>
            <a:ext cx="10515600" cy="1325700"/>
          </a:xfrm>
          <a:prstGeom prst="rect">
            <a:avLst/>
          </a:prstGeom>
        </p:spPr>
        <p:txBody>
          <a:bodyPr anchorCtr="0" anchor="ctr" bIns="91425" lIns="91425" rIns="91425" tIns="91425">
            <a:noAutofit/>
          </a:bodyPr>
          <a:lstStyle/>
          <a:p>
            <a:pPr lvl="0">
              <a:spcBef>
                <a:spcPts val="0"/>
              </a:spcBef>
              <a:buNone/>
            </a:pPr>
            <a:r>
              <a:rPr lang="en-US"/>
              <a:t>Managed Linked Accounts</a:t>
            </a:r>
          </a:p>
        </p:txBody>
      </p:sp>
      <p:sp>
        <p:nvSpPr>
          <p:cNvPr id="161" name="Shape 161"/>
          <p:cNvSpPr txBox="1"/>
          <p:nvPr>
            <p:ph idx="1" type="body"/>
          </p:nvPr>
        </p:nvSpPr>
        <p:spPr>
          <a:xfrm>
            <a:off x="838200" y="4393775"/>
            <a:ext cx="10515600" cy="2066100"/>
          </a:xfrm>
          <a:prstGeom prst="rect">
            <a:avLst/>
          </a:prstGeom>
        </p:spPr>
        <p:txBody>
          <a:bodyPr anchorCtr="0" anchor="t" bIns="91425" lIns="91425" rIns="91425" tIns="91425">
            <a:noAutofit/>
          </a:bodyPr>
          <a:lstStyle/>
          <a:p>
            <a:pPr indent="0" lvl="0" marL="177800" rtl="0">
              <a:spcBef>
                <a:spcPts val="0"/>
              </a:spcBef>
              <a:buNone/>
            </a:pPr>
            <a:r>
              <a:rPr lang="en-US"/>
              <a:t>In this tab you, a linked user, will be able to select which main account (patient) you want to view the information for.  Or, as shown, you can click on “Link To Account” and enter the ID Number for a specific patient. </a:t>
            </a:r>
          </a:p>
          <a:p>
            <a:pPr indent="0" lvl="0" marL="177800">
              <a:spcBef>
                <a:spcPts val="0"/>
              </a:spcBef>
              <a:buNone/>
            </a:pPr>
            <a:r>
              <a:t/>
            </a:r>
            <a:endParaRPr/>
          </a:p>
        </p:txBody>
      </p:sp>
      <p:pic>
        <p:nvPicPr>
          <p:cNvPr id="162" name="Shape 162"/>
          <p:cNvPicPr preferRelativeResize="0"/>
          <p:nvPr/>
        </p:nvPicPr>
        <p:blipFill>
          <a:blip r:embed="rId3">
            <a:alphaModFix/>
          </a:blip>
          <a:stretch>
            <a:fillRect/>
          </a:stretch>
        </p:blipFill>
        <p:spPr>
          <a:xfrm>
            <a:off x="2163600" y="1040425"/>
            <a:ext cx="8224324" cy="36295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Home Page</a:t>
            </a:r>
          </a:p>
        </p:txBody>
      </p:sp>
      <p:sp>
        <p:nvSpPr>
          <p:cNvPr id="91" name="Shape 91"/>
          <p:cNvSpPr txBox="1"/>
          <p:nvPr/>
        </p:nvSpPr>
        <p:spPr>
          <a:xfrm>
            <a:off x="838200" y="1690700"/>
            <a:ext cx="5478300" cy="4942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800" u="none" cap="none" strike="noStrike">
                <a:solidFill>
                  <a:schemeClr val="dk1"/>
                </a:solidFill>
                <a:latin typeface="Calibri"/>
                <a:ea typeface="Calibri"/>
                <a:cs typeface="Calibri"/>
                <a:sym typeface="Calibri"/>
              </a:rPr>
              <a:t>Here is the</a:t>
            </a:r>
            <a:r>
              <a:rPr lang="en-US" sz="2800">
                <a:solidFill>
                  <a:schemeClr val="dk1"/>
                </a:solidFill>
                <a:latin typeface="Calibri"/>
                <a:ea typeface="Calibri"/>
                <a:cs typeface="Calibri"/>
                <a:sym typeface="Calibri"/>
              </a:rPr>
              <a:t> home page </a:t>
            </a:r>
            <a:r>
              <a:rPr b="0" i="0" lang="en-US" sz="2800" u="none" cap="none" strike="noStrike">
                <a:solidFill>
                  <a:schemeClr val="dk1"/>
                </a:solidFill>
                <a:latin typeface="Calibri"/>
                <a:ea typeface="Calibri"/>
                <a:cs typeface="Calibri"/>
                <a:sym typeface="Calibri"/>
              </a:rPr>
              <a:t> for Sync Care, where we have a sign up for each user of the app.  We want this app to be patient specific for our consumers, so each individual will get their own personalized page to their specific needs.  And as you can see, at the bottom of our page we even support an advertisement bar. If you already </a:t>
            </a:r>
            <a:r>
              <a:rPr lang="en-US" sz="2800">
                <a:solidFill>
                  <a:schemeClr val="dk1"/>
                </a:solidFill>
                <a:latin typeface="Calibri"/>
                <a:ea typeface="Calibri"/>
                <a:cs typeface="Calibri"/>
                <a:sym typeface="Calibri"/>
              </a:rPr>
              <a:t>have an account you are able to click the login button. </a:t>
            </a:r>
          </a:p>
        </p:txBody>
      </p:sp>
      <p:pic>
        <p:nvPicPr>
          <p:cNvPr id="92" name="Shape 92"/>
          <p:cNvPicPr preferRelativeResize="0"/>
          <p:nvPr/>
        </p:nvPicPr>
        <p:blipFill>
          <a:blip r:embed="rId3">
            <a:alphaModFix/>
          </a:blip>
          <a:stretch>
            <a:fillRect/>
          </a:stretch>
        </p:blipFill>
        <p:spPr>
          <a:xfrm>
            <a:off x="7366434" y="0"/>
            <a:ext cx="4163790" cy="68579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Sign Up</a:t>
            </a:r>
          </a:p>
        </p:txBody>
      </p:sp>
      <p:sp>
        <p:nvSpPr>
          <p:cNvPr id="98" name="Shape 98"/>
          <p:cNvSpPr txBox="1"/>
          <p:nvPr>
            <p:ph idx="1" type="body"/>
          </p:nvPr>
        </p:nvSpPr>
        <p:spPr>
          <a:xfrm>
            <a:off x="838200" y="1845800"/>
            <a:ext cx="4729200" cy="4331100"/>
          </a:xfrm>
          <a:prstGeom prst="rect">
            <a:avLst/>
          </a:prstGeom>
        </p:spPr>
        <p:txBody>
          <a:bodyPr anchorCtr="0" anchor="t" bIns="91425" lIns="91425" rIns="91425" tIns="91425">
            <a:noAutofit/>
          </a:bodyPr>
          <a:lstStyle/>
          <a:p>
            <a:pPr lvl="0">
              <a:spcBef>
                <a:spcPts val="0"/>
              </a:spcBef>
              <a:buNone/>
            </a:pPr>
            <a:r>
              <a:rPr lang="en-US"/>
              <a:t>Here is the initial sign up page, where you can create an account as a viewer of patient information (family, caretaker, etc) while linking up to a specific patient. Or you can also create an account as a patient have store your information.. </a:t>
            </a:r>
          </a:p>
        </p:txBody>
      </p:sp>
      <p:pic>
        <p:nvPicPr>
          <p:cNvPr id="99" name="Shape 99"/>
          <p:cNvPicPr preferRelativeResize="0"/>
          <p:nvPr/>
        </p:nvPicPr>
        <p:blipFill>
          <a:blip r:embed="rId3">
            <a:alphaModFix/>
          </a:blip>
          <a:stretch>
            <a:fillRect/>
          </a:stretch>
        </p:blipFill>
        <p:spPr>
          <a:xfrm>
            <a:off x="7303550" y="93498"/>
            <a:ext cx="4050250" cy="667099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Log In</a:t>
            </a:r>
          </a:p>
        </p:txBody>
      </p:sp>
      <p:pic>
        <p:nvPicPr>
          <p:cNvPr id="105" name="Shape 105"/>
          <p:cNvPicPr preferRelativeResize="0"/>
          <p:nvPr/>
        </p:nvPicPr>
        <p:blipFill>
          <a:blip r:embed="rId3">
            <a:alphaModFix/>
          </a:blip>
          <a:stretch>
            <a:fillRect/>
          </a:stretch>
        </p:blipFill>
        <p:spPr>
          <a:xfrm>
            <a:off x="4306472" y="1295400"/>
            <a:ext cx="7678949" cy="3323825"/>
          </a:xfrm>
          <a:prstGeom prst="rect">
            <a:avLst/>
          </a:prstGeom>
          <a:noFill/>
          <a:ln>
            <a:noFill/>
          </a:ln>
        </p:spPr>
      </p:pic>
      <p:sp>
        <p:nvSpPr>
          <p:cNvPr id="106" name="Shape 106"/>
          <p:cNvSpPr txBox="1"/>
          <p:nvPr/>
        </p:nvSpPr>
        <p:spPr>
          <a:xfrm>
            <a:off x="735325" y="2281000"/>
            <a:ext cx="2941200" cy="3676500"/>
          </a:xfrm>
          <a:prstGeom prst="rect">
            <a:avLst/>
          </a:prstGeom>
          <a:noFill/>
          <a:ln>
            <a:noFill/>
          </a:ln>
        </p:spPr>
        <p:txBody>
          <a:bodyPr anchorCtr="0" anchor="t" bIns="91425" lIns="91425" rIns="91425" tIns="91425">
            <a:noAutofit/>
          </a:bodyPr>
          <a:lstStyle/>
          <a:p>
            <a:pPr lvl="0">
              <a:spcBef>
                <a:spcPts val="0"/>
              </a:spcBef>
              <a:buNone/>
            </a:pPr>
            <a:r>
              <a:rPr lang="en-US"/>
              <a:t>Here is the Log In page, if you are a family member or caretaker you will be using the log in with a self created username and password. However, in the image it shows a selected “Scan VuMark” which, as indicated, is by a patient using this app.  As you can see the scanning from the camera will then open, allowing us to scan the generated, patient specific, VuMark.</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Main Page</a:t>
            </a:r>
          </a:p>
        </p:txBody>
      </p:sp>
      <p:sp>
        <p:nvSpPr>
          <p:cNvPr id="112" name="Shape 112"/>
          <p:cNvSpPr txBox="1"/>
          <p:nvPr>
            <p:ph idx="1" type="body"/>
          </p:nvPr>
        </p:nvSpPr>
        <p:spPr>
          <a:xfrm>
            <a:off x="838200" y="1825625"/>
            <a:ext cx="5330400" cy="4351200"/>
          </a:xfrm>
          <a:prstGeom prst="rect">
            <a:avLst/>
          </a:prstGeom>
        </p:spPr>
        <p:txBody>
          <a:bodyPr anchorCtr="0" anchor="t" bIns="91425" lIns="91425" rIns="91425" tIns="91425">
            <a:noAutofit/>
          </a:bodyPr>
          <a:lstStyle/>
          <a:p>
            <a:pPr lvl="0">
              <a:spcBef>
                <a:spcPts val="0"/>
              </a:spcBef>
              <a:buNone/>
            </a:pPr>
            <a:r>
              <a:rPr lang="en-US"/>
              <a:t>Here is the main page of our app, where you can access different tabs that relate to the patient.  If you are logged in as a family member or caretaker, it will show what account you are linked to.  You can also access our website with the direct link. </a:t>
            </a:r>
          </a:p>
        </p:txBody>
      </p:sp>
      <p:pic>
        <p:nvPicPr>
          <p:cNvPr id="113" name="Shape 113"/>
          <p:cNvPicPr preferRelativeResize="0"/>
          <p:nvPr/>
        </p:nvPicPr>
        <p:blipFill>
          <a:blip r:embed="rId3">
            <a:alphaModFix/>
          </a:blip>
          <a:stretch>
            <a:fillRect/>
          </a:stretch>
        </p:blipFill>
        <p:spPr>
          <a:xfrm>
            <a:off x="6861225" y="105275"/>
            <a:ext cx="4777849" cy="66474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838200" y="365125"/>
            <a:ext cx="5621400" cy="1460400"/>
          </a:xfrm>
          <a:prstGeom prst="rect">
            <a:avLst/>
          </a:prstGeom>
        </p:spPr>
        <p:txBody>
          <a:bodyPr anchorCtr="0" anchor="ctr" bIns="91425" lIns="91425" rIns="91425" tIns="91425">
            <a:noAutofit/>
          </a:bodyPr>
          <a:lstStyle/>
          <a:p>
            <a:pPr lvl="0" rtl="0">
              <a:spcBef>
                <a:spcPts val="0"/>
              </a:spcBef>
              <a:buNone/>
            </a:pPr>
            <a:r>
              <a:rPr lang="en-US"/>
              <a:t>Logged in Settings Page</a:t>
            </a:r>
          </a:p>
          <a:p>
            <a:pPr lvl="0">
              <a:spcBef>
                <a:spcPts val="0"/>
              </a:spcBef>
              <a:buNone/>
            </a:pPr>
            <a:r>
              <a:rPr lang="en-US"/>
              <a:t>(Main Account)</a:t>
            </a:r>
          </a:p>
        </p:txBody>
      </p:sp>
      <p:sp>
        <p:nvSpPr>
          <p:cNvPr id="119" name="Shape 119"/>
          <p:cNvSpPr txBox="1"/>
          <p:nvPr>
            <p:ph idx="1" type="body"/>
          </p:nvPr>
        </p:nvSpPr>
        <p:spPr>
          <a:xfrm>
            <a:off x="838200" y="1825625"/>
            <a:ext cx="5039700" cy="4197600"/>
          </a:xfrm>
          <a:prstGeom prst="rect">
            <a:avLst/>
          </a:prstGeom>
        </p:spPr>
        <p:txBody>
          <a:bodyPr anchorCtr="0" anchor="t" bIns="91425" lIns="91425" rIns="91425" tIns="91425">
            <a:noAutofit/>
          </a:bodyPr>
          <a:lstStyle/>
          <a:p>
            <a:pPr lvl="0">
              <a:spcBef>
                <a:spcPts val="0"/>
              </a:spcBef>
              <a:buNone/>
            </a:pPr>
            <a:r>
              <a:rPr lang="en-US"/>
              <a:t>Here is what the home page display would look like if you are logged in as a main account (or patient).  You are able to access your linked requests, generate a VuMark for yourself, or view/edit pertinent information as well as manage your account. </a:t>
            </a:r>
          </a:p>
        </p:txBody>
      </p:sp>
      <p:pic>
        <p:nvPicPr>
          <p:cNvPr id="120" name="Shape 120"/>
          <p:cNvPicPr preferRelativeResize="0"/>
          <p:nvPr/>
        </p:nvPicPr>
        <p:blipFill>
          <a:blip r:embed="rId3">
            <a:alphaModFix/>
          </a:blip>
          <a:stretch>
            <a:fillRect/>
          </a:stretch>
        </p:blipFill>
        <p:spPr>
          <a:xfrm>
            <a:off x="7535800" y="123937"/>
            <a:ext cx="4013289" cy="66101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600" cy="1325700"/>
          </a:xfrm>
          <a:prstGeom prst="rect">
            <a:avLst/>
          </a:prstGeom>
        </p:spPr>
        <p:txBody>
          <a:bodyPr anchorCtr="0" anchor="ctr" bIns="91425" lIns="91425" rIns="91425" tIns="91425">
            <a:noAutofit/>
          </a:bodyPr>
          <a:lstStyle/>
          <a:p>
            <a:pPr lvl="0" rtl="0">
              <a:spcBef>
                <a:spcPts val="0"/>
              </a:spcBef>
              <a:buNone/>
            </a:pPr>
            <a:r>
              <a:rPr lang="en-US"/>
              <a:t>Logged in Settings Page</a:t>
            </a:r>
          </a:p>
          <a:p>
            <a:pPr lvl="0">
              <a:spcBef>
                <a:spcPts val="0"/>
              </a:spcBef>
              <a:buNone/>
            </a:pPr>
            <a:r>
              <a:rPr lang="en-US"/>
              <a:t>(Linked Account)</a:t>
            </a:r>
          </a:p>
        </p:txBody>
      </p:sp>
      <p:sp>
        <p:nvSpPr>
          <p:cNvPr id="126" name="Shape 126"/>
          <p:cNvSpPr txBox="1"/>
          <p:nvPr>
            <p:ph idx="1" type="body"/>
          </p:nvPr>
        </p:nvSpPr>
        <p:spPr>
          <a:xfrm>
            <a:off x="838200" y="1825625"/>
            <a:ext cx="5330400" cy="44013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US"/>
              <a:t>Here is what the home page display would look like if you are logged in as a linked account (family, caretaker, etc).  You are able to access your linked accounts (you may have multiple), view/set your alerts, and view the relevant information for the selected linked account. </a:t>
            </a:r>
          </a:p>
        </p:txBody>
      </p:sp>
      <p:pic>
        <p:nvPicPr>
          <p:cNvPr id="127" name="Shape 127"/>
          <p:cNvPicPr preferRelativeResize="0"/>
          <p:nvPr/>
        </p:nvPicPr>
        <p:blipFill>
          <a:blip r:embed="rId3">
            <a:alphaModFix/>
          </a:blip>
          <a:stretch>
            <a:fillRect/>
          </a:stretch>
        </p:blipFill>
        <p:spPr>
          <a:xfrm>
            <a:off x="6168601" y="0"/>
            <a:ext cx="4873925" cy="66774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Medications</a:t>
            </a:r>
          </a:p>
        </p:txBody>
      </p:sp>
      <p:sp>
        <p:nvSpPr>
          <p:cNvPr id="133" name="Shape 133"/>
          <p:cNvSpPr txBox="1"/>
          <p:nvPr>
            <p:ph idx="1" type="body"/>
          </p:nvPr>
        </p:nvSpPr>
        <p:spPr>
          <a:xfrm>
            <a:off x="838200" y="1825625"/>
            <a:ext cx="4894200" cy="4351200"/>
          </a:xfrm>
          <a:prstGeom prst="rect">
            <a:avLst/>
          </a:prstGeom>
        </p:spPr>
        <p:txBody>
          <a:bodyPr anchorCtr="0" anchor="t" bIns="91425" lIns="91425" rIns="91425" tIns="91425">
            <a:noAutofit/>
          </a:bodyPr>
          <a:lstStyle/>
          <a:p>
            <a:pPr lvl="0">
              <a:spcBef>
                <a:spcPts val="0"/>
              </a:spcBef>
              <a:buNone/>
            </a:pPr>
            <a:r>
              <a:rPr lang="en-US"/>
              <a:t>Here is an example of what the medications tab would look like.  Here you can see a list of medications for the specific patient, and “Zoloft” is selected.  Once selected, it shows all the information needed to monitor this specific medication. </a:t>
            </a:r>
          </a:p>
        </p:txBody>
      </p:sp>
      <p:pic>
        <p:nvPicPr>
          <p:cNvPr id="134" name="Shape 134"/>
          <p:cNvPicPr preferRelativeResize="0"/>
          <p:nvPr/>
        </p:nvPicPr>
        <p:blipFill>
          <a:blip r:embed="rId3">
            <a:alphaModFix/>
          </a:blip>
          <a:stretch>
            <a:fillRect/>
          </a:stretch>
        </p:blipFill>
        <p:spPr>
          <a:xfrm>
            <a:off x="7134075" y="-1"/>
            <a:ext cx="4010975" cy="66062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838200" y="365125"/>
            <a:ext cx="10515600" cy="1325700"/>
          </a:xfrm>
          <a:prstGeom prst="rect">
            <a:avLst/>
          </a:prstGeom>
        </p:spPr>
        <p:txBody>
          <a:bodyPr anchorCtr="0" anchor="ctr" bIns="91425" lIns="91425" rIns="91425" tIns="91425">
            <a:noAutofit/>
          </a:bodyPr>
          <a:lstStyle/>
          <a:p>
            <a:pPr lvl="0">
              <a:spcBef>
                <a:spcPts val="0"/>
              </a:spcBef>
              <a:buNone/>
            </a:pPr>
            <a:r>
              <a:rPr lang="en-US"/>
              <a:t>VuMark</a:t>
            </a:r>
          </a:p>
        </p:txBody>
      </p:sp>
      <p:sp>
        <p:nvSpPr>
          <p:cNvPr id="140" name="Shape 140"/>
          <p:cNvSpPr txBox="1"/>
          <p:nvPr>
            <p:ph idx="1" type="body"/>
          </p:nvPr>
        </p:nvSpPr>
        <p:spPr>
          <a:xfrm>
            <a:off x="838200" y="4297250"/>
            <a:ext cx="10515600" cy="2440800"/>
          </a:xfrm>
          <a:prstGeom prst="rect">
            <a:avLst/>
          </a:prstGeom>
        </p:spPr>
        <p:txBody>
          <a:bodyPr anchorCtr="0" anchor="t" bIns="91425" lIns="91425" rIns="91425" tIns="91425">
            <a:noAutofit/>
          </a:bodyPr>
          <a:lstStyle/>
          <a:p>
            <a:pPr lvl="0">
              <a:spcBef>
                <a:spcPts val="0"/>
              </a:spcBef>
              <a:buNone/>
            </a:pPr>
            <a:r>
              <a:rPr lang="en-US"/>
              <a:t>Here you can see how our VuMark portion of our app will operate. You select “Scan VuMark” and the camera pops up once again, and you then scan the image.  Once scanned, on your phone the Augmented Reality of the patients information pops up, displaying everything needed. </a:t>
            </a:r>
          </a:p>
        </p:txBody>
      </p:sp>
      <p:pic>
        <p:nvPicPr>
          <p:cNvPr id="141" name="Shape 141"/>
          <p:cNvPicPr preferRelativeResize="0"/>
          <p:nvPr/>
        </p:nvPicPr>
        <p:blipFill>
          <a:blip r:embed="rId3">
            <a:alphaModFix/>
          </a:blip>
          <a:stretch>
            <a:fillRect/>
          </a:stretch>
        </p:blipFill>
        <p:spPr>
          <a:xfrm>
            <a:off x="838199" y="1825634"/>
            <a:ext cx="10515597" cy="233681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