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5" name="Shape 1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0.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0.jpg"/><Relationship Id="rId4"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0.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0.jpg"/><Relationship Id="rId4" Type="http://schemas.openxmlformats.org/officeDocument/2006/relationships/image" Target="../media/image18.png"/><Relationship Id="rId5" Type="http://schemas.openxmlformats.org/officeDocument/2006/relationships/image" Target="../media/image03.png"/><Relationship Id="rId6" Type="http://schemas.openxmlformats.org/officeDocument/2006/relationships/image" Target="../media/image16.png"/><Relationship Id="rId7"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jpg"/><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jpg"/><Relationship Id="rId4"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07.png"/><Relationship Id="rId5" Type="http://schemas.openxmlformats.org/officeDocument/2006/relationships/image" Target="../media/image05.jpg"/><Relationship Id="rId6" Type="http://schemas.openxmlformats.org/officeDocument/2006/relationships/image" Target="../media/image12.png"/><Relationship Id="rId7"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0.jpg"/><Relationship Id="rId4"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jpg"/><Relationship Id="rId4"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jpg"/><Relationship Id="rId4"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0.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0" y="0"/>
            <a:ext cx="9144000" cy="6705599"/>
          </a:xfrm>
          <a:prstGeom prst="rect">
            <a:avLst/>
          </a:prstGeom>
          <a:noFill/>
          <a:ln>
            <a:noFill/>
          </a:ln>
        </p:spPr>
      </p:pic>
      <p:sp>
        <p:nvSpPr>
          <p:cNvPr id="85" name="Shape 85"/>
          <p:cNvSpPr txBox="1"/>
          <p:nvPr>
            <p:ph type="ctrTitle"/>
          </p:nvPr>
        </p:nvSpPr>
        <p:spPr>
          <a:xfrm>
            <a:off x="609600" y="152400"/>
            <a:ext cx="8001000" cy="1470024"/>
          </a:xfrm>
          <a:prstGeom prst="rect">
            <a:avLst/>
          </a:prstGeom>
          <a:noFill/>
          <a:ln>
            <a:noFill/>
          </a:ln>
        </p:spPr>
        <p:txBody>
          <a:bodyPr anchorCtr="0" anchor="ctr" bIns="45700" lIns="91425" rIns="91425" tIns="45700">
            <a:noAutofit/>
          </a:bodyPr>
          <a:lstStyle/>
          <a:p>
            <a:pPr indent="0" lvl="0" marL="0" marR="0" rtl="0" algn="ctr">
              <a:spcBef>
                <a:spcPts val="0"/>
              </a:spcBef>
              <a:buClr>
                <a:srgbClr val="7030A0"/>
              </a:buClr>
              <a:buSzPct val="25000"/>
              <a:buFont typeface="Arial"/>
              <a:buNone/>
            </a:pPr>
            <a:r>
              <a:rPr b="1" i="0" lang="en-US" sz="7200" u="none" cap="none" strike="noStrike">
                <a:solidFill>
                  <a:srgbClr val="7030A0"/>
                </a:solidFill>
                <a:latin typeface="Arial"/>
                <a:ea typeface="Arial"/>
                <a:cs typeface="Arial"/>
                <a:sym typeface="Arial"/>
              </a:rPr>
              <a:t>ARDUIN</a:t>
            </a:r>
            <a:r>
              <a:rPr b="1" i="0" lang="en-US" sz="7200" u="none" cap="none" strike="noStrike">
                <a:solidFill>
                  <a:srgbClr val="FF0000"/>
                </a:solidFill>
                <a:latin typeface="Arial"/>
                <a:ea typeface="Arial"/>
                <a:cs typeface="Arial"/>
                <a:sym typeface="Arial"/>
              </a:rPr>
              <a:t>O2</a:t>
            </a:r>
            <a:r>
              <a:rPr b="1" i="0" lang="en-US" sz="7200" u="none" cap="none" strike="noStrike">
                <a:solidFill>
                  <a:schemeClr val="dk1"/>
                </a:solidFill>
                <a:latin typeface="Arial"/>
                <a:ea typeface="Arial"/>
                <a:cs typeface="Arial"/>
                <a:sym typeface="Arial"/>
              </a:rPr>
              <a:t> </a:t>
            </a:r>
          </a:p>
        </p:txBody>
      </p:sp>
      <p:sp>
        <p:nvSpPr>
          <p:cNvPr id="86" name="Shape 86"/>
          <p:cNvSpPr txBox="1"/>
          <p:nvPr>
            <p:ph idx="1" type="subTitle"/>
          </p:nvPr>
        </p:nvSpPr>
        <p:spPr>
          <a:xfrm>
            <a:off x="228600" y="1371600"/>
            <a:ext cx="8610599" cy="533399"/>
          </a:xfrm>
          <a:prstGeom prst="rect">
            <a:avLst/>
          </a:prstGeom>
          <a:noFill/>
          <a:ln>
            <a:noFill/>
          </a:ln>
        </p:spPr>
        <p:txBody>
          <a:bodyPr anchorCtr="0" anchor="t" bIns="45700" lIns="91425" rIns="91425" tIns="45700">
            <a:noAutofit/>
          </a:bodyPr>
          <a:lstStyle/>
          <a:p>
            <a:pPr indent="0" lvl="0" marL="0" marR="0" rtl="0" algn="ctr">
              <a:spcBef>
                <a:spcPts val="0"/>
              </a:spcBef>
              <a:buClr>
                <a:srgbClr val="7F7F7F"/>
              </a:buClr>
              <a:buSzPct val="25000"/>
              <a:buFont typeface="Arial"/>
              <a:buNone/>
            </a:pPr>
            <a:r>
              <a:rPr b="0" i="1" lang="en-US" sz="2400" u="none" cap="none" strike="noStrike">
                <a:solidFill>
                  <a:srgbClr val="7F7F7F"/>
                </a:solidFill>
                <a:latin typeface="Calibri"/>
                <a:ea typeface="Calibri"/>
                <a:cs typeface="Calibri"/>
                <a:sym typeface="Calibri"/>
              </a:rPr>
              <a:t>…</a:t>
            </a:r>
            <a:r>
              <a:rPr b="0" i="1" lang="en-US" sz="2000" u="none" cap="none" strike="noStrike">
                <a:solidFill>
                  <a:srgbClr val="7F7F7F"/>
                </a:solidFill>
                <a:latin typeface="Calibri"/>
                <a:ea typeface="Calibri"/>
                <a:cs typeface="Calibri"/>
                <a:sym typeface="Calibri"/>
              </a:rPr>
              <a:t>Mending Broken Hearts through Design, HealthCare &amp; Engineering</a:t>
            </a:r>
          </a:p>
        </p:txBody>
      </p:sp>
      <p:pic>
        <p:nvPicPr>
          <p:cNvPr id="87" name="Shape 87"/>
          <p:cNvPicPr preferRelativeResize="0"/>
          <p:nvPr/>
        </p:nvPicPr>
        <p:blipFill rotWithShape="1">
          <a:blip r:embed="rId4">
            <a:alphaModFix/>
          </a:blip>
          <a:srcRect b="0" l="0" r="0" t="0"/>
          <a:stretch/>
        </p:blipFill>
        <p:spPr>
          <a:xfrm>
            <a:off x="3200400" y="2133600"/>
            <a:ext cx="2489199" cy="4395786"/>
          </a:xfrm>
          <a:prstGeom prst="rect">
            <a:avLst/>
          </a:prstGeom>
          <a:noFill/>
          <a:ln>
            <a:noFill/>
          </a:ln>
        </p:spPr>
      </p:pic>
      <p:sp>
        <p:nvSpPr>
          <p:cNvPr id="88" name="Shape 88"/>
          <p:cNvSpPr txBox="1"/>
          <p:nvPr/>
        </p:nvSpPr>
        <p:spPr>
          <a:xfrm>
            <a:off x="482875" y="2297175"/>
            <a:ext cx="2847000" cy="2947500"/>
          </a:xfrm>
          <a:prstGeom prst="rect">
            <a:avLst/>
          </a:prstGeom>
          <a:noFill/>
          <a:ln>
            <a:noFill/>
          </a:ln>
        </p:spPr>
        <p:txBody>
          <a:bodyPr anchorCtr="0" anchor="t" bIns="91425" lIns="91425" rIns="91425" tIns="91425">
            <a:noAutofit/>
          </a:bodyPr>
          <a:lstStyle/>
          <a:p>
            <a:pPr lvl="0" rtl="0" algn="ctr">
              <a:spcBef>
                <a:spcPts val="0"/>
              </a:spcBef>
              <a:buNone/>
            </a:pPr>
            <a:r>
              <a:rPr lang="en-US" sz="1800">
                <a:solidFill>
                  <a:schemeClr val="dk1"/>
                </a:solidFill>
              </a:rPr>
              <a:t>By: </a:t>
            </a:r>
          </a:p>
          <a:p>
            <a:pPr lvl="0" rtl="0" algn="ctr">
              <a:spcBef>
                <a:spcPts val="0"/>
              </a:spcBef>
              <a:buClr>
                <a:schemeClr val="dk1"/>
              </a:buClr>
              <a:buSzPct val="45833"/>
              <a:buFont typeface="Arial"/>
              <a:buNone/>
            </a:pPr>
            <a:r>
              <a:rPr b="1" lang="en-US" sz="2400">
                <a:solidFill>
                  <a:schemeClr val="dk1"/>
                </a:solidFill>
              </a:rPr>
              <a:t>Nicholas Landi</a:t>
            </a:r>
          </a:p>
          <a:p>
            <a:pPr lvl="0" rtl="0" algn="ctr">
              <a:spcBef>
                <a:spcPts val="0"/>
              </a:spcBef>
              <a:buClr>
                <a:schemeClr val="dk1"/>
              </a:buClr>
              <a:buSzPct val="45833"/>
              <a:buFont typeface="Arial"/>
              <a:buNone/>
            </a:pPr>
            <a:r>
              <a:rPr b="1" lang="en-US" sz="2400">
                <a:solidFill>
                  <a:schemeClr val="dk1"/>
                </a:solidFill>
              </a:rPr>
              <a:t>Scott Hinden</a:t>
            </a:r>
          </a:p>
          <a:p>
            <a:pPr lvl="0" rtl="0" algn="ctr">
              <a:spcBef>
                <a:spcPts val="0"/>
              </a:spcBef>
              <a:buClr>
                <a:schemeClr val="dk1"/>
              </a:buClr>
              <a:buSzPct val="45833"/>
              <a:buFont typeface="Arial"/>
              <a:buNone/>
            </a:pPr>
            <a:r>
              <a:rPr b="1" lang="en-US" sz="2400">
                <a:solidFill>
                  <a:schemeClr val="dk1"/>
                </a:solidFill>
              </a:rPr>
              <a:t>Daisy McCoy</a:t>
            </a:r>
          </a:p>
          <a:p>
            <a:pPr lvl="0" rtl="0" algn="ctr">
              <a:spcBef>
                <a:spcPts val="0"/>
              </a:spcBef>
              <a:buClr>
                <a:schemeClr val="dk1"/>
              </a:buClr>
              <a:buSzPct val="45833"/>
              <a:buFont typeface="Arial"/>
              <a:buNone/>
            </a:pPr>
            <a:r>
              <a:rPr b="1" lang="en-US" sz="2400">
                <a:solidFill>
                  <a:schemeClr val="dk1"/>
                </a:solidFill>
              </a:rPr>
              <a:t>Johnson Odibi </a:t>
            </a:r>
          </a:p>
          <a:p>
            <a:pPr lvl="0" rtl="0" algn="ctr">
              <a:spcBef>
                <a:spcPts val="0"/>
              </a:spcBef>
              <a:buClr>
                <a:schemeClr val="dk1"/>
              </a:buClr>
              <a:buSzPct val="45833"/>
              <a:buFont typeface="Arial"/>
              <a:buNone/>
            </a:pPr>
            <a:r>
              <a:rPr b="1" lang="en-US" sz="2400">
                <a:solidFill>
                  <a:schemeClr val="dk1"/>
                </a:solidFill>
              </a:rPr>
              <a:t>Ivette Perez</a:t>
            </a:r>
            <a:r>
              <a:rPr lang="en-US" sz="1800">
                <a:solidFill>
                  <a:schemeClr val="dk1"/>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pic>
        <p:nvPicPr>
          <p:cNvPr id="162" name="Shape 162"/>
          <p:cNvPicPr preferRelativeResize="0"/>
          <p:nvPr/>
        </p:nvPicPr>
        <p:blipFill rotWithShape="1">
          <a:blip r:embed="rId3">
            <a:alphaModFix/>
          </a:blip>
          <a:srcRect b="0" l="0" r="0" t="0"/>
          <a:stretch/>
        </p:blipFill>
        <p:spPr>
          <a:xfrm>
            <a:off x="0" y="0"/>
            <a:ext cx="9155700" cy="6858000"/>
          </a:xfrm>
          <a:prstGeom prst="rect">
            <a:avLst/>
          </a:prstGeom>
          <a:noFill/>
          <a:ln>
            <a:noFill/>
          </a:ln>
        </p:spPr>
      </p:pic>
      <p:sp>
        <p:nvSpPr>
          <p:cNvPr id="163" name="Shape 16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b="1" lang="en-US">
                <a:solidFill>
                  <a:srgbClr val="E36C09"/>
                </a:solidFill>
                <a:latin typeface="Arial"/>
                <a:ea typeface="Arial"/>
                <a:cs typeface="Arial"/>
                <a:sym typeface="Arial"/>
              </a:rPr>
              <a:t>Taking a Reading</a:t>
            </a:r>
          </a:p>
        </p:txBody>
      </p:sp>
      <p:sp>
        <p:nvSpPr>
          <p:cNvPr id="164" name="Shape 164"/>
          <p:cNvSpPr txBox="1"/>
          <p:nvPr>
            <p:ph idx="1" type="body"/>
          </p:nvPr>
        </p:nvSpPr>
        <p:spPr>
          <a:xfrm>
            <a:off x="3179100" y="1332250"/>
            <a:ext cx="5323200" cy="4526100"/>
          </a:xfrm>
          <a:prstGeom prst="rect">
            <a:avLst/>
          </a:prstGeom>
        </p:spPr>
        <p:txBody>
          <a:bodyPr anchorCtr="0" anchor="t" bIns="91425" lIns="91425" rIns="91425" tIns="91425">
            <a:noAutofit/>
          </a:bodyPr>
          <a:lstStyle/>
          <a:p>
            <a:pPr indent="-381000" lvl="0" marL="457200" rtl="0">
              <a:spcBef>
                <a:spcPts val="0"/>
              </a:spcBef>
              <a:buSzPct val="100000"/>
            </a:pPr>
            <a:r>
              <a:rPr lang="en-US" sz="2400">
                <a:latin typeface="Arial"/>
                <a:ea typeface="Arial"/>
                <a:cs typeface="Arial"/>
                <a:sym typeface="Arial"/>
              </a:rPr>
              <a:t>From there the user can take a reading by pressing the take a reading button.</a:t>
            </a:r>
          </a:p>
          <a:p>
            <a:pPr indent="0" lvl="0" marL="0" rtl="0">
              <a:spcBef>
                <a:spcPts val="0"/>
              </a:spcBef>
              <a:buNone/>
            </a:pPr>
            <a:r>
              <a:t/>
            </a:r>
            <a:endParaRPr sz="2400">
              <a:latin typeface="Arial"/>
              <a:ea typeface="Arial"/>
              <a:cs typeface="Arial"/>
              <a:sym typeface="Arial"/>
            </a:endParaRPr>
          </a:p>
          <a:p>
            <a:pPr indent="-381000" lvl="0" marL="457200" rtl="0">
              <a:spcBef>
                <a:spcPts val="0"/>
              </a:spcBef>
              <a:buSzPct val="100000"/>
            </a:pPr>
            <a:r>
              <a:rPr lang="en-US" sz="2400">
                <a:latin typeface="Arial"/>
                <a:ea typeface="Arial"/>
                <a:cs typeface="Arial"/>
                <a:sym typeface="Arial"/>
              </a:rPr>
              <a:t>After about a minute the average results will be displayed on the screen.</a:t>
            </a:r>
          </a:p>
        </p:txBody>
      </p:sp>
      <p:pic>
        <p:nvPicPr>
          <p:cNvPr id="165" name="Shape 165"/>
          <p:cNvPicPr preferRelativeResize="0"/>
          <p:nvPr/>
        </p:nvPicPr>
        <p:blipFill>
          <a:blip r:embed="rId4">
            <a:alphaModFix/>
          </a:blip>
          <a:stretch>
            <a:fillRect/>
          </a:stretch>
        </p:blipFill>
        <p:spPr>
          <a:xfrm>
            <a:off x="758325" y="1296325"/>
            <a:ext cx="2315949" cy="41135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3">
            <a:alphaModFix/>
          </a:blip>
          <a:srcRect b="0" l="0" r="0" t="0"/>
          <a:stretch/>
        </p:blipFill>
        <p:spPr>
          <a:xfrm>
            <a:off x="0" y="0"/>
            <a:ext cx="9155700" cy="6858000"/>
          </a:xfrm>
          <a:prstGeom prst="rect">
            <a:avLst/>
          </a:prstGeom>
          <a:noFill/>
          <a:ln>
            <a:noFill/>
          </a:ln>
        </p:spPr>
      </p:pic>
      <p:sp>
        <p:nvSpPr>
          <p:cNvPr id="171" name="Shape 17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b="1" lang="en-US">
                <a:solidFill>
                  <a:srgbClr val="E36C09"/>
                </a:solidFill>
                <a:latin typeface="Arial"/>
                <a:ea typeface="Arial"/>
                <a:cs typeface="Arial"/>
                <a:sym typeface="Arial"/>
              </a:rPr>
              <a:t>View Results</a:t>
            </a:r>
          </a:p>
        </p:txBody>
      </p:sp>
      <p:sp>
        <p:nvSpPr>
          <p:cNvPr id="172" name="Shape 172"/>
          <p:cNvSpPr txBox="1"/>
          <p:nvPr>
            <p:ph idx="1" type="body"/>
          </p:nvPr>
        </p:nvSpPr>
        <p:spPr>
          <a:xfrm>
            <a:off x="3179100" y="1332250"/>
            <a:ext cx="5323200" cy="4526100"/>
          </a:xfrm>
          <a:prstGeom prst="rect">
            <a:avLst/>
          </a:prstGeom>
        </p:spPr>
        <p:txBody>
          <a:bodyPr anchorCtr="0" anchor="t" bIns="91425" lIns="91425" rIns="91425" tIns="91425">
            <a:noAutofit/>
          </a:bodyPr>
          <a:lstStyle/>
          <a:p>
            <a:pPr indent="-381000" lvl="0" marL="457200" rtl="0">
              <a:spcBef>
                <a:spcPts val="0"/>
              </a:spcBef>
              <a:buSzPct val="100000"/>
            </a:pPr>
            <a:r>
              <a:rPr lang="en-US" sz="2400">
                <a:latin typeface="Arial"/>
                <a:ea typeface="Arial"/>
                <a:cs typeface="Arial"/>
                <a:sym typeface="Arial"/>
              </a:rPr>
              <a:t>The user can view past results of the the readings they took from the pulse oximeter.</a:t>
            </a:r>
          </a:p>
          <a:p>
            <a:pPr indent="0" lvl="0" marL="0" rtl="0">
              <a:spcBef>
                <a:spcPts val="0"/>
              </a:spcBef>
              <a:buNone/>
            </a:pPr>
            <a:r>
              <a:t/>
            </a:r>
            <a:endParaRPr sz="2400">
              <a:latin typeface="Arial"/>
              <a:ea typeface="Arial"/>
              <a:cs typeface="Arial"/>
              <a:sym typeface="Arial"/>
            </a:endParaRPr>
          </a:p>
          <a:p>
            <a:pPr indent="-381000" lvl="0" marL="457200" rtl="0">
              <a:spcBef>
                <a:spcPts val="0"/>
              </a:spcBef>
              <a:buSzPct val="100000"/>
              <a:buFont typeface="Arial"/>
            </a:pPr>
            <a:r>
              <a:rPr lang="en-US" sz="2400">
                <a:latin typeface="Arial"/>
                <a:ea typeface="Arial"/>
                <a:cs typeface="Arial"/>
                <a:sym typeface="Arial"/>
              </a:rPr>
              <a:t>The results are listed in date and time order.</a:t>
            </a:r>
          </a:p>
        </p:txBody>
      </p:sp>
      <p:pic>
        <p:nvPicPr>
          <p:cNvPr id="173" name="Shape 173"/>
          <p:cNvPicPr preferRelativeResize="0"/>
          <p:nvPr/>
        </p:nvPicPr>
        <p:blipFill>
          <a:blip r:embed="rId4">
            <a:alphaModFix/>
          </a:blip>
          <a:stretch>
            <a:fillRect/>
          </a:stretch>
        </p:blipFill>
        <p:spPr>
          <a:xfrm>
            <a:off x="548123" y="1332249"/>
            <a:ext cx="2455750" cy="43617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id="178" name="Shape 178"/>
          <p:cNvPicPr preferRelativeResize="0"/>
          <p:nvPr/>
        </p:nvPicPr>
        <p:blipFill rotWithShape="1">
          <a:blip r:embed="rId3">
            <a:alphaModFix/>
          </a:blip>
          <a:srcRect b="0" l="0" r="0" t="0"/>
          <a:stretch/>
        </p:blipFill>
        <p:spPr>
          <a:xfrm>
            <a:off x="0" y="0"/>
            <a:ext cx="9155700" cy="6858000"/>
          </a:xfrm>
          <a:prstGeom prst="rect">
            <a:avLst/>
          </a:prstGeom>
          <a:noFill/>
          <a:ln>
            <a:noFill/>
          </a:ln>
        </p:spPr>
      </p:pic>
      <p:sp>
        <p:nvSpPr>
          <p:cNvPr id="179" name="Shape 17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b="1" lang="en-US">
                <a:solidFill>
                  <a:srgbClr val="E36C09"/>
                </a:solidFill>
                <a:latin typeface="Arial"/>
                <a:ea typeface="Arial"/>
                <a:cs typeface="Arial"/>
                <a:sym typeface="Arial"/>
              </a:rPr>
              <a:t>Education</a:t>
            </a:r>
          </a:p>
        </p:txBody>
      </p:sp>
      <p:sp>
        <p:nvSpPr>
          <p:cNvPr id="180" name="Shape 180"/>
          <p:cNvSpPr txBox="1"/>
          <p:nvPr>
            <p:ph idx="1" type="body"/>
          </p:nvPr>
        </p:nvSpPr>
        <p:spPr>
          <a:xfrm>
            <a:off x="3179100" y="1332250"/>
            <a:ext cx="5323200" cy="4526100"/>
          </a:xfrm>
          <a:prstGeom prst="rect">
            <a:avLst/>
          </a:prstGeom>
        </p:spPr>
        <p:txBody>
          <a:bodyPr anchorCtr="0" anchor="t" bIns="91425" lIns="91425" rIns="91425" tIns="91425">
            <a:noAutofit/>
          </a:bodyPr>
          <a:lstStyle/>
          <a:p>
            <a:pPr indent="0" lvl="0" marL="0" rtl="0">
              <a:spcBef>
                <a:spcPts val="0"/>
              </a:spcBef>
              <a:buNone/>
            </a:pPr>
            <a:r>
              <a:t/>
            </a:r>
            <a:endParaRPr sz="2400">
              <a:latin typeface="Arial"/>
              <a:ea typeface="Arial"/>
              <a:cs typeface="Arial"/>
              <a:sym typeface="Arial"/>
            </a:endParaRPr>
          </a:p>
          <a:p>
            <a:pPr indent="0" lvl="0" marL="0" rtl="0">
              <a:spcBef>
                <a:spcPts val="0"/>
              </a:spcBef>
              <a:buNone/>
            </a:pPr>
            <a:r>
              <a:t/>
            </a:r>
            <a:endParaRPr sz="2400">
              <a:latin typeface="Arial"/>
              <a:ea typeface="Arial"/>
              <a:cs typeface="Arial"/>
              <a:sym typeface="Arial"/>
            </a:endParaRPr>
          </a:p>
          <a:p>
            <a:pPr indent="0" lvl="0" marL="0" rtl="0">
              <a:spcBef>
                <a:spcPts val="0"/>
              </a:spcBef>
              <a:buNone/>
            </a:pPr>
            <a:r>
              <a:rPr lang="en-US" sz="2400">
                <a:latin typeface="Arial"/>
                <a:ea typeface="Arial"/>
                <a:cs typeface="Arial"/>
                <a:sym typeface="Arial"/>
              </a:rPr>
              <a:t>The education tab provides information about heart health.</a:t>
            </a:r>
          </a:p>
          <a:p>
            <a:pPr indent="0" lvl="0" marL="0" rtl="0">
              <a:spcBef>
                <a:spcPts val="0"/>
              </a:spcBef>
              <a:buNone/>
            </a:pPr>
            <a:r>
              <a:t/>
            </a:r>
            <a:endParaRPr sz="2400">
              <a:latin typeface="Arial"/>
              <a:ea typeface="Arial"/>
              <a:cs typeface="Arial"/>
              <a:sym typeface="Arial"/>
            </a:endParaRPr>
          </a:p>
          <a:p>
            <a:pPr indent="0" lvl="0" marL="0" rtl="0">
              <a:spcBef>
                <a:spcPts val="0"/>
              </a:spcBef>
              <a:buNone/>
            </a:pPr>
            <a:r>
              <a:t/>
            </a:r>
            <a:endParaRPr sz="2400">
              <a:latin typeface="Arial"/>
              <a:ea typeface="Arial"/>
              <a:cs typeface="Arial"/>
              <a:sym typeface="Arial"/>
            </a:endParaRPr>
          </a:p>
          <a:p>
            <a:pPr indent="0" lvl="0" marL="0" rtl="0">
              <a:spcBef>
                <a:spcPts val="0"/>
              </a:spcBef>
              <a:buNone/>
            </a:pPr>
            <a:r>
              <a:t/>
            </a:r>
            <a:endParaRPr sz="2400">
              <a:latin typeface="Arial"/>
              <a:ea typeface="Arial"/>
              <a:cs typeface="Arial"/>
              <a:sym typeface="Arial"/>
            </a:endParaRPr>
          </a:p>
        </p:txBody>
      </p:sp>
      <p:pic>
        <p:nvPicPr>
          <p:cNvPr id="181" name="Shape 181"/>
          <p:cNvPicPr preferRelativeResize="0"/>
          <p:nvPr/>
        </p:nvPicPr>
        <p:blipFill>
          <a:blip r:embed="rId4">
            <a:alphaModFix/>
          </a:blip>
          <a:stretch>
            <a:fillRect/>
          </a:stretch>
        </p:blipFill>
        <p:spPr>
          <a:xfrm>
            <a:off x="935601" y="1121099"/>
            <a:ext cx="2159875" cy="383627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pic>
        <p:nvPicPr>
          <p:cNvPr id="186" name="Shape 186"/>
          <p:cNvPicPr preferRelativeResize="0"/>
          <p:nvPr/>
        </p:nvPicPr>
        <p:blipFill rotWithShape="1">
          <a:blip r:embed="rId3">
            <a:alphaModFix/>
          </a:blip>
          <a:srcRect b="0" l="0" r="0" t="0"/>
          <a:stretch/>
        </p:blipFill>
        <p:spPr>
          <a:xfrm>
            <a:off x="0" y="0"/>
            <a:ext cx="9155700" cy="6858000"/>
          </a:xfrm>
          <a:prstGeom prst="rect">
            <a:avLst/>
          </a:prstGeom>
          <a:noFill/>
          <a:ln>
            <a:noFill/>
          </a:ln>
        </p:spPr>
      </p:pic>
      <p:sp>
        <p:nvSpPr>
          <p:cNvPr id="187" name="Shape 18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b="1" lang="en-US">
                <a:solidFill>
                  <a:srgbClr val="E36C09"/>
                </a:solidFill>
                <a:latin typeface="Arial"/>
                <a:ea typeface="Arial"/>
                <a:cs typeface="Arial"/>
                <a:sym typeface="Arial"/>
              </a:rPr>
              <a:t>What Your Results Mean</a:t>
            </a:r>
          </a:p>
        </p:txBody>
      </p:sp>
      <p:sp>
        <p:nvSpPr>
          <p:cNvPr id="188" name="Shape 188"/>
          <p:cNvSpPr txBox="1"/>
          <p:nvPr>
            <p:ph idx="1" type="body"/>
          </p:nvPr>
        </p:nvSpPr>
        <p:spPr>
          <a:xfrm>
            <a:off x="3179100" y="1332250"/>
            <a:ext cx="5323200" cy="4526100"/>
          </a:xfrm>
          <a:prstGeom prst="rect">
            <a:avLst/>
          </a:prstGeom>
        </p:spPr>
        <p:txBody>
          <a:bodyPr anchorCtr="0" anchor="t" bIns="91425" lIns="91425" rIns="91425" tIns="91425">
            <a:noAutofit/>
          </a:bodyPr>
          <a:lstStyle/>
          <a:p>
            <a:pPr indent="0" lvl="0" marL="0" rtl="0">
              <a:spcBef>
                <a:spcPts val="0"/>
              </a:spcBef>
              <a:buNone/>
            </a:pPr>
            <a:r>
              <a:t/>
            </a:r>
            <a:endParaRPr sz="2400">
              <a:latin typeface="Arial"/>
              <a:ea typeface="Arial"/>
              <a:cs typeface="Arial"/>
              <a:sym typeface="Arial"/>
            </a:endParaRPr>
          </a:p>
          <a:p>
            <a:pPr indent="0" lvl="0" marL="0" rtl="0">
              <a:spcBef>
                <a:spcPts val="0"/>
              </a:spcBef>
              <a:buNone/>
            </a:pPr>
            <a:r>
              <a:t/>
            </a:r>
            <a:endParaRPr sz="2400">
              <a:latin typeface="Arial"/>
              <a:ea typeface="Arial"/>
              <a:cs typeface="Arial"/>
              <a:sym typeface="Arial"/>
            </a:endParaRPr>
          </a:p>
          <a:p>
            <a:pPr indent="0" lvl="0" marL="0" rtl="0">
              <a:spcBef>
                <a:spcPts val="0"/>
              </a:spcBef>
              <a:buNone/>
            </a:pPr>
            <a:r>
              <a:rPr lang="en-US" sz="2400">
                <a:latin typeface="Arial"/>
                <a:ea typeface="Arial"/>
                <a:cs typeface="Arial"/>
                <a:sym typeface="Arial"/>
              </a:rPr>
              <a:t>This tab is provided as a guide to see what the normal rage is for SpO2 and general heart rate.</a:t>
            </a:r>
          </a:p>
          <a:p>
            <a:pPr indent="0" lvl="0" marL="0" rtl="0">
              <a:spcBef>
                <a:spcPts val="0"/>
              </a:spcBef>
              <a:buNone/>
            </a:pPr>
            <a:r>
              <a:t/>
            </a:r>
            <a:endParaRPr sz="2400">
              <a:latin typeface="Arial"/>
              <a:ea typeface="Arial"/>
              <a:cs typeface="Arial"/>
              <a:sym typeface="Arial"/>
            </a:endParaRPr>
          </a:p>
          <a:p>
            <a:pPr indent="0" lvl="0" marL="0" rtl="0">
              <a:spcBef>
                <a:spcPts val="0"/>
              </a:spcBef>
              <a:buNone/>
            </a:pPr>
            <a:r>
              <a:t/>
            </a:r>
            <a:endParaRPr sz="2400">
              <a:latin typeface="Arial"/>
              <a:ea typeface="Arial"/>
              <a:cs typeface="Arial"/>
              <a:sym typeface="Arial"/>
            </a:endParaRPr>
          </a:p>
          <a:p>
            <a:pPr indent="0" lvl="0" marL="0" rtl="0">
              <a:spcBef>
                <a:spcPts val="0"/>
              </a:spcBef>
              <a:buNone/>
            </a:pPr>
            <a:r>
              <a:t/>
            </a:r>
            <a:endParaRPr sz="2400">
              <a:latin typeface="Arial"/>
              <a:ea typeface="Arial"/>
              <a:cs typeface="Arial"/>
              <a:sym typeface="Arial"/>
            </a:endParaRPr>
          </a:p>
        </p:txBody>
      </p:sp>
      <p:pic>
        <p:nvPicPr>
          <p:cNvPr id="189" name="Shape 189"/>
          <p:cNvPicPr preferRelativeResize="0"/>
          <p:nvPr/>
        </p:nvPicPr>
        <p:blipFill>
          <a:blip r:embed="rId4">
            <a:alphaModFix/>
          </a:blip>
          <a:stretch>
            <a:fillRect/>
          </a:stretch>
        </p:blipFill>
        <p:spPr>
          <a:xfrm>
            <a:off x="565649" y="1302490"/>
            <a:ext cx="2394500" cy="4253008"/>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pic>
        <p:nvPicPr>
          <p:cNvPr id="194" name="Shape 194"/>
          <p:cNvPicPr preferRelativeResize="0"/>
          <p:nvPr/>
        </p:nvPicPr>
        <p:blipFill rotWithShape="1">
          <a:blip r:embed="rId3">
            <a:alphaModFix/>
          </a:blip>
          <a:srcRect b="0" l="0" r="0" t="0"/>
          <a:stretch/>
        </p:blipFill>
        <p:spPr>
          <a:xfrm>
            <a:off x="0" y="0"/>
            <a:ext cx="9155700" cy="6858000"/>
          </a:xfrm>
          <a:prstGeom prst="rect">
            <a:avLst/>
          </a:prstGeom>
          <a:noFill/>
          <a:ln>
            <a:noFill/>
          </a:ln>
        </p:spPr>
      </p:pic>
      <p:sp>
        <p:nvSpPr>
          <p:cNvPr id="195" name="Shape 195"/>
          <p:cNvSpPr txBox="1"/>
          <p:nvPr>
            <p:ph type="ctrTitle"/>
          </p:nvPr>
        </p:nvSpPr>
        <p:spPr>
          <a:xfrm>
            <a:off x="609600" y="152400"/>
            <a:ext cx="8001000" cy="1470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b="1" lang="en-US">
                <a:solidFill>
                  <a:srgbClr val="E36C09"/>
                </a:solidFill>
                <a:latin typeface="Arial"/>
                <a:ea typeface="Arial"/>
                <a:cs typeface="Arial"/>
                <a:sym typeface="Arial"/>
              </a:rPr>
              <a:t>App Screens</a:t>
            </a:r>
          </a:p>
        </p:txBody>
      </p:sp>
      <p:pic>
        <p:nvPicPr>
          <p:cNvPr id="196" name="Shape 196"/>
          <p:cNvPicPr preferRelativeResize="0"/>
          <p:nvPr/>
        </p:nvPicPr>
        <p:blipFill>
          <a:blip r:embed="rId4">
            <a:alphaModFix/>
          </a:blip>
          <a:stretch>
            <a:fillRect/>
          </a:stretch>
        </p:blipFill>
        <p:spPr>
          <a:xfrm>
            <a:off x="4656975" y="1622387"/>
            <a:ext cx="1846424" cy="3282523"/>
          </a:xfrm>
          <a:prstGeom prst="rect">
            <a:avLst/>
          </a:prstGeom>
          <a:noFill/>
          <a:ln>
            <a:noFill/>
          </a:ln>
        </p:spPr>
      </p:pic>
      <p:pic>
        <p:nvPicPr>
          <p:cNvPr id="197" name="Shape 197"/>
          <p:cNvPicPr preferRelativeResize="0"/>
          <p:nvPr/>
        </p:nvPicPr>
        <p:blipFill>
          <a:blip r:embed="rId5">
            <a:alphaModFix/>
          </a:blip>
          <a:stretch>
            <a:fillRect/>
          </a:stretch>
        </p:blipFill>
        <p:spPr>
          <a:xfrm>
            <a:off x="494550" y="1624503"/>
            <a:ext cx="1879623" cy="3341548"/>
          </a:xfrm>
          <a:prstGeom prst="rect">
            <a:avLst/>
          </a:prstGeom>
          <a:noFill/>
          <a:ln>
            <a:noFill/>
          </a:ln>
        </p:spPr>
      </p:pic>
      <p:pic>
        <p:nvPicPr>
          <p:cNvPr id="198" name="Shape 198"/>
          <p:cNvPicPr preferRelativeResize="0"/>
          <p:nvPr/>
        </p:nvPicPr>
        <p:blipFill>
          <a:blip r:embed="rId6">
            <a:alphaModFix/>
          </a:blip>
          <a:stretch>
            <a:fillRect/>
          </a:stretch>
        </p:blipFill>
        <p:spPr>
          <a:xfrm>
            <a:off x="2575762" y="1626031"/>
            <a:ext cx="1879625" cy="3338492"/>
          </a:xfrm>
          <a:prstGeom prst="rect">
            <a:avLst/>
          </a:prstGeom>
          <a:noFill/>
          <a:ln>
            <a:noFill/>
          </a:ln>
        </p:spPr>
      </p:pic>
      <p:pic>
        <p:nvPicPr>
          <p:cNvPr id="199" name="Shape 199"/>
          <p:cNvPicPr preferRelativeResize="0"/>
          <p:nvPr/>
        </p:nvPicPr>
        <p:blipFill>
          <a:blip r:embed="rId7">
            <a:alphaModFix/>
          </a:blip>
          <a:stretch>
            <a:fillRect/>
          </a:stretch>
        </p:blipFill>
        <p:spPr>
          <a:xfrm>
            <a:off x="6673874" y="1623903"/>
            <a:ext cx="1846425" cy="3279508"/>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pic>
        <p:nvPicPr>
          <p:cNvPr id="93" name="Shape 93"/>
          <p:cNvPicPr preferRelativeResize="0"/>
          <p:nvPr/>
        </p:nvPicPr>
        <p:blipFill rotWithShape="1">
          <a:blip r:embed="rId3">
            <a:alphaModFix/>
          </a:blip>
          <a:srcRect b="0" l="0" r="0" t="0"/>
          <a:stretch/>
        </p:blipFill>
        <p:spPr>
          <a:xfrm>
            <a:off x="0" y="0"/>
            <a:ext cx="9155784" cy="6858000"/>
          </a:xfrm>
          <a:prstGeom prst="rect">
            <a:avLst/>
          </a:prstGeom>
          <a:noFill/>
          <a:ln>
            <a:noFill/>
          </a:ln>
        </p:spPr>
      </p:pic>
      <p:sp>
        <p:nvSpPr>
          <p:cNvPr id="94" name="Shape 94"/>
          <p:cNvSpPr txBox="1"/>
          <p:nvPr>
            <p:ph type="ctrTitle"/>
          </p:nvPr>
        </p:nvSpPr>
        <p:spPr>
          <a:xfrm>
            <a:off x="609600" y="152400"/>
            <a:ext cx="8001000" cy="1470024"/>
          </a:xfrm>
          <a:prstGeom prst="rect">
            <a:avLst/>
          </a:prstGeom>
          <a:noFill/>
          <a:ln>
            <a:noFill/>
          </a:ln>
        </p:spPr>
        <p:txBody>
          <a:bodyPr anchorCtr="0" anchor="ctr" bIns="45700" lIns="91425" rIns="91425" tIns="45700">
            <a:noAutofit/>
          </a:bodyPr>
          <a:lstStyle/>
          <a:p>
            <a:pPr indent="0" lvl="0" marL="0" marR="0" rtl="0" algn="ctr">
              <a:spcBef>
                <a:spcPts val="0"/>
              </a:spcBef>
              <a:buClr>
                <a:srgbClr val="E36C09"/>
              </a:buClr>
              <a:buSzPct val="25000"/>
              <a:buFont typeface="Arial"/>
              <a:buNone/>
            </a:pPr>
            <a:r>
              <a:rPr b="1" i="0" lang="en-US" sz="4400" u="none" cap="none" strike="noStrike">
                <a:solidFill>
                  <a:srgbClr val="E36C09"/>
                </a:solidFill>
                <a:latin typeface="Arial"/>
                <a:ea typeface="Arial"/>
                <a:cs typeface="Arial"/>
                <a:sym typeface="Arial"/>
              </a:rPr>
              <a:t>ABOUT</a:t>
            </a:r>
          </a:p>
        </p:txBody>
      </p:sp>
      <p:sp>
        <p:nvSpPr>
          <p:cNvPr id="95" name="Shape 95"/>
          <p:cNvSpPr txBox="1"/>
          <p:nvPr>
            <p:ph idx="1" type="subTitle"/>
          </p:nvPr>
        </p:nvSpPr>
        <p:spPr>
          <a:xfrm>
            <a:off x="1981200" y="1219200"/>
            <a:ext cx="5257799" cy="533399"/>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rgbClr val="7F7F7F"/>
              </a:buClr>
              <a:buSzPct val="25000"/>
              <a:buFont typeface="Arial"/>
              <a:buNone/>
            </a:pPr>
            <a:r>
              <a:rPr b="0" i="0" lang="en-US" sz="3200" u="none" cap="none" strike="noStrike">
                <a:solidFill>
                  <a:srgbClr val="7F7F7F"/>
                </a:solidFill>
                <a:latin typeface="Calibri"/>
                <a:ea typeface="Calibri"/>
                <a:cs typeface="Calibri"/>
                <a:sym typeface="Calibri"/>
              </a:rPr>
              <a:t>THE HEART-HEALTHY APP</a:t>
            </a:r>
          </a:p>
        </p:txBody>
      </p:sp>
      <p:sp>
        <p:nvSpPr>
          <p:cNvPr id="96" name="Shape 96"/>
          <p:cNvSpPr/>
          <p:nvPr/>
        </p:nvSpPr>
        <p:spPr>
          <a:xfrm>
            <a:off x="609600" y="1752600"/>
            <a:ext cx="7924800" cy="288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600">
                <a:solidFill>
                  <a:schemeClr val="dk1"/>
                </a:solidFill>
                <a:latin typeface="Arial"/>
                <a:ea typeface="Arial"/>
                <a:cs typeface="Arial"/>
                <a:sym typeface="Arial"/>
              </a:rPr>
              <a:t>ArduinO2 is a prototype medical application that measures the partial arterial blood oxygen level (SpO2) and pulse rate respectively, by interfacing with</a:t>
            </a:r>
            <a:r>
              <a:rPr lang="en-US" sz="2600">
                <a:solidFill>
                  <a:schemeClr val="dk1"/>
                </a:solidFill>
              </a:rPr>
              <a:t> an e-Health Sensor Shield and an</a:t>
            </a:r>
            <a:r>
              <a:rPr lang="en-US" sz="2600">
                <a:solidFill>
                  <a:schemeClr val="dk1"/>
                </a:solidFill>
                <a:latin typeface="Arial"/>
                <a:ea typeface="Arial"/>
                <a:cs typeface="Arial"/>
                <a:sym typeface="Arial"/>
              </a:rPr>
              <a:t> Arduino device. The Arduino now trans</a:t>
            </a:r>
            <a:r>
              <a:rPr lang="en-US" sz="2600">
                <a:solidFill>
                  <a:schemeClr val="dk1"/>
                </a:solidFill>
              </a:rPr>
              <a:t>mits the results via bluetooth to a mobile platform being the Android device.</a:t>
            </a:r>
            <a:r>
              <a:rPr lang="en-US" sz="2600">
                <a:solidFill>
                  <a:schemeClr val="dk1"/>
                </a:solidFill>
                <a:latin typeface="Arial"/>
                <a:ea typeface="Arial"/>
                <a:cs typeface="Arial"/>
                <a:sym typeface="Arial"/>
              </a:rPr>
              <a:t>  </a:t>
            </a: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id="97" name="Shape 97"/>
          <p:cNvPicPr preferRelativeResize="0"/>
          <p:nvPr/>
        </p:nvPicPr>
        <p:blipFill>
          <a:blip r:embed="rId4">
            <a:alphaModFix/>
          </a:blip>
          <a:stretch>
            <a:fillRect/>
          </a:stretch>
        </p:blipFill>
        <p:spPr>
          <a:xfrm>
            <a:off x="2472950" y="4432874"/>
            <a:ext cx="2690226" cy="1793473"/>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id="102" name="Shape 102"/>
          <p:cNvPicPr preferRelativeResize="0"/>
          <p:nvPr/>
        </p:nvPicPr>
        <p:blipFill rotWithShape="1">
          <a:blip r:embed="rId3">
            <a:alphaModFix/>
          </a:blip>
          <a:srcRect b="0" l="0" r="0" t="0"/>
          <a:stretch/>
        </p:blipFill>
        <p:spPr>
          <a:xfrm>
            <a:off x="0" y="0"/>
            <a:ext cx="9155784" cy="6858000"/>
          </a:xfrm>
          <a:prstGeom prst="rect">
            <a:avLst/>
          </a:prstGeom>
          <a:noFill/>
          <a:ln>
            <a:noFill/>
          </a:ln>
        </p:spPr>
      </p:pic>
      <p:sp>
        <p:nvSpPr>
          <p:cNvPr id="103" name="Shape 10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7030A0"/>
              </a:buClr>
              <a:buSzPct val="25000"/>
              <a:buFont typeface="Arial"/>
              <a:buNone/>
            </a:pPr>
            <a:r>
              <a:rPr b="1" lang="en-US">
                <a:solidFill>
                  <a:srgbClr val="E36C09"/>
                </a:solidFill>
                <a:latin typeface="Arial"/>
                <a:ea typeface="Arial"/>
                <a:cs typeface="Arial"/>
                <a:sym typeface="Arial"/>
              </a:rPr>
              <a:t>Pulse Oximeter</a:t>
            </a:r>
          </a:p>
        </p:txBody>
      </p:sp>
      <p:sp>
        <p:nvSpPr>
          <p:cNvPr id="104" name="Shape 104"/>
          <p:cNvSpPr txBox="1"/>
          <p:nvPr>
            <p:ph idx="1" type="body"/>
          </p:nvPr>
        </p:nvSpPr>
        <p:spPr>
          <a:xfrm>
            <a:off x="256800" y="1292325"/>
            <a:ext cx="5963700" cy="5292000"/>
          </a:xfrm>
          <a:prstGeom prst="rect">
            <a:avLst/>
          </a:prstGeom>
        </p:spPr>
        <p:txBody>
          <a:bodyPr anchorCtr="0" anchor="t" bIns="91425" lIns="91425" rIns="91425" tIns="91425">
            <a:noAutofit/>
          </a:bodyPr>
          <a:lstStyle/>
          <a:p>
            <a:pPr indent="-342900" lvl="0" marL="457200" rtl="0">
              <a:spcBef>
                <a:spcPts val="0"/>
              </a:spcBef>
              <a:buSzPct val="100000"/>
            </a:pPr>
            <a:r>
              <a:rPr lang="en-US" sz="1800">
                <a:latin typeface="Arial"/>
                <a:ea typeface="Arial"/>
                <a:cs typeface="Arial"/>
                <a:sym typeface="Arial"/>
              </a:rPr>
              <a:t>Pulse oximeters are small, lightweight monitors that painlessly attach to a fingertip to monitor the amount of oxygen carried in the body.</a:t>
            </a:r>
          </a:p>
          <a:p>
            <a:pPr indent="-342900" lvl="0" marL="457200" rtl="0">
              <a:spcBef>
                <a:spcPts val="0"/>
              </a:spcBef>
              <a:buSzPct val="100000"/>
            </a:pPr>
            <a:r>
              <a:rPr lang="en-US" sz="1800">
                <a:latin typeface="Arial"/>
                <a:ea typeface="Arial"/>
                <a:cs typeface="Arial"/>
                <a:sym typeface="Arial"/>
              </a:rPr>
              <a:t>It measures the SP02 % in the body.</a:t>
            </a:r>
          </a:p>
          <a:p>
            <a:pPr indent="-342900" lvl="0" marL="457200" rtl="0">
              <a:spcBef>
                <a:spcPts val="0"/>
              </a:spcBef>
              <a:buSzPct val="100000"/>
            </a:pPr>
            <a:r>
              <a:rPr lang="en-US" sz="1800">
                <a:latin typeface="Arial"/>
                <a:ea typeface="Arial"/>
                <a:cs typeface="Arial"/>
                <a:sym typeface="Arial"/>
              </a:rPr>
              <a:t>It measures the pulse rate of the user.</a:t>
            </a:r>
          </a:p>
          <a:p>
            <a:pPr indent="-342900" lvl="0" marL="457200" rtl="0">
              <a:spcBef>
                <a:spcPts val="0"/>
              </a:spcBef>
              <a:buSzPct val="100000"/>
            </a:pPr>
            <a:r>
              <a:rPr lang="en-US" sz="1800">
                <a:latin typeface="Arial"/>
                <a:ea typeface="Arial"/>
                <a:cs typeface="Arial"/>
                <a:sym typeface="Arial"/>
              </a:rPr>
              <a:t>Measures Hemoglobin and Deoxyhemoglobin levels in blood by two different light wavelengths. The absorption coefficients are measured using two wavelengths 660 nm (red light spectra) and 940 nm (infrared light spectra).</a:t>
            </a:r>
          </a:p>
          <a:p>
            <a:pPr indent="-342900" lvl="0" marL="457200" rtl="0">
              <a:spcBef>
                <a:spcPts val="0"/>
              </a:spcBef>
              <a:buSzPct val="100000"/>
            </a:pPr>
            <a:r>
              <a:rPr lang="en-US" sz="1800">
                <a:latin typeface="Arial"/>
                <a:ea typeface="Arial"/>
                <a:cs typeface="Arial"/>
                <a:sym typeface="Arial"/>
              </a:rPr>
              <a:t> To calculate the arterial oxygen saturation a photo-detector perceives the non-absorbed light from the LEDs.</a:t>
            </a:r>
          </a:p>
          <a:p>
            <a:pPr indent="-342900" lvl="0" marL="457200" rtl="0">
              <a:spcBef>
                <a:spcPts val="0"/>
              </a:spcBef>
              <a:buSzPct val="100000"/>
            </a:pPr>
            <a:r>
              <a:rPr lang="en-US" sz="1800">
                <a:latin typeface="Arial"/>
                <a:ea typeface="Arial"/>
                <a:cs typeface="Arial"/>
                <a:sym typeface="Arial"/>
              </a:rPr>
              <a:t>The accepted ranges for patients are from 95 to 99 percent except those with a hypoxic drive problem is between 88 to 94 percent.</a:t>
            </a:r>
          </a:p>
          <a:p>
            <a:pPr indent="0" lvl="0" marL="0" rtl="0">
              <a:spcBef>
                <a:spcPts val="0"/>
              </a:spcBef>
              <a:buNone/>
            </a:pPr>
            <a:r>
              <a:t/>
            </a:r>
            <a:endParaRPr sz="1800">
              <a:latin typeface="Arial"/>
              <a:ea typeface="Arial"/>
              <a:cs typeface="Arial"/>
              <a:sym typeface="Arial"/>
            </a:endParaRPr>
          </a:p>
          <a:p>
            <a:pPr indent="0" lvl="0" marL="0">
              <a:spcBef>
                <a:spcPts val="0"/>
              </a:spcBef>
              <a:buNone/>
            </a:pPr>
            <a:r>
              <a:t/>
            </a:r>
            <a:endParaRPr sz="1800">
              <a:latin typeface="Arial"/>
              <a:ea typeface="Arial"/>
              <a:cs typeface="Arial"/>
              <a:sym typeface="Arial"/>
            </a:endParaRPr>
          </a:p>
        </p:txBody>
      </p:sp>
      <p:pic>
        <p:nvPicPr>
          <p:cNvPr id="105" name="Shape 105"/>
          <p:cNvPicPr preferRelativeResize="0"/>
          <p:nvPr/>
        </p:nvPicPr>
        <p:blipFill>
          <a:blip r:embed="rId4">
            <a:alphaModFix/>
          </a:blip>
          <a:stretch>
            <a:fillRect/>
          </a:stretch>
        </p:blipFill>
        <p:spPr>
          <a:xfrm>
            <a:off x="6220600" y="1466350"/>
            <a:ext cx="2319724" cy="15464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pic>
        <p:nvPicPr>
          <p:cNvPr id="110" name="Shape 110"/>
          <p:cNvPicPr preferRelativeResize="0"/>
          <p:nvPr/>
        </p:nvPicPr>
        <p:blipFill rotWithShape="1">
          <a:blip r:embed="rId3">
            <a:alphaModFix/>
          </a:blip>
          <a:srcRect b="0" l="0" r="0" t="0"/>
          <a:stretch/>
        </p:blipFill>
        <p:spPr>
          <a:xfrm>
            <a:off x="0" y="0"/>
            <a:ext cx="9155784" cy="6858000"/>
          </a:xfrm>
          <a:prstGeom prst="rect">
            <a:avLst/>
          </a:prstGeom>
          <a:noFill/>
          <a:ln>
            <a:noFill/>
          </a:ln>
        </p:spPr>
      </p:pic>
      <p:sp>
        <p:nvSpPr>
          <p:cNvPr id="111" name="Shape 111"/>
          <p:cNvSpPr txBox="1"/>
          <p:nvPr>
            <p:ph type="ctrTitle"/>
          </p:nvPr>
        </p:nvSpPr>
        <p:spPr>
          <a:xfrm>
            <a:off x="609600" y="152400"/>
            <a:ext cx="8001000" cy="1470024"/>
          </a:xfrm>
          <a:prstGeom prst="rect">
            <a:avLst/>
          </a:prstGeom>
          <a:noFill/>
          <a:ln>
            <a:noFill/>
          </a:ln>
        </p:spPr>
        <p:txBody>
          <a:bodyPr anchorCtr="0" anchor="ctr" bIns="45700" lIns="91425" rIns="91425" tIns="45700">
            <a:noAutofit/>
          </a:bodyPr>
          <a:lstStyle/>
          <a:p>
            <a:pPr lvl="0" rtl="0">
              <a:spcBef>
                <a:spcPts val="0"/>
              </a:spcBef>
              <a:buClr>
                <a:srgbClr val="E36C09"/>
              </a:buClr>
              <a:buSzPct val="25000"/>
              <a:buFont typeface="Arial"/>
              <a:buNone/>
            </a:pPr>
            <a:r>
              <a:rPr b="1" lang="en-US">
                <a:solidFill>
                  <a:srgbClr val="E36C09"/>
                </a:solidFill>
                <a:latin typeface="Arial"/>
                <a:ea typeface="Arial"/>
                <a:cs typeface="Arial"/>
                <a:sym typeface="Arial"/>
              </a:rPr>
              <a:t>Patients</a:t>
            </a:r>
          </a:p>
        </p:txBody>
      </p:sp>
      <p:sp>
        <p:nvSpPr>
          <p:cNvPr id="112" name="Shape 112"/>
          <p:cNvSpPr/>
          <p:nvPr/>
        </p:nvSpPr>
        <p:spPr>
          <a:xfrm>
            <a:off x="533400" y="1343975"/>
            <a:ext cx="7577700" cy="2370000"/>
          </a:xfrm>
          <a:prstGeom prst="rect">
            <a:avLst/>
          </a:prstGeom>
          <a:noFill/>
          <a:ln>
            <a:noFill/>
          </a:ln>
        </p:spPr>
        <p:txBody>
          <a:bodyPr anchorCtr="0" anchor="t" bIns="45700" lIns="91425" rIns="91425" tIns="45700">
            <a:noAutofit/>
          </a:bodyPr>
          <a:lstStyle/>
          <a:p>
            <a:pPr indent="-342900" lvl="0" marL="457200" marR="0" rtl="0" algn="l">
              <a:spcBef>
                <a:spcPts val="0"/>
              </a:spcBef>
              <a:buClr>
                <a:schemeClr val="dk1"/>
              </a:buClr>
              <a:buSzPct val="100000"/>
              <a:buChar char="●"/>
            </a:pPr>
            <a:r>
              <a:rPr lang="en-US" sz="1800">
                <a:solidFill>
                  <a:schemeClr val="dk1"/>
                </a:solidFill>
              </a:rPr>
              <a:t>Recommended for patients whose oxygenation is unstable:  intensive care (heart failure), operating, recovery, emergency and hospital ward settings, and pilots in unpressurized aircrafts. </a:t>
            </a:r>
          </a:p>
          <a:p>
            <a:pPr lvl="0" marR="0" rtl="0" algn="l">
              <a:spcBef>
                <a:spcPts val="0"/>
              </a:spcBef>
              <a:buNone/>
            </a:pPr>
            <a:r>
              <a:t/>
            </a:r>
            <a:endParaRPr sz="1800">
              <a:solidFill>
                <a:schemeClr val="dk1"/>
              </a:solidFill>
            </a:endParaRPr>
          </a:p>
          <a:p>
            <a:pPr indent="-342900" lvl="0" marL="457200" marR="0" rtl="0" algn="l">
              <a:spcBef>
                <a:spcPts val="0"/>
              </a:spcBef>
              <a:buClr>
                <a:schemeClr val="dk1"/>
              </a:buClr>
              <a:buSzPct val="100000"/>
              <a:buChar char="●"/>
            </a:pPr>
            <a:r>
              <a:rPr lang="en-US" sz="1800">
                <a:solidFill>
                  <a:schemeClr val="dk1"/>
                </a:solidFill>
              </a:rPr>
              <a:t>The accepted ranges for patients are from 95 to 99 percent except those with a hypoxic drive problem is between 88 to 94 percent.</a:t>
            </a:r>
          </a:p>
          <a:p>
            <a:pPr lvl="0" marR="0" rtl="0" algn="l">
              <a:spcBef>
                <a:spcPts val="0"/>
              </a:spcBef>
              <a:buNone/>
            </a:pPr>
            <a:r>
              <a:t/>
            </a:r>
            <a:endParaRPr sz="1800">
              <a:solidFill>
                <a:schemeClr val="dk1"/>
              </a:solidFill>
            </a:endParaRPr>
          </a:p>
          <a:p>
            <a:pPr indent="-342900" lvl="0" marL="457200" rtl="0">
              <a:spcBef>
                <a:spcPts val="0"/>
              </a:spcBef>
              <a:buClr>
                <a:schemeClr val="dk1"/>
              </a:buClr>
              <a:buSzPct val="100000"/>
              <a:buChar char="●"/>
            </a:pPr>
            <a:r>
              <a:rPr lang="en-US" sz="1800">
                <a:solidFill>
                  <a:schemeClr val="dk1"/>
                </a:solidFill>
              </a:rPr>
              <a:t>Heart failure is when the heart is weak and cannot pump blood effectively.  </a:t>
            </a:r>
          </a:p>
          <a:p>
            <a:pPr indent="0" lvl="0" marL="0" marR="0" rtl="0" algn="l">
              <a:spcBef>
                <a:spcPts val="0"/>
              </a:spcBef>
              <a:buNone/>
            </a:pPr>
            <a:r>
              <a:t/>
            </a:r>
            <a:endParaRPr sz="1800"/>
          </a:p>
          <a:p>
            <a:pPr indent="0" lvl="0" marL="0" marR="0" rtl="0" algn="l">
              <a:spcBef>
                <a:spcPts val="0"/>
              </a:spcBef>
              <a:buNone/>
            </a:pPr>
            <a:r>
              <a:t/>
            </a:r>
            <a:endParaRPr sz="3600">
              <a:solidFill>
                <a:schemeClr val="dk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ctrTitle"/>
          </p:nvPr>
        </p:nvSpPr>
        <p:spPr>
          <a:xfrm>
            <a:off x="609600" y="152400"/>
            <a:ext cx="80010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6"/>
              </a:buClr>
              <a:buSzPct val="25000"/>
              <a:buFont typeface="Arial"/>
              <a:buNone/>
            </a:pPr>
            <a:r>
              <a:rPr b="1" i="0" lang="en-US" sz="4400" u="none" cap="none" strike="noStrike">
                <a:solidFill>
                  <a:schemeClr val="accent6"/>
                </a:solidFill>
                <a:latin typeface="Arial"/>
                <a:ea typeface="Arial"/>
                <a:cs typeface="Arial"/>
                <a:sym typeface="Arial"/>
              </a:rPr>
              <a:t>POTENTIAL MARKERS</a:t>
            </a:r>
          </a:p>
        </p:txBody>
      </p:sp>
      <p:sp>
        <p:nvSpPr>
          <p:cNvPr id="118" name="Shape 118"/>
          <p:cNvSpPr txBox="1"/>
          <p:nvPr>
            <p:ph idx="1" type="subTitle"/>
          </p:nvPr>
        </p:nvSpPr>
        <p:spPr>
          <a:xfrm>
            <a:off x="1981200" y="1143000"/>
            <a:ext cx="5257799" cy="533399"/>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rgbClr val="7F7F7F"/>
              </a:buClr>
              <a:buSzPct val="25000"/>
              <a:buFont typeface="Arial"/>
              <a:buNone/>
            </a:pPr>
            <a:r>
              <a:rPr b="0" i="0" lang="en-US" sz="3200" u="none" cap="none" strike="noStrike">
                <a:solidFill>
                  <a:srgbClr val="7F7F7F"/>
                </a:solidFill>
                <a:latin typeface="Calibri"/>
                <a:ea typeface="Calibri"/>
                <a:cs typeface="Calibri"/>
                <a:sym typeface="Calibri"/>
              </a:rPr>
              <a:t>OF HEART FAILURE</a:t>
            </a:r>
          </a:p>
        </p:txBody>
      </p:sp>
      <p:pic>
        <p:nvPicPr>
          <p:cNvPr id="119" name="Shape 119"/>
          <p:cNvPicPr preferRelativeResize="0"/>
          <p:nvPr/>
        </p:nvPicPr>
        <p:blipFill rotWithShape="1">
          <a:blip r:embed="rId3">
            <a:alphaModFix/>
          </a:blip>
          <a:srcRect b="0" l="0" r="0" t="0"/>
          <a:stretch/>
        </p:blipFill>
        <p:spPr>
          <a:xfrm>
            <a:off x="4724400" y="5105400"/>
            <a:ext cx="4038599" cy="1451371"/>
          </a:xfrm>
          <a:prstGeom prst="rect">
            <a:avLst/>
          </a:prstGeom>
          <a:noFill/>
          <a:ln>
            <a:noFill/>
          </a:ln>
        </p:spPr>
      </p:pic>
      <p:pic>
        <p:nvPicPr>
          <p:cNvPr id="120" name="Shape 120"/>
          <p:cNvPicPr preferRelativeResize="0"/>
          <p:nvPr/>
        </p:nvPicPr>
        <p:blipFill rotWithShape="1">
          <a:blip r:embed="rId4">
            <a:alphaModFix/>
          </a:blip>
          <a:srcRect b="0" l="0" r="0" t="0"/>
          <a:stretch/>
        </p:blipFill>
        <p:spPr>
          <a:xfrm>
            <a:off x="457200" y="4876800"/>
            <a:ext cx="4114800" cy="1295400"/>
          </a:xfrm>
          <a:prstGeom prst="rect">
            <a:avLst/>
          </a:prstGeom>
          <a:noFill/>
          <a:ln>
            <a:noFill/>
          </a:ln>
        </p:spPr>
      </p:pic>
      <p:pic>
        <p:nvPicPr>
          <p:cNvPr id="121" name="Shape 121"/>
          <p:cNvPicPr preferRelativeResize="0"/>
          <p:nvPr/>
        </p:nvPicPr>
        <p:blipFill rotWithShape="1">
          <a:blip r:embed="rId5">
            <a:alphaModFix/>
          </a:blip>
          <a:srcRect b="0" l="0" r="0" t="0"/>
          <a:stretch/>
        </p:blipFill>
        <p:spPr>
          <a:xfrm>
            <a:off x="4953000" y="1676400"/>
            <a:ext cx="2340561" cy="1219199"/>
          </a:xfrm>
          <a:prstGeom prst="rect">
            <a:avLst/>
          </a:prstGeom>
          <a:noFill/>
          <a:ln>
            <a:noFill/>
          </a:ln>
        </p:spPr>
      </p:pic>
      <p:sp>
        <p:nvSpPr>
          <p:cNvPr id="122" name="Shape 122"/>
          <p:cNvSpPr/>
          <p:nvPr/>
        </p:nvSpPr>
        <p:spPr>
          <a:xfrm>
            <a:off x="381000" y="1524000"/>
            <a:ext cx="3881800"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accent6"/>
                </a:solidFill>
                <a:latin typeface="Calibri"/>
                <a:ea typeface="Calibri"/>
                <a:cs typeface="Calibri"/>
                <a:sym typeface="Calibri"/>
              </a:rPr>
              <a:t>SHORTNESS OF BREATH</a:t>
            </a:r>
          </a:p>
        </p:txBody>
      </p:sp>
      <p:sp>
        <p:nvSpPr>
          <p:cNvPr id="123" name="Shape 123"/>
          <p:cNvSpPr/>
          <p:nvPr/>
        </p:nvSpPr>
        <p:spPr>
          <a:xfrm>
            <a:off x="457200" y="1905000"/>
            <a:ext cx="457200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after activity, while</a:t>
            </a:r>
          </a:p>
        </p:txBody>
      </p:sp>
      <p:sp>
        <p:nvSpPr>
          <p:cNvPr id="124" name="Shape 124"/>
          <p:cNvSpPr/>
          <p:nvPr/>
        </p:nvSpPr>
        <p:spPr>
          <a:xfrm>
            <a:off x="2362200" y="1905000"/>
            <a:ext cx="2428870"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rgbClr val="000000"/>
                </a:solidFill>
                <a:latin typeface="Calibri"/>
                <a:ea typeface="Calibri"/>
                <a:cs typeface="Calibri"/>
                <a:sym typeface="Calibri"/>
              </a:rPr>
              <a:t>sleeping or all </a:t>
            </a:r>
            <a:r>
              <a:rPr b="1" lang="en-US" sz="1800">
                <a:solidFill>
                  <a:schemeClr val="dk1"/>
                </a:solidFill>
                <a:latin typeface="Calibri"/>
                <a:ea typeface="Calibri"/>
                <a:cs typeface="Calibri"/>
                <a:sym typeface="Calibri"/>
              </a:rPr>
              <a:t>the time</a:t>
            </a:r>
          </a:p>
          <a:p>
            <a:pPr indent="0" lvl="0" marL="0" marR="0" rtl="0" algn="l">
              <a:spcBef>
                <a:spcPts val="0"/>
              </a:spcBef>
              <a:buNone/>
            </a:pPr>
            <a:r>
              <a:t/>
            </a:r>
            <a:endParaRPr b="1" sz="1800">
              <a:solidFill>
                <a:srgbClr val="000000"/>
              </a:solidFill>
              <a:latin typeface="Calibri"/>
              <a:ea typeface="Calibri"/>
              <a:cs typeface="Calibri"/>
              <a:sym typeface="Calibri"/>
            </a:endParaRPr>
          </a:p>
        </p:txBody>
      </p:sp>
      <p:pic>
        <p:nvPicPr>
          <p:cNvPr id="125" name="Shape 125"/>
          <p:cNvPicPr preferRelativeResize="0"/>
          <p:nvPr/>
        </p:nvPicPr>
        <p:blipFill rotWithShape="1">
          <a:blip r:embed="rId6">
            <a:alphaModFix/>
          </a:blip>
          <a:srcRect b="0" l="0" r="0" t="0"/>
          <a:stretch/>
        </p:blipFill>
        <p:spPr>
          <a:xfrm>
            <a:off x="457200" y="2971800"/>
            <a:ext cx="3732608" cy="1447800"/>
          </a:xfrm>
          <a:prstGeom prst="rect">
            <a:avLst/>
          </a:prstGeom>
          <a:noFill/>
          <a:ln>
            <a:noFill/>
          </a:ln>
        </p:spPr>
      </p:pic>
      <p:pic>
        <p:nvPicPr>
          <p:cNvPr id="126" name="Shape 126"/>
          <p:cNvPicPr preferRelativeResize="0"/>
          <p:nvPr/>
        </p:nvPicPr>
        <p:blipFill rotWithShape="1">
          <a:blip r:embed="rId7">
            <a:alphaModFix/>
          </a:blip>
          <a:srcRect b="0" l="0" r="0" t="0"/>
          <a:stretch/>
        </p:blipFill>
        <p:spPr>
          <a:xfrm>
            <a:off x="4495800" y="3124200"/>
            <a:ext cx="3429000" cy="16001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pic>
        <p:nvPicPr>
          <p:cNvPr id="131" name="Shape 131"/>
          <p:cNvPicPr preferRelativeResize="0"/>
          <p:nvPr/>
        </p:nvPicPr>
        <p:blipFill rotWithShape="1">
          <a:blip r:embed="rId3">
            <a:alphaModFix/>
          </a:blip>
          <a:srcRect b="0" l="0" r="0" t="0"/>
          <a:stretch/>
        </p:blipFill>
        <p:spPr>
          <a:xfrm>
            <a:off x="0" y="0"/>
            <a:ext cx="9155700" cy="6858000"/>
          </a:xfrm>
          <a:prstGeom prst="rect">
            <a:avLst/>
          </a:prstGeom>
          <a:noFill/>
          <a:ln>
            <a:noFill/>
          </a:ln>
        </p:spPr>
      </p:pic>
      <p:sp>
        <p:nvSpPr>
          <p:cNvPr id="132" name="Shape 132"/>
          <p:cNvSpPr txBox="1"/>
          <p:nvPr>
            <p:ph type="ctrTitle"/>
          </p:nvPr>
        </p:nvSpPr>
        <p:spPr>
          <a:xfrm>
            <a:off x="533400" y="533400"/>
            <a:ext cx="80010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dk2"/>
              </a:buClr>
              <a:buSzPct val="25000"/>
              <a:buFont typeface="Arial"/>
              <a:buNone/>
            </a:pPr>
            <a:r>
              <a:rPr b="1" lang="en-US">
                <a:solidFill>
                  <a:srgbClr val="E36C09"/>
                </a:solidFill>
                <a:latin typeface="Arial"/>
                <a:ea typeface="Arial"/>
                <a:cs typeface="Arial"/>
                <a:sym typeface="Arial"/>
              </a:rPr>
              <a:t>Functionality Engineering</a:t>
            </a:r>
          </a:p>
        </p:txBody>
      </p:sp>
      <p:pic>
        <p:nvPicPr>
          <p:cNvPr id="133" name="Shape 133"/>
          <p:cNvPicPr preferRelativeResize="0"/>
          <p:nvPr/>
        </p:nvPicPr>
        <p:blipFill>
          <a:blip r:embed="rId4">
            <a:alphaModFix/>
          </a:blip>
          <a:stretch>
            <a:fillRect/>
          </a:stretch>
        </p:blipFill>
        <p:spPr>
          <a:xfrm>
            <a:off x="533400" y="1584775"/>
            <a:ext cx="5441400" cy="33919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0" y="0"/>
            <a:ext cx="9155784" cy="6858000"/>
          </a:xfrm>
          <a:prstGeom prst="rect">
            <a:avLst/>
          </a:prstGeom>
          <a:noFill/>
          <a:ln>
            <a:noFill/>
          </a:ln>
        </p:spPr>
      </p:pic>
      <p:sp>
        <p:nvSpPr>
          <p:cNvPr id="139" name="Shape 139"/>
          <p:cNvSpPr txBox="1"/>
          <p:nvPr>
            <p:ph type="title"/>
          </p:nvPr>
        </p:nvSpPr>
        <p:spPr>
          <a:xfrm>
            <a:off x="457200" y="38348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7030A0"/>
              </a:buClr>
              <a:buSzPct val="25000"/>
              <a:buFont typeface="Arial"/>
              <a:buNone/>
            </a:pPr>
            <a:r>
              <a:rPr b="1" lang="en-US">
                <a:solidFill>
                  <a:srgbClr val="E36C09"/>
                </a:solidFill>
                <a:latin typeface="Arial"/>
                <a:ea typeface="Arial"/>
                <a:cs typeface="Arial"/>
                <a:sym typeface="Arial"/>
              </a:rPr>
              <a:t>E- Health Shield</a:t>
            </a:r>
            <a:br>
              <a:rPr b="1" i="0" lang="en-US" sz="2400" u="none" cap="none" strike="noStrike">
                <a:solidFill>
                  <a:schemeClr val="dk1"/>
                </a:solidFill>
                <a:latin typeface="Arial"/>
                <a:ea typeface="Arial"/>
                <a:cs typeface="Arial"/>
                <a:sym typeface="Arial"/>
              </a:rPr>
            </a:br>
          </a:p>
        </p:txBody>
      </p:sp>
      <p:sp>
        <p:nvSpPr>
          <p:cNvPr id="140" name="Shape 140"/>
          <p:cNvSpPr txBox="1"/>
          <p:nvPr>
            <p:ph idx="1" type="body"/>
          </p:nvPr>
        </p:nvSpPr>
        <p:spPr>
          <a:xfrm>
            <a:off x="457200" y="1600200"/>
            <a:ext cx="5165700" cy="4526100"/>
          </a:xfrm>
          <a:prstGeom prst="rect">
            <a:avLst/>
          </a:prstGeom>
        </p:spPr>
        <p:txBody>
          <a:bodyPr anchorCtr="0" anchor="t" bIns="91425" lIns="91425" rIns="91425" tIns="91425">
            <a:noAutofit/>
          </a:bodyPr>
          <a:lstStyle/>
          <a:p>
            <a:pPr indent="-381000" lvl="0" marL="457200" rtl="0">
              <a:spcBef>
                <a:spcPts val="0"/>
              </a:spcBef>
              <a:buSzPct val="100000"/>
            </a:pPr>
            <a:r>
              <a:rPr lang="en-US" sz="2400">
                <a:latin typeface="Arial"/>
                <a:ea typeface="Arial"/>
                <a:cs typeface="Arial"/>
                <a:sym typeface="Arial"/>
              </a:rPr>
              <a:t>A shield for an Arduino microcontroller that can be used to interface with health care devices.</a:t>
            </a:r>
          </a:p>
          <a:p>
            <a:pPr indent="0" lvl="0" marL="0" rtl="0">
              <a:spcBef>
                <a:spcPts val="0"/>
              </a:spcBef>
              <a:buNone/>
            </a:pPr>
            <a:r>
              <a:t/>
            </a:r>
            <a:endParaRPr sz="2400">
              <a:latin typeface="Arial"/>
              <a:ea typeface="Arial"/>
              <a:cs typeface="Arial"/>
              <a:sym typeface="Arial"/>
            </a:endParaRPr>
          </a:p>
          <a:p>
            <a:pPr indent="-381000" lvl="0" marL="457200">
              <a:spcBef>
                <a:spcPts val="0"/>
              </a:spcBef>
              <a:buSzPct val="100000"/>
            </a:pPr>
            <a:r>
              <a:rPr lang="en-US" sz="2400">
                <a:latin typeface="Arial"/>
                <a:ea typeface="Arial"/>
                <a:cs typeface="Arial"/>
                <a:sym typeface="Arial"/>
              </a:rPr>
              <a:t>With this device it is possible to receive biometric data from a patient.</a:t>
            </a:r>
          </a:p>
        </p:txBody>
      </p:sp>
      <p:pic>
        <p:nvPicPr>
          <p:cNvPr id="141" name="Shape 141"/>
          <p:cNvPicPr preferRelativeResize="0"/>
          <p:nvPr/>
        </p:nvPicPr>
        <p:blipFill>
          <a:blip r:embed="rId4">
            <a:alphaModFix/>
          </a:blip>
          <a:stretch>
            <a:fillRect/>
          </a:stretch>
        </p:blipFill>
        <p:spPr>
          <a:xfrm>
            <a:off x="5551875" y="1687775"/>
            <a:ext cx="2857500" cy="21336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pic>
        <p:nvPicPr>
          <p:cNvPr id="146" name="Shape 146"/>
          <p:cNvPicPr preferRelativeResize="0"/>
          <p:nvPr/>
        </p:nvPicPr>
        <p:blipFill rotWithShape="1">
          <a:blip r:embed="rId3">
            <a:alphaModFix/>
          </a:blip>
          <a:srcRect b="0" l="0" r="0" t="0"/>
          <a:stretch/>
        </p:blipFill>
        <p:spPr>
          <a:xfrm>
            <a:off x="0" y="0"/>
            <a:ext cx="9155700" cy="6858000"/>
          </a:xfrm>
          <a:prstGeom prst="rect">
            <a:avLst/>
          </a:prstGeom>
          <a:noFill/>
          <a:ln>
            <a:noFill/>
          </a:ln>
        </p:spPr>
      </p:pic>
      <p:sp>
        <p:nvSpPr>
          <p:cNvPr id="147" name="Shape 1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US">
                <a:solidFill>
                  <a:srgbClr val="E36C09"/>
                </a:solidFill>
                <a:latin typeface="Arial"/>
                <a:ea typeface="Arial"/>
                <a:cs typeface="Arial"/>
                <a:sym typeface="Arial"/>
              </a:rPr>
              <a:t>Main Menu</a:t>
            </a:r>
          </a:p>
        </p:txBody>
      </p:sp>
      <p:pic>
        <p:nvPicPr>
          <p:cNvPr id="148" name="Shape 148"/>
          <p:cNvPicPr preferRelativeResize="0"/>
          <p:nvPr/>
        </p:nvPicPr>
        <p:blipFill>
          <a:blip r:embed="rId4">
            <a:alphaModFix/>
          </a:blip>
          <a:stretch>
            <a:fillRect/>
          </a:stretch>
        </p:blipFill>
        <p:spPr>
          <a:xfrm>
            <a:off x="661070" y="1323812"/>
            <a:ext cx="2368350" cy="4210372"/>
          </a:xfrm>
          <a:prstGeom prst="rect">
            <a:avLst/>
          </a:prstGeom>
          <a:noFill/>
          <a:ln>
            <a:noFill/>
          </a:ln>
        </p:spPr>
      </p:pic>
      <p:sp>
        <p:nvSpPr>
          <p:cNvPr id="149" name="Shape 149"/>
          <p:cNvSpPr txBox="1"/>
          <p:nvPr>
            <p:ph idx="1" type="body"/>
          </p:nvPr>
        </p:nvSpPr>
        <p:spPr>
          <a:xfrm>
            <a:off x="3161850" y="1600200"/>
            <a:ext cx="5524800" cy="4526100"/>
          </a:xfrm>
          <a:prstGeom prst="rect">
            <a:avLst/>
          </a:prstGeom>
        </p:spPr>
        <p:txBody>
          <a:bodyPr anchorCtr="0" anchor="t" bIns="91425" lIns="91425" rIns="91425" tIns="91425">
            <a:noAutofit/>
          </a:bodyPr>
          <a:lstStyle/>
          <a:p>
            <a:pPr indent="-381000" lvl="0" marL="457200" rtl="0">
              <a:spcBef>
                <a:spcPts val="0"/>
              </a:spcBef>
              <a:buSzPct val="100000"/>
            </a:pPr>
            <a:r>
              <a:rPr lang="en-US" sz="2400">
                <a:latin typeface="Arial"/>
                <a:ea typeface="Arial"/>
                <a:cs typeface="Arial"/>
                <a:sym typeface="Arial"/>
              </a:rPr>
              <a:t>Allows the user to take a reading</a:t>
            </a:r>
          </a:p>
          <a:p>
            <a:pPr indent="-381000" lvl="0" marL="457200" rtl="0">
              <a:spcBef>
                <a:spcPts val="0"/>
              </a:spcBef>
              <a:buSzPct val="100000"/>
            </a:pPr>
            <a:r>
              <a:rPr lang="en-US" sz="2400">
                <a:latin typeface="Arial"/>
                <a:ea typeface="Arial"/>
                <a:cs typeface="Arial"/>
                <a:sym typeface="Arial"/>
              </a:rPr>
              <a:t>User can view their past results</a:t>
            </a:r>
          </a:p>
          <a:p>
            <a:pPr indent="-381000" lvl="0" marL="457200" rtl="0">
              <a:spcBef>
                <a:spcPts val="0"/>
              </a:spcBef>
              <a:buSzPct val="100000"/>
            </a:pPr>
            <a:r>
              <a:rPr lang="en-US" sz="2400">
                <a:latin typeface="Arial"/>
                <a:ea typeface="Arial"/>
                <a:cs typeface="Arial"/>
                <a:sym typeface="Arial"/>
              </a:rPr>
              <a:t>User can view education about the heart.</a:t>
            </a:r>
          </a:p>
          <a:p>
            <a:pPr indent="-381000" lvl="0" marL="457200">
              <a:spcBef>
                <a:spcPts val="0"/>
              </a:spcBef>
              <a:buSzPct val="100000"/>
            </a:pPr>
            <a:r>
              <a:rPr lang="en-US" sz="2400">
                <a:latin typeface="Arial"/>
                <a:ea typeface="Arial"/>
                <a:cs typeface="Arial"/>
                <a:sym typeface="Arial"/>
              </a:rPr>
              <a:t>View what the app is about.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pic>
        <p:nvPicPr>
          <p:cNvPr id="154" name="Shape 154"/>
          <p:cNvPicPr preferRelativeResize="0"/>
          <p:nvPr/>
        </p:nvPicPr>
        <p:blipFill rotWithShape="1">
          <a:blip r:embed="rId3">
            <a:alphaModFix/>
          </a:blip>
          <a:srcRect b="0" l="0" r="0" t="0"/>
          <a:stretch/>
        </p:blipFill>
        <p:spPr>
          <a:xfrm>
            <a:off x="0" y="0"/>
            <a:ext cx="9155700" cy="6858000"/>
          </a:xfrm>
          <a:prstGeom prst="rect">
            <a:avLst/>
          </a:prstGeom>
          <a:noFill/>
          <a:ln>
            <a:noFill/>
          </a:ln>
        </p:spPr>
      </p:pic>
      <p:pic>
        <p:nvPicPr>
          <p:cNvPr id="155" name="Shape 155"/>
          <p:cNvPicPr preferRelativeResize="0"/>
          <p:nvPr/>
        </p:nvPicPr>
        <p:blipFill rotWithShape="1">
          <a:blip r:embed="rId4">
            <a:alphaModFix/>
          </a:blip>
          <a:srcRect b="29175" l="26712" r="43534" t="1094"/>
          <a:stretch/>
        </p:blipFill>
        <p:spPr>
          <a:xfrm>
            <a:off x="648150" y="902150"/>
            <a:ext cx="2119576" cy="4782199"/>
          </a:xfrm>
          <a:prstGeom prst="rect">
            <a:avLst/>
          </a:prstGeom>
          <a:noFill/>
          <a:ln>
            <a:noFill/>
          </a:ln>
        </p:spPr>
      </p:pic>
      <p:sp>
        <p:nvSpPr>
          <p:cNvPr id="156" name="Shape 15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US">
                <a:solidFill>
                  <a:srgbClr val="E36C09"/>
                </a:solidFill>
                <a:latin typeface="Arial"/>
                <a:ea typeface="Arial"/>
                <a:cs typeface="Arial"/>
                <a:sym typeface="Arial"/>
              </a:rPr>
              <a:t>Taking a Reading </a:t>
            </a:r>
          </a:p>
        </p:txBody>
      </p:sp>
      <p:sp>
        <p:nvSpPr>
          <p:cNvPr id="157" name="Shape 157"/>
          <p:cNvSpPr txBox="1"/>
          <p:nvPr>
            <p:ph idx="1" type="body"/>
          </p:nvPr>
        </p:nvSpPr>
        <p:spPr>
          <a:xfrm>
            <a:off x="3608550" y="1600200"/>
            <a:ext cx="5078100" cy="4526100"/>
          </a:xfrm>
          <a:prstGeom prst="rect">
            <a:avLst/>
          </a:prstGeom>
        </p:spPr>
        <p:txBody>
          <a:bodyPr anchorCtr="0" anchor="t" bIns="91425" lIns="91425" rIns="91425" tIns="91425">
            <a:noAutofit/>
          </a:bodyPr>
          <a:lstStyle/>
          <a:p>
            <a:pPr indent="-381000" lvl="0" marL="457200" rtl="0">
              <a:spcBef>
                <a:spcPts val="0"/>
              </a:spcBef>
              <a:buSzPct val="100000"/>
            </a:pPr>
            <a:r>
              <a:rPr lang="en-US" sz="2400">
                <a:latin typeface="Arial"/>
                <a:ea typeface="Arial"/>
                <a:cs typeface="Arial"/>
                <a:sym typeface="Arial"/>
              </a:rPr>
              <a:t>The user must first pair with the bluetooth module connected to the Arduino and E-Health Shield.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