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Encode Sans"/>
      <p:regular r:id="rId21"/>
      <p:bold r:id="rId22"/>
    </p:embeddedFont>
    <p:embeddedFont>
      <p:font typeface="Encode Sans Black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EncodeSans-bold.fntdata"/><Relationship Id="rId21" Type="http://schemas.openxmlformats.org/officeDocument/2006/relationships/font" Target="fonts/EncodeSans-regular.fntdata"/><Relationship Id="rId24" Type="http://schemas.openxmlformats.org/officeDocument/2006/relationships/font" Target="fonts/OpenSans-regular.fntdata"/><Relationship Id="rId23" Type="http://schemas.openxmlformats.org/officeDocument/2006/relationships/font" Target="fonts/EncodeSans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wseds.github.io/projects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titles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https://uwseds.github.io/projects.html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5d8c6a2f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Focus on </a:t>
            </a:r>
            <a:r>
              <a:rPr b="1" i="1" lang="en" sz="1200">
                <a:solidFill>
                  <a:srgbClr val="111111"/>
                </a:solidFill>
                <a:highlight>
                  <a:srgbClr val="FDFDFD"/>
                </a:highlight>
              </a:rPr>
              <a:t>software engineering</a:t>
            </a:r>
            <a:r>
              <a:rPr b="1" lang="en" sz="1200">
                <a:solidFill>
                  <a:srgbClr val="111111"/>
                </a:solidFill>
                <a:highlight>
                  <a:srgbClr val="FDFDFD"/>
                </a:highlight>
              </a:rPr>
              <a:t> lessons.</a:t>
            </a:r>
            <a:endParaRPr b="1"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GitHub: ownership, push permissions, merging branches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Altair requires a highly specified data structure for visualization wrt selection and interactions</a:t>
            </a:r>
            <a:r>
              <a:rPr b="1" lang="en" sz="1200">
                <a:solidFill>
                  <a:srgbClr val="111111"/>
                </a:solidFill>
                <a:highlight>
                  <a:srgbClr val="FDFDFD"/>
                </a:highlight>
              </a:rPr>
              <a:t> </a:t>
            </a:r>
            <a:endParaRPr b="1"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Function and components are highly connected. One single modification can lead to many changes (where CI comes to play an important role)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  <p:sp>
        <p:nvSpPr>
          <p:cNvPr id="200" name="Google Shape;200;g2a5d8c6a2f4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d8c6a2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5d8c6a2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5d8c6a2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Describe the problem or area being addressed.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Societal systems include governments, institutions, and other organizations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Examples of SDOH: food, income, employment, education, and health information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  <p:sp>
        <p:nvSpPr>
          <p:cNvPr id="64" name="Google Shape;64;g2a5d8c6a2f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3ab96a8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What data did you use? How was it obtained? What are its limitations?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  <p:sp>
        <p:nvSpPr>
          <p:cNvPr id="73" name="Google Shape;73;g263ab96a8e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5d8c6a2f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What data did you use? How was it obtained? What are its limitations?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CDI: uniformly defined state-level data for chronic diseases and risk factors that have a substantial impact on public health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○"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124 indicators in 18 topic groups, like alcohol, CVD, COPD, diabetes, mental health, etc.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○"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201 individual measures are included for the 124 indicators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500 CS: city- and census tract-level data and used small area estimation methods to obtain 27 chronic disease measures for the 500 largest American cities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PLACES provides model-based, population-level analysis and community estimates of health measures to all counties, places (incorporated and census designated places), census tracts, and ZIP Code Tabulation Areas (ZCTAs) across the United States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○"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Health outcomes, risk behaviors, and SDOH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  <p:sp>
        <p:nvSpPr>
          <p:cNvPr id="91" name="Google Shape;91;g2a5d8c6a2f4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6690946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How users will interact with your system in a way that addresses the problem area.</a:t>
            </a:r>
            <a:endParaRPr/>
          </a:p>
        </p:txBody>
      </p:sp>
      <p:sp>
        <p:nvSpPr>
          <p:cNvPr id="101" name="Google Shape;101;g2a66909468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5d8c6a2f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Demonstrate your software.</a:t>
            </a:r>
            <a:endParaRPr/>
          </a:p>
        </p:txBody>
      </p:sp>
      <p:sp>
        <p:nvSpPr>
          <p:cNvPr id="112" name="Google Shape;112;g2a5d8c6a2f4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5d8c6a2f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Describe the components and how they interact to accomplish the use cases.</a:t>
            </a:r>
            <a:b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</a:b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Purple: Life expectancy at birth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Orange: median income by county level (white areas are missing data, corresponds to tribal lands and military bases)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Longitudinal 3 plots: Mortality from coronary heart disease, Age-adjusted rate, crude rate, raw value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Scatter plot: life expectancy vs binge drinking</a:t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  <p:sp>
        <p:nvSpPr>
          <p:cNvPr id="120" name="Google Shape;120;g2a5d8c6a2f4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d8c6a2f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Show the structure of your github repository.</a:t>
            </a:r>
            <a:endParaRPr/>
          </a:p>
        </p:txBody>
      </p:sp>
      <p:sp>
        <p:nvSpPr>
          <p:cNvPr id="164" name="Google Shape;164;g2a5d8c6a2f4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3ab96a8e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Show the structure of your github repository.</a:t>
            </a:r>
            <a:endParaRPr/>
          </a:p>
        </p:txBody>
      </p:sp>
      <p:sp>
        <p:nvSpPr>
          <p:cNvPr id="189" name="Google Shape;189;g263ab96a8ee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7922" y="369286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77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0375" y="1730668"/>
            <a:ext cx="8184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i="0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18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15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14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1400"/>
              <a:buNone/>
              <a:defRPr b="0" i="0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47923" y="2320240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b="1" i="0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b="1" i="0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1"/>
            <a:ext cx="2539991" cy="17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htmlpreview.github.io/?https://github.com/HealthDet4ChronicDisease/HDCD/blob/main/examples/Lets%20Get%20Started....html" TargetMode="External"/><Relationship Id="rId5" Type="http://schemas.openxmlformats.org/officeDocument/2006/relationships/hyperlink" Target="https://github.com/HealthDet4ChronicDisease/HDCD/blob/main/examples/median_income.html" TargetMode="External"/><Relationship Id="rId6" Type="http://schemas.openxmlformats.org/officeDocument/2006/relationships/hyperlink" Target="https://raw.githack.com/HealthDet4ChronicDisease/HDCD/main/examples/Depression_condition_visual_example.html" TargetMode="External"/><Relationship Id="rId7" Type="http://schemas.openxmlformats.org/officeDocument/2006/relationships/hyperlink" Target="https://raw.githack.com/HealthDet4ChronicDisease/HDCD/main/examples/median_incom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Encode Sans"/>
                <a:ea typeface="Encode Sans"/>
                <a:cs typeface="Encode Sans"/>
                <a:sym typeface="Encode Sans"/>
              </a:rPr>
              <a:t>HDCD: Health Determinants for Chronic Diseases</a:t>
            </a:r>
            <a:endParaRPr sz="480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CSE 583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ncode Sans"/>
                <a:ea typeface="Encode Sans"/>
                <a:cs typeface="Encode Sans"/>
                <a:sym typeface="Encode Sans"/>
              </a:rPr>
              <a:t>Team: Brian Chang, Peter Ju, Wesley Surento, Su Xian</a:t>
            </a:r>
            <a:br>
              <a:rPr lang="en"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n" sz="2400">
                <a:latin typeface="Encode Sans"/>
                <a:ea typeface="Encode Sans"/>
                <a:cs typeface="Encode Sans"/>
                <a:sym typeface="Encode Sans"/>
              </a:rPr>
              <a:t>12/13/2023</a:t>
            </a:r>
            <a:endParaRPr sz="2400"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363338" y="1003721"/>
            <a:ext cx="1734900" cy="2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4" y="611044"/>
            <a:ext cx="1348556" cy="52411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447919" y="1232325"/>
            <a:ext cx="8197200" cy="33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Lessons learned</a:t>
            </a:r>
            <a:endParaRPr b="0"/>
          </a:p>
          <a:p>
            <a:pPr indent="-333375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Char char="&gt;"/>
            </a:pPr>
            <a:r>
              <a:rPr b="0" lang="en" sz="2000"/>
              <a:t>GitHub</a:t>
            </a:r>
            <a:endParaRPr b="0"/>
          </a:p>
          <a:p>
            <a:pPr indent="-333375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Char char="&gt;"/>
            </a:pPr>
            <a:r>
              <a:rPr b="0" lang="en" sz="2000"/>
              <a:t>Developing unit tests for plot functions</a:t>
            </a:r>
            <a:endParaRPr b="0" sz="2000"/>
          </a:p>
          <a:p>
            <a:pPr indent="-333375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&gt;"/>
            </a:pPr>
            <a:r>
              <a:rPr b="0" lang="en" sz="2000"/>
              <a:t>Exceptions</a:t>
            </a:r>
            <a:endParaRPr b="0" sz="2000"/>
          </a:p>
          <a:p>
            <a:pPr indent="-333375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&gt;"/>
            </a:pPr>
            <a:r>
              <a:rPr b="0" lang="en" sz="2000"/>
              <a:t>Lack of customization with Altair</a:t>
            </a:r>
            <a:endParaRPr b="0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Future work</a:t>
            </a:r>
            <a:endParaRPr sz="2000"/>
          </a:p>
          <a:p>
            <a:pPr indent="-333375" lvl="0" marL="342900" rtl="0" algn="l">
              <a:spcBef>
                <a:spcPts val="800"/>
              </a:spcBef>
              <a:spcAft>
                <a:spcPts val="0"/>
              </a:spcAft>
              <a:buSzPct val="100000"/>
              <a:buChar char="&gt;"/>
            </a:pPr>
            <a:r>
              <a:rPr b="0" lang="en" sz="2000"/>
              <a:t>GUI (?)</a:t>
            </a:r>
            <a:endParaRPr b="0" sz="2000"/>
          </a:p>
          <a:p>
            <a:pPr indent="-333375" lvl="0" marL="342900" rtl="0" algn="l">
              <a:spcBef>
                <a:spcPts val="800"/>
              </a:spcBef>
              <a:spcAft>
                <a:spcPts val="0"/>
              </a:spcAft>
              <a:buSzPct val="100000"/>
              <a:buChar char="&gt;"/>
            </a:pPr>
            <a:r>
              <a:rPr b="0" lang="en" sz="2000"/>
              <a:t>User studies</a:t>
            </a:r>
            <a:endParaRPr b="0" sz="2000"/>
          </a:p>
          <a:p>
            <a:pPr indent="-333375" lvl="0" marL="342900" rtl="0" algn="l">
              <a:spcBef>
                <a:spcPts val="800"/>
              </a:spcBef>
              <a:spcAft>
                <a:spcPts val="0"/>
              </a:spcAft>
              <a:buSzPct val="100000"/>
              <a:buChar char="&gt;"/>
            </a:pPr>
            <a:r>
              <a:rPr b="0" lang="en" sz="2000"/>
              <a:t>Test on other datasets (customize)</a:t>
            </a:r>
            <a:endParaRPr b="0"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0" sz="2000"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311738" y="204913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Encode Sans"/>
                <a:ea typeface="Encode Sans"/>
                <a:cs typeface="Encode Sans"/>
                <a:sym typeface="Encode Sans"/>
              </a:rPr>
              <a:t>Lessons learned &amp; Future work</a:t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Encode Sans"/>
                <a:ea typeface="Encode Sans"/>
                <a:cs typeface="Encode Sans"/>
                <a:sym typeface="Encode Sans"/>
              </a:rPr>
              <a:t>Thank you!</a:t>
            </a:r>
            <a:endParaRPr sz="3000"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63338" y="1003721"/>
            <a:ext cx="1734900" cy="2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4" y="611044"/>
            <a:ext cx="1348556" cy="52411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47923" y="1232325"/>
            <a:ext cx="5408700" cy="33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8"/>
              <a:t>Social Determinants of Health (SDOH):</a:t>
            </a:r>
            <a:endParaRPr sz="2058"/>
          </a:p>
          <a:p>
            <a:pPr indent="-305455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Char char="&gt;"/>
            </a:pPr>
            <a:r>
              <a:rPr b="0" lang="en" sz="2014"/>
              <a:t>Societal systems controlling/distributing resources impact health outcomes</a:t>
            </a:r>
            <a:endParaRPr b="0" sz="2014"/>
          </a:p>
          <a:p>
            <a:pPr indent="-305455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Char char="&gt;"/>
            </a:pPr>
            <a:r>
              <a:rPr b="0" lang="en" sz="2014"/>
              <a:t>Challenges exist in establishing direct causal relationships between SDOH and health outcomes</a:t>
            </a:r>
            <a:endParaRPr b="0" sz="201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8"/>
              <a:t>Interactive Visualizations:</a:t>
            </a:r>
            <a:endParaRPr sz="2058"/>
          </a:p>
          <a:p>
            <a:pPr indent="-305455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&gt;"/>
            </a:pPr>
            <a:r>
              <a:rPr b="0" lang="en" sz="2014"/>
              <a:t>Aids in establishing associations and causality, as they allow for direct data manipulation and analysis</a:t>
            </a:r>
            <a:endParaRPr sz="221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8"/>
              <a:t>Goal:</a:t>
            </a:r>
            <a:endParaRPr sz="2058"/>
          </a:p>
          <a:p>
            <a:pPr indent="-3048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&gt;"/>
            </a:pPr>
            <a:r>
              <a:rPr b="0" lang="en" sz="2000"/>
              <a:t>Link SDOH to health outcomes and visualize distribution of SDOH across space and time. </a:t>
            </a:r>
            <a:r>
              <a:rPr b="0" i="1" lang="en" sz="2000"/>
              <a:t>Can we identify emerging trends and/or establish associations?</a:t>
            </a:r>
            <a:endParaRPr b="0" i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0" sz="2000"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38" y="204913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Encode Sans"/>
                <a:ea typeface="Encode Sans"/>
                <a:cs typeface="Encode Sans"/>
                <a:sym typeface="Encode Sans"/>
              </a:rPr>
              <a:t>Background</a:t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875" y="1139753"/>
            <a:ext cx="2606250" cy="2863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63338" y="1003721"/>
            <a:ext cx="1734900" cy="2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4" y="611044"/>
            <a:ext cx="1348556" cy="52411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363350" y="1046950"/>
            <a:ext cx="8223900" cy="24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 of Us 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&gt;"/>
            </a:pPr>
            <a:r>
              <a:rPr b="0" lang="en" sz="1600"/>
              <a:t>NIH Initiative</a:t>
            </a:r>
            <a:endParaRPr b="0" sz="1600"/>
          </a:p>
          <a:p>
            <a:pPr indent="-292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&gt;"/>
            </a:pPr>
            <a:r>
              <a:rPr b="0" lang="en" sz="1600"/>
              <a:t>Health data from 1 million+ people living in the United States</a:t>
            </a:r>
            <a:endParaRPr b="0" sz="1600"/>
          </a:p>
          <a:p>
            <a:pPr indent="-1524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b="0" lang="en" sz="1600"/>
              <a:t>Demographics, survey, EHR, genomics, etc.</a:t>
            </a:r>
            <a:endParaRPr b="0" sz="1600"/>
          </a:p>
          <a:p>
            <a:pPr indent="-292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&gt;"/>
            </a:pPr>
            <a:r>
              <a:rPr b="0" lang="en" sz="1600"/>
              <a:t>Data obtained through Researcher Workbench</a:t>
            </a:r>
            <a:endParaRPr b="0" sz="1600"/>
          </a:p>
          <a:p>
            <a:pPr indent="-1524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b="0" lang="en" sz="1600"/>
              <a:t>Controlled tier (participant level) requires training and approval</a:t>
            </a:r>
            <a:endParaRPr b="0" sz="1600"/>
          </a:p>
          <a:p>
            <a:pPr indent="-292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&gt;"/>
            </a:pPr>
            <a:r>
              <a:rPr b="0" lang="en" sz="1600"/>
              <a:t>Limitations: location data, confined to workbench</a:t>
            </a:r>
            <a:endParaRPr b="0"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38" y="204913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800">
                <a:latin typeface="Encode Sans"/>
                <a:ea typeface="Encode Sans"/>
                <a:cs typeface="Encode Sans"/>
                <a:sym typeface="Encode Sans"/>
              </a:rPr>
              <a:t>Data Used</a:t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56975" y="3095825"/>
            <a:ext cx="5986500" cy="142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846075" y="3345475"/>
            <a:ext cx="8538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Workspace</a:t>
            </a:r>
            <a:endParaRPr sz="1000"/>
          </a:p>
        </p:txBody>
      </p:sp>
      <p:sp>
        <p:nvSpPr>
          <p:cNvPr id="81" name="Google Shape;81;p16"/>
          <p:cNvSpPr/>
          <p:nvPr/>
        </p:nvSpPr>
        <p:spPr>
          <a:xfrm>
            <a:off x="2153725" y="3345475"/>
            <a:ext cx="8538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Cohort Builder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461375" y="3345475"/>
            <a:ext cx="8538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Dataset Builder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769025" y="3345475"/>
            <a:ext cx="8538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Jupyter Notebook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803500" y="3526525"/>
            <a:ext cx="246600" cy="1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18800" y="3526525"/>
            <a:ext cx="246600" cy="1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111138" y="3526525"/>
            <a:ext cx="246600" cy="1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flipH="1" rot="10800000">
            <a:off x="1192450" y="3952925"/>
            <a:ext cx="4138500" cy="280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620" y="715725"/>
            <a:ext cx="179764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363338" y="1003721"/>
            <a:ext cx="1734900" cy="2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4" y="611044"/>
            <a:ext cx="1348556" cy="52411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60050" y="1003725"/>
            <a:ext cx="8223900" cy="24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Chronic Disease Index (CDI), 500 Cities Project &amp; PLACES</a:t>
            </a:r>
            <a:endParaRPr sz="2000"/>
          </a:p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&gt;"/>
            </a:pPr>
            <a:r>
              <a:rPr b="0" lang="en" sz="1600"/>
              <a:t>Released by CDC</a:t>
            </a:r>
            <a:endParaRPr b="0" sz="1600"/>
          </a:p>
          <a:p>
            <a:pPr indent="-292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&gt;"/>
            </a:pPr>
            <a:r>
              <a:rPr b="0" lang="en" sz="1600"/>
              <a:t>City-, county-, and state-level data</a:t>
            </a:r>
            <a:endParaRPr b="0" sz="1600"/>
          </a:p>
          <a:p>
            <a:pPr indent="-292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&gt;"/>
            </a:pPr>
            <a:r>
              <a:rPr b="0" lang="en" sz="1600"/>
              <a:t>Health indicators, outcomes, risk behaviors, and SDOH</a:t>
            </a:r>
            <a:endParaRPr b="0" sz="1600"/>
          </a:p>
          <a:p>
            <a:pPr indent="-292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&gt;"/>
            </a:pPr>
            <a:r>
              <a:rPr b="0" lang="en" sz="1600"/>
              <a:t>Limitations</a:t>
            </a:r>
            <a:endParaRPr b="0" sz="1600"/>
          </a:p>
          <a:p>
            <a:pPr indent="-1524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b="0" lang="en" sz="1600"/>
              <a:t>Short time frame (10 years maximum)</a:t>
            </a:r>
            <a:endParaRPr b="0" sz="1600"/>
          </a:p>
          <a:p>
            <a:pPr indent="-1524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b="0" lang="en" sz="1600"/>
              <a:t>Only aggregate data</a:t>
            </a:r>
            <a:endParaRPr b="0" sz="160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38" y="204913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800">
                <a:latin typeface="Encode Sans"/>
                <a:ea typeface="Encode Sans"/>
                <a:cs typeface="Encode Sans"/>
                <a:sym typeface="Encode Sans"/>
              </a:rPr>
              <a:t>Data Used</a:t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250" y="3392325"/>
            <a:ext cx="2207175" cy="10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182" y="3404625"/>
            <a:ext cx="1513195" cy="10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63338" y="1003721"/>
            <a:ext cx="1734900" cy="2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4" y="611044"/>
            <a:ext cx="1348556" cy="52411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47925" y="1232325"/>
            <a:ext cx="12852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t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311738" y="204913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Encode Sans"/>
                <a:ea typeface="Encode Sans"/>
                <a:cs typeface="Encode Sans"/>
                <a:sym typeface="Encode Sans"/>
              </a:rPr>
              <a:t>Use Cases</a:t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77950" y="1079925"/>
            <a:ext cx="2567100" cy="3882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Public Health Department official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Visualize state-level trends in binge drinking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&gt;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Discover highly correlated variables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&gt;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Interventional policies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195400" y="241450"/>
            <a:ext cx="2567100" cy="3882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Medical doctor</a:t>
            </a:r>
            <a:b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Observe, hypothesize → grant apps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&gt;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to support clinical research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&gt;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Informed treatment for target pop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236675" y="706800"/>
            <a:ext cx="2567100" cy="3882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scientist</a:t>
            </a:r>
            <a:b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Explore &amp; analyze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&gt;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Health behavior → public health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&gt;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Downstream: sampling &amp; targeted solutions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63338" y="1003721"/>
            <a:ext cx="1734900" cy="2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4" y="611044"/>
            <a:ext cx="1348556" cy="52411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47919" y="1232325"/>
            <a:ext cx="8197200" cy="33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6957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n" u="sng">
                <a:solidFill>
                  <a:schemeClr val="hlink"/>
                </a:solidFill>
                <a:hlinkClick r:id="rId4"/>
              </a:rPr>
              <a:t>Step-by-step walkthrough using Chronic Disease Index (CDI) data</a:t>
            </a:r>
            <a:endParaRPr b="0"/>
          </a:p>
          <a:p>
            <a:pPr indent="-3695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n"/>
              <a:t>Adaptations and visualizations using All of Us data (</a:t>
            </a:r>
            <a:r>
              <a:rPr b="0" lang="en" u="sng">
                <a:solidFill>
                  <a:schemeClr val="hlink"/>
                </a:solidFill>
                <a:hlinkClick r:id="rId5"/>
              </a:rPr>
              <a:t>download</a:t>
            </a:r>
            <a:r>
              <a:rPr b="0" lang="en"/>
              <a:t> the html file under the examples folder).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u="sng"/>
              <a:t>Examples</a:t>
            </a:r>
            <a:endParaRPr b="0" u="sng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u="sng">
                <a:solidFill>
                  <a:schemeClr val="hlink"/>
                </a:solidFill>
                <a:hlinkClick r:id="rId6"/>
              </a:rPr>
              <a:t>Conditions GeoMap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u="sng">
                <a:solidFill>
                  <a:schemeClr val="hlink"/>
                </a:solidFill>
                <a:hlinkClick r:id="rId7"/>
              </a:rPr>
              <a:t>Median Income GeoMap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*As a note, we can’t demo any work on All of US directly as it is not “public”.</a:t>
            </a:r>
            <a:endParaRPr b="0" sz="1700"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11738" y="204913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Encode Sans"/>
                <a:ea typeface="Encode Sans"/>
                <a:cs typeface="Encode Sans"/>
                <a:sym typeface="Encode Sans"/>
              </a:rPr>
              <a:t>Demo</a:t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5592585" y="4616700"/>
            <a:ext cx="3174300" cy="2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63338" y="1003721"/>
            <a:ext cx="1734900" cy="2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4" y="611044"/>
            <a:ext cx="1348556" cy="52411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50" y="1232325"/>
            <a:ext cx="9144000" cy="33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Short statement</a:t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0"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11738" y="204913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Encode Sans"/>
                <a:ea typeface="Encode Sans"/>
                <a:cs typeface="Encode Sans"/>
                <a:sym typeface="Encode Sans"/>
              </a:rPr>
              <a:t>Design</a:t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90663" y="4033722"/>
            <a:ext cx="872400" cy="49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data_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wrangling.py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415150" y="2368550"/>
            <a:ext cx="683100" cy="6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plot.py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11350" y="1232325"/>
            <a:ext cx="872400" cy="49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summary.py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2836450" y="2781813"/>
            <a:ext cx="2047200" cy="37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E7A71"/>
                </a:solidFill>
              </a:rPr>
              <a:t>d</a:t>
            </a:r>
            <a:r>
              <a:rPr lang="en" sz="1300">
                <a:solidFill>
                  <a:srgbClr val="FE7A71"/>
                </a:solidFill>
              </a:rPr>
              <a:t>ef</a:t>
            </a:r>
            <a:r>
              <a:rPr lang="en" sz="13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rgbClr val="AAA6FE"/>
                </a:solidFill>
              </a:rPr>
              <a:t>plot_longitudinal_change</a:t>
            </a:r>
            <a:endParaRPr sz="1300">
              <a:solidFill>
                <a:srgbClr val="AAA6FE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853025" y="1494538"/>
            <a:ext cx="1456800" cy="37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E7A71"/>
                </a:solidFill>
              </a:rPr>
              <a:t>def</a:t>
            </a:r>
            <a:r>
              <a:rPr lang="en" sz="13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rgbClr val="AAA6FE"/>
                </a:solidFill>
              </a:rPr>
              <a:t>plot_geomap</a:t>
            </a:r>
            <a:endParaRPr sz="1300">
              <a:solidFill>
                <a:srgbClr val="AAA6FE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842675" y="2155863"/>
            <a:ext cx="2067900" cy="37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E7A71"/>
                </a:solidFill>
              </a:rPr>
              <a:t>def</a:t>
            </a:r>
            <a:r>
              <a:rPr lang="en" sz="9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AAA6FE"/>
                </a:solidFill>
              </a:rPr>
              <a:t>plot_geomap_socioeconomic</a:t>
            </a:r>
            <a:endParaRPr sz="1000">
              <a:solidFill>
                <a:srgbClr val="AAA6FE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2324050" y="4057875"/>
            <a:ext cx="2739300" cy="44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Produces county-level socioeconomic and conditions data for plot.py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166850" y="411875"/>
            <a:ext cx="2585700" cy="8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Summary statistics and description of variables in datasets, specifically for SDOH variables, US states, years. 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35" name="Google Shape;135;p20"/>
          <p:cNvCxnSpPr>
            <a:stCxn id="130" idx="3"/>
            <a:endCxn id="136" idx="1"/>
          </p:cNvCxnSpPr>
          <p:nvPr/>
        </p:nvCxnSpPr>
        <p:spPr>
          <a:xfrm flipH="1" rot="10800000">
            <a:off x="4883650" y="2931813"/>
            <a:ext cx="555600" cy="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>
            <a:stCxn id="131" idx="3"/>
            <a:endCxn id="138" idx="1"/>
          </p:cNvCxnSpPr>
          <p:nvPr/>
        </p:nvCxnSpPr>
        <p:spPr>
          <a:xfrm flipH="1" rot="10800000">
            <a:off x="4309825" y="738838"/>
            <a:ext cx="1171500" cy="9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0"/>
          <p:cNvSpPr txBox="1"/>
          <p:nvPr/>
        </p:nvSpPr>
        <p:spPr>
          <a:xfrm>
            <a:off x="5439113" y="2483225"/>
            <a:ext cx="1456800" cy="89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Dive into a place (state) of interest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481225" y="290250"/>
            <a:ext cx="1456800" cy="89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Visualize trends</a:t>
            </a:r>
            <a:br>
              <a:rPr lang="en" sz="1500">
                <a:solidFill>
                  <a:schemeClr val="dk2"/>
                </a:solidFill>
              </a:rPr>
            </a:br>
            <a:r>
              <a:rPr lang="en" sz="1500">
                <a:solidFill>
                  <a:schemeClr val="dk2"/>
                </a:solidFill>
              </a:rPr>
              <a:t>(state level)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439113" y="1382163"/>
            <a:ext cx="1456800" cy="89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Visualize</a:t>
            </a:r>
            <a:r>
              <a:rPr lang="en" sz="1500">
                <a:solidFill>
                  <a:schemeClr val="dk2"/>
                </a:solidFill>
              </a:rPr>
              <a:t> trends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(county level)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140" name="Google Shape;140;p20"/>
          <p:cNvCxnSpPr>
            <a:stCxn id="132" idx="3"/>
            <a:endCxn id="139" idx="1"/>
          </p:cNvCxnSpPr>
          <p:nvPr/>
        </p:nvCxnSpPr>
        <p:spPr>
          <a:xfrm flipH="1" rot="10800000">
            <a:off x="4910575" y="1830963"/>
            <a:ext cx="528600" cy="5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150275" y="1249125"/>
            <a:ext cx="5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A.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2" name="Google Shape;142;p20"/>
          <p:cNvCxnSpPr>
            <a:stCxn id="129" idx="3"/>
            <a:endCxn id="134" idx="1"/>
          </p:cNvCxnSpPr>
          <p:nvPr/>
        </p:nvCxnSpPr>
        <p:spPr>
          <a:xfrm flipH="1" rot="10800000">
            <a:off x="1483750" y="834075"/>
            <a:ext cx="6831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0"/>
          <p:cNvSpPr txBox="1"/>
          <p:nvPr/>
        </p:nvSpPr>
        <p:spPr>
          <a:xfrm>
            <a:off x="970700" y="2452988"/>
            <a:ext cx="5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2098250" y="2683088"/>
            <a:ext cx="447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 txBox="1"/>
          <p:nvPr/>
        </p:nvSpPr>
        <p:spPr>
          <a:xfrm>
            <a:off x="150275" y="4050525"/>
            <a:ext cx="8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853025" y="3407763"/>
            <a:ext cx="1456800" cy="37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E7A71"/>
                </a:solidFill>
              </a:rPr>
              <a:t>   </a:t>
            </a:r>
            <a:r>
              <a:rPr lang="en" sz="1300">
                <a:solidFill>
                  <a:srgbClr val="FE7A71"/>
                </a:solidFill>
              </a:rPr>
              <a:t>def</a:t>
            </a:r>
            <a:r>
              <a:rPr lang="en" sz="13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rgbClr val="AAA6FE"/>
                </a:solidFill>
              </a:rPr>
              <a:t>plot_corr</a:t>
            </a:r>
            <a:endParaRPr sz="1300">
              <a:solidFill>
                <a:srgbClr val="AAA6FE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616763" y="3616175"/>
            <a:ext cx="1456800" cy="89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Association: behavior and health outcome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48" name="Google Shape;148;p20"/>
          <p:cNvCxnSpPr>
            <a:stCxn id="146" idx="3"/>
            <a:endCxn id="147" idx="1"/>
          </p:cNvCxnSpPr>
          <p:nvPr/>
        </p:nvCxnSpPr>
        <p:spPr>
          <a:xfrm>
            <a:off x="4309825" y="3593763"/>
            <a:ext cx="13068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>
            <a:stCxn id="127" idx="3"/>
            <a:endCxn id="133" idx="1"/>
          </p:cNvCxnSpPr>
          <p:nvPr/>
        </p:nvCxnSpPr>
        <p:spPr>
          <a:xfrm>
            <a:off x="1763063" y="4281372"/>
            <a:ext cx="5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 txBox="1"/>
          <p:nvPr/>
        </p:nvSpPr>
        <p:spPr>
          <a:xfrm>
            <a:off x="1202275" y="4590075"/>
            <a:ext cx="370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Preprocess &amp; data cleaning (All of Us example)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0" r="8784" t="0"/>
          <a:stretch/>
        </p:blipFill>
        <p:spPr>
          <a:xfrm>
            <a:off x="6980601" y="1487338"/>
            <a:ext cx="1456801" cy="9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5">
            <a:alphaModFix/>
          </a:blip>
          <a:srcRect b="8533" l="15360" r="25537" t="0"/>
          <a:stretch/>
        </p:blipFill>
        <p:spPr>
          <a:xfrm>
            <a:off x="6938037" y="195853"/>
            <a:ext cx="1541936" cy="8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0600" y="2545550"/>
            <a:ext cx="2067901" cy="94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76516" l="93662" r="0" t="2876"/>
          <a:stretch/>
        </p:blipFill>
        <p:spPr>
          <a:xfrm>
            <a:off x="8508600" y="1570825"/>
            <a:ext cx="446999" cy="8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5">
            <a:alphaModFix/>
          </a:blip>
          <a:srcRect b="19757" l="91010" r="0" t="6327"/>
          <a:stretch/>
        </p:blipFill>
        <p:spPr>
          <a:xfrm>
            <a:off x="8576425" y="124325"/>
            <a:ext cx="379174" cy="117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5">
            <a:alphaModFix/>
          </a:blip>
          <a:srcRect b="0" l="0" r="70223" t="91719"/>
          <a:stretch/>
        </p:blipFill>
        <p:spPr>
          <a:xfrm>
            <a:off x="7258275" y="1059813"/>
            <a:ext cx="1221700" cy="12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7550000" y="1236841"/>
            <a:ext cx="1221600" cy="2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Median income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7469200" y="-88625"/>
            <a:ext cx="1456800" cy="2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Life expectancy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7032350" y="2379400"/>
            <a:ext cx="2256900" cy="2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Mortality (coronary heart disease)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1550" y="3780650"/>
            <a:ext cx="1348550" cy="131228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7133900" y="3528600"/>
            <a:ext cx="2175300" cy="2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Life expectancy vs binge drinking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363338" y="1003721"/>
            <a:ext cx="1734900" cy="2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4" y="611044"/>
            <a:ext cx="1348556" cy="52411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473394" y="1065700"/>
            <a:ext cx="8197200" cy="33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dfdfdfd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311742" y="204925"/>
            <a:ext cx="30609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Encode Sans"/>
                <a:ea typeface="Encode Sans"/>
                <a:cs typeface="Encode Sans"/>
                <a:sym typeface="Encode Sans"/>
              </a:rPr>
              <a:t>Project Structure</a:t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098250" y="777513"/>
            <a:ext cx="936900" cy="6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hdcd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40975" y="2214175"/>
            <a:ext cx="1062900" cy="6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main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72" name="Google Shape;172;p21"/>
          <p:cNvGrpSpPr/>
          <p:nvPr/>
        </p:nvGrpSpPr>
        <p:grpSpPr>
          <a:xfrm>
            <a:off x="3949000" y="624375"/>
            <a:ext cx="4098600" cy="936900"/>
            <a:chOff x="4039100" y="727875"/>
            <a:chExt cx="4098600" cy="936900"/>
          </a:xfrm>
        </p:grpSpPr>
        <p:sp>
          <p:nvSpPr>
            <p:cNvPr id="173" name="Google Shape;173;p21"/>
            <p:cNvSpPr/>
            <p:nvPr/>
          </p:nvSpPr>
          <p:spPr>
            <a:xfrm>
              <a:off x="4039100" y="727875"/>
              <a:ext cx="4098600" cy="936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4229650" y="885450"/>
              <a:ext cx="872400" cy="63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</a:rPr>
                <a:t>d</a:t>
              </a:r>
              <a:r>
                <a:rPr lang="en" sz="900">
                  <a:solidFill>
                    <a:schemeClr val="dk2"/>
                  </a:solidFill>
                </a:rPr>
                <a:t>ata_</a:t>
              </a:r>
              <a:br>
                <a:rPr lang="en" sz="900">
                  <a:solidFill>
                    <a:schemeClr val="dk2"/>
                  </a:solidFill>
                </a:rPr>
              </a:br>
              <a:r>
                <a:rPr lang="en" sz="900">
                  <a:solidFill>
                    <a:schemeClr val="dk2"/>
                  </a:solidFill>
                </a:rPr>
                <a:t>wrangling.py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5247525" y="885450"/>
              <a:ext cx="683100" cy="63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</a:rPr>
                <a:t>plot.py</a:t>
              </a:r>
              <a:endParaRPr sz="1300">
                <a:solidFill>
                  <a:schemeClr val="dk2"/>
                </a:solidFill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6076100" y="885450"/>
              <a:ext cx="872400" cy="63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summary.py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sp>
        <p:nvSpPr>
          <p:cNvPr id="177" name="Google Shape;177;p21"/>
          <p:cNvSpPr txBox="1"/>
          <p:nvPr/>
        </p:nvSpPr>
        <p:spPr>
          <a:xfrm>
            <a:off x="2077500" y="1564988"/>
            <a:ext cx="936900" cy="6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data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2077500" y="2280688"/>
            <a:ext cx="936900" cy="6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docs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098250" y="3814750"/>
            <a:ext cx="936900" cy="6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notebook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939275" y="1645063"/>
            <a:ext cx="467520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datasets for testing &amp; developing functions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928250" y="2301538"/>
            <a:ext cx="467520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docs for software components &amp; use cases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3949000" y="3783850"/>
            <a:ext cx="467520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to implement functions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2098238" y="3084013"/>
            <a:ext cx="936900" cy="6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examples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3939275" y="3119750"/>
            <a:ext cx="467520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 (visualizations)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2098250" y="4474750"/>
            <a:ext cx="936900" cy="6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3949000" y="4503700"/>
            <a:ext cx="173490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functions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4" y="611044"/>
            <a:ext cx="1348556" cy="52411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>
            <p:ph type="title"/>
          </p:nvPr>
        </p:nvSpPr>
        <p:spPr>
          <a:xfrm>
            <a:off x="311742" y="204925"/>
            <a:ext cx="30609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Encode Sans"/>
                <a:ea typeface="Encode Sans"/>
                <a:cs typeface="Encode Sans"/>
                <a:sym typeface="Encode Sans"/>
              </a:rPr>
              <a:t>Project Structure</a:t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363338" y="1003721"/>
            <a:ext cx="1734900" cy="2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2098250" y="1712800"/>
            <a:ext cx="936900" cy="6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2098250" y="2565850"/>
            <a:ext cx="936900" cy="6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dummy_data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96" name="Google Shape;196;p22"/>
          <p:cNvSpPr txBox="1"/>
          <p:nvPr>
            <p:ph idx="2" type="body"/>
          </p:nvPr>
        </p:nvSpPr>
        <p:spPr>
          <a:xfrm>
            <a:off x="473394" y="1135150"/>
            <a:ext cx="8197200" cy="33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dfdfdfd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3675250" y="133200"/>
            <a:ext cx="3594300" cy="4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HDCD/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┣ .github/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┗ workflows/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  ┗ python-package-conda.yml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┣ data/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cdi_dummy.csv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condition_data.csv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observation_data.csv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person_data.csv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places_dummy.csv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┗ survey_data.csv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┣ docs/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2023-11-14.pptx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component_specification.md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design.md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┗ functional_specification.md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┣ examples/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education.html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health_insurance.html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Lets Get Started....html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median_income.html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┗ poverty.html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┣ hdcd/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data_wrangling.py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plot.py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summary.py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┗ __init__.py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┣ notebook/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dummy_data.ipynb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┣ Lets Get Started....ipynb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┗ test_geomap.ipynb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┣ tests/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┃ ┗ test.py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┣ .gitignore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┣ environment.yml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┣ LICENSE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111111"/>
                </a:solidFill>
              </a:rPr>
              <a:t>┣ main.py</a:t>
            </a:r>
            <a:endParaRPr sz="7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11111"/>
                </a:solidFill>
              </a:rPr>
              <a:t>┗ README.md</a:t>
            </a:r>
            <a:endParaRPr sz="7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