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0BB-7052-4A70-82DF-DA697931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09B82-6FB1-4C53-8C4D-2182E08F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383D-51F4-4271-ACA2-58EA88D0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DDAD-406E-46CD-A683-585E20DE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15F1-911E-48BF-BC14-CC45908C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6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1D46-B319-4374-BBDF-38541EC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F7F7A-9189-40BA-862F-A8EC4B26E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2140-FA00-4100-96A9-3C7D2262E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149B-5AAD-422D-BFAD-C08AD95F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FD47-2834-4716-BF28-C3EDCB87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68B79-21AB-46A9-898C-E2A8DF5C3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61E17-ABF7-4F78-AB52-5B0FE54D4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E8B0-3C5F-4F2D-94E2-E3FB0883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CB491-69B4-4597-8341-B2B4EC60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F290-B2B4-430C-819E-E192BDD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44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8121-6738-4D36-8C48-814341E8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61AE-96A1-4B3E-91F5-D6978941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FDD4-77DE-4B34-9B21-308D8619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6E513-9BA2-4171-932D-96524415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672B-6405-48D1-95C5-FA5F4756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9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2C88-A345-482F-9173-0D34E371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98F9-04F0-472F-84B2-FE62B364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09BBF-5F8F-4278-A17D-25C2E560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A690-D6BB-4992-ADEE-9ECF414E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C5CE-904E-496C-98E6-61709659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2620-6BF6-46A6-9E81-31594F76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8152-EE71-4CEE-8A96-2704A069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C0997-F0AA-4F38-A941-36193BDF8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F5AFE-F8D8-4AE3-B215-C8662495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50681-FBFC-46C7-8B85-B9E88C5B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DF4B-48D8-4C1F-AC81-5C932A22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B9F0-F84B-443C-8616-D9016B1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74CD8-4BBD-415B-ACF7-DA33F09B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2B25-CE21-4AE9-9689-2BE10D63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38221-CE69-4CE7-AA80-59B97407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12B74-00C4-4959-9B19-313DA59B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59D2-BFCC-47B4-B562-1EA7BEF1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2BCBE-1963-4B2E-80B7-F7553F7D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F15A4-37DD-4CAB-BA8E-D485854E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90E5-3A0C-4ABA-87E6-1ACCF49B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58F1-CDD9-461A-B2EB-1E8105FB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28908-A13E-49BD-A892-C42BD151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18A9C-B39C-420B-A2A8-D71F9C2C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205C6-E553-456A-8DA0-1F4DCF35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F6733-8CCC-4108-AC81-FE299E4D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63DC9-229E-4EAC-802A-C8684B05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A648-3C04-4FAE-BF41-4CA01DCC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0A478-D41D-40C5-A7B7-F1E1C514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CFA1-E5A2-4F26-B64B-C93CBD091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8E623-D4F3-4503-B7B0-90D831F3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D7BD8-3294-4EFD-A3E8-8BC6134E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10826-4A0B-4FCC-A029-7661B7C3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2CB2-9569-451B-A5C4-BA0CB4A4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274C-342E-4C8C-A3CE-29BC66761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E9249-E7AF-4F95-8FAC-21E7C358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CE802-D15B-406C-BD49-79D7BB8F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FBC7-FCEB-4469-BA7C-7634467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CA805-C50C-4E73-B3BD-EDFAC1D0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32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D6D7D-B657-4C2D-9962-1156A40A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AEC55-9619-47D2-AB26-08F28B26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466-CC2D-4651-8D99-503D7732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036B8-48AF-41B6-8B07-339BD2DC260E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DD2D8-5285-4806-85CA-B4B5E599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074C-DA76-4B77-B815-12DBB26A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5336-0C0F-42C7-B460-76E2EAEE54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2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Zarca%2C+K" TargetMode="External"/><Relationship Id="rId2" Type="http://schemas.openxmlformats.org/officeDocument/2006/relationships/hyperlink" Target="https://arxiv.org/search/stat?searchtype=author&amp;query=Filipovi%C4%87-Pierucci%2C+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search/stat?searchtype=author&amp;query=Durand-Zaleski%2C+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statistica.it/gianluca/bcea" TargetMode="External"/><Relationship Id="rId2" Type="http://schemas.openxmlformats.org/officeDocument/2006/relationships/hyperlink" Target="http://savi.shef.ac.uk/SAV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802E-E056-4212-B382-F6AAC56A5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7F49-20B3-4CF0-8B0B-C72853AEC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on the shoulders of giants">
            <a:extLst>
              <a:ext uri="{FF2B5EF4-FFF2-40B4-BE49-F238E27FC236}">
                <a16:creationId xmlns:a16="http://schemas.microsoft.com/office/drawing/2014/main" id="{FB22176C-92DB-4239-AD56-B69F7C82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761" y="1088460"/>
            <a:ext cx="12993431" cy="484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R logo.svg">
            <a:extLst>
              <a:ext uri="{FF2B5EF4-FFF2-40B4-BE49-F238E27FC236}">
                <a16:creationId xmlns:a16="http://schemas.microsoft.com/office/drawing/2014/main" id="{7FB38827-1207-46B7-BCC2-3256AF916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664" y="1951198"/>
            <a:ext cx="1352699" cy="10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5ED5-3456-40B2-BE47-71ED20DF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365125"/>
            <a:ext cx="11229473" cy="1325563"/>
          </a:xfrm>
        </p:spPr>
        <p:txBody>
          <a:bodyPr>
            <a:normAutofit/>
          </a:bodyPr>
          <a:lstStyle/>
          <a:p>
            <a:r>
              <a:rPr lang="en-GB" b="1" dirty="0" err="1"/>
              <a:t>heemod</a:t>
            </a:r>
            <a:r>
              <a:rPr lang="en-GB" b="1" dirty="0"/>
              <a:t> - Health </a:t>
            </a:r>
            <a:r>
              <a:rPr lang="en-GB" b="1" dirty="0" err="1"/>
              <a:t>Ecomomic</a:t>
            </a:r>
            <a:r>
              <a:rPr lang="en-GB" b="1" dirty="0"/>
              <a:t> Evaluation </a:t>
            </a:r>
            <a:r>
              <a:rPr lang="en-GB" b="1" dirty="0" err="1"/>
              <a:t>MODelling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9D9F-C602-4A23-BD81-39D404F1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“an R package for </a:t>
            </a:r>
            <a:r>
              <a:rPr lang="en-GB" i="1" dirty="0">
                <a:solidFill>
                  <a:srgbClr val="FF0000"/>
                </a:solidFill>
              </a:rPr>
              <a:t>Markov</a:t>
            </a:r>
            <a:r>
              <a:rPr lang="en-GB" i="1" dirty="0"/>
              <a:t> </a:t>
            </a:r>
            <a:r>
              <a:rPr lang="en-GB" i="1" dirty="0">
                <a:solidFill>
                  <a:srgbClr val="FF0000"/>
                </a:solidFill>
              </a:rPr>
              <a:t>models</a:t>
            </a:r>
            <a:r>
              <a:rPr lang="en-GB" i="1" dirty="0"/>
              <a:t> implementing </a:t>
            </a:r>
            <a:r>
              <a:rPr lang="en-GB" i="1" dirty="0">
                <a:solidFill>
                  <a:srgbClr val="FF0000"/>
                </a:solidFill>
              </a:rPr>
              <a:t>most of the modelling and reporting features described in reference textbooks and guidelines</a:t>
            </a:r>
            <a:r>
              <a:rPr lang="en-GB" i="1" dirty="0"/>
              <a:t>: deterministic and probabilistic sensitivity analysis, heterogeneity analysis, time dependency on state-time and model-time (semi-Markov and non-homogeneous Markov models), etc”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b="1" dirty="0"/>
              <a:t>Markov Models for Health Economic Evaluations: The R Package </a:t>
            </a:r>
            <a:r>
              <a:rPr lang="en-GB" b="1" dirty="0" err="1"/>
              <a:t>heemod</a:t>
            </a:r>
            <a:r>
              <a:rPr lang="en-GB" b="1" dirty="0"/>
              <a:t> (2017) </a:t>
            </a:r>
            <a:r>
              <a:rPr lang="en-GB" dirty="0">
                <a:hlinkClick r:id="rId2"/>
              </a:rPr>
              <a:t>Antoine </a:t>
            </a:r>
            <a:r>
              <a:rPr lang="en-GB" dirty="0" err="1">
                <a:hlinkClick r:id="rId2"/>
              </a:rPr>
              <a:t>Filipović-Pierucci</a:t>
            </a:r>
            <a:r>
              <a:rPr lang="en-GB" dirty="0"/>
              <a:t>, </a:t>
            </a:r>
            <a:r>
              <a:rPr lang="en-GB" dirty="0">
                <a:hlinkClick r:id="rId3"/>
              </a:rPr>
              <a:t>Kevin </a:t>
            </a:r>
            <a:r>
              <a:rPr lang="en-GB" dirty="0" err="1">
                <a:hlinkClick r:id="rId3"/>
              </a:rPr>
              <a:t>Zarca</a:t>
            </a:r>
            <a:r>
              <a:rPr lang="en-GB" dirty="0"/>
              <a:t>, </a:t>
            </a:r>
            <a:r>
              <a:rPr lang="en-GB" dirty="0">
                <a:hlinkClick r:id="rId4"/>
              </a:rPr>
              <a:t>Isabelle Durand-Zaleski</a:t>
            </a:r>
            <a:r>
              <a:rPr lang="en-GB" dirty="0"/>
              <a:t>, </a:t>
            </a:r>
            <a:r>
              <a:rPr lang="en-GB" dirty="0" err="1"/>
              <a:t>arXiv</a:t>
            </a:r>
            <a:endParaRPr lang="en-GB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1397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5DD0-8E32-43E0-8064-66A8A803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518"/>
            <a:ext cx="10515600" cy="6176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Main features:</a:t>
            </a:r>
          </a:p>
          <a:p>
            <a:r>
              <a:rPr lang="en-GB" dirty="0"/>
              <a:t>Accounting for time-dependency:</a:t>
            </a:r>
          </a:p>
          <a:p>
            <a:pPr lvl="1"/>
            <a:r>
              <a:rPr lang="en-GB" dirty="0"/>
              <a:t>For both model time and state time.</a:t>
            </a:r>
          </a:p>
          <a:p>
            <a:pPr lvl="1"/>
            <a:r>
              <a:rPr lang="en-GB" dirty="0"/>
              <a:t>Time-varying transition probabilities.</a:t>
            </a:r>
          </a:p>
          <a:p>
            <a:pPr lvl="1"/>
            <a:r>
              <a:rPr lang="en-GB" dirty="0"/>
              <a:t>Time-varying values attached to states.</a:t>
            </a:r>
          </a:p>
          <a:p>
            <a:r>
              <a:rPr lang="en-GB" dirty="0"/>
              <a:t>Probabilistic uncertainty analysis (PSA).</a:t>
            </a:r>
          </a:p>
          <a:p>
            <a:pPr lvl="1"/>
            <a:r>
              <a:rPr lang="en-GB" dirty="0"/>
              <a:t>With correlated resampling.</a:t>
            </a:r>
          </a:p>
          <a:p>
            <a:pPr lvl="1"/>
            <a:r>
              <a:rPr lang="en-GB" dirty="0"/>
              <a:t>Covariance analysis for PSA.</a:t>
            </a:r>
          </a:p>
          <a:p>
            <a:pPr lvl="1"/>
            <a:r>
              <a:rPr lang="en-GB" dirty="0"/>
              <a:t>Expected value of perfect information (EVPI).</a:t>
            </a:r>
          </a:p>
          <a:p>
            <a:r>
              <a:rPr lang="en-GB" dirty="0"/>
              <a:t>Deterministic sensitivity analysis (DSA).</a:t>
            </a:r>
          </a:p>
          <a:p>
            <a:r>
              <a:rPr lang="en-GB" dirty="0"/>
              <a:t>Other features:</a:t>
            </a:r>
          </a:p>
          <a:p>
            <a:r>
              <a:rPr lang="en-GB" dirty="0"/>
              <a:t>Multiple state membership correction methods (life-table, custom method, etc.).</a:t>
            </a:r>
          </a:p>
          <a:p>
            <a:r>
              <a:rPr lang="en-GB" dirty="0"/>
              <a:t>Demographic analysis to compute population-level results.</a:t>
            </a:r>
          </a:p>
          <a:p>
            <a:r>
              <a:rPr lang="en-GB" dirty="0"/>
              <a:t>Heterogeneity analysis.</a:t>
            </a:r>
          </a:p>
          <a:p>
            <a:r>
              <a:rPr lang="en-GB" dirty="0"/>
              <a:t>Parallel computing support.</a:t>
            </a:r>
          </a:p>
          <a:p>
            <a:r>
              <a:rPr lang="en-GB" dirty="0"/>
              <a:t>Features for budget impact analysis.</a:t>
            </a:r>
          </a:p>
          <a:p>
            <a:r>
              <a:rPr lang="en-GB" dirty="0"/>
              <a:t>Interface with </a:t>
            </a:r>
            <a:r>
              <a:rPr lang="en-GB" dirty="0">
                <a:hlinkClick r:id="rId2"/>
              </a:rPr>
              <a:t>SAVI</a:t>
            </a:r>
            <a:r>
              <a:rPr lang="en-GB" dirty="0"/>
              <a:t> and </a:t>
            </a:r>
            <a:r>
              <a:rPr lang="en-GB" dirty="0">
                <a:hlinkClick r:id="rId3"/>
              </a:rPr>
              <a:t>BCEA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65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D58-F9D8-4C7C-B177-1807D13A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EB0D-539D-4176-8AF0-7D85D5BC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9" y="1652588"/>
            <a:ext cx="5895975" cy="452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D2F61-FDD0-453C-83DF-F29E0EE9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04" y="365124"/>
            <a:ext cx="4922570" cy="2612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4A3AA-AFD1-4A2B-956F-293EE657D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60" y="3225800"/>
            <a:ext cx="5010211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EA75F-9624-45DD-9238-C5C66CDA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24" y="0"/>
            <a:ext cx="4895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5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heemod - Health Ecomomic Evaluation MODelling</vt:lpstr>
      <vt:lpstr>PowerPoint Presentation</vt:lpstr>
      <vt:lpstr>Plotting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9</cp:revision>
  <dcterms:created xsi:type="dcterms:W3CDTF">2020-01-20T17:00:06Z</dcterms:created>
  <dcterms:modified xsi:type="dcterms:W3CDTF">2020-01-20T17:12:35Z</dcterms:modified>
</cp:coreProperties>
</file>