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532" r:id="rId3"/>
    <p:sldId id="533" r:id="rId4"/>
    <p:sldId id="534" r:id="rId5"/>
    <p:sldId id="53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2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7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4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5B65E-439B-4167-B347-F0CC61D29F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5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4FD69-79CD-45EE-A1AB-D1700A45EA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3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2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5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5"/>
            <a:ext cx="840240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0"/>
            <a:ext cx="2057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A5FF-81AC-4F80-ACAD-E5603C3C2C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1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2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39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7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2"/>
            <a:ext cx="2057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A5FF-81AC-4F80-ACAD-E5603C3C2C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9131-67BB-4681-A327-062128DC4DB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68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5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32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0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5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664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67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5B65E-439B-4167-B347-F0CC61D29F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32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4FD69-79CD-45EE-A1AB-D1700A45EA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9131-67BB-4681-A327-062128DC4DB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19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7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8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7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SzPct val="85000"/>
        <a:buFont typeface="Wingdings" panose="05000000000000000000" pitchFamily="2" charset="2"/>
        <a:buChar char="§"/>
        <a:defRPr sz="15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SzPct val="85000"/>
        <a:buFont typeface="Wingdings" panose="05000000000000000000" pitchFamily="2" charset="2"/>
        <a:buChar char="Ø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Courier New" panose="02070309020205020404" pitchFamily="49" charset="0"/>
        <a:buChar char="o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5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6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5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316AB42-266C-48DD-B623-E5143F3FDC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8818" y="1871948"/>
            <a:ext cx="5437206" cy="2157983"/>
          </a:xfrm>
        </p:spPr>
        <p:txBody>
          <a:bodyPr/>
          <a:lstStyle/>
          <a:p>
            <a:pPr algn="ctr"/>
            <a:r>
              <a:rPr lang="en-GB" sz="4000" dirty="0"/>
              <a:t>Increasing efficiency of Markov multistate models</a:t>
            </a:r>
            <a:endParaRPr lang="en-US" sz="35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93B618-19FA-4F53-9409-419ABF7E35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59830" y="4747213"/>
            <a:ext cx="6218583" cy="1522531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Howard Thom </a:t>
            </a:r>
          </a:p>
          <a:p>
            <a:pPr algn="ct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099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C95C-DFD3-4E05-ADA2-4479B7D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78" y="0"/>
            <a:ext cx="8229600" cy="857250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C6D5-C55A-48FD-AF59-6856A0CB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78" y="2573461"/>
            <a:ext cx="8100392" cy="2909379"/>
          </a:xfrm>
        </p:spPr>
        <p:txBody>
          <a:bodyPr>
            <a:noAutofit/>
          </a:bodyPr>
          <a:lstStyle/>
          <a:p>
            <a:r>
              <a:rPr lang="en-GB" sz="2200" dirty="0"/>
              <a:t>Markov models in R can run slowly if large numbers of states and large numbers of probabilistic sensitivity analysis (PSA) samples. </a:t>
            </a:r>
          </a:p>
          <a:p>
            <a:r>
              <a:rPr lang="en-GB" sz="2200" dirty="0"/>
              <a:t>Can also run out of memory if wanting to remember full Markov trace for all PSA samples.</a:t>
            </a:r>
          </a:p>
          <a:p>
            <a:pPr marL="0" indent="0">
              <a:buNone/>
            </a:pP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1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8BF-FB5B-45B8-96E8-79C265C1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7DB1-9942-4010-BDB0-B5DE019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551853"/>
            <a:ext cx="8402400" cy="1454170"/>
          </a:xfrm>
        </p:spPr>
        <p:txBody>
          <a:bodyPr>
            <a:normAutofit/>
          </a:bodyPr>
          <a:lstStyle/>
          <a:p>
            <a:r>
              <a:rPr lang="en-GB" sz="2000" dirty="0"/>
              <a:t>Have standard code for 2-state Markov model used for teaching during R for HTA workshop.</a:t>
            </a:r>
          </a:p>
          <a:p>
            <a:r>
              <a:rPr lang="en-GB" sz="2000" dirty="0"/>
              <a:t>This is a discrete time Markov multistate model on smoking cessation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BE41A4-02B2-49BC-B3B4-AF0ED91D0711}"/>
              </a:ext>
            </a:extLst>
          </p:cNvPr>
          <p:cNvSpPr/>
          <p:nvPr/>
        </p:nvSpPr>
        <p:spPr>
          <a:xfrm>
            <a:off x="1779541" y="3404143"/>
            <a:ext cx="1634376" cy="8640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Smoking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0828BB-52BA-4530-A82B-E37E376AEBB4}"/>
              </a:ext>
            </a:extLst>
          </p:cNvPr>
          <p:cNvSpPr/>
          <p:nvPr/>
        </p:nvSpPr>
        <p:spPr>
          <a:xfrm>
            <a:off x="4718445" y="3404143"/>
            <a:ext cx="1582296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smoking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24831-6709-49ED-970C-0B927FE2D05C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4062367" y="2642889"/>
            <a:ext cx="1588" cy="177559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C91C2-6ECD-4F74-9D47-5605900C348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062368" y="3253897"/>
            <a:ext cx="1588" cy="17755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F520D1F-F445-4B3E-82CA-3E4D595793EF}"/>
              </a:ext>
            </a:extLst>
          </p:cNvPr>
          <p:cNvSpPr/>
          <p:nvPr/>
        </p:nvSpPr>
        <p:spPr>
          <a:xfrm>
            <a:off x="1708265" y="5467964"/>
            <a:ext cx="1634376" cy="8640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Smoking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83A654-D9FA-4B47-9398-A39728B9D074}"/>
              </a:ext>
            </a:extLst>
          </p:cNvPr>
          <p:cNvSpPr/>
          <p:nvPr/>
        </p:nvSpPr>
        <p:spPr>
          <a:xfrm>
            <a:off x="4728449" y="5467964"/>
            <a:ext cx="1582296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smoking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2409A-1269-400B-932C-D3E932371962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4031731" y="4666070"/>
            <a:ext cx="1588" cy="185687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7867E6-3D4D-4AC8-98CB-1E8A53961D62}"/>
              </a:ext>
            </a:extLst>
          </p:cNvPr>
          <p:cNvCxnSpPr>
            <a:stCxn id="9" idx="3"/>
            <a:endCxn id="8" idx="5"/>
          </p:cNvCxnSpPr>
          <p:nvPr/>
        </p:nvCxnSpPr>
        <p:spPr>
          <a:xfrm rot="5400000">
            <a:off x="4031732" y="5277078"/>
            <a:ext cx="1588" cy="185687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ACEFF14-E07F-4C3E-8724-F6E2121E2114}"/>
              </a:ext>
            </a:extLst>
          </p:cNvPr>
          <p:cNvSpPr/>
          <p:nvPr/>
        </p:nvSpPr>
        <p:spPr>
          <a:xfrm>
            <a:off x="2013065" y="4905860"/>
            <a:ext cx="883920" cy="894080"/>
          </a:xfrm>
          <a:prstGeom prst="arc">
            <a:avLst>
              <a:gd name="adj1" fmla="val 9213186"/>
              <a:gd name="adj2" fmla="val 1075675"/>
            </a:avLst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5918B4A-9737-43E5-B3AE-B3A4F6CEBD12}"/>
              </a:ext>
            </a:extLst>
          </p:cNvPr>
          <p:cNvSpPr/>
          <p:nvPr/>
        </p:nvSpPr>
        <p:spPr>
          <a:xfrm>
            <a:off x="2145301" y="2862359"/>
            <a:ext cx="883920" cy="894080"/>
          </a:xfrm>
          <a:prstGeom prst="arc">
            <a:avLst>
              <a:gd name="adj1" fmla="val 9487848"/>
              <a:gd name="adj2" fmla="val 1075675"/>
            </a:avLst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C81D0EE-7AC0-451A-AAC0-8ECC85389032}"/>
              </a:ext>
            </a:extLst>
          </p:cNvPr>
          <p:cNvSpPr/>
          <p:nvPr/>
        </p:nvSpPr>
        <p:spPr>
          <a:xfrm>
            <a:off x="5172981" y="2862359"/>
            <a:ext cx="883920" cy="894080"/>
          </a:xfrm>
          <a:prstGeom prst="arc">
            <a:avLst>
              <a:gd name="adj1" fmla="val 9781282"/>
              <a:gd name="adj2" fmla="val 1468487"/>
            </a:avLst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EEBB085-7F89-45FE-99E2-3CC2564C8ECF}"/>
              </a:ext>
            </a:extLst>
          </p:cNvPr>
          <p:cNvSpPr/>
          <p:nvPr/>
        </p:nvSpPr>
        <p:spPr>
          <a:xfrm>
            <a:off x="5132185" y="4946500"/>
            <a:ext cx="883920" cy="894080"/>
          </a:xfrm>
          <a:prstGeom prst="arc">
            <a:avLst>
              <a:gd name="adj1" fmla="val 9781282"/>
              <a:gd name="adj2" fmla="val 1075675"/>
            </a:avLst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B7948-A911-4433-9A77-6F1112A449AC}"/>
              </a:ext>
            </a:extLst>
          </p:cNvPr>
          <p:cNvSpPr txBox="1"/>
          <p:nvPr/>
        </p:nvSpPr>
        <p:spPr>
          <a:xfrm>
            <a:off x="6711497" y="3043565"/>
            <a:ext cx="222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Standard Care + 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4C077-BCC1-4D94-B0C6-54320960D334}"/>
              </a:ext>
            </a:extLst>
          </p:cNvPr>
          <p:cNvSpPr txBox="1"/>
          <p:nvPr/>
        </p:nvSpPr>
        <p:spPr>
          <a:xfrm>
            <a:off x="6641335" y="5203180"/>
            <a:ext cx="232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Standard Care</a:t>
            </a:r>
          </a:p>
        </p:txBody>
      </p:sp>
    </p:spTree>
    <p:extLst>
      <p:ext uri="{BB962C8B-B14F-4D97-AF65-F5344CB8AC3E}">
        <p14:creationId xmlns:p14="http://schemas.microsoft.com/office/powerpoint/2010/main" val="385643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B68-405D-476D-8742-1BBA4D4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6B8D-EB58-4992-A3AD-3306BBAB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Increase number of states and PSA samples?</a:t>
            </a:r>
          </a:p>
          <a:p>
            <a:r>
              <a:rPr lang="en-GB" sz="2400" dirty="0"/>
              <a:t>Vectorise all the for loops?</a:t>
            </a:r>
          </a:p>
          <a:p>
            <a:r>
              <a:rPr lang="en-GB" sz="2400" dirty="0"/>
              <a:t>Use parallel processing?</a:t>
            </a:r>
          </a:p>
          <a:p>
            <a:r>
              <a:rPr lang="en-GB" sz="2400" dirty="0"/>
              <a:t>Use data tables to avoid memory issues?</a:t>
            </a:r>
          </a:p>
          <a:p>
            <a:r>
              <a:rPr lang="en-GB" sz="2400" dirty="0"/>
              <a:t>Use </a:t>
            </a:r>
            <a:r>
              <a:rPr lang="en-GB" sz="2400" dirty="0" err="1"/>
              <a:t>rcpp</a:t>
            </a:r>
            <a:r>
              <a:rPr lang="en-GB" sz="2400" dirty="0"/>
              <a:t>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Output</a:t>
            </a:r>
          </a:p>
          <a:p>
            <a:r>
              <a:rPr lang="en-GB" sz="2400" dirty="0"/>
              <a:t>Final code will be uploaded to GitHub and future students directed to our awesomely fast and efficient model </a:t>
            </a:r>
            <a:r>
              <a:rPr lang="en-GB" sz="2400" dirty="0">
                <a:sym typeface="Wingdings" panose="05000000000000000000" pitchFamily="2" charset="2"/>
              </a:rPr>
              <a:t> 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205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heme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heme" id="{6640E5D5-5203-4196-9403-5FBDAC9185FB}" vid="{E5C67232-29C9-47F4-A132-F08BB8E12A5F}"/>
    </a:ext>
  </a:extLst>
</a:theme>
</file>

<file path=ppt/theme/theme2.xml><?xml version="1.0" encoding="utf-8"?>
<a:theme xmlns:a="http://schemas.openxmlformats.org/drawingml/2006/main" name="1_presentation theme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heme" id="{6640E5D5-5203-4196-9403-5FBDAC9185FB}" vid="{E5C67232-29C9-47F4-A132-F08BB8E12A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Rockwell</vt:lpstr>
      <vt:lpstr>Wingdings</vt:lpstr>
      <vt:lpstr>presentation theme</vt:lpstr>
      <vt:lpstr>1_presentation theme</vt:lpstr>
      <vt:lpstr>Increasing efficiency of Markov multistate models</vt:lpstr>
      <vt:lpstr>The problem</vt:lpstr>
      <vt:lpstr>The example</vt:lpstr>
      <vt:lpstr>Solutions and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efficiency of Markov multistate models</dc:title>
  <dc:creator>Howard Thom</dc:creator>
  <cp:lastModifiedBy>Howard Thom</cp:lastModifiedBy>
  <cp:revision>1</cp:revision>
  <dcterms:created xsi:type="dcterms:W3CDTF">2019-11-05T11:48:25Z</dcterms:created>
  <dcterms:modified xsi:type="dcterms:W3CDTF">2019-11-05T12:04:52Z</dcterms:modified>
</cp:coreProperties>
</file>