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532" r:id="rId3"/>
    <p:sldId id="309" r:id="rId4"/>
    <p:sldId id="533" r:id="rId5"/>
    <p:sldId id="536" r:id="rId6"/>
    <p:sldId id="537" r:id="rId7"/>
    <p:sldId id="538" r:id="rId8"/>
    <p:sldId id="539" r:id="rId9"/>
    <p:sldId id="540" r:id="rId10"/>
    <p:sldId id="53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2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7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4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5B65E-439B-4167-B347-F0CC61D29F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5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4FD69-79CD-45EE-A1AB-D1700A45EA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3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2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5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5"/>
            <a:ext cx="840240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0"/>
            <a:ext cx="2057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A5FF-81AC-4F80-ACAD-E5603C3C2C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1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2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39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7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2"/>
            <a:ext cx="2057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A5FF-81AC-4F80-ACAD-E5603C3C2C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9131-67BB-4681-A327-062128DC4DB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68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5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5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32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0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5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664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67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5B65E-439B-4167-B347-F0CC61D29F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32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4FD69-79CD-45EE-A1AB-D1700A45EA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9131-67BB-4681-A327-062128DC4DB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19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7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8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7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SzPct val="85000"/>
        <a:buFont typeface="Wingdings" panose="05000000000000000000" pitchFamily="2" charset="2"/>
        <a:buChar char="§"/>
        <a:defRPr sz="15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SzPct val="85000"/>
        <a:buFont typeface="Wingdings" panose="05000000000000000000" pitchFamily="2" charset="2"/>
        <a:buChar char="Ø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Courier New" panose="02070309020205020404" pitchFamily="49" charset="0"/>
        <a:buChar char="o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5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6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5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285A2A-2543-4985-B4AF-FC5591B818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png"/><Relationship Id="rId3" Type="http://schemas.openxmlformats.org/officeDocument/2006/relationships/image" Target="../media/image10.png"/><Relationship Id="rId12" Type="http://schemas.openxmlformats.org/officeDocument/2006/relationships/image" Target="../media/image11.png"/><Relationship Id="rId7" Type="http://schemas.openxmlformats.org/officeDocument/2006/relationships/image" Target="../media/image1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8.png"/><Relationship Id="rId6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316AB42-266C-48DD-B623-E5143F3FDC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8818" y="1871948"/>
            <a:ext cx="5437206" cy="2157983"/>
          </a:xfrm>
        </p:spPr>
        <p:txBody>
          <a:bodyPr/>
          <a:lstStyle/>
          <a:p>
            <a:pPr algn="ctr"/>
            <a:r>
              <a:rPr lang="en-GB" sz="4000" dirty="0"/>
              <a:t>Getting data ready for network meta-analysis</a:t>
            </a:r>
            <a:endParaRPr lang="en-US" sz="35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93B618-19FA-4F53-9409-419ABF7E35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59830" y="4747213"/>
            <a:ext cx="6218583" cy="1522531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Howard Thom </a:t>
            </a:r>
          </a:p>
          <a:p>
            <a:pPr algn="ct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099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514-38EC-492B-8F4D-1C002D6B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20" y="111354"/>
            <a:ext cx="8402400" cy="1006142"/>
          </a:xfrm>
        </p:spPr>
        <p:txBody>
          <a:bodyPr/>
          <a:lstStyle/>
          <a:p>
            <a:r>
              <a:rPr lang="en-GB" dirty="0"/>
              <a:t>Network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7368-D52B-436C-9CC9-0F72921F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18" y="4624572"/>
            <a:ext cx="8402400" cy="1530985"/>
          </a:xfrm>
        </p:spPr>
        <p:txBody>
          <a:bodyPr>
            <a:normAutofit/>
          </a:bodyPr>
          <a:lstStyle/>
          <a:p>
            <a:r>
              <a:rPr lang="en-GB" sz="1900" dirty="0"/>
              <a:t>A method for indirectly comparing interventions that have not been compared in a head-to-head RCT.</a:t>
            </a:r>
          </a:p>
          <a:p>
            <a:r>
              <a:rPr lang="en-GB" sz="1900" dirty="0"/>
              <a:t>NMA often conducted in Bayesian framework using </a:t>
            </a:r>
            <a:r>
              <a:rPr lang="en-GB" sz="1900" dirty="0" err="1"/>
              <a:t>OpenBUGS</a:t>
            </a:r>
            <a:r>
              <a:rPr lang="en-GB" sz="1900" dirty="0"/>
              <a:t> software</a:t>
            </a:r>
          </a:p>
          <a:p>
            <a:r>
              <a:rPr lang="en-GB" sz="1900" dirty="0"/>
              <a:t>This is linked from R using R2OpenBUGS</a:t>
            </a:r>
          </a:p>
          <a:p>
            <a:endParaRPr lang="en-GB" sz="1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62D7A-BC84-4E30-8310-90F06AF2563D}"/>
              </a:ext>
            </a:extLst>
          </p:cNvPr>
          <p:cNvSpPr/>
          <p:nvPr/>
        </p:nvSpPr>
        <p:spPr>
          <a:xfrm>
            <a:off x="677618" y="1689164"/>
            <a:ext cx="376518" cy="3442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528F4-46C2-4DDE-A9A8-E3952C11D59C}"/>
              </a:ext>
            </a:extLst>
          </p:cNvPr>
          <p:cNvSpPr/>
          <p:nvPr/>
        </p:nvSpPr>
        <p:spPr>
          <a:xfrm>
            <a:off x="677618" y="3584303"/>
            <a:ext cx="376518" cy="3442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3772ED-5362-4E6C-82C8-A7CF360D636B}"/>
              </a:ext>
            </a:extLst>
          </p:cNvPr>
          <p:cNvSpPr/>
          <p:nvPr/>
        </p:nvSpPr>
        <p:spPr>
          <a:xfrm>
            <a:off x="2653439" y="1689164"/>
            <a:ext cx="376518" cy="3442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0A2E42-22FB-4575-A8B2-E91530520555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865877" y="2033408"/>
            <a:ext cx="0" cy="1550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22D08-9440-48C8-9E04-7B946E29F91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054136" y="1861286"/>
            <a:ext cx="15993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ABF990-88DC-4F67-B27F-B06DE88B464E}"/>
                  </a:ext>
                </a:extLst>
              </p:cNvPr>
              <p:cNvSpPr/>
              <p:nvPr/>
            </p:nvSpPr>
            <p:spPr>
              <a:xfrm>
                <a:off x="241665" y="2543359"/>
                <a:ext cx="7128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3ABF990-88DC-4F67-B27F-B06DE88B4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5" y="2543359"/>
                <a:ext cx="712887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16DE0F26-E1A5-4D3C-878C-2B96756D9589}"/>
              </a:ext>
            </a:extLst>
          </p:cNvPr>
          <p:cNvGrpSpPr/>
          <p:nvPr/>
        </p:nvGrpSpPr>
        <p:grpSpPr>
          <a:xfrm>
            <a:off x="5795869" y="2215907"/>
            <a:ext cx="3420101" cy="2040394"/>
            <a:chOff x="5795869" y="2215907"/>
            <a:chExt cx="3420101" cy="2040394"/>
          </a:xfrm>
        </p:grpSpPr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64F0681-453B-4D61-B21A-95F529BEA06F}"/>
                </a:ext>
              </a:extLst>
            </p:cNvPr>
            <p:cNvSpPr/>
            <p:nvPr/>
          </p:nvSpPr>
          <p:spPr>
            <a:xfrm>
              <a:off x="6660325" y="2215907"/>
              <a:ext cx="182880" cy="71677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A03EB70-8B34-47D5-B063-878B550689C1}"/>
                    </a:ext>
                  </a:extLst>
                </p:cNvPr>
                <p:cNvSpPr/>
                <p:nvPr/>
              </p:nvSpPr>
              <p:spPr>
                <a:xfrm>
                  <a:off x="6843205" y="2295502"/>
                  <a:ext cx="23727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A03EB70-8B34-47D5-B063-878B55068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05" y="2295502"/>
                  <a:ext cx="237276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D4AA6F-149F-4A49-87D4-C3A7DFA6CBD2}"/>
                </a:ext>
              </a:extLst>
            </p:cNvPr>
            <p:cNvGrpSpPr/>
            <p:nvPr/>
          </p:nvGrpSpPr>
          <p:grpSpPr>
            <a:xfrm>
              <a:off x="5836989" y="2215907"/>
              <a:ext cx="712887" cy="1635212"/>
              <a:chOff x="4691543" y="1988961"/>
              <a:chExt cx="712887" cy="163521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805227E-25FA-40FA-B5E8-7FC1A787374E}"/>
                  </a:ext>
                </a:extLst>
              </p:cNvPr>
              <p:cNvSpPr/>
              <p:nvPr/>
            </p:nvSpPr>
            <p:spPr>
              <a:xfrm>
                <a:off x="4743081" y="1988961"/>
                <a:ext cx="573451" cy="1635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30D9766-E5D3-458B-9B3F-97725FEE79DE}"/>
                      </a:ext>
                    </a:extLst>
                  </p:cNvPr>
                  <p:cNvSpPr/>
                  <p:nvPr/>
                </p:nvSpPr>
                <p:spPr>
                  <a:xfrm>
                    <a:off x="4691543" y="2640592"/>
                    <a:ext cx="7128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30D9766-E5D3-458B-9B3F-97725FEE79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1543" y="2640592"/>
                    <a:ext cx="71288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B5C06B-B704-402D-B7F2-390F089E71A0}"/>
                </a:ext>
              </a:extLst>
            </p:cNvPr>
            <p:cNvGrpSpPr/>
            <p:nvPr/>
          </p:nvGrpSpPr>
          <p:grpSpPr>
            <a:xfrm>
              <a:off x="6417865" y="2939408"/>
              <a:ext cx="712887" cy="911711"/>
              <a:chOff x="3781055" y="2999138"/>
              <a:chExt cx="712887" cy="91171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DEEE3B-3050-4E42-9678-4F65DAC6E704}"/>
                  </a:ext>
                </a:extLst>
              </p:cNvPr>
              <p:cNvSpPr/>
              <p:nvPr/>
            </p:nvSpPr>
            <p:spPr>
              <a:xfrm>
                <a:off x="3834988" y="2999138"/>
                <a:ext cx="580175" cy="9117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6DFDB5F-6120-4009-A0EB-1A2F6558BFDE}"/>
                      </a:ext>
                    </a:extLst>
                  </p:cNvPr>
                  <p:cNvSpPr/>
                  <p:nvPr/>
                </p:nvSpPr>
                <p:spPr>
                  <a:xfrm>
                    <a:off x="3781055" y="3271213"/>
                    <a:ext cx="7128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6DFDB5F-6120-4009-A0EB-1A2F6558B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1055" y="3271213"/>
                    <a:ext cx="7128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934A6E-BD38-4D46-B5FE-D67D94AD2F59}"/>
                </a:ext>
              </a:extLst>
            </p:cNvPr>
            <p:cNvSpPr/>
            <p:nvPr/>
          </p:nvSpPr>
          <p:spPr>
            <a:xfrm>
              <a:off x="5795869" y="3856191"/>
              <a:ext cx="3116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/>
                <a:t>NMA via consistency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1F78C1-205B-4304-995F-8DDED4AC799F}"/>
                  </a:ext>
                </a:extLst>
              </p:cNvPr>
              <p:cNvSpPr/>
              <p:nvPr/>
            </p:nvSpPr>
            <p:spPr>
              <a:xfrm>
                <a:off x="1556529" y="1334423"/>
                <a:ext cx="7128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1F78C1-205B-4304-995F-8DDED4AC7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29" y="1334423"/>
                <a:ext cx="71288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79AE7CF-2398-4833-99E3-7BE87702D969}"/>
              </a:ext>
            </a:extLst>
          </p:cNvPr>
          <p:cNvGrpSpPr/>
          <p:nvPr/>
        </p:nvGrpSpPr>
        <p:grpSpPr>
          <a:xfrm>
            <a:off x="2896706" y="922899"/>
            <a:ext cx="5682518" cy="3353685"/>
            <a:chOff x="2896706" y="922899"/>
            <a:chExt cx="5682518" cy="335368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0C244B-5979-4738-B532-25EA3BE8B496}"/>
                </a:ext>
              </a:extLst>
            </p:cNvPr>
            <p:cNvCxnSpPr>
              <a:cxnSpLocks/>
            </p:cNvCxnSpPr>
            <p:nvPr/>
          </p:nvCxnSpPr>
          <p:spPr>
            <a:xfrm>
              <a:off x="2896706" y="3856191"/>
              <a:ext cx="5682518" cy="34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4FB8C1-F990-4F66-B4B0-22AE47814BD8}"/>
                </a:ext>
              </a:extLst>
            </p:cNvPr>
            <p:cNvGrpSpPr/>
            <p:nvPr/>
          </p:nvGrpSpPr>
          <p:grpSpPr>
            <a:xfrm>
              <a:off x="2951865" y="922899"/>
              <a:ext cx="2651140" cy="3353685"/>
              <a:chOff x="2951865" y="922899"/>
              <a:chExt cx="2651140" cy="33536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7D5620-ED01-49D3-9D21-5AE3C964E258}"/>
                  </a:ext>
                </a:extLst>
              </p:cNvPr>
              <p:cNvSpPr/>
              <p:nvPr/>
            </p:nvSpPr>
            <p:spPr>
              <a:xfrm>
                <a:off x="2951865" y="3442944"/>
                <a:ext cx="573428" cy="414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EC0F4EA-BFBB-4164-85B6-47E887E52A15}"/>
                      </a:ext>
                    </a:extLst>
                  </p:cNvPr>
                  <p:cNvSpPr/>
                  <p:nvPr/>
                </p:nvSpPr>
                <p:spPr>
                  <a:xfrm>
                    <a:off x="4365327" y="3164954"/>
                    <a:ext cx="573475" cy="7019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EC0F4EA-BFBB-4164-85B6-47E887E52A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327" y="3164954"/>
                    <a:ext cx="573475" cy="7019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4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320855B-DD41-4709-B549-2195AE7C92A3}"/>
                      </a:ext>
                    </a:extLst>
                  </p:cNvPr>
                  <p:cNvSpPr/>
                  <p:nvPr/>
                </p:nvSpPr>
                <p:spPr>
                  <a:xfrm>
                    <a:off x="3007025" y="3368642"/>
                    <a:ext cx="57342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GB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320855B-DD41-4709-B549-2195AE7C92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7025" y="3368642"/>
                    <a:ext cx="57342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2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13E8B3D-4DE1-4003-811E-BB0EBDD4D132}"/>
                  </a:ext>
                </a:extLst>
              </p:cNvPr>
              <p:cNvGrpSpPr/>
              <p:nvPr/>
            </p:nvGrpSpPr>
            <p:grpSpPr>
              <a:xfrm>
                <a:off x="4890118" y="1524953"/>
                <a:ext cx="712887" cy="1635212"/>
                <a:chOff x="4691543" y="1988961"/>
                <a:chExt cx="712887" cy="163521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41A86B7-6324-4DD6-A2C3-F89EF547CEE8}"/>
                    </a:ext>
                  </a:extLst>
                </p:cNvPr>
                <p:cNvSpPr/>
                <p:nvPr/>
              </p:nvSpPr>
              <p:spPr>
                <a:xfrm>
                  <a:off x="4743081" y="1988961"/>
                  <a:ext cx="573451" cy="16352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6A64978-7194-4833-9FB6-4E7E31A2E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1543" y="2640592"/>
                      <a:ext cx="71288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/>
                    </a:p>
                  </p:txBody>
                </p:sp>
              </mc:Choice>
              <mc:Fallback xmlns=""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6A64978-7194-4833-9FB6-4E7E31A2E9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1543" y="2640592"/>
                      <a:ext cx="712887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3061C8-0A2A-48CA-A84A-1DD52F281352}"/>
                  </a:ext>
                </a:extLst>
              </p:cNvPr>
              <p:cNvSpPr txBox="1"/>
              <p:nvPr/>
            </p:nvSpPr>
            <p:spPr>
              <a:xfrm>
                <a:off x="3029593" y="3848934"/>
                <a:ext cx="959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RCT 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8AA9F5-38E9-47CE-85CB-F8306C9F676D}"/>
                  </a:ext>
                </a:extLst>
              </p:cNvPr>
              <p:cNvSpPr txBox="1"/>
              <p:nvPr/>
            </p:nvSpPr>
            <p:spPr>
              <a:xfrm>
                <a:off x="4484618" y="3876474"/>
                <a:ext cx="959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RCT 2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BD89CE6-4961-49A8-964A-4B9B8D818192}"/>
                  </a:ext>
                </a:extLst>
              </p:cNvPr>
              <p:cNvGrpSpPr/>
              <p:nvPr/>
            </p:nvGrpSpPr>
            <p:grpSpPr>
              <a:xfrm>
                <a:off x="3467238" y="2529185"/>
                <a:ext cx="712887" cy="911711"/>
                <a:chOff x="3781055" y="2999138"/>
                <a:chExt cx="712887" cy="91171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B29D2EF-B251-4584-A68A-3647496F38D8}"/>
                    </a:ext>
                  </a:extLst>
                </p:cNvPr>
                <p:cNvSpPr/>
                <p:nvPr/>
              </p:nvSpPr>
              <p:spPr>
                <a:xfrm>
                  <a:off x="3834988" y="2999138"/>
                  <a:ext cx="580175" cy="9117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214F4080-3C40-4AF8-8915-8822468F5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1055" y="3271213"/>
                      <a:ext cx="71288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/>
                    </a:p>
                  </p:txBody>
                </p:sp>
              </mc:Choice>
              <mc:Fallback xmlns=""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214F4080-3C40-4AF8-8915-8822468F5E3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1055" y="3271213"/>
                      <a:ext cx="712887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5BBDEFB-4017-4538-BBFA-4F11A6EDD39B}"/>
                  </a:ext>
                </a:extLst>
              </p:cNvPr>
              <p:cNvSpPr/>
              <p:nvPr/>
            </p:nvSpPr>
            <p:spPr>
              <a:xfrm>
                <a:off x="3535435" y="3443124"/>
                <a:ext cx="573428" cy="414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1719C42E-B2D8-4C8C-9CF6-06286A4A93F0}"/>
                      </a:ext>
                    </a:extLst>
                  </p:cNvPr>
                  <p:cNvSpPr/>
                  <p:nvPr/>
                </p:nvSpPr>
                <p:spPr>
                  <a:xfrm>
                    <a:off x="3590595" y="3368822"/>
                    <a:ext cx="57342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GB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1719C42E-B2D8-4C8C-9CF6-06286A4A93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0595" y="3368822"/>
                    <a:ext cx="5734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2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BBB90566-2A3D-4678-BA8D-B673F71E6667}"/>
                      </a:ext>
                    </a:extLst>
                  </p:cNvPr>
                  <p:cNvSpPr/>
                  <p:nvPr/>
                </p:nvSpPr>
                <p:spPr>
                  <a:xfrm>
                    <a:off x="4943922" y="3156749"/>
                    <a:ext cx="573475" cy="7019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BBB90566-2A3D-4678-BA8D-B673F71E66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3922" y="3156749"/>
                    <a:ext cx="573475" cy="70194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4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A7B43F7-2B77-44A1-A350-EC8D7A78B97D}"/>
                  </a:ext>
                </a:extLst>
              </p:cNvPr>
              <p:cNvSpPr/>
              <p:nvPr/>
            </p:nvSpPr>
            <p:spPr>
              <a:xfrm rot="16200000">
                <a:off x="3450988" y="2058931"/>
                <a:ext cx="6623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Arm 2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01D479-4202-43C3-8652-A38B3E63A911}"/>
                  </a:ext>
                </a:extLst>
              </p:cNvPr>
              <p:cNvSpPr/>
              <p:nvPr/>
            </p:nvSpPr>
            <p:spPr>
              <a:xfrm rot="16200000">
                <a:off x="2880828" y="2991325"/>
                <a:ext cx="6623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Arm 1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E6B24E-8204-4252-A7B5-B51149AEF913}"/>
                  </a:ext>
                </a:extLst>
              </p:cNvPr>
              <p:cNvSpPr/>
              <p:nvPr/>
            </p:nvSpPr>
            <p:spPr>
              <a:xfrm rot="16200000">
                <a:off x="4877294" y="1100191"/>
                <a:ext cx="6623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Arm 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22AE04F-1F7F-429A-A7A7-D2E197378899}"/>
                  </a:ext>
                </a:extLst>
              </p:cNvPr>
              <p:cNvSpPr/>
              <p:nvPr/>
            </p:nvSpPr>
            <p:spPr>
              <a:xfrm rot="16200000">
                <a:off x="4329690" y="2713650"/>
                <a:ext cx="6623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Arm 1</a:t>
                </a:r>
              </a:p>
            </p:txBody>
          </p:sp>
        </p:grp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80A91EFC-A33E-41A8-8528-0BAD4D5394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5813" y="6162816"/>
            <a:ext cx="2499698" cy="4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C95C-DFD3-4E05-ADA2-4479B7D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78" y="0"/>
            <a:ext cx="8229600" cy="857250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C6D5-C55A-48FD-AF59-6856A0CB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78" y="2573461"/>
            <a:ext cx="8100392" cy="2909379"/>
          </a:xfrm>
        </p:spPr>
        <p:txBody>
          <a:bodyPr>
            <a:noAutofit/>
          </a:bodyPr>
          <a:lstStyle/>
          <a:p>
            <a:r>
              <a:rPr lang="en-GB" sz="2200" dirty="0"/>
              <a:t>RCTs going into network meta-analyses are identified by a systematic literature review (SLR).</a:t>
            </a:r>
          </a:p>
          <a:p>
            <a:r>
              <a:rPr lang="en-GB" sz="2200" dirty="0"/>
              <a:t>Data generated by the SLR is saved in a Data Extraction Sheet (DES).</a:t>
            </a:r>
          </a:p>
          <a:p>
            <a:r>
              <a:rPr lang="en-GB" sz="2200" dirty="0"/>
              <a:t>DES rarely in the format needed for </a:t>
            </a:r>
            <a:r>
              <a:rPr lang="en-GB" sz="2200" dirty="0" err="1"/>
              <a:t>OpenBUGS</a:t>
            </a:r>
            <a:r>
              <a:rPr lang="en-GB" sz="2200" dirty="0"/>
              <a:t> NMA code</a:t>
            </a:r>
          </a:p>
          <a:p>
            <a:r>
              <a:rPr lang="en-GB" sz="2200" dirty="0"/>
              <a:t>We need to write code that converts DES data to </a:t>
            </a:r>
            <a:r>
              <a:rPr lang="en-GB" sz="2200" dirty="0" err="1"/>
              <a:t>OpenBUGS</a:t>
            </a:r>
            <a:r>
              <a:rPr lang="en-GB" sz="2200" dirty="0"/>
              <a:t> NMA format</a:t>
            </a:r>
          </a:p>
          <a:p>
            <a:pPr marL="0" indent="0">
              <a:buNone/>
            </a:pP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8051-9FD0-4876-8030-663E0791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87" y="-201179"/>
            <a:ext cx="8402400" cy="912957"/>
          </a:xfrm>
        </p:spPr>
        <p:txBody>
          <a:bodyPr/>
          <a:lstStyle/>
          <a:p>
            <a:r>
              <a:rPr lang="en-GB" dirty="0"/>
              <a:t>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D874-32EB-4CDD-A766-2F093B50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" y="711778"/>
            <a:ext cx="6611755" cy="5000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BC689-6901-46C8-B32D-8A9D352F20DD}"/>
              </a:ext>
            </a:extLst>
          </p:cNvPr>
          <p:cNvSpPr txBox="1"/>
          <p:nvPr/>
        </p:nvSpPr>
        <p:spPr>
          <a:xfrm>
            <a:off x="2738005" y="5995555"/>
            <a:ext cx="628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Paper under review at Surgical Infections</a:t>
            </a:r>
          </a:p>
        </p:txBody>
      </p:sp>
    </p:spTree>
    <p:extLst>
      <p:ext uri="{BB962C8B-B14F-4D97-AF65-F5344CB8AC3E}">
        <p14:creationId xmlns:p14="http://schemas.microsoft.com/office/powerpoint/2010/main" val="17944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66CF-E70E-4543-A27A-CF214C77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14458"/>
            <a:ext cx="8402400" cy="959716"/>
          </a:xfrm>
        </p:spPr>
        <p:txBody>
          <a:bodyPr/>
          <a:lstStyle/>
          <a:p>
            <a:r>
              <a:rPr lang="en-GB" dirty="0"/>
              <a:t>Raw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97B0-B971-4B4F-96CE-7D48A20D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4996583"/>
            <a:ext cx="8402400" cy="1271155"/>
          </a:xfrm>
        </p:spPr>
        <p:txBody>
          <a:bodyPr/>
          <a:lstStyle/>
          <a:p>
            <a:r>
              <a:rPr lang="en-GB" dirty="0"/>
              <a:t>Note that this application is cleaner than most!</a:t>
            </a:r>
          </a:p>
          <a:p>
            <a:pPr lvl="1"/>
            <a:r>
              <a:rPr lang="en-GB" dirty="0"/>
              <a:t>We only need to exclude ‘red’ studies and the numbers of events and patients don’t need to be imputed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E549E-5F24-4FE0-9F6A-B1DF3674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1111721"/>
            <a:ext cx="6935933" cy="35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0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D2F8-C7B1-45D7-A565-665B16A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209098"/>
          </a:xfrm>
        </p:spPr>
        <p:txBody>
          <a:bodyPr/>
          <a:lstStyle/>
          <a:p>
            <a:r>
              <a:rPr lang="en-GB" dirty="0"/>
              <a:t>Format needed by </a:t>
            </a:r>
            <a:r>
              <a:rPr lang="en-GB" dirty="0" err="1"/>
              <a:t>ROpenBUGS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F1B2-5116-4B97-A89D-3BEF2B3B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517073"/>
            <a:ext cx="8402400" cy="4572000"/>
          </a:xfrm>
        </p:spPr>
        <p:txBody>
          <a:bodyPr>
            <a:normAutofit fontScale="92500"/>
          </a:bodyPr>
          <a:lstStyle/>
          <a:p>
            <a:r>
              <a:rPr lang="en-GB" dirty="0"/>
              <a:t>ns is the number of studies</a:t>
            </a:r>
          </a:p>
          <a:p>
            <a:r>
              <a:rPr lang="en-GB" dirty="0" err="1"/>
              <a:t>na</a:t>
            </a:r>
            <a:r>
              <a:rPr lang="en-GB" dirty="0"/>
              <a:t>[] is a vector of number of arms for each study</a:t>
            </a:r>
          </a:p>
          <a:p>
            <a:r>
              <a:rPr lang="en-GB" dirty="0"/>
              <a:t>t[, ] is a numeric matrix with ns rows and max(</a:t>
            </a:r>
            <a:r>
              <a:rPr lang="en-GB" dirty="0" err="1"/>
              <a:t>na</a:t>
            </a:r>
            <a:r>
              <a:rPr lang="en-GB" dirty="0"/>
              <a:t>) columns. Each entry is the treatment in that arm</a:t>
            </a:r>
          </a:p>
          <a:p>
            <a:r>
              <a:rPr lang="en-GB" dirty="0"/>
              <a:t>r[, ] is a numeric matrix with ns rows and max(</a:t>
            </a:r>
            <a:r>
              <a:rPr lang="en-GB" dirty="0" err="1"/>
              <a:t>na</a:t>
            </a:r>
            <a:r>
              <a:rPr lang="en-GB" dirty="0"/>
              <a:t>) columns. Each entry is the number of events in that arm</a:t>
            </a:r>
          </a:p>
          <a:p>
            <a:r>
              <a:rPr lang="en-GB" dirty="0"/>
              <a:t>n[, ] is a numeric matrix with ns rows and max(</a:t>
            </a:r>
            <a:r>
              <a:rPr lang="en-GB" dirty="0" err="1"/>
              <a:t>na</a:t>
            </a:r>
            <a:r>
              <a:rPr lang="en-GB" dirty="0"/>
              <a:t>) columns. Each entry is the number of patients in that arm</a:t>
            </a:r>
          </a:p>
          <a:p>
            <a:r>
              <a:rPr lang="en-GB" dirty="0"/>
              <a:t>Ideally need a mapping from numeric t[, ] to the actual treatment names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Niggles</a:t>
            </a:r>
          </a:p>
          <a:p>
            <a:r>
              <a:rPr lang="en-GB" dirty="0"/>
              <a:t>Treatment numbers need to be in ascending order</a:t>
            </a:r>
          </a:p>
          <a:p>
            <a:r>
              <a:rPr lang="en-GB" dirty="0"/>
              <a:t>The reference treatment (nonantibacterial irrigation) needs to be 1</a:t>
            </a:r>
          </a:p>
        </p:txBody>
      </p:sp>
    </p:spTree>
    <p:extLst>
      <p:ext uri="{BB962C8B-B14F-4D97-AF65-F5344CB8AC3E}">
        <p14:creationId xmlns:p14="http://schemas.microsoft.com/office/powerpoint/2010/main" val="36099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A44-27CA-45FF-B2EA-4DB5E9A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-144463"/>
            <a:ext cx="8402400" cy="1325563"/>
          </a:xfrm>
        </p:spPr>
        <p:txBody>
          <a:bodyPr/>
          <a:lstStyle/>
          <a:p>
            <a:r>
              <a:rPr lang="en-GB" dirty="0"/>
              <a:t>Bonus – generate network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FA02-AFE4-4C32-BEC9-083957DD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41" y="4572000"/>
            <a:ext cx="8402400" cy="1676400"/>
          </a:xfrm>
        </p:spPr>
        <p:txBody>
          <a:bodyPr>
            <a:normAutofit/>
          </a:bodyPr>
          <a:lstStyle/>
          <a:p>
            <a:r>
              <a:rPr lang="en-GB" dirty="0"/>
              <a:t>Can do this using our formatted data</a:t>
            </a:r>
          </a:p>
          <a:p>
            <a:r>
              <a:rPr lang="en-GB" dirty="0"/>
              <a:t>Use existing code or write a new function, maybe with </a:t>
            </a:r>
            <a:r>
              <a:rPr lang="en-GB" dirty="0" err="1"/>
              <a:t>ggplot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41755-DDCA-473D-BEFB-C8FE0F4C7F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3" y="1246909"/>
            <a:ext cx="438453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7EED51-C0D9-4542-8BB5-B6378C1CF4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96" y="1232303"/>
            <a:ext cx="4512859" cy="4202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2BB49-09EC-46C0-BE95-CEE3CF23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stretch goal – generate forest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BE7D-5975-455A-A7FE-113DD2E4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69" y="5625696"/>
            <a:ext cx="8402400" cy="1494559"/>
          </a:xfrm>
        </p:spPr>
        <p:txBody>
          <a:bodyPr/>
          <a:lstStyle/>
          <a:p>
            <a:r>
              <a:rPr lang="en-GB" dirty="0"/>
              <a:t>This first needs the </a:t>
            </a:r>
            <a:r>
              <a:rPr lang="en-GB" dirty="0" err="1"/>
              <a:t>OpenBUGS</a:t>
            </a:r>
            <a:r>
              <a:rPr lang="en-GB" dirty="0"/>
              <a:t> code to run</a:t>
            </a:r>
          </a:p>
        </p:txBody>
      </p:sp>
    </p:spTree>
    <p:extLst>
      <p:ext uri="{BB962C8B-B14F-4D97-AF65-F5344CB8AC3E}">
        <p14:creationId xmlns:p14="http://schemas.microsoft.com/office/powerpoint/2010/main" val="11190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B68-405D-476D-8742-1BBA4D4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6B8D-EB58-4992-A3AD-3306BBAB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Goal</a:t>
            </a:r>
          </a:p>
          <a:p>
            <a:r>
              <a:rPr lang="en-GB" sz="2400" dirty="0"/>
              <a:t>Increase efficiency of going from systematic literature reviews to network meta-analyses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Output</a:t>
            </a:r>
          </a:p>
          <a:p>
            <a:r>
              <a:rPr lang="en-GB" sz="2400" dirty="0"/>
              <a:t>A script that is publicly available on GitHub</a:t>
            </a:r>
          </a:p>
          <a:p>
            <a:r>
              <a:rPr lang="en-GB" sz="2400" dirty="0"/>
              <a:t>Statisticians can adapt to other situations going forward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205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heme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heme" id="{6640E5D5-5203-4196-9403-5FBDAC9185FB}" vid="{E5C67232-29C9-47F4-A132-F08BB8E12A5F}"/>
    </a:ext>
  </a:extLst>
</a:theme>
</file>

<file path=ppt/theme/theme2.xml><?xml version="1.0" encoding="utf-8"?>
<a:theme xmlns:a="http://schemas.openxmlformats.org/drawingml/2006/main" name="1_presentation theme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heme" id="{6640E5D5-5203-4196-9403-5FBDAC9185FB}" vid="{E5C67232-29C9-47F4-A132-F08BB8E12A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379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Courier New</vt:lpstr>
      <vt:lpstr>Rockwell</vt:lpstr>
      <vt:lpstr>Wingdings</vt:lpstr>
      <vt:lpstr>presentation theme</vt:lpstr>
      <vt:lpstr>1_presentation theme</vt:lpstr>
      <vt:lpstr>Getting data ready for network meta-analysis</vt:lpstr>
      <vt:lpstr>Network meta-analysis</vt:lpstr>
      <vt:lpstr>The problem</vt:lpstr>
      <vt:lpstr>The application</vt:lpstr>
      <vt:lpstr>Raw data format</vt:lpstr>
      <vt:lpstr>Format needed by ROpenBUGS</vt:lpstr>
      <vt:lpstr>Bonus – generate network plot</vt:lpstr>
      <vt:lpstr>Super stretch goal – generate forest plot</vt:lpstr>
      <vt:lpstr>What do we want?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efficiency of Markov multistate models</dc:title>
  <dc:creator>Howard Thom</dc:creator>
  <cp:lastModifiedBy>Howard Thom</cp:lastModifiedBy>
  <cp:revision>7</cp:revision>
  <dcterms:created xsi:type="dcterms:W3CDTF">2019-11-05T11:48:25Z</dcterms:created>
  <dcterms:modified xsi:type="dcterms:W3CDTF">2020-01-20T12:21:44Z</dcterms:modified>
</cp:coreProperties>
</file>