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59" r:id="rId2"/>
    <p:sldId id="457" r:id="rId3"/>
    <p:sldId id="454" r:id="rId4"/>
    <p:sldId id="455" r:id="rId5"/>
    <p:sldId id="458" r:id="rId6"/>
    <p:sldId id="4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26"/>
  </p:normalViewPr>
  <p:slideViewPr>
    <p:cSldViewPr snapToGrid="0">
      <p:cViewPr varScale="1">
        <p:scale>
          <a:sx n="121" d="100"/>
          <a:sy n="121" d="100"/>
        </p:scale>
        <p:origin x="7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238FC-4241-EA4F-B53A-94B08124E017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1CF64-DFAE-2D40-B54D-DD4321AA625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11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6AD9-EE76-8A50-B2F4-156D6FB2D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70FF6CE-6DE9-FED8-AF74-35CFD0EFF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D440135-5A50-124C-200B-A7931262C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提示：三條線的人數加總一定會等於</a:t>
            </a:r>
            <a:r>
              <a:rPr kumimoji="1" lang="en-US" altLang="zh-TW" dirty="0"/>
              <a:t>1000</a:t>
            </a:r>
            <a:r>
              <a:rPr kumimoji="1" lang="zh-TW" altLang="en-US" dirty="0"/>
              <a:t>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3D322-6C1F-5534-2048-88795A66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C6A09-6E11-2542-BB72-02BEED1008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5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B01ED-3303-F00E-4EBA-49D5E214A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786FC97-FCA5-C52A-C533-D933BE45D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0D19869-4E1F-EB05-2D91-732AC561A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提示： </a:t>
            </a:r>
            <a:r>
              <a:rPr kumimoji="1" lang="en-US" altLang="zh-TW" dirty="0"/>
              <a:t>transition probability </a:t>
            </a:r>
            <a:r>
              <a:rPr kumimoji="1" lang="zh-TW" altLang="en-US" dirty="0"/>
              <a:t>改變</a:t>
            </a:r>
            <a:r>
              <a:rPr kumimoji="1" lang="en-US" altLang="zh-TW" dirty="0"/>
              <a:t>, </a:t>
            </a:r>
            <a:r>
              <a:rPr kumimoji="1" lang="zh-TW" altLang="en-US" dirty="0"/>
              <a:t>會帶動 </a:t>
            </a:r>
            <a:r>
              <a:rPr kumimoji="1" lang="en-US" altLang="zh-TW" dirty="0"/>
              <a:t>Markov trace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ICER</a:t>
            </a:r>
            <a:r>
              <a:rPr kumimoji="1" lang="zh-TW" altLang="en-US" dirty="0"/>
              <a:t>都會改變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7D5ED-1C9E-A9B9-F7DF-9AF57ABF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C6A09-6E11-2542-BB72-02BEED1008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9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81DD-E44E-5AE1-1712-E758C9912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73C9498-82AC-73CA-011B-30D204A02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D92AA2B-3357-67B8-A51F-8AAA9802C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提示：</a:t>
            </a:r>
            <a:r>
              <a:rPr kumimoji="1" lang="en-US" altLang="zh-TW" dirty="0"/>
              <a:t>Costs </a:t>
            </a:r>
            <a:r>
              <a:rPr kumimoji="1" lang="zh-TW" altLang="en-US" dirty="0"/>
              <a:t>改變，會帶動</a:t>
            </a:r>
            <a:r>
              <a:rPr kumimoji="1" lang="en-US" altLang="zh-TW" dirty="0"/>
              <a:t>ICER</a:t>
            </a:r>
            <a:r>
              <a:rPr kumimoji="1" lang="zh-TW" altLang="en-US" dirty="0"/>
              <a:t>改變</a:t>
            </a:r>
            <a:endParaRPr kumimoji="1" lang="en-US" altLang="zh-TW" dirty="0"/>
          </a:p>
          <a:p>
            <a:r>
              <a:rPr kumimoji="1" lang="zh-TW" altLang="en-US" dirty="0"/>
              <a:t>提示：記得要多年的成本效益需要折現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01A90-91AC-E4DC-975A-6936AFC96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EC6A09-6E11-2542-BB72-02BEED1008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35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C6A09-6E11-2542-BB72-02BEED1008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D16BC-1E10-D38D-D44A-BFDDCC22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DD5F32-CB35-6248-5906-891654660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ABF6CA-B20F-29E6-AF2A-6E1DDD2B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7EBC2-072C-AC0F-AF01-27243DD0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3D0A3-C294-C26B-0F2F-BB12DCFA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088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763C-E11B-462B-E701-E3E4602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0BBD9D-6484-58FF-6068-D083541A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419D0-EDA6-9B6A-638A-9EAB8CB9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97434-0A40-840F-9079-43DBA44C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9B940-2C52-076E-DE30-1B1AF67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45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BEE792-938E-252F-CCAD-EA5D487A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50AD8B-0E15-8B17-AF0D-EEF086F8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97E4E-4512-18A0-B083-A13A6136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7F808-EDF0-1036-29FB-B93B4DA1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58A55-4E4E-5712-F35C-15FAE77B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9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88B83-07A3-2EA2-4A91-1B11931C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7B2BA-ACDA-D598-DD93-3FB6B23D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F79A4-F977-AF64-F1E1-788D0E03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80C37-AB06-181C-CBF1-04C1FDD3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761ED-9D60-B7CF-D297-FFC07B9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6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B9DDB-6D96-BD84-E778-99F7D256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D2582-9D22-BDCF-0554-88C503E7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F8D2B-3782-D747-2C4F-C647E794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BFDAE-A0C8-6424-D9A8-BFA7936E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D97DB-68B5-0BA0-5E50-067D0236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90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2789-8860-DDB1-54C8-91BE9E7C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68EDF-4ADB-5BB6-6FA7-D1AAF50DA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A2365C-FF93-B928-D5F6-889B4C50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B1EE1C-D75C-A5EC-E462-923D314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08615B-DE52-BD4A-1A3D-502A8130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A8B5E-A4AE-9DC3-7773-388EF4B6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37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6C732-D128-C630-6C86-2482FAFC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8D708C-AC56-EC7B-0427-656064851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F39B0-8BDC-F13E-A211-6EA467A1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14CFD-F3D0-D2B3-067E-5DD916F01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D5EF18-0C9C-9147-3A77-1382BA247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93356C-4113-8112-0621-0661A1D8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0310F0-F6C3-E54E-CB57-9936756F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D9713B-A880-A22A-3C7B-017CFC9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395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259F5-2046-F07C-7B41-812087C4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0F8EEF-39E9-C6B0-8B0B-B1F1332C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00CD50-983F-D181-CE61-7A7B6ADD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14B39A-CE78-A6F6-11B6-9A3C051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094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64E60F-5B05-A0CC-2619-F64D310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D16B99-13D9-065A-4F4F-85B4B69D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DF853-8C31-FDDD-F8D2-2EB76C0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3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DEA1E-98FB-35AD-5038-AB964D35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108C4C-687F-6240-77F3-1FDAFB51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6B7BA5-D87A-50D1-F556-809098F9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E67A87-048F-5FC4-0243-A8FCD792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7E960-CE0A-B997-0050-903CD85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15B5DE-D1A1-B1B4-5198-A222BDA2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0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79ED8-68A8-881D-79FF-6DB46968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4E0A4-3365-C58C-906D-EE7E60A85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EBBFA-02F8-7904-9A71-ABD5328C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B61FE9-E3B1-6527-2147-CA44BD13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170ECF-2053-1B5C-ECA8-1F5ABB52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7D031A-CA0E-B837-2A65-4ECD653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1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34F8DC-EB0D-9F94-2D5C-72D57E48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0C4E4-6ED4-9154-6BDB-42B5DC6A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82A62-B49A-044E-AAF4-B740A754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14B97-3A72-6F4A-8C62-437C24423FA2}" type="datetimeFigureOut">
              <a:rPr kumimoji="1" lang="zh-TW" altLang="en-US" smtClean="0"/>
              <a:t>2024/11/4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3BA4D-9AE5-33FD-23A2-58ED180B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8E3498-7B81-1CB2-7A1A-DE2C407F6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9BCEA-E143-4B4F-AF26-FF4B1B60B9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0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6112-599B-BB73-D867-DD132CA6B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65" y="984797"/>
            <a:ext cx="6035566" cy="512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說明</a:t>
            </a:r>
            <a:r>
              <a:rPr lang="en-US" dirty="0"/>
              <a:t>：</a:t>
            </a:r>
          </a:p>
          <a:p>
            <a:r>
              <a:rPr lang="en-US" dirty="0" err="1"/>
              <a:t>共五個練習題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請在</a:t>
            </a:r>
            <a:r>
              <a:rPr lang="en-US" altLang="zh-TW" dirty="0"/>
              <a:t>3</a:t>
            </a:r>
            <a:r>
              <a:rPr lang="zh-TW" altLang="en-US" dirty="0"/>
              <a:t>週內完成 </a:t>
            </a:r>
            <a:r>
              <a:rPr lang="en-US" altLang="zh-TW" dirty="0"/>
              <a:t>(3</a:t>
            </a:r>
            <a:r>
              <a:rPr lang="en-US" altLang="zh-TW" baseline="30000" dirty="0"/>
              <a:t>rd</a:t>
            </a:r>
            <a:r>
              <a:rPr lang="en-US" altLang="zh-TW" dirty="0"/>
              <a:t> December</a:t>
            </a:r>
            <a:r>
              <a:rPr lang="zh-TW" altLang="en-US" dirty="0"/>
              <a:t>截止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 err="1"/>
              <a:t>三題Excel</a:t>
            </a:r>
            <a:endParaRPr lang="en-US" dirty="0"/>
          </a:p>
          <a:p>
            <a:r>
              <a:rPr lang="en-US" dirty="0" err="1"/>
              <a:t>兩題Markov</a:t>
            </a:r>
            <a:endParaRPr lang="en-US" dirty="0"/>
          </a:p>
          <a:p>
            <a:r>
              <a:rPr lang="en-US" dirty="0" err="1"/>
              <a:t>歡迎在課堂Line群組，或實習課來教室討論</a:t>
            </a:r>
            <a:endParaRPr lang="en-US" dirty="0"/>
          </a:p>
          <a:p>
            <a:r>
              <a:rPr lang="en-US" dirty="0" err="1"/>
              <a:t>內容在GitHub</a:t>
            </a:r>
            <a:endParaRPr lang="en-US" dirty="0"/>
          </a:p>
          <a:p>
            <a:r>
              <a:rPr lang="en-US" dirty="0" err="1"/>
              <a:t>計入上課表現</a:t>
            </a:r>
            <a:r>
              <a:rPr lang="zh-TW" altLang="en-US" dirty="0"/>
              <a:t> </a:t>
            </a:r>
            <a:r>
              <a:rPr lang="en-US" dirty="0"/>
              <a:t>(總成績20%)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64D3DA0-99BA-4BDA-0B4C-0A8B37F547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 marR="0" lvl="0" indent="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練習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 佔總分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20%</a:t>
            </a:r>
            <a:endParaRPr kumimoji="0" lang="e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D88B0-2D4D-3FE8-7FD5-D43CC9AF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39" y="1555531"/>
            <a:ext cx="4329212" cy="43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0E1C-0EA3-8A98-43B9-E3F2CFABB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453709D-3DAA-7CCB-E87D-3402AF3E65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 marR="0" lvl="0" indent="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練習一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: Markov Model in Excel</a:t>
            </a:r>
            <a:endParaRPr kumimoji="0" lang="e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75A8181-9F90-95DF-7E23-F19FD37C1D11}"/>
              </a:ext>
            </a:extLst>
          </p:cNvPr>
          <p:cNvGraphicFramePr>
            <a:graphicFrameLocks noGrp="1"/>
          </p:cNvGraphicFramePr>
          <p:nvPr/>
        </p:nvGraphicFramePr>
        <p:xfrm>
          <a:off x="305653" y="4471046"/>
          <a:ext cx="5257800" cy="2262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1142808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805730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452622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69739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33365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u="none" strike="noStrike" dirty="0">
                          <a:effectLst/>
                        </a:rPr>
                        <a:t>To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598635"/>
                  </a:ext>
                </a:extLst>
              </a:tr>
              <a:tr h="354901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iPhone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Samsung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Others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575469"/>
                  </a:ext>
                </a:extLst>
              </a:tr>
              <a:tr h="354901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u="none" strike="noStrike" dirty="0">
                          <a:effectLst/>
                        </a:rPr>
                        <a:t>From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u="none" strike="noStrike" dirty="0" err="1">
                          <a:effectLst/>
                        </a:rPr>
                        <a:t>i</a:t>
                      </a:r>
                      <a:r>
                        <a:rPr lang="en" altLang="zh-TW" sz="2000" b="1" u="none" strike="noStrike" dirty="0">
                          <a:effectLst/>
                        </a:rPr>
                        <a:t>P</a:t>
                      </a:r>
                      <a:r>
                        <a:rPr lang="en" sz="2000" b="1" u="none" strike="noStrike" dirty="0">
                          <a:effectLst/>
                        </a:rPr>
                        <a:t>hone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80%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372023"/>
                  </a:ext>
                </a:extLst>
              </a:tr>
              <a:tr h="354901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Samsung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30%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88862"/>
                  </a:ext>
                </a:extLst>
              </a:tr>
              <a:tr h="354901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Others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40%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0919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209103-426B-4978-E0D4-5C55EC1DB7A0}"/>
              </a:ext>
            </a:extLst>
          </p:cNvPr>
          <p:cNvSpPr txBox="1"/>
          <p:nvPr/>
        </p:nvSpPr>
        <p:spPr>
          <a:xfrm>
            <a:off x="185030" y="1401312"/>
            <a:ext cx="6953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延續第一個情境：</a:t>
            </a:r>
            <a:endParaRPr kumimoji="1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小李想用</a:t>
            </a:r>
            <a:r>
              <a:rPr kumimoji="1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Markov Model </a:t>
            </a: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了解</a:t>
            </a:r>
            <a:r>
              <a:rPr kumimoji="1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2007</a:t>
            </a: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年</a:t>
            </a:r>
            <a:r>
              <a:rPr kumimoji="1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~2015</a:t>
            </a: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年</a:t>
            </a:r>
            <a:endParaRPr kumimoji="1" lang="en-US" altLang="zh-TW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iPhone</a:t>
            </a: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、</a:t>
            </a:r>
            <a:r>
              <a:rPr kumimoji="1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Samsung</a:t>
            </a: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或他牌，各品牌市佔率的變化。</a:t>
            </a:r>
            <a:endParaRPr kumimoji="1" lang="en-US" altLang="zh-TW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400" b="1" u="sng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</a:t>
            </a:r>
            <a:r>
              <a:rPr kumimoji="1" lang="en-US" altLang="zh-TW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iPhone/Samsung/Others</a:t>
            </a: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的品牌忠誠度變了！</a:t>
            </a:r>
            <a:endParaRPr kumimoji="1" lang="en-US" altLang="zh-TW" sz="2400" b="1" u="sng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依序分別改為</a:t>
            </a:r>
            <a:r>
              <a:rPr kumimoji="1" lang="en-US" altLang="zh-TW" sz="2400" b="1" u="sng" dirty="0">
                <a:solidFill>
                  <a:prstClr val="black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80%</a:t>
            </a:r>
            <a:r>
              <a:rPr kumimoji="1" lang="zh-TW" altLang="en-US" sz="2400" b="1" u="sng" dirty="0">
                <a:solidFill>
                  <a:prstClr val="black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400" b="1" u="sng" dirty="0">
                <a:solidFill>
                  <a:prstClr val="black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30%</a:t>
            </a:r>
            <a:r>
              <a:rPr kumimoji="1" lang="zh-TW" altLang="en-US" sz="2400" b="1" u="sng" dirty="0">
                <a:solidFill>
                  <a:prstClr val="black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2400" b="1" u="sng" dirty="0">
                <a:solidFill>
                  <a:prstClr val="black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40%</a:t>
            </a: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（如下表）</a:t>
            </a:r>
            <a:endParaRPr kumimoji="1" lang="en-US" altLang="zh-TW" sz="2400" b="1" u="sng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請問</a:t>
            </a:r>
            <a:r>
              <a:rPr kumimoji="1" lang="en-US" altLang="zh-TW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2015</a:t>
            </a:r>
            <a:r>
              <a:rPr kumimoji="1" lang="zh-TW" altLang="en-US" sz="2400" b="1" u="sng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年三個品牌分別是多少呢？</a:t>
            </a:r>
            <a:endParaRPr kumimoji="1" lang="en-US" altLang="zh-TW" sz="2400" b="1" u="sng" dirty="0">
              <a:solidFill>
                <a:prstClr val="black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710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E337D-A0F1-FE55-4D3A-86B2F30F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778DB0A-2FB6-6CFA-E5B3-86F8DC9C1D58}"/>
              </a:ext>
            </a:extLst>
          </p:cNvPr>
          <p:cNvSpPr txBox="1">
            <a:spLocks/>
          </p:cNvSpPr>
          <p:nvPr/>
        </p:nvSpPr>
        <p:spPr>
          <a:xfrm>
            <a:off x="0" y="-5210"/>
            <a:ext cx="12192000" cy="636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 marR="0" lvl="0" indent="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練習二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: Markov Model in Excel</a:t>
            </a:r>
            <a:endParaRPr kumimoji="0" lang="e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1FD027-4767-E8A9-C42D-321A3A6F70F5}"/>
              </a:ext>
            </a:extLst>
          </p:cNvPr>
          <p:cNvSpPr txBox="1"/>
          <p:nvPr/>
        </p:nvSpPr>
        <p:spPr>
          <a:xfrm>
            <a:off x="367259" y="1328004"/>
            <a:ext cx="61009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延續</a:t>
            </a:r>
            <a:r>
              <a:rPr kumimoji="1" lang="zh-TW" altLang="en-US" sz="2000" b="1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國健署健身計畫</a:t>
            </a:r>
            <a:r>
              <a: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：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r>
              <a:rPr lang="zh-TW" altLang="en-US" sz="2000" b="1" dirty="0"/>
              <a:t>假設</a:t>
            </a:r>
            <a:r>
              <a:rPr lang="en-US" altLang="zh-TW" sz="2000" b="1" dirty="0"/>
              <a:t>Usual Care</a:t>
            </a:r>
            <a:r>
              <a:rPr lang="zh-TW" altLang="en-US" sz="2000" b="1" dirty="0"/>
              <a:t>組的</a:t>
            </a:r>
            <a:r>
              <a:rPr lang="en-US" altLang="zh-TW" sz="2000" b="1" dirty="0"/>
              <a:t>Transition probability </a:t>
            </a:r>
            <a:r>
              <a:rPr lang="zh-TW" altLang="en-US" sz="2000" b="1" dirty="0"/>
              <a:t>改成</a:t>
            </a:r>
            <a:endParaRPr lang="en-US" altLang="zh-TW" sz="2000" b="1" dirty="0"/>
          </a:p>
          <a:p>
            <a:r>
              <a:rPr lang="en-US" altLang="zh-TW" sz="2000" b="1" dirty="0"/>
              <a:t>From Healthy to healthy = 0.85</a:t>
            </a:r>
          </a:p>
          <a:p>
            <a:r>
              <a:rPr lang="en-US" altLang="zh-TW" sz="2000" b="1" dirty="0"/>
              <a:t>From Sick to Sick = 0.9</a:t>
            </a:r>
          </a:p>
          <a:p>
            <a:r>
              <a:rPr lang="zh-TW" altLang="en-US" sz="2000" b="1" dirty="0"/>
              <a:t>最後的</a:t>
            </a:r>
            <a:r>
              <a:rPr lang="en-US" altLang="zh-TW" sz="2000" b="1" dirty="0"/>
              <a:t>ICER</a:t>
            </a:r>
            <a:r>
              <a:rPr lang="zh-TW" altLang="en-US" sz="2000" b="1" dirty="0"/>
              <a:t>值會有什麼變化呢？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488341-537D-6FFC-43C3-6A1E2CF03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82190"/>
              </p:ext>
            </p:extLst>
          </p:nvPr>
        </p:nvGraphicFramePr>
        <p:xfrm>
          <a:off x="367259" y="3277991"/>
          <a:ext cx="7956934" cy="3154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389">
                  <a:extLst>
                    <a:ext uri="{9D8B030D-6E8A-4147-A177-3AD203B41FA5}">
                      <a16:colId xmlns:a16="http://schemas.microsoft.com/office/drawing/2014/main" val="2662842180"/>
                    </a:ext>
                  </a:extLst>
                </a:gridCol>
                <a:gridCol w="2485852">
                  <a:extLst>
                    <a:ext uri="{9D8B030D-6E8A-4147-A177-3AD203B41FA5}">
                      <a16:colId xmlns:a16="http://schemas.microsoft.com/office/drawing/2014/main" val="1741211797"/>
                    </a:ext>
                  </a:extLst>
                </a:gridCol>
                <a:gridCol w="171879">
                  <a:extLst>
                    <a:ext uri="{9D8B030D-6E8A-4147-A177-3AD203B41FA5}">
                      <a16:colId xmlns:a16="http://schemas.microsoft.com/office/drawing/2014/main" val="4205657250"/>
                    </a:ext>
                  </a:extLst>
                </a:gridCol>
                <a:gridCol w="1739000">
                  <a:extLst>
                    <a:ext uri="{9D8B030D-6E8A-4147-A177-3AD203B41FA5}">
                      <a16:colId xmlns:a16="http://schemas.microsoft.com/office/drawing/2014/main" val="106582968"/>
                    </a:ext>
                  </a:extLst>
                </a:gridCol>
                <a:gridCol w="1258753">
                  <a:extLst>
                    <a:ext uri="{9D8B030D-6E8A-4147-A177-3AD203B41FA5}">
                      <a16:colId xmlns:a16="http://schemas.microsoft.com/office/drawing/2014/main" val="1745978968"/>
                    </a:ext>
                  </a:extLst>
                </a:gridCol>
                <a:gridCol w="1653061">
                  <a:extLst>
                    <a:ext uri="{9D8B030D-6E8A-4147-A177-3AD203B41FA5}">
                      <a16:colId xmlns:a16="http://schemas.microsoft.com/office/drawing/2014/main" val="2690335374"/>
                    </a:ext>
                  </a:extLst>
                </a:gridCol>
              </a:tblGrid>
              <a:tr h="387523">
                <a:tc>
                  <a:txBody>
                    <a:bodyPr/>
                    <a:lstStyle/>
                    <a:p>
                      <a:pPr algn="ctr" fontAlgn="b"/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20640"/>
                  </a:ext>
                </a:extLst>
              </a:tr>
              <a:tr h="763304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 </a:t>
                      </a:r>
                      <a:r>
                        <a:rPr lang="en" sz="2000" b="0" u="none" strike="noStrike" dirty="0">
                          <a:effectLst/>
                        </a:rPr>
                        <a:t>Transition matrix</a:t>
                      </a:r>
                    </a:p>
                    <a:p>
                      <a:pPr algn="ctr" fontAlgn="b"/>
                      <a:r>
                        <a:rPr lang="zh-TW" altLang="en-US" sz="2000" b="0" u="none" strike="noStrike" dirty="0">
                          <a:effectLst/>
                        </a:rPr>
                        <a:t> </a:t>
                      </a:r>
                      <a:r>
                        <a:rPr lang="en-US" altLang="zh-TW" sz="2000" b="1" u="none" strike="noStrike" dirty="0">
                          <a:effectLst/>
                        </a:rPr>
                        <a:t>(</a:t>
                      </a:r>
                      <a:r>
                        <a:rPr lang="en-US" altLang="zh-TW" sz="20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Usual Care</a:t>
                      </a:r>
                      <a:r>
                        <a:rPr lang="en-US" altLang="zh-TW" sz="2000" b="1" u="none" strike="noStrike" dirty="0">
                          <a:effectLst/>
                        </a:rPr>
                        <a:t>)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78241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Healthy 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Sick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Dead 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6076611"/>
                  </a:ext>
                </a:extLst>
              </a:tr>
              <a:tr h="710659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Healthy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0.85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0.1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0.05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57790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Sick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0.9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0.1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1652720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Dead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>
                          <a:effectLst/>
                        </a:rPr>
                        <a:t>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u="none" strike="noStrike" dirty="0"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13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A4D9-D402-B07A-531F-09499150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36089F7-A734-7638-E7F1-E1DD7DA39D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 marR="0" lvl="0" indent="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練習三</a:t>
            </a:r>
            <a:r>
              <a:rPr kumimoji="0" lang="en-US" altLang="zh-TW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: Markov Model in Excel</a:t>
            </a:r>
            <a:endParaRPr kumimoji="0" lang="en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765F4D-7120-BCC3-5C37-B675D65CFC71}"/>
              </a:ext>
            </a:extLst>
          </p:cNvPr>
          <p:cNvSpPr txBox="1"/>
          <p:nvPr/>
        </p:nvSpPr>
        <p:spPr>
          <a:xfrm>
            <a:off x="472410" y="1389943"/>
            <a:ext cx="77873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如果有一天，國健署的健身房計畫中，聘請健身教練的費用變貴了，從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元到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700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元（cost for intervention from 500 to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700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），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ICER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會有什麼變化？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C9749E-3CD9-2492-0BB1-21C815F31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2171"/>
              </p:ext>
            </p:extLst>
          </p:nvPr>
        </p:nvGraphicFramePr>
        <p:xfrm>
          <a:off x="548610" y="3159477"/>
          <a:ext cx="10245515" cy="3230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5013">
                  <a:extLst>
                    <a:ext uri="{9D8B030D-6E8A-4147-A177-3AD203B41FA5}">
                      <a16:colId xmlns:a16="http://schemas.microsoft.com/office/drawing/2014/main" val="954695472"/>
                    </a:ext>
                  </a:extLst>
                </a:gridCol>
                <a:gridCol w="3631038">
                  <a:extLst>
                    <a:ext uri="{9D8B030D-6E8A-4147-A177-3AD203B41FA5}">
                      <a16:colId xmlns:a16="http://schemas.microsoft.com/office/drawing/2014/main" val="2307163782"/>
                    </a:ext>
                  </a:extLst>
                </a:gridCol>
                <a:gridCol w="2472195">
                  <a:extLst>
                    <a:ext uri="{9D8B030D-6E8A-4147-A177-3AD203B41FA5}">
                      <a16:colId xmlns:a16="http://schemas.microsoft.com/office/drawing/2014/main" val="2115563779"/>
                    </a:ext>
                  </a:extLst>
                </a:gridCol>
                <a:gridCol w="2837269">
                  <a:extLst>
                    <a:ext uri="{9D8B030D-6E8A-4147-A177-3AD203B41FA5}">
                      <a16:colId xmlns:a16="http://schemas.microsoft.com/office/drawing/2014/main" val="3194165251"/>
                    </a:ext>
                  </a:extLst>
                </a:gridCol>
              </a:tblGrid>
              <a:tr h="588302"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28009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Costs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u="none" strike="noStrike" dirty="0">
                          <a:effectLst/>
                        </a:rPr>
                        <a:t>QALY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512495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u="none" strike="noStrike" dirty="0">
                          <a:effectLst/>
                        </a:rPr>
                        <a:t>Healthy 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4648011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u="none" strike="noStrike" dirty="0">
                          <a:effectLst/>
                        </a:rPr>
                        <a:t>Sick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853274"/>
                  </a:ext>
                </a:extLst>
              </a:tr>
              <a:tr h="626925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65997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u="none" strike="noStrike" dirty="0">
                          <a:effectLst/>
                        </a:rPr>
                        <a:t>Discount Rate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3%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376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8157852-65C3-857E-E51B-E45685443212}"/>
              </a:ext>
            </a:extLst>
          </p:cNvPr>
          <p:cNvSpPr txBox="1"/>
          <p:nvPr/>
        </p:nvSpPr>
        <p:spPr>
          <a:xfrm>
            <a:off x="548610" y="259787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highlight>
                  <a:srgbClr val="FFFF00"/>
                </a:highlight>
              </a:rPr>
              <a:t>提示：</a:t>
            </a:r>
          </a:p>
        </p:txBody>
      </p:sp>
    </p:spTree>
    <p:extLst>
      <p:ext uri="{BB962C8B-B14F-4D97-AF65-F5344CB8AC3E}">
        <p14:creationId xmlns:p14="http://schemas.microsoft.com/office/powerpoint/2010/main" val="109480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995B4CE-C64A-07C9-F208-E345B9D38A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 marR="0" lvl="0" indent="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練習四</a:t>
            </a:r>
            <a:r>
              <a:rPr kumimoji="0" lang="en-US" altLang="zh-TW" sz="3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: Decision Tree Modelling in </a:t>
            </a:r>
            <a:r>
              <a:rPr kumimoji="0" lang="en-US" altLang="zh-TW" sz="3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Uni" panose="02020603050405020304" pitchFamily="18" charset="-120"/>
                <a:ea typeface="Times New Roman Uni" panose="02020603050405020304" pitchFamily="18" charset="-120"/>
                <a:cs typeface="Times New Roman Uni" panose="02020603050405020304" pitchFamily="18" charset="-120"/>
              </a:rPr>
              <a:t>TreeAge</a:t>
            </a:r>
            <a:endParaRPr kumimoji="0" lang="en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文字方塊 6">
            <a:extLst>
              <a:ext uri="{FF2B5EF4-FFF2-40B4-BE49-F238E27FC236}">
                <a16:creationId xmlns:a16="http://schemas.microsoft.com/office/drawing/2014/main" id="{B61D38C6-0E29-0050-E36C-EE229562C5AD}"/>
              </a:ext>
            </a:extLst>
          </p:cNvPr>
          <p:cNvSpPr txBox="1"/>
          <p:nvPr/>
        </p:nvSpPr>
        <p:spPr>
          <a:xfrm>
            <a:off x="550332" y="1119201"/>
            <a:ext cx="8793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說明</a:t>
            </a:r>
            <a:r>
              <a:rPr lang="en-US" altLang="zh-TW" b="1" dirty="0"/>
              <a:t>：</a:t>
            </a:r>
            <a:r>
              <a:rPr lang="zh-TW" altLang="en-US" b="1" dirty="0"/>
              <a:t>請先按照講義中範例完成</a:t>
            </a:r>
            <a:r>
              <a:rPr lang="en-US" altLang="zh-TW" b="1" dirty="0"/>
              <a:t>Decision Tree Modelling </a:t>
            </a:r>
          </a:p>
          <a:p>
            <a:r>
              <a:rPr lang="zh-TW" altLang="en-US" b="1" dirty="0"/>
              <a:t>                接著請修改以下參數，重新算出</a:t>
            </a:r>
            <a:r>
              <a:rPr lang="en-US" altLang="zh-TW" b="1" dirty="0"/>
              <a:t>ICER</a:t>
            </a:r>
            <a:r>
              <a:rPr lang="zh-TW" altLang="en-US" b="1" dirty="0"/>
              <a:t> 和</a:t>
            </a:r>
            <a:r>
              <a:rPr lang="en-US" altLang="zh-TW" b="1" dirty="0"/>
              <a:t> </a:t>
            </a:r>
            <a:r>
              <a:rPr lang="zh-TW" altLang="en-US" b="1" dirty="0"/>
              <a:t>執行</a:t>
            </a:r>
            <a:r>
              <a:rPr lang="en-US" altLang="zh-TW" b="1" dirty="0"/>
              <a:t>One-way sensitivity analysis </a:t>
            </a:r>
            <a:r>
              <a:rPr lang="en-US" altLang="zh-TW" b="1" dirty="0" err="1"/>
              <a:t>Aanaklysis</a:t>
            </a:r>
            <a:r>
              <a:rPr lang="en-US" altLang="zh-TW" b="1" dirty="0"/>
              <a:t>   </a:t>
            </a: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5E58E50B-CB57-4F9E-902B-0FE500B0C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181330"/>
              </p:ext>
            </p:extLst>
          </p:nvPr>
        </p:nvGraphicFramePr>
        <p:xfrm>
          <a:off x="550334" y="1760219"/>
          <a:ext cx="617628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20">
                  <a:extLst>
                    <a:ext uri="{9D8B030D-6E8A-4147-A177-3AD203B41FA5}">
                      <a16:colId xmlns:a16="http://schemas.microsoft.com/office/drawing/2014/main" val="369434537"/>
                    </a:ext>
                  </a:extLst>
                </a:gridCol>
                <a:gridCol w="1801559">
                  <a:extLst>
                    <a:ext uri="{9D8B030D-6E8A-4147-A177-3AD203B41FA5}">
                      <a16:colId xmlns:a16="http://schemas.microsoft.com/office/drawing/2014/main" val="2863166783"/>
                    </a:ext>
                  </a:extLst>
                </a:gridCol>
                <a:gridCol w="917209">
                  <a:extLst>
                    <a:ext uri="{9D8B030D-6E8A-4147-A177-3AD203B41FA5}">
                      <a16:colId xmlns:a16="http://schemas.microsoft.com/office/drawing/2014/main" val="889958722"/>
                    </a:ext>
                  </a:extLst>
                </a:gridCol>
              </a:tblGrid>
              <a:tr h="343618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Parameter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Variable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9426"/>
                  </a:ext>
                </a:extLst>
              </a:tr>
              <a:tr h="601331">
                <a:tc>
                  <a:txBody>
                    <a:bodyPr/>
                    <a:lstStyle/>
                    <a:p>
                      <a:r>
                        <a:rPr lang="en" altLang="zh-TW" dirty="0"/>
                        <a:t>Probability of success with Surgery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pS_Surgery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7806"/>
                  </a:ext>
                </a:extLst>
              </a:tr>
              <a:tr h="601331">
                <a:tc>
                  <a:txBody>
                    <a:bodyPr/>
                    <a:lstStyle/>
                    <a:p>
                      <a:r>
                        <a:rPr lang="en" altLang="zh-TW" dirty="0"/>
                        <a:t>Probability of success with Medicine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pS</a:t>
                      </a:r>
                      <a:r>
                        <a:rPr lang="en" altLang="zh-TW" dirty="0"/>
                        <a:t>_ Medicine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02970"/>
                  </a:ext>
                </a:extLst>
              </a:tr>
              <a:tr h="343618">
                <a:tc>
                  <a:txBody>
                    <a:bodyPr/>
                    <a:lstStyle/>
                    <a:p>
                      <a:r>
                        <a:rPr lang="en" altLang="zh-TW" dirty="0"/>
                        <a:t>Cost of Surgery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cSurgery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50,000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00594"/>
                  </a:ext>
                </a:extLst>
              </a:tr>
              <a:tr h="601331">
                <a:tc>
                  <a:txBody>
                    <a:bodyPr/>
                    <a:lstStyle/>
                    <a:p>
                      <a:r>
                        <a:rPr lang="en" altLang="zh-TW" dirty="0"/>
                        <a:t>Cost of Medicine per year*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cMedicine_annual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7,000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955759"/>
                  </a:ext>
                </a:extLst>
              </a:tr>
              <a:tr h="601331">
                <a:tc>
                  <a:txBody>
                    <a:bodyPr/>
                    <a:lstStyle/>
                    <a:p>
                      <a:r>
                        <a:rPr lang="en" altLang="zh-TW" dirty="0"/>
                        <a:t>Life Expectancy Post Treatment Success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leS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5486"/>
                  </a:ext>
                </a:extLst>
              </a:tr>
              <a:tr h="601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Life Expectancy Post Treatment Failure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leF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919379"/>
                  </a:ext>
                </a:extLst>
              </a:tr>
              <a:tr h="34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Utility Success Post Treatment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uS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69381"/>
                  </a:ext>
                </a:extLst>
              </a:tr>
              <a:tr h="34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Utility Failure Post Treatment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uF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20305"/>
                  </a:ext>
                </a:extLst>
              </a:tr>
            </a:tbl>
          </a:graphicData>
        </a:graphic>
      </p:graphicFrame>
      <p:graphicFrame>
        <p:nvGraphicFramePr>
          <p:cNvPr id="8" name="表格 1">
            <a:extLst>
              <a:ext uri="{FF2B5EF4-FFF2-40B4-BE49-F238E27FC236}">
                <a16:creationId xmlns:a16="http://schemas.microsoft.com/office/drawing/2014/main" id="{69BA1040-E33A-E0EB-6456-87945FAF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62587"/>
              </p:ext>
            </p:extLst>
          </p:nvPr>
        </p:nvGraphicFramePr>
        <p:xfrm>
          <a:off x="7144508" y="1760219"/>
          <a:ext cx="4613546" cy="23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145">
                  <a:extLst>
                    <a:ext uri="{9D8B030D-6E8A-4147-A177-3AD203B41FA5}">
                      <a16:colId xmlns:a16="http://schemas.microsoft.com/office/drawing/2014/main" val="544379370"/>
                    </a:ext>
                  </a:extLst>
                </a:gridCol>
                <a:gridCol w="2198401">
                  <a:extLst>
                    <a:ext uri="{9D8B030D-6E8A-4147-A177-3AD203B41FA5}">
                      <a16:colId xmlns:a16="http://schemas.microsoft.com/office/drawing/2014/main" val="1955297698"/>
                    </a:ext>
                  </a:extLst>
                </a:gridCol>
              </a:tblGrid>
              <a:tr h="402130">
                <a:tc>
                  <a:txBody>
                    <a:bodyPr/>
                    <a:lstStyle/>
                    <a:p>
                      <a:r>
                        <a:rPr lang="en-US" altLang="zh-TW" dirty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Value(range)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040880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pS_surgery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0.75 (0.7-0.78)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02383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pS_medicine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0.80 (0.77-0.82)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68879"/>
                  </a:ext>
                </a:extLst>
              </a:tr>
              <a:tr h="70372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cSurgery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5,0000 (45,000-55,000)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28136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cMedicine_annual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7,000 (6,650-7,350)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8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1184E0AD-BA14-026E-89A4-0D789A4CEF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5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142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09585">
              <a:lnSpc>
                <a:spcPct val="100000"/>
              </a:lnSpc>
              <a:spcBef>
                <a:spcPts val="1120"/>
              </a:spcBef>
            </a:pPr>
            <a:r>
              <a:rPr lang="en" sz="3200" spc="-147" dirty="0">
                <a:solidFill>
                  <a:srgbClr val="FFFFFF"/>
                </a:solidFill>
              </a:rPr>
              <a:t> </a:t>
            </a:r>
            <a:endParaRPr lang="en" sz="32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3756143-699D-3C16-35AF-8A8097D8C6DE}"/>
              </a:ext>
            </a:extLst>
          </p:cNvPr>
          <p:cNvSpPr txBox="1">
            <a:spLocks/>
          </p:cNvSpPr>
          <p:nvPr/>
        </p:nvSpPr>
        <p:spPr>
          <a:xfrm>
            <a:off x="212833" y="-56491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TW" sz="2000" dirty="0">
              <a:solidFill>
                <a:schemeClr val="bg1"/>
              </a:solidFill>
            </a:endParaRPr>
          </a:p>
          <a:p>
            <a:endParaRPr kumimoji="1" lang="en-US" altLang="zh-TW" sz="2000" dirty="0">
              <a:solidFill>
                <a:schemeClr val="bg1"/>
              </a:solidFill>
            </a:endParaRPr>
          </a:p>
          <a:p>
            <a:r>
              <a:rPr kumimoji="1" lang="zh-TW" altLang="en-US" sz="2800" dirty="0">
                <a:solidFill>
                  <a:schemeClr val="bg1"/>
                </a:solidFill>
              </a:rPr>
              <a:t>練習五：根據下表數據做出</a:t>
            </a:r>
            <a:r>
              <a:rPr kumimoji="1" lang="en-US" altLang="zh-TW" sz="2800" dirty="0">
                <a:solidFill>
                  <a:schemeClr val="bg1"/>
                </a:solidFill>
              </a:rPr>
              <a:t>Markov Model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86B4F3-382C-6250-ED5B-54EEBFC0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6" y="1860331"/>
            <a:ext cx="5355024" cy="4503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F316E-2E0D-1EC8-DB4E-E0E9C3AFA2B0}"/>
              </a:ext>
            </a:extLst>
          </p:cNvPr>
          <p:cNvSpPr txBox="1"/>
          <p:nvPr/>
        </p:nvSpPr>
        <p:spPr>
          <a:xfrm>
            <a:off x="425667" y="886289"/>
            <a:ext cx="11766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說明</a:t>
            </a:r>
            <a:r>
              <a:rPr lang="en-US" altLang="zh-TW" b="1" dirty="0"/>
              <a:t>：</a:t>
            </a:r>
            <a:r>
              <a:rPr lang="zh-TW" altLang="en-US" b="1" dirty="0"/>
              <a:t>請先按照講義中範例完成</a:t>
            </a:r>
            <a:r>
              <a:rPr lang="en-US" altLang="zh-TW" b="1" dirty="0"/>
              <a:t>Markov Modelling </a:t>
            </a:r>
          </a:p>
          <a:p>
            <a:r>
              <a:rPr lang="zh-TW" altLang="en-US" b="1" dirty="0"/>
              <a:t>                接著請修改以下參數，重新算出</a:t>
            </a:r>
            <a:r>
              <a:rPr lang="en-US" altLang="zh-TW" b="1" dirty="0"/>
              <a:t>ICER</a:t>
            </a:r>
            <a:r>
              <a:rPr lang="zh-TW" altLang="en-US" b="1" dirty="0"/>
              <a:t> 和</a:t>
            </a:r>
            <a:r>
              <a:rPr lang="en-US" altLang="zh-TW" b="1" dirty="0"/>
              <a:t> </a:t>
            </a:r>
            <a:r>
              <a:rPr lang="zh-TW" altLang="en-US" b="1" dirty="0"/>
              <a:t>執行</a:t>
            </a:r>
            <a:r>
              <a:rPr lang="en-US" altLang="zh-TW" b="1" dirty="0"/>
              <a:t>Monte Carlo Simulation Acceptability Curve, ICE Scatterplot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72C36-27AF-1051-6AC5-DC048B54E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0331"/>
            <a:ext cx="38227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2C975-F9C1-B524-8B27-7175EA76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31632"/>
            <a:ext cx="5704489" cy="16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519</Words>
  <Application>Microsoft Macintosh PowerPoint</Application>
  <PresentationFormat>Widescreen</PresentationFormat>
  <Paragraphs>145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JhengHei</vt:lpstr>
      <vt:lpstr>新細明體</vt:lpstr>
      <vt:lpstr>Times New Roman Uni</vt:lpstr>
      <vt:lpstr>Aptos</vt:lpstr>
      <vt:lpstr>Aptos Display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aiting yang</dc:creator>
  <cp:lastModifiedBy>steve Lee</cp:lastModifiedBy>
  <cp:revision>5</cp:revision>
  <dcterms:created xsi:type="dcterms:W3CDTF">2024-11-01T12:40:00Z</dcterms:created>
  <dcterms:modified xsi:type="dcterms:W3CDTF">2024-11-05T00:18:40Z</dcterms:modified>
</cp:coreProperties>
</file>