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E8762-904F-F244-A78A-E74633A60784}" v="6" dt="2024-10-22T12:43:30.210"/>
    <p1510:client id="{462606E8-8DE7-B048-99FA-363E9FF8D7BA}" v="1" dt="2024-10-22T08:56:52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856" autoAdjust="0"/>
    <p:restoredTop sz="94694"/>
  </p:normalViewPr>
  <p:slideViewPr>
    <p:cSldViewPr snapToGrid="0">
      <p:cViewPr varScale="1">
        <p:scale>
          <a:sx n="129" d="100"/>
          <a:sy n="129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Appel" userId="b964ef28-6a86-4afb-923a-c821be848efb" providerId="ADAL" clId="{462606E8-8DE7-B048-99FA-363E9FF8D7BA}"/>
    <pc:docChg chg="custSel modSld modMainMaster">
      <pc:chgData name="Cameron Appel" userId="b964ef28-6a86-4afb-923a-c821be848efb" providerId="ADAL" clId="{462606E8-8DE7-B048-99FA-363E9FF8D7BA}" dt="2024-10-22T09:00:01.157" v="5" actId="478"/>
      <pc:docMkLst>
        <pc:docMk/>
      </pc:docMkLst>
      <pc:sldChg chg="addSp delSp modSp mod">
        <pc:chgData name="Cameron Appel" userId="b964ef28-6a86-4afb-923a-c821be848efb" providerId="ADAL" clId="{462606E8-8DE7-B048-99FA-363E9FF8D7BA}" dt="2024-10-22T08:58:07.979" v="4" actId="20577"/>
        <pc:sldMkLst>
          <pc:docMk/>
          <pc:sldMk cId="0" sldId="256"/>
        </pc:sldMkLst>
        <pc:spChg chg="mod">
          <ac:chgData name="Cameron Appel" userId="b964ef28-6a86-4afb-923a-c821be848efb" providerId="ADAL" clId="{462606E8-8DE7-B048-99FA-363E9FF8D7BA}" dt="2024-10-22T08:58:07.979" v="4" actId="20577"/>
          <ac:spMkLst>
            <pc:docMk/>
            <pc:sldMk cId="0" sldId="256"/>
            <ac:spMk id="3" creationId="{09704436-B240-75B5-416E-3431811BA85D}"/>
          </ac:spMkLst>
        </pc:spChg>
        <pc:spChg chg="add del mod">
          <ac:chgData name="Cameron Appel" userId="b964ef28-6a86-4afb-923a-c821be848efb" providerId="ADAL" clId="{462606E8-8DE7-B048-99FA-363E9FF8D7BA}" dt="2024-10-22T08:56:55.484" v="2"/>
          <ac:spMkLst>
            <pc:docMk/>
            <pc:sldMk cId="0" sldId="256"/>
            <ac:spMk id="4" creationId="{E607B0F4-DC30-7FAA-E5E1-D83037588BBF}"/>
          </ac:spMkLst>
        </pc:spChg>
      </pc:sldChg>
      <pc:sldMasterChg chg="modSldLayout">
        <pc:chgData name="Cameron Appel" userId="b964ef28-6a86-4afb-923a-c821be848efb" providerId="ADAL" clId="{462606E8-8DE7-B048-99FA-363E9FF8D7BA}" dt="2024-10-22T09:00:01.157" v="5" actId="478"/>
        <pc:sldMasterMkLst>
          <pc:docMk/>
          <pc:sldMasterMk cId="3250889555" sldId="2147483648"/>
        </pc:sldMasterMkLst>
        <pc:sldLayoutChg chg="delSp mod">
          <pc:chgData name="Cameron Appel" userId="b964ef28-6a86-4afb-923a-c821be848efb" providerId="ADAL" clId="{462606E8-8DE7-B048-99FA-363E9FF8D7BA}" dt="2024-10-22T09:00:01.157" v="5" actId="478"/>
          <pc:sldLayoutMkLst>
            <pc:docMk/>
            <pc:sldMasterMk cId="3250889555" sldId="2147483648"/>
            <pc:sldLayoutMk cId="3026530873" sldId="2147483649"/>
          </pc:sldLayoutMkLst>
          <pc:picChg chg="del">
            <ac:chgData name="Cameron Appel" userId="b964ef28-6a86-4afb-923a-c821be848efb" providerId="ADAL" clId="{462606E8-8DE7-B048-99FA-363E9FF8D7BA}" dt="2024-10-22T09:00:01.157" v="5" actId="478"/>
            <ac:picMkLst>
              <pc:docMk/>
              <pc:sldMasterMk cId="3250889555" sldId="2147483648"/>
              <pc:sldLayoutMk cId="3026530873" sldId="2147483649"/>
              <ac:picMk id="10" creationId="{BE2DA1BB-1BB1-516B-24FC-C7FF355ECD7C}"/>
            </ac:picMkLst>
          </pc:picChg>
        </pc:sldLayoutChg>
      </pc:sldMasterChg>
    </pc:docChg>
  </pc:docChgLst>
  <pc:docChgLst>
    <pc:chgData name="Cameron Appel" userId="b964ef28-6a86-4afb-923a-c821be848efb" providerId="ADAL" clId="{236E8762-904F-F244-A78A-E74633A60784}"/>
    <pc:docChg chg="undo custSel modSld modMainMaster">
      <pc:chgData name="Cameron Appel" userId="b964ef28-6a86-4afb-923a-c821be848efb" providerId="ADAL" clId="{236E8762-904F-F244-A78A-E74633A60784}" dt="2024-10-22T12:44:31.084" v="20" actId="14100"/>
      <pc:docMkLst>
        <pc:docMk/>
      </pc:docMkLst>
      <pc:sldChg chg="modSp mod">
        <pc:chgData name="Cameron Appel" userId="b964ef28-6a86-4afb-923a-c821be848efb" providerId="ADAL" clId="{236E8762-904F-F244-A78A-E74633A60784}" dt="2024-10-22T12:41:36.076" v="7" actId="14100"/>
        <pc:sldMkLst>
          <pc:docMk/>
          <pc:sldMk cId="0" sldId="257"/>
        </pc:sldMkLst>
        <pc:spChg chg="mod">
          <ac:chgData name="Cameron Appel" userId="b964ef28-6a86-4afb-923a-c821be848efb" providerId="ADAL" clId="{236E8762-904F-F244-A78A-E74633A60784}" dt="2024-10-22T12:41:32.320" v="6" actId="14100"/>
          <ac:spMkLst>
            <pc:docMk/>
            <pc:sldMk cId="0" sldId="257"/>
            <ac:spMk id="2" creationId="{4CA81AEA-9AA5-0275-0B80-CA86726BC3DA}"/>
          </ac:spMkLst>
        </pc:spChg>
        <pc:spChg chg="mod">
          <ac:chgData name="Cameron Appel" userId="b964ef28-6a86-4afb-923a-c821be848efb" providerId="ADAL" clId="{236E8762-904F-F244-A78A-E74633A60784}" dt="2024-10-22T12:41:36.076" v="7" actId="14100"/>
          <ac:spMkLst>
            <pc:docMk/>
            <pc:sldMk cId="0" sldId="257"/>
            <ac:spMk id="3" creationId="{8336EB58-5767-A184-CE17-9D8A39614125}"/>
          </ac:spMkLst>
        </pc:spChg>
      </pc:sldChg>
      <pc:sldMasterChg chg="modSldLayout">
        <pc:chgData name="Cameron Appel" userId="b964ef28-6a86-4afb-923a-c821be848efb" providerId="ADAL" clId="{236E8762-904F-F244-A78A-E74633A60784}" dt="2024-10-22T12:44:31.084" v="20" actId="14100"/>
        <pc:sldMasterMkLst>
          <pc:docMk/>
          <pc:sldMasterMk cId="3250889555" sldId="2147483648"/>
        </pc:sldMasterMkLst>
        <pc:sldLayoutChg chg="modSp mod">
          <pc:chgData name="Cameron Appel" userId="b964ef28-6a86-4afb-923a-c821be848efb" providerId="ADAL" clId="{236E8762-904F-F244-A78A-E74633A60784}" dt="2024-10-22T12:44:31.084" v="20" actId="14100"/>
          <pc:sldLayoutMkLst>
            <pc:docMk/>
            <pc:sldMasterMk cId="3250889555" sldId="2147483648"/>
            <pc:sldLayoutMk cId="1361459368" sldId="2147483650"/>
          </pc:sldLayoutMkLst>
          <pc:spChg chg="mod">
            <ac:chgData name="Cameron Appel" userId="b964ef28-6a86-4afb-923a-c821be848efb" providerId="ADAL" clId="{236E8762-904F-F244-A78A-E74633A60784}" dt="2024-10-22T12:44:20.397" v="18" actId="14100"/>
            <ac:spMkLst>
              <pc:docMk/>
              <pc:sldMasterMk cId="3250889555" sldId="2147483648"/>
              <pc:sldLayoutMk cId="1361459368" sldId="2147483650"/>
              <ac:spMk id="2" creationId="{4CA81AEA-9AA5-0275-0B80-CA86726BC3DA}"/>
            </ac:spMkLst>
          </pc:spChg>
          <pc:spChg chg="mod">
            <ac:chgData name="Cameron Appel" userId="b964ef28-6a86-4afb-923a-c821be848efb" providerId="ADAL" clId="{236E8762-904F-F244-A78A-E74633A60784}" dt="2024-10-22T12:44:31.084" v="20" actId="14100"/>
            <ac:spMkLst>
              <pc:docMk/>
              <pc:sldMasterMk cId="3250889555" sldId="2147483648"/>
              <pc:sldLayoutMk cId="1361459368" sldId="2147483650"/>
              <ac:spMk id="3" creationId="{8336EB58-5767-A184-CE17-9D8A3961412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F14-5109-13E9-92CB-52713DB8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B2C57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04436-B240-75B5-416E-3431811B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AEF8-3564-4D2E-7E28-1141DBB8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5A9E-7FC6-60FC-CC8D-EA059B2A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B2B37CA-FE3C-7312-0CF9-10BE899F6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1" y="136525"/>
            <a:ext cx="339922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8CDC-3E97-66C8-98E8-06359022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89C2D-2C07-C14C-982B-E3E7C389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0B33-6275-E8C8-A16B-D0A815A6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7149-6C3D-6471-6429-20B0BFDD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0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5FA4A-5BCA-637C-58C4-B464D2A07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F525C-A19B-2DA4-BA5C-D0C88668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E0E1-BD9B-F991-D068-B0BDE85B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E58B-D966-F672-BF95-4AF45945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</p:spPr>
        <p:txBody>
          <a:bodyPr wrap="square">
            <a:spAutoFit/>
          </a:bodyPr>
          <a:lstStyle>
            <a:lvl1pPr>
              <a:defRPr sz="4400"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EB58-5767-A184-CE17-9D8A3961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0000"/>
            <a:ext cx="12192000" cy="5456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A986-181A-C483-F58A-7A3D8AA0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D775-95EA-6A13-6762-8EA0EBDC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5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1BE9-F4F8-2D14-CAB6-A7AB9C73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5C00-0295-FF1F-4950-DDC184E9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0FDE-BCD7-EBAF-F1D8-D139D43F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43C7-20F3-5E10-CA6B-2743A04F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4D31-5E3B-8F65-88EC-5D4E9108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AB2C-5701-3931-8593-FC53E2CFC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B65C1-B95F-1087-0723-A777DB0D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D5F0-9526-C582-5313-CD418A9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F1823-064E-6FA5-72CA-CB411AC5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1F0D-46BF-E019-7ABE-2ED6B5D1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4657-1B1C-44D5-0D20-05244089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0DA8-4F82-1BC7-0C49-1DFB29953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775EF-307E-B3C1-7357-584641D1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6C4FC-F742-BBFE-4B0A-8F053CAAA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231D0-AED6-8C89-C1EC-21B923DD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66BB9-A07E-94F6-46F5-0CD6445B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4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F4C9-0A35-55CC-4728-774B9241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A4347-09D3-8942-FA0C-C6E44BDD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807FC-39A4-C78A-D774-CE997B6E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2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38337-4A7A-AB92-B857-E9C42B63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3290-5894-8698-7A7A-5551C090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4D32-A320-2486-F3F3-87F5EFA1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4E32-6FD2-C6C4-8A3E-A76B1E46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82802-0D3B-FCAF-47CD-020DE8CE5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57381-7673-FD02-2623-C9CE54E9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B4A4-F141-131A-3B3B-FFCBF9E3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8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BC41-4626-D098-EE2D-F566C43E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E26B8-FBA6-0E83-6E1B-296F88B59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B6ED-FDF1-D504-451E-719E1553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B7C5-3127-9D3D-BDA1-EFC33D7F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26EF-0B14-63C9-FC28-2AF99C49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D4057-0B2D-69C9-2E63-43C01243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68E4-BE54-E92D-71D2-C5E1E062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8D562-DA0B-E13C-8248-FA5F1F719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3922-EB1C-97D7-D927-D455C1B8A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CFA7E90D-62B7-4789-BD76-D6360EEFD97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8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.a.ford@qmul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F14-5109-13E9-92CB-52713DB8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Primary Care Equity </a:t>
            </a:r>
            <a:r>
              <a:rPr dirty="0" err="1"/>
              <a:t>Datapack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04436-B240-75B5-416E-3431811B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from latest period for England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health-related behaviours in England</a:t>
            </a:r>
          </a:p>
        </p:txBody>
      </p:sp>
      <p:pic>
        <p:nvPicPr>
          <p:cNvPr id="3" name="Picture 1" descr="hecc_slides_files/figure-pptx/behaviou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EB58-5767-A184-CE17-9D8A3961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work of the Health Equity Evidence Centre is made possible through seed funding from NHS England East of England Team.</a:t>
            </a:r>
          </a:p>
          <a:p>
            <a:pPr lvl="0"/>
            <a:r>
              <a:t>These data packs were commissioned by the Health Equity Evidence Centre and were produced by Dr Jonny Currie (GP, public health doctor and Director, HCB Associates).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577"/>
            <a:ext cx="10515600" cy="720000"/>
          </a:xfrm>
        </p:spPr>
        <p:txBody>
          <a:bodyPr>
            <a:spAutoFit/>
          </a:bodyPr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EB58-5767-A184-CE17-9D8A3961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77"/>
            <a:ext cx="10515600" cy="4788386"/>
          </a:xfrm>
        </p:spPr>
        <p:txBody>
          <a:bodyPr/>
          <a:lstStyle/>
          <a:p>
            <a:pPr lvl="0"/>
            <a:r>
              <a:rPr dirty="0"/>
              <a:t>Inequalities in primary care workforce and funding lead to inequalities in access, experience and health outcomes in primary care.</a:t>
            </a:r>
          </a:p>
          <a:p>
            <a:pPr lvl="0"/>
            <a:r>
              <a:rPr dirty="0"/>
              <a:t>A key role of commissioners is to ensure the equitable distribution of resources across the system.</a:t>
            </a:r>
          </a:p>
          <a:p>
            <a:pPr lvl="0"/>
            <a:r>
              <a:rPr dirty="0"/>
              <a:t>We have linked the latest in NHS primary care datasets to look at inequalities using the Index of Multiple Deprivation (IMD).</a:t>
            </a:r>
          </a:p>
          <a:p>
            <a:pPr lvl="0"/>
            <a:r>
              <a:rPr dirty="0"/>
              <a:t>We present the gap between practices in the top and bottom deprivation quintiles, highlighting (</a:t>
            </a:r>
            <a:r>
              <a:rPr i="1" dirty="0"/>
              <a:t>larger circles</a:t>
            </a:r>
            <a:r>
              <a:rPr dirty="0"/>
              <a:t>) where there is a stronger socio-economic gradient.</a:t>
            </a:r>
          </a:p>
          <a:p>
            <a:pPr lvl="0"/>
            <a:r>
              <a:rPr dirty="0"/>
              <a:t>For further information or to discuss the results, please contract </a:t>
            </a:r>
            <a:r>
              <a:rPr dirty="0">
                <a:hlinkClick r:id="rId2"/>
              </a:rPr>
              <a:t>Dr John Ford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Inequality gap in primary care workforce in England</a:t>
            </a:r>
          </a:p>
        </p:txBody>
      </p:sp>
      <p:pic>
        <p:nvPicPr>
          <p:cNvPr id="3" name="Picture 1" descr="hecc_slides_files/figure-pptx/workforc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primary care appointments in England</a:t>
            </a:r>
          </a:p>
        </p:txBody>
      </p:sp>
      <p:pic>
        <p:nvPicPr>
          <p:cNvPr id="3" name="Picture 1" descr="hecc_slides_files/figure-pptx/app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primary care payments in England</a:t>
            </a:r>
          </a:p>
        </p:txBody>
      </p:sp>
      <p:pic>
        <p:nvPicPr>
          <p:cNvPr id="3" name="Picture 1" descr="hecc_slides_files/figure-pptx/paymen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patient experience and practice ratings in England</a:t>
            </a:r>
          </a:p>
        </p:txBody>
      </p:sp>
      <p:pic>
        <p:nvPicPr>
          <p:cNvPr id="3" name="Picture 1" descr="hecc_slides_files/figure-pptx/pe_rating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service quality in England</a:t>
            </a:r>
          </a:p>
        </p:txBody>
      </p:sp>
      <p:pic>
        <p:nvPicPr>
          <p:cNvPr id="3" name="Picture 1" descr="hecc_slides_files/figure-pptx/quali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secondary care impacts in England</a:t>
            </a:r>
          </a:p>
        </p:txBody>
      </p:sp>
      <p:pic>
        <p:nvPicPr>
          <p:cNvPr id="3" name="Picture 1" descr="hecc_slides_files/figure-pptx/admission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disease prevalence in England</a:t>
            </a:r>
          </a:p>
        </p:txBody>
      </p:sp>
      <p:pic>
        <p:nvPicPr>
          <p:cNvPr id="3" name="Picture 1" descr="hecc_slides_files/figure-pptx/prevalenc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B5562E58E7943A2D1A69DC643200C" ma:contentTypeVersion="16" ma:contentTypeDescription="Create a new document." ma:contentTypeScope="" ma:versionID="62ae7b13d3c5b68a0ad370a0042326ef">
  <xsd:schema xmlns:xsd="http://www.w3.org/2001/XMLSchema" xmlns:xs="http://www.w3.org/2001/XMLSchema" xmlns:p="http://schemas.microsoft.com/office/2006/metadata/properties" xmlns:ns2="5ad9a208-9ba3-4d5a-aaa1-1e5e81b978a3" xmlns:ns3="712c25b4-6956-44b3-8114-3bb2a98d2e00" targetNamespace="http://schemas.microsoft.com/office/2006/metadata/properties" ma:root="true" ma:fieldsID="88eb860c8f34abca1502bc4ba8f6234d" ns2:_="" ns3:_="">
    <xsd:import namespace="5ad9a208-9ba3-4d5a-aaa1-1e5e81b978a3"/>
    <xsd:import namespace="712c25b4-6956-44b3-8114-3bb2a98d2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  <xsd:element ref="ns2:Collaborator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9a208-9ba3-4d5a-aaa1-1e5e81b978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c18f9b8-5ae4-4f0b-a238-a922c51e2d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Collaborators" ma:index="22" nillable="true" ma:displayName="Collaborators" ma:format="Dropdown" ma:list="UserInfo" ma:SharePointGroup="0" ma:internalName="Collaborato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c25b4-6956-44b3-8114-3bb2a98d2e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e078b0c-bbc7-4be7-b573-93adef936dae}" ma:internalName="TaxCatchAll" ma:showField="CatchAllData" ma:web="712c25b4-6956-44b3-8114-3bb2a98d2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DDFEED-683D-4C72-B312-D40C2367B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d9a208-9ba3-4d5a-aaa1-1e5e81b978a3"/>
    <ds:schemaRef ds:uri="712c25b4-6956-44b3-8114-3bb2a98d2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BACC74-5457-499C-B2C0-038792DA89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229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Poppins</vt:lpstr>
      <vt:lpstr>Office Theme</vt:lpstr>
      <vt:lpstr>Primary Care Equity Datapack</vt:lpstr>
      <vt:lpstr>Introduction</vt:lpstr>
      <vt:lpstr>Inequality gap in primary care workforce in England</vt:lpstr>
      <vt:lpstr>Inequality gap in primary care appointments in England</vt:lpstr>
      <vt:lpstr>Inequality gap in primary care payments in England</vt:lpstr>
      <vt:lpstr>Inequality gap in patient experience and practice ratings in England</vt:lpstr>
      <vt:lpstr>Inequality gap in service quality in England</vt:lpstr>
      <vt:lpstr>Inequality gap in secondary care impacts in England</vt:lpstr>
      <vt:lpstr>Inequality gap in disease prevalence in England</vt:lpstr>
      <vt:lpstr>Inequality gap in health-related behaviours in England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Care Equity Datapack</dc:title>
  <dc:creator>Jonny Currie</dc:creator>
  <cp:keywords/>
  <cp:lastModifiedBy>Cameron Appel</cp:lastModifiedBy>
  <cp:revision>1</cp:revision>
  <dcterms:created xsi:type="dcterms:W3CDTF">2024-09-01T21:19:46Z</dcterms:created>
  <dcterms:modified xsi:type="dcterms:W3CDTF">2024-10-22T12:44:31Z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-family">
    <vt:lpwstr>Poppins</vt:lpwstr>
  </property>
  <property fmtid="{D5CDD505-2E9C-101B-9397-08002B2CF9AE}" pid="3" name="output">
    <vt:lpwstr/>
  </property>
  <property fmtid="{D5CDD505-2E9C-101B-9397-08002B2CF9AE}" pid="4" name="params">
    <vt:lpwstr/>
  </property>
  <property fmtid="{D5CDD505-2E9C-101B-9397-08002B2CF9AE}" pid="5" name="subtitle">
    <vt:lpwstr>Data from latest period for England</vt:lpwstr>
  </property>
</Properties>
</file>