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23" r:id="rId2"/>
    <p:sldId id="329" r:id="rId3"/>
    <p:sldId id="362" r:id="rId4"/>
    <p:sldId id="350" r:id="rId5"/>
    <p:sldId id="353" r:id="rId6"/>
    <p:sldId id="356" r:id="rId7"/>
    <p:sldId id="360" r:id="rId8"/>
    <p:sldId id="357" r:id="rId9"/>
    <p:sldId id="359" r:id="rId10"/>
    <p:sldId id="358" r:id="rId11"/>
    <p:sldId id="361" r:id="rId12"/>
  </p:sldIdLst>
  <p:sldSz cx="9144000" cy="6858000" type="screen4x3"/>
  <p:notesSz cx="7099300" cy="10234613"/>
  <p:defaultTextStyle>
    <a:defPPr>
      <a:defRPr lang="en-AU"/>
    </a:defPPr>
    <a:lvl1pPr algn="l" rtl="0" fontAlgn="base">
      <a:spcBef>
        <a:spcPct val="0"/>
      </a:spcBef>
      <a:spcAft>
        <a:spcPct val="0"/>
      </a:spcAft>
      <a:defRPr sz="28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CC99FF"/>
    <a:srgbClr val="9900CC"/>
    <a:srgbClr val="6666FF"/>
    <a:srgbClr val="CC0000"/>
    <a:srgbClr val="7777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95026" autoAdjust="0"/>
  </p:normalViewPr>
  <p:slideViewPr>
    <p:cSldViewPr snapToGrid="0">
      <p:cViewPr varScale="1">
        <p:scale>
          <a:sx n="84" d="100"/>
          <a:sy n="84" d="100"/>
        </p:scale>
        <p:origin x="7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AU"/>
          </a:p>
        </p:txBody>
      </p:sp>
      <p:sp>
        <p:nvSpPr>
          <p:cNvPr id="14438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A01A586F-E21B-4DED-9074-C132583CACAF}" type="datetimeFigureOut">
              <a:rPr lang="en-AU"/>
              <a:pPr>
                <a:defRPr/>
              </a:pPr>
              <a:t>24/10/2014</a:t>
            </a:fld>
            <a:endParaRPr lang="en-AU" dirty="0"/>
          </a:p>
        </p:txBody>
      </p:sp>
      <p:sp>
        <p:nvSpPr>
          <p:cNvPr id="14438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AU"/>
          </a:p>
        </p:txBody>
      </p:sp>
      <p:sp>
        <p:nvSpPr>
          <p:cNvPr id="14438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545A43C-E547-423D-8A01-CC6C22C16CE0}" type="slidenum">
              <a:rPr lang="en-AU" altLang="en-US"/>
              <a:pPr/>
              <a:t>‹#›</a:t>
            </a:fld>
            <a:endParaRPr lang="en-AU" altLang="en-US"/>
          </a:p>
        </p:txBody>
      </p:sp>
    </p:spTree>
    <p:extLst>
      <p:ext uri="{BB962C8B-B14F-4D97-AF65-F5344CB8AC3E}">
        <p14:creationId xmlns:p14="http://schemas.microsoft.com/office/powerpoint/2010/main" val="2688355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defTabSz="947738" eaLnBrk="0" hangingPunct="0">
              <a:defRPr sz="1200">
                <a:latin typeface="Arial" charset="0"/>
              </a:defRPr>
            </a:lvl1pPr>
          </a:lstStyle>
          <a:p>
            <a:pPr>
              <a:defRPr/>
            </a:pPr>
            <a:endParaRPr lang="en-AU"/>
          </a:p>
        </p:txBody>
      </p:sp>
      <p:sp>
        <p:nvSpPr>
          <p:cNvPr id="3174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defTabSz="947738" eaLnBrk="0" hangingPunct="0">
              <a:defRPr sz="1200">
                <a:latin typeface="Arial" charset="0"/>
              </a:defRPr>
            </a:lvl1pPr>
          </a:lstStyle>
          <a:p>
            <a:pPr>
              <a:defRPr/>
            </a:pPr>
            <a:fld id="{1DF390C0-0C22-4341-A9EC-06A391DE19F7}" type="datetimeFigureOut">
              <a:rPr lang="en-AU"/>
              <a:pPr>
                <a:defRPr/>
              </a:pPr>
              <a:t>24/10/2014</a:t>
            </a:fld>
            <a:endParaRPr lang="en-AU" dirty="0"/>
          </a:p>
        </p:txBody>
      </p:sp>
      <p:sp>
        <p:nvSpPr>
          <p:cNvPr id="27652" name="Rectangle 4"/>
          <p:cNvSpPr>
            <a:spLocks noRo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175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defTabSz="947738" eaLnBrk="0" hangingPunct="0">
              <a:defRPr sz="1200">
                <a:latin typeface="Arial" charset="0"/>
              </a:defRPr>
            </a:lvl1pPr>
          </a:lstStyle>
          <a:p>
            <a:pPr>
              <a:defRPr/>
            </a:pPr>
            <a:endParaRPr lang="en-AU"/>
          </a:p>
        </p:txBody>
      </p:sp>
      <p:sp>
        <p:nvSpPr>
          <p:cNvPr id="3175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defTabSz="947738" eaLnBrk="0" hangingPunct="0">
              <a:defRPr sz="1200"/>
            </a:lvl1pPr>
          </a:lstStyle>
          <a:p>
            <a:fld id="{9B6857B9-4EC7-4830-A383-01930D7C3CA1}" type="slidenum">
              <a:rPr lang="en-AU" altLang="en-US"/>
              <a:pPr/>
              <a:t>‹#›</a:t>
            </a:fld>
            <a:endParaRPr lang="en-AU" altLang="en-US"/>
          </a:p>
        </p:txBody>
      </p:sp>
    </p:spTree>
    <p:extLst>
      <p:ext uri="{BB962C8B-B14F-4D97-AF65-F5344CB8AC3E}">
        <p14:creationId xmlns:p14="http://schemas.microsoft.com/office/powerpoint/2010/main" val="31882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58678E1B-D944-4EAB-BAF2-AA49D010469A}" type="slidenum">
              <a:rPr lang="en-AU" altLang="en-US"/>
              <a:pPr/>
              <a:t>‹#›</a:t>
            </a:fld>
            <a:endParaRPr lang="en-AU" altLang="en-US"/>
          </a:p>
        </p:txBody>
      </p:sp>
    </p:spTree>
    <p:extLst>
      <p:ext uri="{BB962C8B-B14F-4D97-AF65-F5344CB8AC3E}">
        <p14:creationId xmlns:p14="http://schemas.microsoft.com/office/powerpoint/2010/main" val="192931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9A922459-A29C-4CF9-B24A-5ABE78991451}" type="slidenum">
              <a:rPr lang="en-AU" altLang="en-US"/>
              <a:pPr/>
              <a:t>‹#›</a:t>
            </a:fld>
            <a:endParaRPr lang="en-AU" altLang="en-US"/>
          </a:p>
        </p:txBody>
      </p:sp>
    </p:spTree>
    <p:extLst>
      <p:ext uri="{BB962C8B-B14F-4D97-AF65-F5344CB8AC3E}">
        <p14:creationId xmlns:p14="http://schemas.microsoft.com/office/powerpoint/2010/main" val="418360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4128CB83-E2B8-4DB5-8222-48FD9019A3E1}" type="slidenum">
              <a:rPr lang="en-AU" altLang="en-US"/>
              <a:pPr/>
              <a:t>‹#›</a:t>
            </a:fld>
            <a:endParaRPr lang="en-AU" altLang="en-US"/>
          </a:p>
        </p:txBody>
      </p:sp>
    </p:spTree>
    <p:extLst>
      <p:ext uri="{BB962C8B-B14F-4D97-AF65-F5344CB8AC3E}">
        <p14:creationId xmlns:p14="http://schemas.microsoft.com/office/powerpoint/2010/main" val="102786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415872C3-9174-4ED0-915B-9F90AEBDE448}" type="slidenum">
              <a:rPr lang="en-AU" altLang="en-US"/>
              <a:pPr/>
              <a:t>‹#›</a:t>
            </a:fld>
            <a:endParaRPr lang="en-AU" altLang="en-US"/>
          </a:p>
        </p:txBody>
      </p:sp>
    </p:spTree>
    <p:extLst>
      <p:ext uri="{BB962C8B-B14F-4D97-AF65-F5344CB8AC3E}">
        <p14:creationId xmlns:p14="http://schemas.microsoft.com/office/powerpoint/2010/main" val="191889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2F3819F9-1D58-4AFE-B861-8A005B6BD389}" type="slidenum">
              <a:rPr lang="en-AU" altLang="en-US"/>
              <a:pPr/>
              <a:t>‹#›</a:t>
            </a:fld>
            <a:endParaRPr lang="en-AU" altLang="en-US"/>
          </a:p>
        </p:txBody>
      </p:sp>
    </p:spTree>
    <p:extLst>
      <p:ext uri="{BB962C8B-B14F-4D97-AF65-F5344CB8AC3E}">
        <p14:creationId xmlns:p14="http://schemas.microsoft.com/office/powerpoint/2010/main" val="380314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446B3FD8-1B38-42B7-9F01-2253C7F55B58}" type="slidenum">
              <a:rPr lang="en-AU" altLang="en-US"/>
              <a:pPr/>
              <a:t>‹#›</a:t>
            </a:fld>
            <a:endParaRPr lang="en-AU" altLang="en-US"/>
          </a:p>
        </p:txBody>
      </p:sp>
    </p:spTree>
    <p:extLst>
      <p:ext uri="{BB962C8B-B14F-4D97-AF65-F5344CB8AC3E}">
        <p14:creationId xmlns:p14="http://schemas.microsoft.com/office/powerpoint/2010/main" val="225393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fld id="{95C59A41-AFC1-4927-96EC-8F195FC6FC83}" type="slidenum">
              <a:rPr lang="en-AU" altLang="en-US"/>
              <a:pPr/>
              <a:t>‹#›</a:t>
            </a:fld>
            <a:endParaRPr lang="en-AU" altLang="en-US"/>
          </a:p>
        </p:txBody>
      </p:sp>
    </p:spTree>
    <p:extLst>
      <p:ext uri="{BB962C8B-B14F-4D97-AF65-F5344CB8AC3E}">
        <p14:creationId xmlns:p14="http://schemas.microsoft.com/office/powerpoint/2010/main" val="351040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fld id="{B9376EB9-F013-416E-B8AA-DE3C71ABC688}" type="slidenum">
              <a:rPr lang="en-AU" altLang="en-US"/>
              <a:pPr/>
              <a:t>‹#›</a:t>
            </a:fld>
            <a:endParaRPr lang="en-AU" altLang="en-US"/>
          </a:p>
        </p:txBody>
      </p:sp>
    </p:spTree>
    <p:extLst>
      <p:ext uri="{BB962C8B-B14F-4D97-AF65-F5344CB8AC3E}">
        <p14:creationId xmlns:p14="http://schemas.microsoft.com/office/powerpoint/2010/main" val="213881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fld id="{FAF44B66-7BA2-4D3F-8BCC-0F81B1B680DD}" type="slidenum">
              <a:rPr lang="en-AU" altLang="en-US"/>
              <a:pPr/>
              <a:t>‹#›</a:t>
            </a:fld>
            <a:endParaRPr lang="en-AU" altLang="en-US"/>
          </a:p>
        </p:txBody>
      </p:sp>
    </p:spTree>
    <p:extLst>
      <p:ext uri="{BB962C8B-B14F-4D97-AF65-F5344CB8AC3E}">
        <p14:creationId xmlns:p14="http://schemas.microsoft.com/office/powerpoint/2010/main" val="121047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1D07DD00-4582-4060-82C5-7EC38AE02D91}" type="slidenum">
              <a:rPr lang="en-AU" altLang="en-US"/>
              <a:pPr/>
              <a:t>‹#›</a:t>
            </a:fld>
            <a:endParaRPr lang="en-AU" altLang="en-US"/>
          </a:p>
        </p:txBody>
      </p:sp>
    </p:spTree>
    <p:extLst>
      <p:ext uri="{BB962C8B-B14F-4D97-AF65-F5344CB8AC3E}">
        <p14:creationId xmlns:p14="http://schemas.microsoft.com/office/powerpoint/2010/main" val="65416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709D7532-3806-4938-AD02-1132D07E555F}" type="slidenum">
              <a:rPr lang="en-AU" altLang="en-US"/>
              <a:pPr/>
              <a:t>‹#›</a:t>
            </a:fld>
            <a:endParaRPr lang="en-AU" altLang="en-US"/>
          </a:p>
        </p:txBody>
      </p:sp>
    </p:spTree>
    <p:extLst>
      <p:ext uri="{BB962C8B-B14F-4D97-AF65-F5344CB8AC3E}">
        <p14:creationId xmlns:p14="http://schemas.microsoft.com/office/powerpoint/2010/main" val="302275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A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A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E5049C9-E46D-4D57-927C-BC6D31BEC75C}"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2.bin"/><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image" Target="../media/image5.png"/><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descr="aas-logo (PMS541).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488" y="236538"/>
            <a:ext cx="2357437"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5"/>
          <p:cNvSpPr>
            <a:spLocks noChangeArrowheads="1"/>
          </p:cNvSpPr>
          <p:nvPr/>
        </p:nvSpPr>
        <p:spPr bwMode="auto">
          <a:xfrm>
            <a:off x="2621915" y="323533"/>
            <a:ext cx="6321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sz="2000" b="1" dirty="0">
                <a:solidFill>
                  <a:srgbClr val="0033CC"/>
                </a:solidFill>
              </a:rPr>
              <a:t>Australian Early-Mid Career Researcher Forum</a:t>
            </a:r>
          </a:p>
          <a:p>
            <a:pPr algn="ctr" eaLnBrk="1" hangingPunct="1"/>
            <a:r>
              <a:rPr lang="en-AU" altLang="en-US" sz="2000" i="1" dirty="0">
                <a:solidFill>
                  <a:srgbClr val="0033CC"/>
                </a:solidFill>
              </a:rPr>
              <a:t>The voice of Australia’s future scientific leaders</a:t>
            </a:r>
          </a:p>
        </p:txBody>
      </p:sp>
      <p:sp>
        <p:nvSpPr>
          <p:cNvPr id="8" name="Rectangle 4"/>
          <p:cNvSpPr>
            <a:spLocks noChangeArrowheads="1"/>
          </p:cNvSpPr>
          <p:nvPr/>
        </p:nvSpPr>
        <p:spPr bwMode="auto">
          <a:xfrm>
            <a:off x="515938" y="1389887"/>
            <a:ext cx="817403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AU" altLang="en-US" sz="2000" b="1" dirty="0"/>
              <a:t>The Forum engages with early-mid career scientists from around Australia and advises the Academy</a:t>
            </a:r>
            <a:r>
              <a:rPr lang="en-AU" altLang="en-US" sz="2000" dirty="0"/>
              <a:t> on the key issues raised by young researchers, to help inform its policy recommendations to government.</a:t>
            </a:r>
          </a:p>
          <a:p>
            <a:r>
              <a:rPr lang="en-AU" altLang="en-US" sz="2000" dirty="0"/>
              <a:t/>
            </a:r>
            <a:br>
              <a:rPr lang="en-AU" altLang="en-US" sz="2000" dirty="0"/>
            </a:br>
            <a:r>
              <a:rPr lang="en-AU" altLang="en-US" sz="2000" b="1" dirty="0"/>
              <a:t>The Forum is the national voice of Australia's young scientists</a:t>
            </a:r>
            <a:r>
              <a:rPr lang="en-AU" altLang="en-US" sz="2000" dirty="0"/>
              <a:t>. In response to the </a:t>
            </a:r>
            <a:r>
              <a:rPr lang="en-AU" altLang="en-US" sz="2000" i="1" dirty="0"/>
              <a:t>Strategic Review of Health and Medical Research</a:t>
            </a:r>
            <a:r>
              <a:rPr lang="en-AU" altLang="en-US" sz="2000" dirty="0"/>
              <a:t>, the Forum developed 23 recommendations that could provide realistic solutions to career structure, job security, funding, education, training and gender equity. </a:t>
            </a:r>
          </a:p>
          <a:p>
            <a:endParaRPr lang="en-AU" altLang="en-US" sz="2000" dirty="0"/>
          </a:p>
          <a:p>
            <a:r>
              <a:rPr lang="en-AU" altLang="en-US" sz="2000" b="1" dirty="0"/>
              <a:t>The Forum liaises with other national organisations</a:t>
            </a:r>
            <a:r>
              <a:rPr lang="en-AU" altLang="en-US" sz="2000" dirty="0"/>
              <a:t>, such as the Science &amp; Technology Australia, Australian Society for Medical Research and the NHMRC Reference Group, to positively contribute to both Australia's health and economy, and the future careers of our emerging experts in this sector.</a:t>
            </a:r>
            <a:r>
              <a:rPr lang="en-AU" altLang="en-US" sz="2000" b="1"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550857046"/>
              </p:ext>
            </p:extLst>
          </p:nvPr>
        </p:nvGraphicFramePr>
        <p:xfrm>
          <a:off x="781368" y="601028"/>
          <a:ext cx="7605712" cy="5268912"/>
        </p:xfrm>
        <a:graphic>
          <a:graphicData uri="http://schemas.openxmlformats.org/presentationml/2006/ole">
            <mc:AlternateContent xmlns:mc="http://schemas.openxmlformats.org/markup-compatibility/2006">
              <mc:Choice xmlns:v="urn:schemas-microsoft-com:vml" Requires="v">
                <p:oleObj spid="_x0000_s40972" name="Image" r:id="rId3" imgW="7606080" imgH="5269680" progId="Photoshop.Image.10">
                  <p:embed/>
                </p:oleObj>
              </mc:Choice>
              <mc:Fallback>
                <p:oleObj name="Image" r:id="rId3" imgW="7606080" imgH="5269680" progId="Photoshop.Image.10">
                  <p:embed/>
                  <p:pic>
                    <p:nvPicPr>
                      <p:cNvPr id="0" name=""/>
                      <p:cNvPicPr/>
                      <p:nvPr/>
                    </p:nvPicPr>
                    <p:blipFill>
                      <a:blip r:embed="rId4"/>
                      <a:stretch>
                        <a:fillRect/>
                      </a:stretch>
                    </p:blipFill>
                    <p:spPr>
                      <a:xfrm>
                        <a:off x="781368" y="601028"/>
                        <a:ext cx="7605712" cy="5268912"/>
                      </a:xfrm>
                      <a:prstGeom prst="rect">
                        <a:avLst/>
                      </a:prstGeom>
                    </p:spPr>
                  </p:pic>
                </p:oleObj>
              </mc:Fallback>
            </mc:AlternateContent>
          </a:graphicData>
        </a:graphic>
      </p:graphicFrame>
    </p:spTree>
    <p:extLst>
      <p:ext uri="{BB962C8B-B14F-4D97-AF65-F5344CB8AC3E}">
        <p14:creationId xmlns:p14="http://schemas.microsoft.com/office/powerpoint/2010/main" val="3893353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301745436"/>
              </p:ext>
            </p:extLst>
          </p:nvPr>
        </p:nvGraphicFramePr>
        <p:xfrm>
          <a:off x="998539" y="2938472"/>
          <a:ext cx="2259012" cy="1564947"/>
        </p:xfrm>
        <a:graphic>
          <a:graphicData uri="http://schemas.openxmlformats.org/presentationml/2006/ole">
            <mc:AlternateContent xmlns:mc="http://schemas.openxmlformats.org/markup-compatibility/2006">
              <mc:Choice xmlns:v="urn:schemas-microsoft-com:vml" Requires="v">
                <p:oleObj spid="_x0000_s41994" name="Image" r:id="rId3" imgW="7606080" imgH="5269680" progId="Photoshop.Image.10">
                  <p:embed/>
                </p:oleObj>
              </mc:Choice>
              <mc:Fallback>
                <p:oleObj name="Image" r:id="rId3" imgW="7606080" imgH="5269680" progId="Photoshop.Image.10">
                  <p:embed/>
                  <p:pic>
                    <p:nvPicPr>
                      <p:cNvPr id="0" name=""/>
                      <p:cNvPicPr/>
                      <p:nvPr/>
                    </p:nvPicPr>
                    <p:blipFill>
                      <a:blip r:embed="rId4"/>
                      <a:stretch>
                        <a:fillRect/>
                      </a:stretch>
                    </p:blipFill>
                    <p:spPr>
                      <a:xfrm>
                        <a:off x="998539" y="2938472"/>
                        <a:ext cx="2259012" cy="1564947"/>
                      </a:xfrm>
                      <a:prstGeom prst="rect">
                        <a:avLst/>
                      </a:prstGeom>
                    </p:spPr>
                  </p:pic>
                </p:oleObj>
              </mc:Fallback>
            </mc:AlternateContent>
          </a:graphicData>
        </a:graphic>
      </p:graphicFrame>
      <p:pic>
        <p:nvPicPr>
          <p:cNvPr id="3" name="Picture 2"/>
          <p:cNvPicPr>
            <a:picLocks noChangeAspect="1"/>
          </p:cNvPicPr>
          <p:nvPr/>
        </p:nvPicPr>
        <p:blipFill>
          <a:blip r:embed="rId5"/>
          <a:stretch>
            <a:fillRect/>
          </a:stretch>
        </p:blipFill>
        <p:spPr>
          <a:xfrm>
            <a:off x="1077683" y="5127794"/>
            <a:ext cx="2168438" cy="1589198"/>
          </a:xfrm>
          <a:prstGeom prst="rect">
            <a:avLst/>
          </a:prstGeom>
        </p:spPr>
      </p:pic>
      <p:pic>
        <p:nvPicPr>
          <p:cNvPr id="4" name="Picture 3"/>
          <p:cNvPicPr>
            <a:picLocks noChangeAspect="1"/>
          </p:cNvPicPr>
          <p:nvPr/>
        </p:nvPicPr>
        <p:blipFill>
          <a:blip r:embed="rId6"/>
          <a:stretch>
            <a:fillRect/>
          </a:stretch>
        </p:blipFill>
        <p:spPr>
          <a:xfrm>
            <a:off x="3482339" y="5091989"/>
            <a:ext cx="2084071" cy="1572473"/>
          </a:xfrm>
          <a:prstGeom prst="rect">
            <a:avLst/>
          </a:prstGeom>
        </p:spPr>
      </p:pic>
      <p:pic>
        <p:nvPicPr>
          <p:cNvPr id="5" name="Picture 4"/>
          <p:cNvPicPr>
            <a:picLocks noChangeAspect="1"/>
          </p:cNvPicPr>
          <p:nvPr/>
        </p:nvPicPr>
        <p:blipFill>
          <a:blip r:embed="rId7"/>
          <a:stretch>
            <a:fillRect/>
          </a:stretch>
        </p:blipFill>
        <p:spPr>
          <a:xfrm>
            <a:off x="1053224" y="646678"/>
            <a:ext cx="2081106" cy="1662182"/>
          </a:xfrm>
          <a:prstGeom prst="rect">
            <a:avLst/>
          </a:prstGeom>
        </p:spPr>
      </p:pic>
      <p:pic>
        <p:nvPicPr>
          <p:cNvPr id="6" name="Picture 5"/>
          <p:cNvPicPr>
            <a:picLocks noChangeAspect="1"/>
          </p:cNvPicPr>
          <p:nvPr/>
        </p:nvPicPr>
        <p:blipFill>
          <a:blip r:embed="rId8"/>
          <a:stretch>
            <a:fillRect/>
          </a:stretch>
        </p:blipFill>
        <p:spPr>
          <a:xfrm>
            <a:off x="3864055" y="2877819"/>
            <a:ext cx="1165145" cy="1613457"/>
          </a:xfrm>
          <a:prstGeom prst="rect">
            <a:avLst/>
          </a:prstGeom>
        </p:spPr>
      </p:pic>
      <p:grpSp>
        <p:nvGrpSpPr>
          <p:cNvPr id="37" name="Group 36"/>
          <p:cNvGrpSpPr/>
          <p:nvPr/>
        </p:nvGrpSpPr>
        <p:grpSpPr>
          <a:xfrm>
            <a:off x="5623878" y="2971800"/>
            <a:ext cx="1199832" cy="1520190"/>
            <a:chOff x="6115368" y="2926080"/>
            <a:chExt cx="1199832" cy="1520190"/>
          </a:xfrm>
        </p:grpSpPr>
        <p:grpSp>
          <p:nvGrpSpPr>
            <p:cNvPr id="19" name="Group 18"/>
            <p:cNvGrpSpPr/>
            <p:nvPr/>
          </p:nvGrpSpPr>
          <p:grpSpPr>
            <a:xfrm>
              <a:off x="6115368" y="2926080"/>
              <a:ext cx="1199832" cy="1520190"/>
              <a:chOff x="4926648" y="331470"/>
              <a:chExt cx="1782762" cy="1850390"/>
            </a:xfrm>
          </p:grpSpPr>
          <p:sp>
            <p:nvSpPr>
              <p:cNvPr id="8" name="Line 10"/>
              <p:cNvSpPr>
                <a:spLocks noChangeShapeType="1"/>
              </p:cNvSpPr>
              <p:nvPr/>
            </p:nvSpPr>
            <p:spPr bwMode="auto">
              <a:xfrm>
                <a:off x="5678739" y="1805765"/>
                <a:ext cx="27421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2" name="Line 14"/>
              <p:cNvSpPr>
                <a:spLocks noChangeShapeType="1"/>
              </p:cNvSpPr>
              <p:nvPr/>
            </p:nvSpPr>
            <p:spPr bwMode="auto">
              <a:xfrm>
                <a:off x="4926648" y="331470"/>
                <a:ext cx="178276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3" name="Line 15"/>
              <p:cNvSpPr>
                <a:spLocks noChangeShapeType="1"/>
              </p:cNvSpPr>
              <p:nvPr/>
            </p:nvSpPr>
            <p:spPr bwMode="auto">
              <a:xfrm>
                <a:off x="5427072" y="2177562"/>
                <a:ext cx="77682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4" name="Freeform 17"/>
              <p:cNvSpPr>
                <a:spLocks/>
              </p:cNvSpPr>
              <p:nvPr/>
            </p:nvSpPr>
            <p:spPr bwMode="auto">
              <a:xfrm>
                <a:off x="4937558" y="332186"/>
                <a:ext cx="844467" cy="1843943"/>
              </a:xfrm>
              <a:custGeom>
                <a:avLst/>
                <a:gdLst>
                  <a:gd name="T0" fmla="*/ 0 w 1185"/>
                  <a:gd name="T1" fmla="*/ 0 h 2432"/>
                  <a:gd name="T2" fmla="*/ 2147483647 w 1185"/>
                  <a:gd name="T3" fmla="*/ 2147483647 h 2432"/>
                  <a:gd name="T4" fmla="*/ 2147483647 w 1185"/>
                  <a:gd name="T5" fmla="*/ 2147483647 h 2432"/>
                  <a:gd name="T6" fmla="*/ 0 60000 65536"/>
                  <a:gd name="T7" fmla="*/ 0 60000 65536"/>
                  <a:gd name="T8" fmla="*/ 0 60000 65536"/>
                  <a:gd name="T9" fmla="*/ 0 w 1185"/>
                  <a:gd name="T10" fmla="*/ 0 h 2432"/>
                  <a:gd name="T11" fmla="*/ 1185 w 1185"/>
                  <a:gd name="T12" fmla="*/ 2432 h 2432"/>
                </a:gdLst>
                <a:ahLst/>
                <a:cxnLst>
                  <a:cxn ang="T6">
                    <a:pos x="T0" y="T1"/>
                  </a:cxn>
                  <a:cxn ang="T7">
                    <a:pos x="T2" y="T3"/>
                  </a:cxn>
                  <a:cxn ang="T8">
                    <a:pos x="T4" y="T5"/>
                  </a:cxn>
                </a:cxnLst>
                <a:rect l="T9" t="T10" r="T11" b="T12"/>
                <a:pathLst>
                  <a:path w="1185" h="2432">
                    <a:moveTo>
                      <a:pt x="0" y="0"/>
                    </a:moveTo>
                    <a:cubicBezTo>
                      <a:pt x="479" y="517"/>
                      <a:pt x="959" y="1035"/>
                      <a:pt x="1072" y="1440"/>
                    </a:cubicBezTo>
                    <a:cubicBezTo>
                      <a:pt x="1185" y="1845"/>
                      <a:pt x="932" y="2138"/>
                      <a:pt x="680" y="2432"/>
                    </a:cubicBezTo>
                  </a:path>
                </a:pathLst>
              </a:custGeom>
              <a:noFill/>
              <a:ln w="28575"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5" name="Freeform 18"/>
              <p:cNvSpPr>
                <a:spLocks/>
              </p:cNvSpPr>
              <p:nvPr/>
            </p:nvSpPr>
            <p:spPr bwMode="auto">
              <a:xfrm flipH="1">
                <a:off x="5839486" y="337917"/>
                <a:ext cx="861923" cy="1843943"/>
              </a:xfrm>
              <a:custGeom>
                <a:avLst/>
                <a:gdLst>
                  <a:gd name="T0" fmla="*/ 0 w 1185"/>
                  <a:gd name="T1" fmla="*/ 0 h 2432"/>
                  <a:gd name="T2" fmla="*/ 2147483647 w 1185"/>
                  <a:gd name="T3" fmla="*/ 2147483647 h 2432"/>
                  <a:gd name="T4" fmla="*/ 2147483647 w 1185"/>
                  <a:gd name="T5" fmla="*/ 2147483647 h 2432"/>
                  <a:gd name="T6" fmla="*/ 0 60000 65536"/>
                  <a:gd name="T7" fmla="*/ 0 60000 65536"/>
                  <a:gd name="T8" fmla="*/ 0 60000 65536"/>
                  <a:gd name="T9" fmla="*/ 0 w 1185"/>
                  <a:gd name="T10" fmla="*/ 0 h 2432"/>
                  <a:gd name="T11" fmla="*/ 1185 w 1185"/>
                  <a:gd name="T12" fmla="*/ 2432 h 2432"/>
                </a:gdLst>
                <a:ahLst/>
                <a:cxnLst>
                  <a:cxn ang="T6">
                    <a:pos x="T0" y="T1"/>
                  </a:cxn>
                  <a:cxn ang="T7">
                    <a:pos x="T2" y="T3"/>
                  </a:cxn>
                  <a:cxn ang="T8">
                    <a:pos x="T4" y="T5"/>
                  </a:cxn>
                </a:cxnLst>
                <a:rect l="T9" t="T10" r="T11" b="T12"/>
                <a:pathLst>
                  <a:path w="1185" h="2432">
                    <a:moveTo>
                      <a:pt x="0" y="0"/>
                    </a:moveTo>
                    <a:cubicBezTo>
                      <a:pt x="479" y="517"/>
                      <a:pt x="959" y="1035"/>
                      <a:pt x="1072" y="1440"/>
                    </a:cubicBezTo>
                    <a:cubicBezTo>
                      <a:pt x="1185" y="1845"/>
                      <a:pt x="932" y="2138"/>
                      <a:pt x="680" y="2432"/>
                    </a:cubicBezTo>
                  </a:path>
                </a:pathLst>
              </a:custGeom>
              <a:noFill/>
              <a:ln w="28575"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6" name="Line 19"/>
              <p:cNvSpPr>
                <a:spLocks noChangeShapeType="1"/>
              </p:cNvSpPr>
              <p:nvPr/>
            </p:nvSpPr>
            <p:spPr bwMode="auto">
              <a:xfrm>
                <a:off x="5608913" y="1187535"/>
                <a:ext cx="41386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7" name="Right Arrow 16"/>
              <p:cNvSpPr/>
              <p:nvPr/>
            </p:nvSpPr>
            <p:spPr>
              <a:xfrm>
                <a:off x="5069938" y="1429669"/>
                <a:ext cx="538247" cy="2027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sp>
            <p:nvSpPr>
              <p:cNvPr id="18" name="Right Arrow 17"/>
              <p:cNvSpPr/>
              <p:nvPr/>
            </p:nvSpPr>
            <p:spPr>
              <a:xfrm rot="10800000">
                <a:off x="6010416" y="1438982"/>
                <a:ext cx="538974" cy="2034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grpSp>
        <p:sp>
          <p:nvSpPr>
            <p:cNvPr id="20" name="TextBox 19"/>
            <p:cNvSpPr txBox="1"/>
            <p:nvPr/>
          </p:nvSpPr>
          <p:spPr>
            <a:xfrm>
              <a:off x="6480810" y="2960370"/>
              <a:ext cx="503664" cy="523220"/>
            </a:xfrm>
            <a:prstGeom prst="rect">
              <a:avLst/>
            </a:prstGeom>
            <a:noFill/>
          </p:spPr>
          <p:txBody>
            <a:bodyPr wrap="none" rtlCol="0">
              <a:spAutoFit/>
            </a:bodyPr>
            <a:lstStyle/>
            <a:p>
              <a:r>
                <a:rPr lang="en-AU" dirty="0" smtClean="0"/>
                <a:t>%</a:t>
              </a:r>
              <a:endParaRPr lang="en-AU" dirty="0"/>
            </a:p>
          </p:txBody>
        </p:sp>
      </p:grpSp>
      <p:grpSp>
        <p:nvGrpSpPr>
          <p:cNvPr id="36" name="Group 35"/>
          <p:cNvGrpSpPr/>
          <p:nvPr/>
        </p:nvGrpSpPr>
        <p:grpSpPr>
          <a:xfrm>
            <a:off x="3474720" y="765810"/>
            <a:ext cx="1491615" cy="1360170"/>
            <a:chOff x="3863340" y="502920"/>
            <a:chExt cx="1491615" cy="1360170"/>
          </a:xfrm>
        </p:grpSpPr>
        <p:grpSp>
          <p:nvGrpSpPr>
            <p:cNvPr id="22" name="Group 3"/>
            <p:cNvGrpSpPr>
              <a:grpSpLocks/>
            </p:cNvGrpSpPr>
            <p:nvPr/>
          </p:nvGrpSpPr>
          <p:grpSpPr bwMode="auto">
            <a:xfrm>
              <a:off x="3863340" y="502920"/>
              <a:ext cx="1491615" cy="1360170"/>
              <a:chOff x="430" y="897"/>
              <a:chExt cx="4326" cy="2595"/>
            </a:xfrm>
          </p:grpSpPr>
          <p:sp>
            <p:nvSpPr>
              <p:cNvPr id="30" name="Line 4"/>
              <p:cNvSpPr>
                <a:spLocks noChangeShapeType="1"/>
              </p:cNvSpPr>
              <p:nvPr/>
            </p:nvSpPr>
            <p:spPr bwMode="auto">
              <a:xfrm>
                <a:off x="431" y="900"/>
                <a:ext cx="43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1" name="Freeform 5"/>
              <p:cNvSpPr>
                <a:spLocks/>
              </p:cNvSpPr>
              <p:nvPr/>
            </p:nvSpPr>
            <p:spPr bwMode="auto">
              <a:xfrm>
                <a:off x="430" y="898"/>
                <a:ext cx="2148" cy="2585"/>
              </a:xfrm>
              <a:custGeom>
                <a:avLst/>
                <a:gdLst>
                  <a:gd name="T0" fmla="*/ 0 w 2148"/>
                  <a:gd name="T1" fmla="*/ 0 h 2587"/>
                  <a:gd name="T2" fmla="*/ 1426 w 2148"/>
                  <a:gd name="T3" fmla="*/ 1230 h 2587"/>
                  <a:gd name="T4" fmla="*/ 2148 w 2148"/>
                  <a:gd name="T5" fmla="*/ 2579 h 2587"/>
                  <a:gd name="T6" fmla="*/ 0 60000 65536"/>
                  <a:gd name="T7" fmla="*/ 0 60000 65536"/>
                  <a:gd name="T8" fmla="*/ 0 60000 65536"/>
                  <a:gd name="T9" fmla="*/ 0 w 2148"/>
                  <a:gd name="T10" fmla="*/ 0 h 2587"/>
                  <a:gd name="T11" fmla="*/ 2148 w 2148"/>
                  <a:gd name="T12" fmla="*/ 2587 h 2587"/>
                </a:gdLst>
                <a:ahLst/>
                <a:cxnLst>
                  <a:cxn ang="T6">
                    <a:pos x="T0" y="T1"/>
                  </a:cxn>
                  <a:cxn ang="T7">
                    <a:pos x="T2" y="T3"/>
                  </a:cxn>
                  <a:cxn ang="T8">
                    <a:pos x="T4" y="T5"/>
                  </a:cxn>
                </a:cxnLst>
                <a:rect l="T9" t="T10" r="T11" b="T12"/>
                <a:pathLst>
                  <a:path w="2148" h="2587">
                    <a:moveTo>
                      <a:pt x="0" y="0"/>
                    </a:moveTo>
                    <a:cubicBezTo>
                      <a:pt x="534" y="401"/>
                      <a:pt x="1068" y="803"/>
                      <a:pt x="1426" y="1234"/>
                    </a:cubicBezTo>
                    <a:cubicBezTo>
                      <a:pt x="1784" y="1665"/>
                      <a:pt x="1966" y="2126"/>
                      <a:pt x="2148" y="2587"/>
                    </a:cubicBezTo>
                  </a:path>
                </a:pathLst>
              </a:custGeom>
              <a:noFill/>
              <a:ln w="28575"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32" name="Freeform 6"/>
              <p:cNvSpPr>
                <a:spLocks/>
              </p:cNvSpPr>
              <p:nvPr/>
            </p:nvSpPr>
            <p:spPr bwMode="auto">
              <a:xfrm flipH="1">
                <a:off x="2586" y="897"/>
                <a:ext cx="2168" cy="2595"/>
              </a:xfrm>
              <a:custGeom>
                <a:avLst/>
                <a:gdLst>
                  <a:gd name="T0" fmla="*/ 0 w 2148"/>
                  <a:gd name="T1" fmla="*/ 0 h 2587"/>
                  <a:gd name="T2" fmla="*/ 1480 w 2148"/>
                  <a:gd name="T3" fmla="*/ 1250 h 2587"/>
                  <a:gd name="T4" fmla="*/ 2229 w 2148"/>
                  <a:gd name="T5" fmla="*/ 2619 h 2587"/>
                  <a:gd name="T6" fmla="*/ 0 60000 65536"/>
                  <a:gd name="T7" fmla="*/ 0 60000 65536"/>
                  <a:gd name="T8" fmla="*/ 0 60000 65536"/>
                  <a:gd name="T9" fmla="*/ 0 w 2148"/>
                  <a:gd name="T10" fmla="*/ 0 h 2587"/>
                  <a:gd name="T11" fmla="*/ 2148 w 2148"/>
                  <a:gd name="T12" fmla="*/ 2587 h 2587"/>
                </a:gdLst>
                <a:ahLst/>
                <a:cxnLst>
                  <a:cxn ang="T6">
                    <a:pos x="T0" y="T1"/>
                  </a:cxn>
                  <a:cxn ang="T7">
                    <a:pos x="T2" y="T3"/>
                  </a:cxn>
                  <a:cxn ang="T8">
                    <a:pos x="T4" y="T5"/>
                  </a:cxn>
                </a:cxnLst>
                <a:rect l="T9" t="T10" r="T11" b="T12"/>
                <a:pathLst>
                  <a:path w="2148" h="2587">
                    <a:moveTo>
                      <a:pt x="0" y="0"/>
                    </a:moveTo>
                    <a:cubicBezTo>
                      <a:pt x="534" y="401"/>
                      <a:pt x="1068" y="803"/>
                      <a:pt x="1426" y="1234"/>
                    </a:cubicBezTo>
                    <a:cubicBezTo>
                      <a:pt x="1784" y="1665"/>
                      <a:pt x="1966" y="2126"/>
                      <a:pt x="2148" y="2587"/>
                    </a:cubicBezTo>
                  </a:path>
                </a:pathLst>
              </a:custGeom>
              <a:noFill/>
              <a:ln w="28575"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33" name="TextBox 32"/>
            <p:cNvSpPr txBox="1"/>
            <p:nvPr/>
          </p:nvSpPr>
          <p:spPr>
            <a:xfrm>
              <a:off x="4335780" y="632460"/>
              <a:ext cx="503664" cy="523220"/>
            </a:xfrm>
            <a:prstGeom prst="rect">
              <a:avLst/>
            </a:prstGeom>
            <a:noFill/>
          </p:spPr>
          <p:txBody>
            <a:bodyPr wrap="none" rtlCol="0">
              <a:spAutoFit/>
            </a:bodyPr>
            <a:lstStyle/>
            <a:p>
              <a:r>
                <a:rPr lang="en-AU" dirty="0" smtClean="0"/>
                <a:t>%</a:t>
              </a:r>
              <a:endParaRPr lang="en-AU" dirty="0"/>
            </a:p>
          </p:txBody>
        </p:sp>
      </p:grpSp>
      <p:sp>
        <p:nvSpPr>
          <p:cNvPr id="34" name="TextBox 33"/>
          <p:cNvSpPr txBox="1"/>
          <p:nvPr/>
        </p:nvSpPr>
        <p:spPr>
          <a:xfrm>
            <a:off x="148590" y="194310"/>
            <a:ext cx="2061718" cy="307777"/>
          </a:xfrm>
          <a:prstGeom prst="rect">
            <a:avLst/>
          </a:prstGeom>
          <a:noFill/>
        </p:spPr>
        <p:txBody>
          <a:bodyPr wrap="none" rtlCol="0">
            <a:spAutoFit/>
          </a:bodyPr>
          <a:lstStyle/>
          <a:p>
            <a:r>
              <a:rPr lang="en-AU" sz="1400" b="1" dirty="0" smtClean="0"/>
              <a:t>Workforce breakdown</a:t>
            </a:r>
            <a:endParaRPr lang="en-AU" sz="1400" b="1" dirty="0"/>
          </a:p>
        </p:txBody>
      </p:sp>
      <p:sp>
        <p:nvSpPr>
          <p:cNvPr id="35" name="TextBox 34"/>
          <p:cNvSpPr txBox="1"/>
          <p:nvPr/>
        </p:nvSpPr>
        <p:spPr>
          <a:xfrm>
            <a:off x="220980" y="2472690"/>
            <a:ext cx="2598788" cy="307777"/>
          </a:xfrm>
          <a:prstGeom prst="rect">
            <a:avLst/>
          </a:prstGeom>
          <a:noFill/>
        </p:spPr>
        <p:txBody>
          <a:bodyPr wrap="none" rtlCol="0">
            <a:spAutoFit/>
          </a:bodyPr>
          <a:lstStyle/>
          <a:p>
            <a:r>
              <a:rPr lang="en-AU" sz="1400" b="1" dirty="0" smtClean="0"/>
              <a:t>Percent funded/at what level</a:t>
            </a:r>
            <a:endParaRPr lang="en-AU" sz="1400" b="1" dirty="0"/>
          </a:p>
        </p:txBody>
      </p:sp>
      <p:sp>
        <p:nvSpPr>
          <p:cNvPr id="38" name="TextBox 37"/>
          <p:cNvSpPr txBox="1"/>
          <p:nvPr/>
        </p:nvSpPr>
        <p:spPr>
          <a:xfrm>
            <a:off x="224790" y="4671060"/>
            <a:ext cx="2162772" cy="307777"/>
          </a:xfrm>
          <a:prstGeom prst="rect">
            <a:avLst/>
          </a:prstGeom>
          <a:noFill/>
        </p:spPr>
        <p:txBody>
          <a:bodyPr wrap="none" rtlCol="0">
            <a:spAutoFit/>
          </a:bodyPr>
          <a:lstStyle/>
          <a:p>
            <a:r>
              <a:rPr lang="en-AU" sz="1400" b="1" dirty="0" smtClean="0"/>
              <a:t>Age/gender breakdown</a:t>
            </a:r>
            <a:endParaRPr lang="en-AU" sz="1400" b="1" dirty="0"/>
          </a:p>
        </p:txBody>
      </p:sp>
      <p:sp>
        <p:nvSpPr>
          <p:cNvPr id="39" name="TextBox 38"/>
          <p:cNvSpPr txBox="1"/>
          <p:nvPr/>
        </p:nvSpPr>
        <p:spPr>
          <a:xfrm>
            <a:off x="6137910" y="651510"/>
            <a:ext cx="2434590" cy="954107"/>
          </a:xfrm>
          <a:prstGeom prst="rect">
            <a:avLst/>
          </a:prstGeom>
          <a:noFill/>
        </p:spPr>
        <p:txBody>
          <a:bodyPr wrap="square" rtlCol="0">
            <a:spAutoFit/>
          </a:bodyPr>
          <a:lstStyle/>
          <a:p>
            <a:pPr algn="ctr"/>
            <a:r>
              <a:rPr lang="en-AU" b="1" i="1" dirty="0" smtClean="0">
                <a:solidFill>
                  <a:srgbClr val="0033CC"/>
                </a:solidFill>
              </a:rPr>
              <a:t>GENERATE A REPORT</a:t>
            </a:r>
            <a:endParaRPr lang="en-AU" b="1" i="1" dirty="0">
              <a:solidFill>
                <a:srgbClr val="0033CC"/>
              </a:solidFill>
            </a:endParaRPr>
          </a:p>
        </p:txBody>
      </p:sp>
      <p:sp>
        <p:nvSpPr>
          <p:cNvPr id="40" name="TextBox 39"/>
          <p:cNvSpPr txBox="1"/>
          <p:nvPr/>
        </p:nvSpPr>
        <p:spPr>
          <a:xfrm>
            <a:off x="6686550" y="5200650"/>
            <a:ext cx="1731564" cy="1015663"/>
          </a:xfrm>
          <a:prstGeom prst="rect">
            <a:avLst/>
          </a:prstGeom>
          <a:noFill/>
        </p:spPr>
        <p:txBody>
          <a:bodyPr wrap="none" rtlCol="0">
            <a:spAutoFit/>
          </a:bodyPr>
          <a:lstStyle/>
          <a:p>
            <a:pPr marL="457200" indent="-457200">
              <a:buFont typeface="Arial" panose="020B0604020202020204" pitchFamily="34" charset="0"/>
              <a:buChar char="•"/>
            </a:pPr>
            <a:r>
              <a:rPr lang="en-AU" sz="2000" i="1" dirty="0" smtClean="0">
                <a:solidFill>
                  <a:srgbClr val="0033CC"/>
                </a:solidFill>
              </a:rPr>
              <a:t>Individual</a:t>
            </a:r>
          </a:p>
          <a:p>
            <a:pPr marL="457200" indent="-457200">
              <a:buFont typeface="Arial" panose="020B0604020202020204" pitchFamily="34" charset="0"/>
              <a:buChar char="•"/>
            </a:pPr>
            <a:r>
              <a:rPr lang="en-AU" sz="2000" i="1" dirty="0" smtClean="0">
                <a:solidFill>
                  <a:srgbClr val="0033CC"/>
                </a:solidFill>
              </a:rPr>
              <a:t>Institute</a:t>
            </a:r>
          </a:p>
          <a:p>
            <a:pPr marL="457200" indent="-457200">
              <a:buFont typeface="Arial" panose="020B0604020202020204" pitchFamily="34" charset="0"/>
              <a:buChar char="•"/>
            </a:pPr>
            <a:r>
              <a:rPr lang="en-AU" sz="2000" i="1" dirty="0" smtClean="0">
                <a:solidFill>
                  <a:srgbClr val="0033CC"/>
                </a:solidFill>
              </a:rPr>
              <a:t>National</a:t>
            </a:r>
            <a:endParaRPr lang="en-AU" sz="2000" i="1" dirty="0">
              <a:solidFill>
                <a:srgbClr val="0033CC"/>
              </a:solidFill>
            </a:endParaRPr>
          </a:p>
        </p:txBody>
      </p:sp>
    </p:spTree>
    <p:extLst>
      <p:ext uri="{BB962C8B-B14F-4D97-AF65-F5344CB8AC3E}">
        <p14:creationId xmlns:p14="http://schemas.microsoft.com/office/powerpoint/2010/main" val="2116674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48402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5153025" y="1177925"/>
            <a:ext cx="35687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lnSpc>
                <a:spcPct val="170000"/>
              </a:lnSpc>
              <a:spcAft>
                <a:spcPct val="45000"/>
              </a:spcAft>
              <a:buFontTx/>
              <a:buAutoNum type="arabicPeriod"/>
            </a:pPr>
            <a:r>
              <a:rPr lang="en-AU" altLang="en-US" sz="1800" b="1">
                <a:solidFill>
                  <a:schemeClr val="accent2"/>
                </a:solidFill>
              </a:rPr>
              <a:t>Identify the </a:t>
            </a:r>
            <a:r>
              <a:rPr lang="en-AU" altLang="en-US" sz="1800" b="1" u="sng">
                <a:solidFill>
                  <a:schemeClr val="accent2"/>
                </a:solidFill>
              </a:rPr>
              <a:t>Issues</a:t>
            </a:r>
          </a:p>
          <a:p>
            <a:pPr eaLnBrk="1" hangingPunct="1">
              <a:lnSpc>
                <a:spcPct val="170000"/>
              </a:lnSpc>
              <a:spcAft>
                <a:spcPct val="45000"/>
              </a:spcAft>
              <a:buFontTx/>
              <a:buAutoNum type="arabicPeriod"/>
            </a:pPr>
            <a:endParaRPr lang="en-AU" altLang="en-US" sz="1800" b="1">
              <a:solidFill>
                <a:schemeClr val="accent2"/>
              </a:solidFill>
            </a:endParaRPr>
          </a:p>
          <a:p>
            <a:pPr eaLnBrk="1" hangingPunct="1">
              <a:lnSpc>
                <a:spcPct val="170000"/>
              </a:lnSpc>
              <a:spcAft>
                <a:spcPct val="45000"/>
              </a:spcAft>
              <a:buFontTx/>
              <a:buAutoNum type="arabicPeriod"/>
            </a:pPr>
            <a:endParaRPr lang="en-AU" altLang="en-US" sz="1800" b="1">
              <a:solidFill>
                <a:schemeClr val="accent2"/>
              </a:solidFill>
            </a:endParaRPr>
          </a:p>
          <a:p>
            <a:pPr eaLnBrk="1" hangingPunct="1">
              <a:lnSpc>
                <a:spcPct val="170000"/>
              </a:lnSpc>
              <a:spcAft>
                <a:spcPct val="45000"/>
              </a:spcAft>
              <a:buFontTx/>
              <a:buAutoNum type="arabicPeriod"/>
            </a:pPr>
            <a:r>
              <a:rPr lang="en-AU" altLang="en-US" sz="1800" b="1">
                <a:solidFill>
                  <a:schemeClr val="accent2"/>
                </a:solidFill>
              </a:rPr>
              <a:t>Discuss possible </a:t>
            </a:r>
            <a:r>
              <a:rPr lang="en-AU" altLang="en-US" sz="1800" b="1" u="sng">
                <a:solidFill>
                  <a:schemeClr val="accent2"/>
                </a:solidFill>
              </a:rPr>
              <a:t>Solutions</a:t>
            </a:r>
          </a:p>
          <a:p>
            <a:pPr eaLnBrk="1" hangingPunct="1">
              <a:lnSpc>
                <a:spcPct val="170000"/>
              </a:lnSpc>
              <a:spcAft>
                <a:spcPct val="45000"/>
              </a:spcAft>
              <a:buFontTx/>
              <a:buAutoNum type="arabicPeriod"/>
            </a:pPr>
            <a:endParaRPr lang="en-AU" altLang="en-US" sz="1800" b="1">
              <a:solidFill>
                <a:schemeClr val="accent2"/>
              </a:solidFill>
            </a:endParaRPr>
          </a:p>
          <a:p>
            <a:pPr eaLnBrk="1" hangingPunct="1">
              <a:lnSpc>
                <a:spcPct val="170000"/>
              </a:lnSpc>
              <a:spcAft>
                <a:spcPct val="45000"/>
              </a:spcAft>
              <a:buFontTx/>
              <a:buAutoNum type="arabicPeriod"/>
            </a:pPr>
            <a:endParaRPr lang="en-AU" altLang="en-US" sz="1800" b="1">
              <a:solidFill>
                <a:schemeClr val="accent2"/>
              </a:solidFill>
            </a:endParaRPr>
          </a:p>
          <a:p>
            <a:pPr eaLnBrk="1" hangingPunct="1">
              <a:lnSpc>
                <a:spcPct val="170000"/>
              </a:lnSpc>
              <a:spcAft>
                <a:spcPct val="45000"/>
              </a:spcAft>
              <a:buFontTx/>
              <a:buAutoNum type="arabicPeriod"/>
            </a:pPr>
            <a:r>
              <a:rPr lang="en-AU" altLang="en-US" sz="1800" b="1">
                <a:solidFill>
                  <a:schemeClr val="accent2"/>
                </a:solidFill>
              </a:rPr>
              <a:t>Develop an </a:t>
            </a:r>
            <a:r>
              <a:rPr lang="en-AU" altLang="en-US" sz="1800" b="1" u="sng">
                <a:solidFill>
                  <a:schemeClr val="accent2"/>
                </a:solidFill>
              </a:rPr>
              <a:t>Action Plan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312" y="251460"/>
            <a:ext cx="9070688" cy="523220"/>
          </a:xfrm>
          <a:prstGeom prst="rect">
            <a:avLst/>
          </a:prstGeom>
          <a:noFill/>
        </p:spPr>
        <p:txBody>
          <a:bodyPr wrap="none" rtlCol="0">
            <a:spAutoFit/>
          </a:bodyPr>
          <a:lstStyle/>
          <a:p>
            <a:r>
              <a:rPr lang="en-AU" b="1" dirty="0" smtClean="0"/>
              <a:t>Top two imperatives for young science researchers:</a:t>
            </a:r>
            <a:endParaRPr lang="en-AU" b="1" dirty="0"/>
          </a:p>
        </p:txBody>
      </p:sp>
      <p:sp>
        <p:nvSpPr>
          <p:cNvPr id="5" name="TextBox 4"/>
          <p:cNvSpPr txBox="1"/>
          <p:nvPr/>
        </p:nvSpPr>
        <p:spPr>
          <a:xfrm>
            <a:off x="3074670" y="2400300"/>
            <a:ext cx="3599062" cy="1569660"/>
          </a:xfrm>
          <a:prstGeom prst="rect">
            <a:avLst/>
          </a:prstGeom>
          <a:noFill/>
        </p:spPr>
        <p:txBody>
          <a:bodyPr wrap="none" rtlCol="0">
            <a:spAutoFit/>
          </a:bodyPr>
          <a:lstStyle/>
          <a:p>
            <a:r>
              <a:rPr lang="en-AU" sz="3200" dirty="0" smtClean="0"/>
              <a:t>1. Career structure</a:t>
            </a:r>
          </a:p>
          <a:p>
            <a:endParaRPr lang="en-AU" sz="3200" dirty="0" smtClean="0"/>
          </a:p>
          <a:p>
            <a:r>
              <a:rPr lang="en-AU" sz="3200" dirty="0" smtClean="0"/>
              <a:t>2. Funding</a:t>
            </a:r>
            <a:endParaRPr lang="en-AU" sz="3200" dirty="0"/>
          </a:p>
        </p:txBody>
      </p:sp>
    </p:spTree>
    <p:extLst>
      <p:ext uri="{BB962C8B-B14F-4D97-AF65-F5344CB8AC3E}">
        <p14:creationId xmlns:p14="http://schemas.microsoft.com/office/powerpoint/2010/main" val="898356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 name="Rectangle 61"/>
          <p:cNvSpPr>
            <a:spLocks noChangeArrowheads="1"/>
          </p:cNvSpPr>
          <p:nvPr/>
        </p:nvSpPr>
        <p:spPr bwMode="auto">
          <a:xfrm>
            <a:off x="906463" y="187325"/>
            <a:ext cx="74279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AU" altLang="ko-KR" sz="2400" b="1" dirty="0">
                <a:solidFill>
                  <a:srgbClr val="0033CC"/>
                </a:solidFill>
                <a:ea typeface="굴림" panose="020B0600000101010101" pitchFamily="34" charset="-127"/>
              </a:rPr>
              <a:t>The “pyramid” actually has a very different shape</a:t>
            </a:r>
          </a:p>
        </p:txBody>
      </p:sp>
      <p:grpSp>
        <p:nvGrpSpPr>
          <p:cNvPr id="2" name="Group 1"/>
          <p:cNvGrpSpPr/>
          <p:nvPr/>
        </p:nvGrpSpPr>
        <p:grpSpPr>
          <a:xfrm>
            <a:off x="1022350" y="747713"/>
            <a:ext cx="7259638" cy="5969000"/>
            <a:chOff x="1022350" y="747713"/>
            <a:chExt cx="7259638" cy="5969000"/>
          </a:xfrm>
        </p:grpSpPr>
        <p:sp>
          <p:nvSpPr>
            <p:cNvPr id="11266" name="Rectangle 2"/>
            <p:cNvSpPr>
              <a:spLocks noChangeArrowheads="1"/>
            </p:cNvSpPr>
            <p:nvPr/>
          </p:nvSpPr>
          <p:spPr bwMode="auto">
            <a:xfrm>
              <a:off x="3817938" y="3778250"/>
              <a:ext cx="539750" cy="527050"/>
            </a:xfrm>
            <a:prstGeom prst="rect">
              <a:avLst/>
            </a:prstGeom>
            <a:gradFill rotWithShape="1">
              <a:gsLst>
                <a:gs pos="0">
                  <a:srgbClr val="FFFFFF"/>
                </a:gs>
                <a:gs pos="100000">
                  <a:srgbClr val="CC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67" name="Rectangle 3"/>
            <p:cNvSpPr>
              <a:spLocks noChangeArrowheads="1"/>
            </p:cNvSpPr>
            <p:nvPr/>
          </p:nvSpPr>
          <p:spPr bwMode="auto">
            <a:xfrm>
              <a:off x="3176588" y="4298950"/>
              <a:ext cx="1390650" cy="609600"/>
            </a:xfrm>
            <a:prstGeom prst="rect">
              <a:avLst/>
            </a:prstGeom>
            <a:gradFill rotWithShape="1">
              <a:gsLst>
                <a:gs pos="0">
                  <a:srgbClr val="FFFFFF"/>
                </a:gs>
                <a:gs pos="100000">
                  <a:srgbClr val="CC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68" name="Rectangle 4"/>
            <p:cNvSpPr>
              <a:spLocks noChangeArrowheads="1"/>
            </p:cNvSpPr>
            <p:nvPr/>
          </p:nvSpPr>
          <p:spPr bwMode="auto">
            <a:xfrm>
              <a:off x="1506538" y="4908550"/>
              <a:ext cx="3409950" cy="520700"/>
            </a:xfrm>
            <a:prstGeom prst="rect">
              <a:avLst/>
            </a:prstGeom>
            <a:gradFill rotWithShape="1">
              <a:gsLst>
                <a:gs pos="0">
                  <a:srgbClr val="FFFFFF"/>
                </a:gs>
                <a:gs pos="100000">
                  <a:srgbClr val="CC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69" name="Freeform 5"/>
            <p:cNvSpPr>
              <a:spLocks/>
            </p:cNvSpPr>
            <p:nvPr/>
          </p:nvSpPr>
          <p:spPr bwMode="auto">
            <a:xfrm>
              <a:off x="1062038" y="882650"/>
              <a:ext cx="3289300" cy="4546600"/>
            </a:xfrm>
            <a:custGeom>
              <a:avLst/>
              <a:gdLst>
                <a:gd name="T0" fmla="*/ 2147483647 w 2072"/>
                <a:gd name="T1" fmla="*/ 0 h 2720"/>
                <a:gd name="T2" fmla="*/ 2147483647 w 2072"/>
                <a:gd name="T3" fmla="*/ 2147483647 h 2720"/>
                <a:gd name="T4" fmla="*/ 2147483647 w 2072"/>
                <a:gd name="T5" fmla="*/ 2147483647 h 2720"/>
                <a:gd name="T6" fmla="*/ 0 w 2072"/>
                <a:gd name="T7" fmla="*/ 2147483647 h 2720"/>
                <a:gd name="T8" fmla="*/ 0 60000 65536"/>
                <a:gd name="T9" fmla="*/ 0 60000 65536"/>
                <a:gd name="T10" fmla="*/ 0 60000 65536"/>
                <a:gd name="T11" fmla="*/ 0 60000 65536"/>
                <a:gd name="T12" fmla="*/ 0 w 2072"/>
                <a:gd name="T13" fmla="*/ 0 h 2720"/>
                <a:gd name="T14" fmla="*/ 2072 w 2072"/>
                <a:gd name="T15" fmla="*/ 2720 h 2720"/>
              </a:gdLst>
              <a:ahLst/>
              <a:cxnLst>
                <a:cxn ang="T8">
                  <a:pos x="T0" y="T1"/>
                </a:cxn>
                <a:cxn ang="T9">
                  <a:pos x="T2" y="T3"/>
                </a:cxn>
                <a:cxn ang="T10">
                  <a:pos x="T4" y="T5"/>
                </a:cxn>
                <a:cxn ang="T11">
                  <a:pos x="T6" y="T7"/>
                </a:cxn>
              </a:cxnLst>
              <a:rect l="T12" t="T13" r="T14" b="T15"/>
              <a:pathLst>
                <a:path w="2072" h="2720">
                  <a:moveTo>
                    <a:pt x="2072" y="0"/>
                  </a:moveTo>
                  <a:cubicBezTo>
                    <a:pt x="2031" y="689"/>
                    <a:pt x="1991" y="1379"/>
                    <a:pt x="1712" y="1768"/>
                  </a:cubicBezTo>
                  <a:cubicBezTo>
                    <a:pt x="1433" y="2157"/>
                    <a:pt x="685" y="2177"/>
                    <a:pt x="400" y="2336"/>
                  </a:cubicBezTo>
                  <a:cubicBezTo>
                    <a:pt x="115" y="2495"/>
                    <a:pt x="67" y="2656"/>
                    <a:pt x="0" y="27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270" name="Freeform 6"/>
            <p:cNvSpPr>
              <a:spLocks/>
            </p:cNvSpPr>
            <p:nvPr/>
          </p:nvSpPr>
          <p:spPr bwMode="auto">
            <a:xfrm flipH="1">
              <a:off x="4541838" y="869950"/>
              <a:ext cx="3289300" cy="4559300"/>
            </a:xfrm>
            <a:custGeom>
              <a:avLst/>
              <a:gdLst>
                <a:gd name="T0" fmla="*/ 2147483647 w 2072"/>
                <a:gd name="T1" fmla="*/ 0 h 2720"/>
                <a:gd name="T2" fmla="*/ 2147483647 w 2072"/>
                <a:gd name="T3" fmla="*/ 2147483647 h 2720"/>
                <a:gd name="T4" fmla="*/ 2147483647 w 2072"/>
                <a:gd name="T5" fmla="*/ 2147483647 h 2720"/>
                <a:gd name="T6" fmla="*/ 0 w 2072"/>
                <a:gd name="T7" fmla="*/ 2147483647 h 2720"/>
                <a:gd name="T8" fmla="*/ 0 60000 65536"/>
                <a:gd name="T9" fmla="*/ 0 60000 65536"/>
                <a:gd name="T10" fmla="*/ 0 60000 65536"/>
                <a:gd name="T11" fmla="*/ 0 60000 65536"/>
                <a:gd name="T12" fmla="*/ 0 w 2072"/>
                <a:gd name="T13" fmla="*/ 0 h 2720"/>
                <a:gd name="T14" fmla="*/ 2072 w 2072"/>
                <a:gd name="T15" fmla="*/ 2720 h 2720"/>
              </a:gdLst>
              <a:ahLst/>
              <a:cxnLst>
                <a:cxn ang="T8">
                  <a:pos x="T0" y="T1"/>
                </a:cxn>
                <a:cxn ang="T9">
                  <a:pos x="T2" y="T3"/>
                </a:cxn>
                <a:cxn ang="T10">
                  <a:pos x="T4" y="T5"/>
                </a:cxn>
                <a:cxn ang="T11">
                  <a:pos x="T6" y="T7"/>
                </a:cxn>
              </a:cxnLst>
              <a:rect l="T12" t="T13" r="T14" b="T15"/>
              <a:pathLst>
                <a:path w="2072" h="2720">
                  <a:moveTo>
                    <a:pt x="2072" y="0"/>
                  </a:moveTo>
                  <a:cubicBezTo>
                    <a:pt x="2031" y="689"/>
                    <a:pt x="1991" y="1379"/>
                    <a:pt x="1712" y="1768"/>
                  </a:cubicBezTo>
                  <a:cubicBezTo>
                    <a:pt x="1433" y="2157"/>
                    <a:pt x="685" y="2177"/>
                    <a:pt x="400" y="2336"/>
                  </a:cubicBezTo>
                  <a:cubicBezTo>
                    <a:pt x="115" y="2495"/>
                    <a:pt x="67" y="2656"/>
                    <a:pt x="0" y="27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271" name="Line 7"/>
            <p:cNvSpPr>
              <a:spLocks noChangeShapeType="1"/>
            </p:cNvSpPr>
            <p:nvPr/>
          </p:nvSpPr>
          <p:spPr bwMode="auto">
            <a:xfrm>
              <a:off x="1071563" y="5429250"/>
              <a:ext cx="67373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272" name="Rectangle 8"/>
            <p:cNvSpPr>
              <a:spLocks noChangeArrowheads="1"/>
            </p:cNvSpPr>
            <p:nvPr/>
          </p:nvSpPr>
          <p:spPr bwMode="auto">
            <a:xfrm>
              <a:off x="7254875" y="5505450"/>
              <a:ext cx="520700" cy="723900"/>
            </a:xfrm>
            <a:prstGeom prst="rect">
              <a:avLst/>
            </a:prstGeom>
            <a:solidFill>
              <a:srgbClr val="FF0000"/>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73" name="Rectangle 9"/>
            <p:cNvSpPr>
              <a:spLocks noChangeArrowheads="1"/>
            </p:cNvSpPr>
            <p:nvPr/>
          </p:nvSpPr>
          <p:spPr bwMode="auto">
            <a:xfrm>
              <a:off x="6613525" y="5505450"/>
              <a:ext cx="520700" cy="723900"/>
            </a:xfrm>
            <a:prstGeom prst="rect">
              <a:avLst/>
            </a:prstGeom>
            <a:solidFill>
              <a:srgbClr val="FFFFCC"/>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74" name="Rectangle 10"/>
            <p:cNvSpPr>
              <a:spLocks noChangeArrowheads="1"/>
            </p:cNvSpPr>
            <p:nvPr/>
          </p:nvSpPr>
          <p:spPr bwMode="auto">
            <a:xfrm>
              <a:off x="5918200" y="5514975"/>
              <a:ext cx="519113" cy="722313"/>
            </a:xfrm>
            <a:prstGeom prst="rect">
              <a:avLst/>
            </a:prstGeom>
            <a:solidFill>
              <a:srgbClr val="CCFFCC"/>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75" name="Rectangle 11"/>
            <p:cNvSpPr>
              <a:spLocks noChangeArrowheads="1"/>
            </p:cNvSpPr>
            <p:nvPr/>
          </p:nvSpPr>
          <p:spPr bwMode="auto">
            <a:xfrm>
              <a:off x="4548188" y="5514975"/>
              <a:ext cx="1171575" cy="715963"/>
            </a:xfrm>
            <a:prstGeom prst="rect">
              <a:avLst/>
            </a:prstGeom>
            <a:solidFill>
              <a:srgbClr val="CCECFF"/>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76" name="Rectangle 12"/>
            <p:cNvSpPr>
              <a:spLocks noChangeArrowheads="1"/>
            </p:cNvSpPr>
            <p:nvPr/>
          </p:nvSpPr>
          <p:spPr bwMode="auto">
            <a:xfrm>
              <a:off x="1090613" y="5514975"/>
              <a:ext cx="3368675" cy="715963"/>
            </a:xfrm>
            <a:prstGeom prst="rect">
              <a:avLst/>
            </a:prstGeom>
            <a:solidFill>
              <a:srgbClr val="C0C0C0"/>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77" name="Text Box 13"/>
            <p:cNvSpPr txBox="1">
              <a:spLocks noChangeArrowheads="1"/>
            </p:cNvSpPr>
            <p:nvPr/>
          </p:nvSpPr>
          <p:spPr bwMode="auto">
            <a:xfrm>
              <a:off x="1704975" y="5383213"/>
              <a:ext cx="1127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78" name="Text Box 14"/>
            <p:cNvSpPr txBox="1">
              <a:spLocks noChangeArrowheads="1"/>
            </p:cNvSpPr>
            <p:nvPr/>
          </p:nvSpPr>
          <p:spPr bwMode="auto">
            <a:xfrm>
              <a:off x="2387600" y="5383213"/>
              <a:ext cx="1127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79" name="Text Box 15"/>
            <p:cNvSpPr txBox="1">
              <a:spLocks noChangeArrowheads="1"/>
            </p:cNvSpPr>
            <p:nvPr/>
          </p:nvSpPr>
          <p:spPr bwMode="auto">
            <a:xfrm>
              <a:off x="3067050" y="5383213"/>
              <a:ext cx="1127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80" name="Text Box 16"/>
            <p:cNvSpPr txBox="1">
              <a:spLocks noChangeArrowheads="1"/>
            </p:cNvSpPr>
            <p:nvPr/>
          </p:nvSpPr>
          <p:spPr bwMode="auto">
            <a:xfrm>
              <a:off x="1022350" y="5383213"/>
              <a:ext cx="1127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81" name="Text Box 17"/>
            <p:cNvSpPr txBox="1">
              <a:spLocks noChangeArrowheads="1"/>
            </p:cNvSpPr>
            <p:nvPr/>
          </p:nvSpPr>
          <p:spPr bwMode="auto">
            <a:xfrm>
              <a:off x="3748088" y="5383213"/>
              <a:ext cx="112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82" name="Text Box 18"/>
            <p:cNvSpPr txBox="1">
              <a:spLocks noChangeArrowheads="1"/>
            </p:cNvSpPr>
            <p:nvPr/>
          </p:nvSpPr>
          <p:spPr bwMode="auto">
            <a:xfrm>
              <a:off x="4475163" y="5383213"/>
              <a:ext cx="1130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83" name="Text Box 19"/>
            <p:cNvSpPr txBox="1">
              <a:spLocks noChangeArrowheads="1"/>
            </p:cNvSpPr>
            <p:nvPr/>
          </p:nvSpPr>
          <p:spPr bwMode="auto">
            <a:xfrm>
              <a:off x="5072063" y="5392738"/>
              <a:ext cx="1127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84" name="Text Box 20"/>
            <p:cNvSpPr txBox="1">
              <a:spLocks noChangeArrowheads="1"/>
            </p:cNvSpPr>
            <p:nvPr/>
          </p:nvSpPr>
          <p:spPr bwMode="auto">
            <a:xfrm>
              <a:off x="5791200" y="5383213"/>
              <a:ext cx="1130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85" name="Text Box 21"/>
            <p:cNvSpPr txBox="1">
              <a:spLocks noChangeArrowheads="1"/>
            </p:cNvSpPr>
            <p:nvPr/>
          </p:nvSpPr>
          <p:spPr bwMode="auto">
            <a:xfrm>
              <a:off x="6481763" y="5383213"/>
              <a:ext cx="1130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86" name="Text Box 22"/>
            <p:cNvSpPr txBox="1">
              <a:spLocks noChangeArrowheads="1"/>
            </p:cNvSpPr>
            <p:nvPr/>
          </p:nvSpPr>
          <p:spPr bwMode="auto">
            <a:xfrm>
              <a:off x="7154863" y="5383213"/>
              <a:ext cx="1127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4400">
                  <a:sym typeface="Webdings" panose="05030102010509060703" pitchFamily="18" charset="2"/>
                </a:rPr>
                <a:t></a:t>
              </a:r>
            </a:p>
          </p:txBody>
        </p:sp>
        <p:sp>
          <p:nvSpPr>
            <p:cNvPr id="11287" name="Text Box 23"/>
            <p:cNvSpPr txBox="1">
              <a:spLocks noChangeArrowheads="1"/>
            </p:cNvSpPr>
            <p:nvPr/>
          </p:nvSpPr>
          <p:spPr bwMode="auto">
            <a:xfrm>
              <a:off x="7412038" y="6003925"/>
              <a:ext cx="261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b="1"/>
                <a:t>?</a:t>
              </a:r>
            </a:p>
          </p:txBody>
        </p:sp>
        <p:sp>
          <p:nvSpPr>
            <p:cNvPr id="11288" name="Text Box 24"/>
            <p:cNvSpPr txBox="1">
              <a:spLocks noChangeArrowheads="1"/>
            </p:cNvSpPr>
            <p:nvPr/>
          </p:nvSpPr>
          <p:spPr bwMode="auto">
            <a:xfrm>
              <a:off x="1495425" y="6015038"/>
              <a:ext cx="24526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b="1"/>
                <a:t>Education (higher/other; private/govt)</a:t>
              </a:r>
            </a:p>
          </p:txBody>
        </p:sp>
        <p:sp>
          <p:nvSpPr>
            <p:cNvPr id="11289" name="Text Box 25"/>
            <p:cNvSpPr txBox="1">
              <a:spLocks noChangeArrowheads="1"/>
            </p:cNvSpPr>
            <p:nvPr/>
          </p:nvSpPr>
          <p:spPr bwMode="auto">
            <a:xfrm>
              <a:off x="4792663" y="6015038"/>
              <a:ext cx="604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b="1"/>
                <a:t>Private</a:t>
              </a:r>
            </a:p>
          </p:txBody>
        </p:sp>
        <p:sp>
          <p:nvSpPr>
            <p:cNvPr id="11290" name="Text Box 26"/>
            <p:cNvSpPr txBox="1">
              <a:spLocks noChangeArrowheads="1"/>
            </p:cNvSpPr>
            <p:nvPr/>
          </p:nvSpPr>
          <p:spPr bwMode="auto">
            <a:xfrm>
              <a:off x="5864225" y="6015038"/>
              <a:ext cx="57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b="1"/>
                <a:t>Health</a:t>
              </a:r>
            </a:p>
          </p:txBody>
        </p:sp>
        <p:sp>
          <p:nvSpPr>
            <p:cNvPr id="11291" name="Text Box 27"/>
            <p:cNvSpPr txBox="1">
              <a:spLocks noChangeArrowheads="1"/>
            </p:cNvSpPr>
            <p:nvPr/>
          </p:nvSpPr>
          <p:spPr bwMode="auto">
            <a:xfrm>
              <a:off x="6626225" y="6015038"/>
              <a:ext cx="473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b="1"/>
                <a:t>Govt</a:t>
              </a:r>
            </a:p>
          </p:txBody>
        </p:sp>
        <p:sp>
          <p:nvSpPr>
            <p:cNvPr id="11292" name="AutoShape 28"/>
            <p:cNvSpPr>
              <a:spLocks/>
            </p:cNvSpPr>
            <p:nvPr/>
          </p:nvSpPr>
          <p:spPr bwMode="auto">
            <a:xfrm rot="16200000">
              <a:off x="6043613" y="4772025"/>
              <a:ext cx="217488" cy="3214687"/>
            </a:xfrm>
            <a:prstGeom prst="leftBrace">
              <a:avLst>
                <a:gd name="adj1" fmla="val 1231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93" name="AutoShape 29"/>
            <p:cNvSpPr>
              <a:spLocks/>
            </p:cNvSpPr>
            <p:nvPr/>
          </p:nvSpPr>
          <p:spPr bwMode="auto">
            <a:xfrm rot="16200000">
              <a:off x="2686050" y="4772025"/>
              <a:ext cx="217488" cy="3214688"/>
            </a:xfrm>
            <a:prstGeom prst="leftBrace">
              <a:avLst>
                <a:gd name="adj1" fmla="val 1231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94" name="Text Box 30"/>
            <p:cNvSpPr txBox="1">
              <a:spLocks noChangeArrowheads="1"/>
            </p:cNvSpPr>
            <p:nvPr/>
          </p:nvSpPr>
          <p:spPr bwMode="auto">
            <a:xfrm>
              <a:off x="5572125" y="6451600"/>
              <a:ext cx="1119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a:t>Males paid more</a:t>
              </a:r>
            </a:p>
          </p:txBody>
        </p:sp>
        <p:sp>
          <p:nvSpPr>
            <p:cNvPr id="11295" name="Text Box 31"/>
            <p:cNvSpPr txBox="1">
              <a:spLocks noChangeArrowheads="1"/>
            </p:cNvSpPr>
            <p:nvPr/>
          </p:nvSpPr>
          <p:spPr bwMode="auto">
            <a:xfrm>
              <a:off x="2243138" y="6443663"/>
              <a:ext cx="10334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a:t>Salaries on par</a:t>
              </a:r>
            </a:p>
          </p:txBody>
        </p:sp>
        <p:sp>
          <p:nvSpPr>
            <p:cNvPr id="11296" name="Rectangle 32"/>
            <p:cNvSpPr>
              <a:spLocks noChangeArrowheads="1"/>
            </p:cNvSpPr>
            <p:nvPr/>
          </p:nvSpPr>
          <p:spPr bwMode="auto">
            <a:xfrm>
              <a:off x="3795713" y="819150"/>
              <a:ext cx="1314450" cy="2952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297" name="Line 33"/>
            <p:cNvSpPr>
              <a:spLocks noChangeShapeType="1"/>
            </p:cNvSpPr>
            <p:nvPr/>
          </p:nvSpPr>
          <p:spPr bwMode="auto">
            <a:xfrm>
              <a:off x="4354513" y="749300"/>
              <a:ext cx="1968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298" name="Line 34"/>
            <p:cNvSpPr>
              <a:spLocks noChangeShapeType="1"/>
            </p:cNvSpPr>
            <p:nvPr/>
          </p:nvSpPr>
          <p:spPr bwMode="auto">
            <a:xfrm flipV="1">
              <a:off x="4010025" y="1122363"/>
              <a:ext cx="655638" cy="0"/>
            </a:xfrm>
            <a:prstGeom prst="line">
              <a:avLst/>
            </a:prstGeom>
            <a:noFill/>
            <a:ln w="12700">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299" name="Text Box 35"/>
            <p:cNvSpPr txBox="1">
              <a:spLocks noChangeArrowheads="1"/>
            </p:cNvSpPr>
            <p:nvPr/>
          </p:nvSpPr>
          <p:spPr bwMode="auto">
            <a:xfrm>
              <a:off x="2955925" y="990600"/>
              <a:ext cx="1120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b="1">
                  <a:solidFill>
                    <a:srgbClr val="CC0000"/>
                  </a:solidFill>
                </a:rPr>
                <a:t>Retirement Age</a:t>
              </a:r>
            </a:p>
          </p:txBody>
        </p:sp>
        <p:sp>
          <p:nvSpPr>
            <p:cNvPr id="11300" name="Line 36"/>
            <p:cNvSpPr>
              <a:spLocks noChangeShapeType="1"/>
            </p:cNvSpPr>
            <p:nvPr/>
          </p:nvSpPr>
          <p:spPr bwMode="auto">
            <a:xfrm flipV="1">
              <a:off x="4108450" y="2047875"/>
              <a:ext cx="123825" cy="1716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01" name="Line 37"/>
            <p:cNvSpPr>
              <a:spLocks noChangeShapeType="1"/>
            </p:cNvSpPr>
            <p:nvPr/>
          </p:nvSpPr>
          <p:spPr bwMode="auto">
            <a:xfrm flipH="1" flipV="1">
              <a:off x="4667250" y="2035175"/>
              <a:ext cx="119063" cy="1735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02" name="Rectangle 38"/>
            <p:cNvSpPr>
              <a:spLocks noChangeArrowheads="1"/>
            </p:cNvSpPr>
            <p:nvPr/>
          </p:nvSpPr>
          <p:spPr bwMode="auto">
            <a:xfrm>
              <a:off x="4186238" y="2952750"/>
              <a:ext cx="133350" cy="825500"/>
            </a:xfrm>
            <a:prstGeom prst="rect">
              <a:avLst/>
            </a:prstGeom>
            <a:gradFill rotWithShape="1">
              <a:gsLst>
                <a:gs pos="0">
                  <a:srgbClr val="FFFFFF"/>
                </a:gs>
                <a:gs pos="100000">
                  <a:srgbClr val="CC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03" name="Line 39"/>
            <p:cNvSpPr>
              <a:spLocks noChangeShapeType="1"/>
            </p:cNvSpPr>
            <p:nvPr/>
          </p:nvSpPr>
          <p:spPr bwMode="auto">
            <a:xfrm flipH="1" flipV="1">
              <a:off x="4665663" y="1125538"/>
              <a:ext cx="0" cy="912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04" name="Line 40"/>
            <p:cNvSpPr>
              <a:spLocks noChangeShapeType="1"/>
            </p:cNvSpPr>
            <p:nvPr/>
          </p:nvSpPr>
          <p:spPr bwMode="auto">
            <a:xfrm flipH="1">
              <a:off x="4238625" y="747713"/>
              <a:ext cx="112713" cy="3667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305" name="Line 41"/>
            <p:cNvSpPr>
              <a:spLocks noChangeShapeType="1"/>
            </p:cNvSpPr>
            <p:nvPr/>
          </p:nvSpPr>
          <p:spPr bwMode="auto">
            <a:xfrm>
              <a:off x="4554538" y="754063"/>
              <a:ext cx="111125" cy="3667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306" name="Rectangle 42"/>
            <p:cNvSpPr>
              <a:spLocks noChangeArrowheads="1"/>
            </p:cNvSpPr>
            <p:nvPr/>
          </p:nvSpPr>
          <p:spPr bwMode="auto">
            <a:xfrm>
              <a:off x="4238625" y="2038350"/>
              <a:ext cx="49213" cy="895350"/>
            </a:xfrm>
            <a:prstGeom prst="rect">
              <a:avLst/>
            </a:prstGeom>
            <a:gradFill rotWithShape="1">
              <a:gsLst>
                <a:gs pos="0">
                  <a:srgbClr val="FFFFFF"/>
                </a:gs>
                <a:gs pos="100000">
                  <a:srgbClr val="CC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07" name="Rectangle 43"/>
            <p:cNvSpPr>
              <a:spLocks noChangeArrowheads="1"/>
            </p:cNvSpPr>
            <p:nvPr/>
          </p:nvSpPr>
          <p:spPr bwMode="auto">
            <a:xfrm>
              <a:off x="4232275" y="1130300"/>
              <a:ext cx="42863" cy="895350"/>
            </a:xfrm>
            <a:prstGeom prst="rect">
              <a:avLst/>
            </a:prstGeom>
            <a:gradFill rotWithShape="1">
              <a:gsLst>
                <a:gs pos="0">
                  <a:srgbClr val="FFFFFF"/>
                </a:gs>
                <a:gs pos="100000">
                  <a:srgbClr val="CC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08" name="Line 44"/>
            <p:cNvSpPr>
              <a:spLocks noChangeShapeType="1"/>
            </p:cNvSpPr>
            <p:nvPr/>
          </p:nvSpPr>
          <p:spPr bwMode="auto">
            <a:xfrm flipV="1">
              <a:off x="4235450" y="1119188"/>
              <a:ext cx="0" cy="917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09" name="Rectangle 45"/>
            <p:cNvSpPr>
              <a:spLocks noChangeArrowheads="1"/>
            </p:cNvSpPr>
            <p:nvPr/>
          </p:nvSpPr>
          <p:spPr bwMode="auto">
            <a:xfrm>
              <a:off x="4916488" y="4908550"/>
              <a:ext cx="2419350" cy="514350"/>
            </a:xfrm>
            <a:prstGeom prst="rect">
              <a:avLst/>
            </a:prstGeom>
            <a:gradFill rotWithShape="1">
              <a:gsLst>
                <a:gs pos="0">
                  <a:srgbClr val="99CC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10" name="Rectangle 46"/>
            <p:cNvSpPr>
              <a:spLocks noChangeArrowheads="1"/>
            </p:cNvSpPr>
            <p:nvPr/>
          </p:nvSpPr>
          <p:spPr bwMode="auto">
            <a:xfrm>
              <a:off x="4567238" y="4298950"/>
              <a:ext cx="1149350" cy="609600"/>
            </a:xfrm>
            <a:prstGeom prst="rect">
              <a:avLst/>
            </a:prstGeom>
            <a:gradFill rotWithShape="1">
              <a:gsLst>
                <a:gs pos="0">
                  <a:srgbClr val="99CC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11" name="Line 47"/>
            <p:cNvSpPr>
              <a:spLocks noChangeShapeType="1"/>
            </p:cNvSpPr>
            <p:nvPr/>
          </p:nvSpPr>
          <p:spPr bwMode="auto">
            <a:xfrm>
              <a:off x="1512888" y="4908550"/>
              <a:ext cx="585152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312" name="Text Box 48"/>
            <p:cNvSpPr txBox="1">
              <a:spLocks noChangeArrowheads="1"/>
            </p:cNvSpPr>
            <p:nvPr/>
          </p:nvSpPr>
          <p:spPr bwMode="auto">
            <a:xfrm>
              <a:off x="4122738" y="4430713"/>
              <a:ext cx="684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sz="1000" b="1"/>
                <a:t>Postdoc</a:t>
              </a:r>
            </a:p>
            <a:p>
              <a:pPr algn="ctr" eaLnBrk="1" hangingPunct="1"/>
              <a:r>
                <a:rPr lang="en-AU" altLang="en-US" sz="1000" b="1">
                  <a:solidFill>
                    <a:srgbClr val="CC0000"/>
                  </a:solidFill>
                </a:rPr>
                <a:t>(A)</a:t>
              </a:r>
            </a:p>
          </p:txBody>
        </p:sp>
        <p:sp>
          <p:nvSpPr>
            <p:cNvPr id="11313" name="Rectangle 49"/>
            <p:cNvSpPr>
              <a:spLocks noChangeArrowheads="1"/>
            </p:cNvSpPr>
            <p:nvPr/>
          </p:nvSpPr>
          <p:spPr bwMode="auto">
            <a:xfrm>
              <a:off x="4357688" y="3778250"/>
              <a:ext cx="717550" cy="520700"/>
            </a:xfrm>
            <a:prstGeom prst="rect">
              <a:avLst/>
            </a:prstGeom>
            <a:gradFill rotWithShape="1">
              <a:gsLst>
                <a:gs pos="0">
                  <a:srgbClr val="99CC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14" name="Line 50"/>
            <p:cNvSpPr>
              <a:spLocks noChangeShapeType="1"/>
            </p:cNvSpPr>
            <p:nvPr/>
          </p:nvSpPr>
          <p:spPr bwMode="auto">
            <a:xfrm flipV="1">
              <a:off x="3236913" y="4289425"/>
              <a:ext cx="2432050" cy="95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315" name="Text Box 51"/>
            <p:cNvSpPr txBox="1">
              <a:spLocks noChangeArrowheads="1"/>
            </p:cNvSpPr>
            <p:nvPr/>
          </p:nvSpPr>
          <p:spPr bwMode="auto">
            <a:xfrm>
              <a:off x="4121150" y="3757613"/>
              <a:ext cx="684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sz="1000" b="1"/>
                <a:t>RF </a:t>
              </a:r>
            </a:p>
            <a:p>
              <a:pPr algn="ctr" eaLnBrk="1" hangingPunct="1"/>
              <a:r>
                <a:rPr lang="en-AU" altLang="en-US" sz="1000" b="1"/>
                <a:t>Postdoc</a:t>
              </a:r>
            </a:p>
            <a:p>
              <a:pPr algn="ctr" eaLnBrk="1" hangingPunct="1"/>
              <a:r>
                <a:rPr lang="en-AU" altLang="en-US" sz="1000" b="1">
                  <a:solidFill>
                    <a:srgbClr val="CC0000"/>
                  </a:solidFill>
                </a:rPr>
                <a:t>(B)</a:t>
              </a:r>
            </a:p>
          </p:txBody>
        </p:sp>
        <p:sp>
          <p:nvSpPr>
            <p:cNvPr id="11316" name="Rectangle 52"/>
            <p:cNvSpPr>
              <a:spLocks noChangeArrowheads="1"/>
            </p:cNvSpPr>
            <p:nvPr/>
          </p:nvSpPr>
          <p:spPr bwMode="auto">
            <a:xfrm>
              <a:off x="4313238" y="2946400"/>
              <a:ext cx="412750" cy="831850"/>
            </a:xfrm>
            <a:prstGeom prst="rect">
              <a:avLst/>
            </a:prstGeom>
            <a:gradFill rotWithShape="1">
              <a:gsLst>
                <a:gs pos="0">
                  <a:srgbClr val="99CC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17" name="Line 53"/>
            <p:cNvSpPr>
              <a:spLocks noChangeShapeType="1"/>
            </p:cNvSpPr>
            <p:nvPr/>
          </p:nvSpPr>
          <p:spPr bwMode="auto">
            <a:xfrm>
              <a:off x="3814763" y="3778250"/>
              <a:ext cx="125571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318" name="Text Box 54"/>
            <p:cNvSpPr txBox="1">
              <a:spLocks noChangeArrowheads="1"/>
            </p:cNvSpPr>
            <p:nvPr/>
          </p:nvSpPr>
          <p:spPr bwMode="auto">
            <a:xfrm>
              <a:off x="4035425" y="3074988"/>
              <a:ext cx="82391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sz="1000" b="1"/>
                <a:t>A/Prof</a:t>
              </a:r>
            </a:p>
            <a:p>
              <a:pPr algn="ctr" eaLnBrk="1" hangingPunct="1"/>
              <a:r>
                <a:rPr lang="en-AU" altLang="en-US" sz="1000" b="1"/>
                <a:t>SRF </a:t>
              </a:r>
            </a:p>
            <a:p>
              <a:pPr algn="ctr" eaLnBrk="1" hangingPunct="1"/>
              <a:r>
                <a:rPr lang="en-AU" altLang="en-US" sz="1000" b="1">
                  <a:solidFill>
                    <a:srgbClr val="CC0000"/>
                  </a:solidFill>
                </a:rPr>
                <a:t>(C)</a:t>
              </a:r>
            </a:p>
          </p:txBody>
        </p:sp>
        <p:sp>
          <p:nvSpPr>
            <p:cNvPr id="11319" name="Rectangle 55"/>
            <p:cNvSpPr>
              <a:spLocks noChangeArrowheads="1"/>
            </p:cNvSpPr>
            <p:nvPr/>
          </p:nvSpPr>
          <p:spPr bwMode="auto">
            <a:xfrm>
              <a:off x="4287838" y="2044700"/>
              <a:ext cx="361950" cy="895350"/>
            </a:xfrm>
            <a:prstGeom prst="rect">
              <a:avLst/>
            </a:prstGeom>
            <a:gradFill rotWithShape="1">
              <a:gsLst>
                <a:gs pos="0">
                  <a:srgbClr val="99CC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20" name="Line 56"/>
            <p:cNvSpPr>
              <a:spLocks noChangeShapeType="1"/>
            </p:cNvSpPr>
            <p:nvPr/>
          </p:nvSpPr>
          <p:spPr bwMode="auto">
            <a:xfrm flipV="1">
              <a:off x="4181475" y="2938463"/>
              <a:ext cx="544513" cy="47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321" name="Text Box 57"/>
            <p:cNvSpPr txBox="1">
              <a:spLocks noChangeArrowheads="1"/>
            </p:cNvSpPr>
            <p:nvPr/>
          </p:nvSpPr>
          <p:spPr bwMode="auto">
            <a:xfrm>
              <a:off x="4151313" y="2195513"/>
              <a:ext cx="617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sz="1000" b="1"/>
                <a:t>Prof A/Prof </a:t>
              </a:r>
              <a:r>
                <a:rPr lang="en-AU" altLang="en-US" sz="1000" b="1">
                  <a:solidFill>
                    <a:srgbClr val="CC0000"/>
                  </a:solidFill>
                </a:rPr>
                <a:t>(D)</a:t>
              </a:r>
            </a:p>
          </p:txBody>
        </p:sp>
        <p:sp>
          <p:nvSpPr>
            <p:cNvPr id="11322" name="Rectangle 58"/>
            <p:cNvSpPr>
              <a:spLocks noChangeArrowheads="1"/>
            </p:cNvSpPr>
            <p:nvPr/>
          </p:nvSpPr>
          <p:spPr bwMode="auto">
            <a:xfrm>
              <a:off x="4275138" y="1130300"/>
              <a:ext cx="361950" cy="914400"/>
            </a:xfrm>
            <a:prstGeom prst="rect">
              <a:avLst/>
            </a:prstGeom>
            <a:gradFill rotWithShape="1">
              <a:gsLst>
                <a:gs pos="0">
                  <a:srgbClr val="99CC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23" name="Text Box 59"/>
            <p:cNvSpPr txBox="1">
              <a:spLocks noChangeArrowheads="1"/>
            </p:cNvSpPr>
            <p:nvPr/>
          </p:nvSpPr>
          <p:spPr bwMode="auto">
            <a:xfrm>
              <a:off x="4137025" y="1322388"/>
              <a:ext cx="617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sz="1000" b="1"/>
                <a:t>Prof </a:t>
              </a:r>
            </a:p>
            <a:p>
              <a:pPr algn="ctr" eaLnBrk="1" hangingPunct="1"/>
              <a:r>
                <a:rPr lang="en-AU" altLang="en-US" sz="1000" b="1">
                  <a:solidFill>
                    <a:srgbClr val="CC0000"/>
                  </a:solidFill>
                </a:rPr>
                <a:t>(E)</a:t>
              </a:r>
            </a:p>
          </p:txBody>
        </p:sp>
        <p:sp>
          <p:nvSpPr>
            <p:cNvPr id="11324" name="Line 60"/>
            <p:cNvSpPr>
              <a:spLocks noChangeShapeType="1"/>
            </p:cNvSpPr>
            <p:nvPr/>
          </p:nvSpPr>
          <p:spPr bwMode="auto">
            <a:xfrm>
              <a:off x="4233863" y="2039938"/>
              <a:ext cx="4238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1326" name="AutoShape 62"/>
            <p:cNvSpPr>
              <a:spLocks noChangeArrowheads="1"/>
            </p:cNvSpPr>
            <p:nvPr/>
          </p:nvSpPr>
          <p:spPr bwMode="auto">
            <a:xfrm>
              <a:off x="3454400" y="3263900"/>
              <a:ext cx="520700" cy="317500"/>
            </a:xfrm>
            <a:prstGeom prst="rightArrow">
              <a:avLst>
                <a:gd name="adj1" fmla="val 50000"/>
                <a:gd name="adj2" fmla="val 41000"/>
              </a:avLst>
            </a:prstGeom>
            <a:solidFill>
              <a:srgbClr val="FF0000"/>
            </a:solidFill>
            <a:ln w="9525">
              <a:solidFill>
                <a:srgbClr val="FF0000"/>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27" name="AutoShape 63"/>
            <p:cNvSpPr>
              <a:spLocks noChangeArrowheads="1"/>
            </p:cNvSpPr>
            <p:nvPr/>
          </p:nvSpPr>
          <p:spPr bwMode="auto">
            <a:xfrm>
              <a:off x="2908300" y="3810000"/>
              <a:ext cx="520700" cy="317500"/>
            </a:xfrm>
            <a:prstGeom prst="rightArrow">
              <a:avLst>
                <a:gd name="adj1" fmla="val 50000"/>
                <a:gd name="adj2" fmla="val 41000"/>
              </a:avLst>
            </a:prstGeom>
            <a:solidFill>
              <a:srgbClr val="FF0000"/>
            </a:solidFill>
            <a:ln w="9525">
              <a:solidFill>
                <a:srgbClr val="FF0000"/>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28" name="AutoShape 64"/>
            <p:cNvSpPr>
              <a:spLocks noChangeArrowheads="1"/>
            </p:cNvSpPr>
            <p:nvPr/>
          </p:nvSpPr>
          <p:spPr bwMode="auto">
            <a:xfrm flipH="1">
              <a:off x="5473700" y="3835400"/>
              <a:ext cx="520700" cy="317500"/>
            </a:xfrm>
            <a:prstGeom prst="rightArrow">
              <a:avLst>
                <a:gd name="adj1" fmla="val 50000"/>
                <a:gd name="adj2" fmla="val 41000"/>
              </a:avLst>
            </a:prstGeom>
            <a:solidFill>
              <a:srgbClr val="FF0000"/>
            </a:solidFill>
            <a:ln w="9525">
              <a:solidFill>
                <a:srgbClr val="FF0000"/>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29" name="AutoShape 65"/>
            <p:cNvSpPr>
              <a:spLocks noChangeArrowheads="1"/>
            </p:cNvSpPr>
            <p:nvPr/>
          </p:nvSpPr>
          <p:spPr bwMode="auto">
            <a:xfrm flipH="1">
              <a:off x="4864100" y="3238500"/>
              <a:ext cx="520700" cy="317500"/>
            </a:xfrm>
            <a:prstGeom prst="rightArrow">
              <a:avLst>
                <a:gd name="adj1" fmla="val 50000"/>
                <a:gd name="adj2" fmla="val 41000"/>
              </a:avLst>
            </a:prstGeom>
            <a:solidFill>
              <a:srgbClr val="FF0000"/>
            </a:solidFill>
            <a:ln w="9525">
              <a:solidFill>
                <a:srgbClr val="FF0000"/>
              </a:solidFill>
              <a:miter lim="800000"/>
              <a:headEnd/>
              <a:tailEnd/>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1330" name="Rectangle 66"/>
            <p:cNvSpPr>
              <a:spLocks noChangeArrowheads="1"/>
            </p:cNvSpPr>
            <p:nvPr/>
          </p:nvSpPr>
          <p:spPr bwMode="auto">
            <a:xfrm>
              <a:off x="3503613" y="6472238"/>
              <a:ext cx="197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b="1"/>
                <a:t>Research MSc/PhD graduates</a:t>
              </a:r>
            </a:p>
          </p:txBody>
        </p:sp>
        <p:sp>
          <p:nvSpPr>
            <p:cNvPr id="11331" name="Text Box 67"/>
            <p:cNvSpPr txBox="1">
              <a:spLocks noChangeArrowheads="1"/>
            </p:cNvSpPr>
            <p:nvPr/>
          </p:nvSpPr>
          <p:spPr bwMode="auto">
            <a:xfrm>
              <a:off x="3960813" y="5040313"/>
              <a:ext cx="2035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000" b="1"/>
                <a:t>PhD Students – ~4000 per year</a:t>
              </a:r>
            </a:p>
          </p:txBody>
        </p:sp>
        <p:grpSp>
          <p:nvGrpSpPr>
            <p:cNvPr id="11332" name="Group 68"/>
            <p:cNvGrpSpPr>
              <a:grpSpLocks/>
            </p:cNvGrpSpPr>
            <p:nvPr/>
          </p:nvGrpSpPr>
          <p:grpSpPr bwMode="auto">
            <a:xfrm>
              <a:off x="3714750" y="4051300"/>
              <a:ext cx="158750" cy="501650"/>
              <a:chOff x="2340" y="2552"/>
              <a:chExt cx="100" cy="316"/>
            </a:xfrm>
          </p:grpSpPr>
          <p:sp>
            <p:nvSpPr>
              <p:cNvPr id="11336" name="Line 69"/>
              <p:cNvSpPr>
                <a:spLocks noChangeShapeType="1"/>
              </p:cNvSpPr>
              <p:nvPr/>
            </p:nvSpPr>
            <p:spPr bwMode="auto">
              <a:xfrm>
                <a:off x="2340" y="2554"/>
                <a:ext cx="1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37" name="Line 70"/>
              <p:cNvSpPr>
                <a:spLocks noChangeShapeType="1"/>
              </p:cNvSpPr>
              <p:nvPr/>
            </p:nvSpPr>
            <p:spPr bwMode="auto">
              <a:xfrm>
                <a:off x="2388" y="2552"/>
                <a:ext cx="0" cy="31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38" name="Line 71"/>
              <p:cNvSpPr>
                <a:spLocks noChangeShapeType="1"/>
              </p:cNvSpPr>
              <p:nvPr/>
            </p:nvSpPr>
            <p:spPr bwMode="auto">
              <a:xfrm>
                <a:off x="2340" y="2866"/>
                <a:ext cx="1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AU"/>
              </a:p>
            </p:txBody>
          </p:sp>
        </p:grpSp>
        <p:sp>
          <p:nvSpPr>
            <p:cNvPr id="11333" name="Text Box 72"/>
            <p:cNvSpPr txBox="1">
              <a:spLocks noChangeArrowheads="1"/>
            </p:cNvSpPr>
            <p:nvPr/>
          </p:nvSpPr>
          <p:spPr bwMode="auto">
            <a:xfrm>
              <a:off x="3108325" y="4287838"/>
              <a:ext cx="842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sz="800">
                  <a:solidFill>
                    <a:schemeClr val="bg2"/>
                  </a:solidFill>
                </a:rPr>
                <a:t>~1500 in higher education institutions</a:t>
              </a:r>
            </a:p>
          </p:txBody>
        </p:sp>
        <p:sp>
          <p:nvSpPr>
            <p:cNvPr id="11334" name="Text Box 73"/>
            <p:cNvSpPr txBox="1">
              <a:spLocks noChangeArrowheads="1"/>
            </p:cNvSpPr>
            <p:nvPr/>
          </p:nvSpPr>
          <p:spPr bwMode="auto">
            <a:xfrm>
              <a:off x="4308475" y="804863"/>
              <a:ext cx="277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200" b="1">
                  <a:solidFill>
                    <a:schemeClr val="bg2"/>
                  </a:solidFill>
                </a:rPr>
                <a:t>?</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595938" y="4899025"/>
            <a:ext cx="28749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200" b="1">
                <a:solidFill>
                  <a:srgbClr val="0066FF"/>
                </a:solidFill>
              </a:rPr>
              <a:t>Early Career Fellowships</a:t>
            </a:r>
          </a:p>
          <a:p>
            <a:pPr eaLnBrk="1" hangingPunct="1"/>
            <a:r>
              <a:rPr lang="en-AU" altLang="en-US" sz="1200">
                <a:solidFill>
                  <a:srgbClr val="0066FF"/>
                </a:solidFill>
              </a:rPr>
              <a:t>(0-2 y post-PhD)</a:t>
            </a:r>
          </a:p>
          <a:p>
            <a:pPr eaLnBrk="1" hangingPunct="1"/>
            <a:r>
              <a:rPr lang="en-AU" altLang="en-US" sz="1200">
                <a:solidFill>
                  <a:srgbClr val="0066FF"/>
                </a:solidFill>
              </a:rPr>
              <a:t>4 yr stipends (120 in 2011; 128 in 2012)</a:t>
            </a:r>
          </a:p>
          <a:p>
            <a:pPr eaLnBrk="1" hangingPunct="1"/>
            <a:r>
              <a:rPr lang="en-AU" altLang="en-US" sz="1200" b="1" i="1">
                <a:solidFill>
                  <a:srgbClr val="0066FF"/>
                </a:solidFill>
              </a:rPr>
              <a:t>Overall success rate 2012: 27.6%</a:t>
            </a:r>
          </a:p>
        </p:txBody>
      </p:sp>
      <p:grpSp>
        <p:nvGrpSpPr>
          <p:cNvPr id="16387" name="Group 3"/>
          <p:cNvGrpSpPr>
            <a:grpSpLocks/>
          </p:cNvGrpSpPr>
          <p:nvPr/>
        </p:nvGrpSpPr>
        <p:grpSpPr bwMode="auto">
          <a:xfrm>
            <a:off x="5532438" y="2290763"/>
            <a:ext cx="3886200" cy="979487"/>
            <a:chOff x="3109" y="1269"/>
            <a:chExt cx="2272" cy="617"/>
          </a:xfrm>
        </p:grpSpPr>
        <p:sp>
          <p:nvSpPr>
            <p:cNvPr id="16405" name="Text Box 4"/>
            <p:cNvSpPr txBox="1">
              <a:spLocks noChangeArrowheads="1"/>
            </p:cNvSpPr>
            <p:nvPr/>
          </p:nvSpPr>
          <p:spPr bwMode="auto">
            <a:xfrm>
              <a:off x="3116" y="1269"/>
              <a:ext cx="2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200" b="1">
                  <a:solidFill>
                    <a:srgbClr val="4D4D4D"/>
                  </a:solidFill>
                </a:rPr>
                <a:t>SRF A&amp;B, PRF, SPRF</a:t>
              </a:r>
            </a:p>
            <a:p>
              <a:pPr eaLnBrk="1" hangingPunct="1"/>
              <a:r>
                <a:rPr lang="en-AU" altLang="en-US" sz="1200">
                  <a:solidFill>
                    <a:srgbClr val="4D4D4D"/>
                  </a:solidFill>
                </a:rPr>
                <a:t>5 yr stipends, renewable (106 in 2012)</a:t>
              </a:r>
            </a:p>
          </p:txBody>
        </p:sp>
        <p:sp>
          <p:nvSpPr>
            <p:cNvPr id="16406" name="Rectangle 5"/>
            <p:cNvSpPr>
              <a:spLocks noChangeArrowheads="1"/>
            </p:cNvSpPr>
            <p:nvPr/>
          </p:nvSpPr>
          <p:spPr bwMode="auto">
            <a:xfrm>
              <a:off x="3109" y="1479"/>
              <a:ext cx="227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AU" altLang="ko-KR" sz="1200" i="1">
                  <a:solidFill>
                    <a:srgbClr val="4D4D4D"/>
                  </a:solidFill>
                  <a:ea typeface="굴림" panose="020B0600000101010101" pitchFamily="34" charset="-127"/>
                </a:rPr>
                <a:t>2002: 100% “excellent” were funded</a:t>
              </a:r>
            </a:p>
            <a:p>
              <a:r>
                <a:rPr lang="en-AU" altLang="ko-KR" sz="1200" i="1">
                  <a:solidFill>
                    <a:srgbClr val="4D4D4D"/>
                  </a:solidFill>
                  <a:ea typeface="굴림" panose="020B0600000101010101" pitchFamily="34" charset="-127"/>
                </a:rPr>
                <a:t>2010: 0% NONE of the 47 “excellent” were funded</a:t>
              </a:r>
            </a:p>
            <a:p>
              <a:r>
                <a:rPr lang="en-AU" altLang="ko-KR" sz="1200" b="1" i="1">
                  <a:solidFill>
                    <a:srgbClr val="4D4D4D"/>
                  </a:solidFill>
                  <a:ea typeface="굴림" panose="020B0600000101010101" pitchFamily="34" charset="-127"/>
                </a:rPr>
                <a:t>Overall success rate 2012: 46.2%</a:t>
              </a:r>
            </a:p>
          </p:txBody>
        </p:sp>
      </p:grpSp>
      <p:grpSp>
        <p:nvGrpSpPr>
          <p:cNvPr id="16388" name="Group 20"/>
          <p:cNvGrpSpPr>
            <a:grpSpLocks/>
          </p:cNvGrpSpPr>
          <p:nvPr/>
        </p:nvGrpSpPr>
        <p:grpSpPr bwMode="auto">
          <a:xfrm>
            <a:off x="5556250" y="3589338"/>
            <a:ext cx="3132138" cy="1219200"/>
            <a:chOff x="2723" y="2261"/>
            <a:chExt cx="1973" cy="768"/>
          </a:xfrm>
        </p:grpSpPr>
        <p:sp>
          <p:nvSpPr>
            <p:cNvPr id="16403" name="Text Box 7"/>
            <p:cNvSpPr txBox="1">
              <a:spLocks noChangeArrowheads="1"/>
            </p:cNvSpPr>
            <p:nvPr/>
          </p:nvSpPr>
          <p:spPr bwMode="auto">
            <a:xfrm>
              <a:off x="2723" y="2261"/>
              <a:ext cx="1973"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300" b="1">
                  <a:solidFill>
                    <a:srgbClr val="CC0000"/>
                  </a:solidFill>
                </a:rPr>
                <a:t>Career Development Fellowships I&amp;II</a:t>
              </a:r>
            </a:p>
            <a:p>
              <a:pPr eaLnBrk="1" hangingPunct="1"/>
              <a:r>
                <a:rPr lang="en-AU" altLang="en-US" sz="1200">
                  <a:solidFill>
                    <a:srgbClr val="CC0000"/>
                  </a:solidFill>
                </a:rPr>
                <a:t>(2-12 y post-PhD)</a:t>
              </a:r>
            </a:p>
            <a:p>
              <a:pPr eaLnBrk="1" hangingPunct="1"/>
              <a:r>
                <a:rPr lang="en-AU" altLang="en-US" sz="1200">
                  <a:solidFill>
                    <a:srgbClr val="CC0000"/>
                  </a:solidFill>
                </a:rPr>
                <a:t>4 yr stipends (74 in 2011; </a:t>
              </a:r>
              <a:r>
                <a:rPr lang="en-AU" altLang="en-US" sz="1200" b="1">
                  <a:solidFill>
                    <a:srgbClr val="CC0000"/>
                  </a:solidFill>
                </a:rPr>
                <a:t>62 in 2012</a:t>
              </a:r>
              <a:r>
                <a:rPr lang="en-AU" altLang="en-US" sz="1200">
                  <a:solidFill>
                    <a:srgbClr val="CC0000"/>
                  </a:solidFill>
                </a:rPr>
                <a:t>)</a:t>
              </a:r>
            </a:p>
          </p:txBody>
        </p:sp>
        <p:sp>
          <p:nvSpPr>
            <p:cNvPr id="16404" name="Rectangle 8"/>
            <p:cNvSpPr>
              <a:spLocks noChangeArrowheads="1"/>
            </p:cNvSpPr>
            <p:nvPr/>
          </p:nvSpPr>
          <p:spPr bwMode="auto">
            <a:xfrm>
              <a:off x="2746" y="2622"/>
              <a:ext cx="183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200" i="1">
                  <a:solidFill>
                    <a:srgbClr val="CC0000"/>
                  </a:solidFill>
                </a:rPr>
                <a:t>2011: 20% awarded to A/Prof. </a:t>
              </a:r>
            </a:p>
            <a:p>
              <a:pPr eaLnBrk="1" hangingPunct="1"/>
              <a:r>
                <a:rPr lang="en-AU" altLang="en-US" sz="1200" i="1">
                  <a:solidFill>
                    <a:srgbClr val="CC0000"/>
                  </a:solidFill>
                </a:rPr>
                <a:t>2011: 1/3 to established Group Leaders</a:t>
              </a:r>
            </a:p>
            <a:p>
              <a:pPr eaLnBrk="1" hangingPunct="1"/>
              <a:r>
                <a:rPr lang="en-AU" altLang="en-US" sz="1200" b="1" i="1">
                  <a:solidFill>
                    <a:srgbClr val="CC0000"/>
                  </a:solidFill>
                </a:rPr>
                <a:t>Overall success rate 2012: 18%</a:t>
              </a:r>
            </a:p>
          </p:txBody>
        </p:sp>
      </p:grpSp>
      <p:sp>
        <p:nvSpPr>
          <p:cNvPr id="16389" name="Rectangle 9"/>
          <p:cNvSpPr>
            <a:spLocks noChangeArrowheads="1"/>
          </p:cNvSpPr>
          <p:nvPr/>
        </p:nvSpPr>
        <p:spPr bwMode="auto">
          <a:xfrm>
            <a:off x="630238" y="152400"/>
            <a:ext cx="7904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AU" altLang="ko-KR" sz="2400" b="1">
                <a:solidFill>
                  <a:srgbClr val="0033CC"/>
                </a:solidFill>
                <a:ea typeface="굴림" panose="020B0600000101010101" pitchFamily="34" charset="-127"/>
              </a:rPr>
              <a:t>There is a dearth of funds for the mid-career scientist</a:t>
            </a:r>
          </a:p>
        </p:txBody>
      </p:sp>
      <p:sp>
        <p:nvSpPr>
          <p:cNvPr id="16396" name="Text Box 16"/>
          <p:cNvSpPr txBox="1">
            <a:spLocks noChangeArrowheads="1"/>
          </p:cNvSpPr>
          <p:nvPr/>
        </p:nvSpPr>
        <p:spPr bwMode="auto">
          <a:xfrm>
            <a:off x="1587500" y="887413"/>
            <a:ext cx="3941763"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sz="1400" b="1"/>
              <a:t>NHMRC Fellowships Scheme</a:t>
            </a:r>
          </a:p>
          <a:p>
            <a:pPr algn="ctr" eaLnBrk="1" hangingPunct="1"/>
            <a:r>
              <a:rPr lang="en-AU" altLang="en-US" sz="1200"/>
              <a:t>(average age 41.6 years in 2011)</a:t>
            </a:r>
          </a:p>
          <a:p>
            <a:pPr algn="ctr" eaLnBrk="1" hangingPunct="1"/>
            <a:r>
              <a:rPr lang="en-AU" altLang="en-US" sz="1200" i="1"/>
              <a:t>– approx. percentage allocation of total budget to levels</a:t>
            </a:r>
          </a:p>
        </p:txBody>
      </p:sp>
      <p:grpSp>
        <p:nvGrpSpPr>
          <p:cNvPr id="2" name="Group 1"/>
          <p:cNvGrpSpPr/>
          <p:nvPr/>
        </p:nvGrpSpPr>
        <p:grpSpPr>
          <a:xfrm>
            <a:off x="1589088" y="1601788"/>
            <a:ext cx="3890962" cy="4100512"/>
            <a:chOff x="1589088" y="1601788"/>
            <a:chExt cx="3890962" cy="4100512"/>
          </a:xfrm>
        </p:grpSpPr>
        <p:sp>
          <p:nvSpPr>
            <p:cNvPr id="16390" name="Line 10"/>
            <p:cNvSpPr>
              <a:spLocks noChangeShapeType="1"/>
            </p:cNvSpPr>
            <p:nvPr/>
          </p:nvSpPr>
          <p:spPr bwMode="auto">
            <a:xfrm>
              <a:off x="3230563" y="4868863"/>
              <a:ext cx="598487"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6391" name="Text Box 11"/>
            <p:cNvSpPr txBox="1">
              <a:spLocks noChangeArrowheads="1"/>
            </p:cNvSpPr>
            <p:nvPr/>
          </p:nvSpPr>
          <p:spPr bwMode="auto">
            <a:xfrm>
              <a:off x="3209925" y="5106988"/>
              <a:ext cx="655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600" b="1">
                  <a:solidFill>
                    <a:srgbClr val="0066FF"/>
                  </a:solidFill>
                </a:rPr>
                <a:t>~5%</a:t>
              </a:r>
            </a:p>
          </p:txBody>
        </p:sp>
        <p:sp>
          <p:nvSpPr>
            <p:cNvPr id="137228" name="Text Box 12"/>
            <p:cNvSpPr txBox="1">
              <a:spLocks noChangeArrowheads="1"/>
            </p:cNvSpPr>
            <p:nvPr/>
          </p:nvSpPr>
          <p:spPr bwMode="auto">
            <a:xfrm>
              <a:off x="3225800" y="3616325"/>
              <a:ext cx="596900" cy="336550"/>
            </a:xfrm>
            <a:prstGeom prst="rect">
              <a:avLst/>
            </a:prstGeom>
            <a:noFill/>
            <a:ln w="9525">
              <a:noFill/>
              <a:miter lim="800000"/>
              <a:headEnd/>
              <a:tailEnd/>
            </a:ln>
            <a:effectLst/>
          </p:spPr>
          <p:txBody>
            <a:bodyPr wrap="none">
              <a:spAutoFit/>
            </a:bodyPr>
            <a:lstStyle/>
            <a:p>
              <a:pPr>
                <a:defRPr/>
              </a:pPr>
              <a:r>
                <a:rPr lang="en-AU" sz="1600" b="1" dirty="0">
                  <a:solidFill>
                    <a:srgbClr val="CC0000"/>
                  </a:solidFill>
                  <a:effectLst>
                    <a:outerShdw blurRad="38100" dist="38100" dir="2700000" algn="tl">
                      <a:srgbClr val="C0C0C0"/>
                    </a:outerShdw>
                  </a:effectLst>
                  <a:latin typeface="Arial" charset="0"/>
                </a:rPr>
                <a:t>~3%</a:t>
              </a:r>
            </a:p>
          </p:txBody>
        </p:sp>
        <p:sp>
          <p:nvSpPr>
            <p:cNvPr id="16393" name="Text Box 13"/>
            <p:cNvSpPr txBox="1">
              <a:spLocks noChangeArrowheads="1"/>
            </p:cNvSpPr>
            <p:nvPr/>
          </p:nvSpPr>
          <p:spPr bwMode="auto">
            <a:xfrm>
              <a:off x="3162300" y="2200275"/>
              <a:ext cx="709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600" b="1">
                  <a:solidFill>
                    <a:srgbClr val="808080"/>
                  </a:solidFill>
                </a:rPr>
                <a:t>~12%</a:t>
              </a:r>
            </a:p>
          </p:txBody>
        </p:sp>
        <p:sp>
          <p:nvSpPr>
            <p:cNvPr id="16394" name="Line 14"/>
            <p:cNvSpPr>
              <a:spLocks noChangeShapeType="1"/>
            </p:cNvSpPr>
            <p:nvPr/>
          </p:nvSpPr>
          <p:spPr bwMode="auto">
            <a:xfrm>
              <a:off x="1589088" y="1601788"/>
              <a:ext cx="389096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6395" name="Line 15"/>
            <p:cNvSpPr>
              <a:spLocks noChangeShapeType="1"/>
            </p:cNvSpPr>
            <p:nvPr/>
          </p:nvSpPr>
          <p:spPr bwMode="auto">
            <a:xfrm>
              <a:off x="2681288" y="5692775"/>
              <a:ext cx="1695450"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6397" name="Freeform 17"/>
            <p:cNvSpPr>
              <a:spLocks/>
            </p:cNvSpPr>
            <p:nvPr/>
          </p:nvSpPr>
          <p:spPr bwMode="auto">
            <a:xfrm>
              <a:off x="1612900" y="1603375"/>
              <a:ext cx="1843088" cy="4086225"/>
            </a:xfrm>
            <a:custGeom>
              <a:avLst/>
              <a:gdLst>
                <a:gd name="T0" fmla="*/ 0 w 1185"/>
                <a:gd name="T1" fmla="*/ 0 h 2432"/>
                <a:gd name="T2" fmla="*/ 2147483647 w 1185"/>
                <a:gd name="T3" fmla="*/ 2147483647 h 2432"/>
                <a:gd name="T4" fmla="*/ 2147483647 w 1185"/>
                <a:gd name="T5" fmla="*/ 2147483647 h 2432"/>
                <a:gd name="T6" fmla="*/ 0 60000 65536"/>
                <a:gd name="T7" fmla="*/ 0 60000 65536"/>
                <a:gd name="T8" fmla="*/ 0 60000 65536"/>
                <a:gd name="T9" fmla="*/ 0 w 1185"/>
                <a:gd name="T10" fmla="*/ 0 h 2432"/>
                <a:gd name="T11" fmla="*/ 1185 w 1185"/>
                <a:gd name="T12" fmla="*/ 2432 h 2432"/>
              </a:gdLst>
              <a:ahLst/>
              <a:cxnLst>
                <a:cxn ang="T6">
                  <a:pos x="T0" y="T1"/>
                </a:cxn>
                <a:cxn ang="T7">
                  <a:pos x="T2" y="T3"/>
                </a:cxn>
                <a:cxn ang="T8">
                  <a:pos x="T4" y="T5"/>
                </a:cxn>
              </a:cxnLst>
              <a:rect l="T9" t="T10" r="T11" b="T12"/>
              <a:pathLst>
                <a:path w="1185" h="2432">
                  <a:moveTo>
                    <a:pt x="0" y="0"/>
                  </a:moveTo>
                  <a:cubicBezTo>
                    <a:pt x="479" y="517"/>
                    <a:pt x="959" y="1035"/>
                    <a:pt x="1072" y="1440"/>
                  </a:cubicBezTo>
                  <a:cubicBezTo>
                    <a:pt x="1185" y="1845"/>
                    <a:pt x="932" y="2138"/>
                    <a:pt x="680" y="2432"/>
                  </a:cubicBezTo>
                </a:path>
              </a:pathLst>
            </a:custGeom>
            <a:noFill/>
            <a:ln w="28575"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6398" name="Freeform 18"/>
            <p:cNvSpPr>
              <a:spLocks/>
            </p:cNvSpPr>
            <p:nvPr/>
          </p:nvSpPr>
          <p:spPr bwMode="auto">
            <a:xfrm flipH="1">
              <a:off x="3581400" y="1616075"/>
              <a:ext cx="1881188" cy="4086225"/>
            </a:xfrm>
            <a:custGeom>
              <a:avLst/>
              <a:gdLst>
                <a:gd name="T0" fmla="*/ 0 w 1185"/>
                <a:gd name="T1" fmla="*/ 0 h 2432"/>
                <a:gd name="T2" fmla="*/ 2147483647 w 1185"/>
                <a:gd name="T3" fmla="*/ 2147483647 h 2432"/>
                <a:gd name="T4" fmla="*/ 2147483647 w 1185"/>
                <a:gd name="T5" fmla="*/ 2147483647 h 2432"/>
                <a:gd name="T6" fmla="*/ 0 60000 65536"/>
                <a:gd name="T7" fmla="*/ 0 60000 65536"/>
                <a:gd name="T8" fmla="*/ 0 60000 65536"/>
                <a:gd name="T9" fmla="*/ 0 w 1185"/>
                <a:gd name="T10" fmla="*/ 0 h 2432"/>
                <a:gd name="T11" fmla="*/ 1185 w 1185"/>
                <a:gd name="T12" fmla="*/ 2432 h 2432"/>
              </a:gdLst>
              <a:ahLst/>
              <a:cxnLst>
                <a:cxn ang="T6">
                  <a:pos x="T0" y="T1"/>
                </a:cxn>
                <a:cxn ang="T7">
                  <a:pos x="T2" y="T3"/>
                </a:cxn>
                <a:cxn ang="T8">
                  <a:pos x="T4" y="T5"/>
                </a:cxn>
              </a:cxnLst>
              <a:rect l="T9" t="T10" r="T11" b="T12"/>
              <a:pathLst>
                <a:path w="1185" h="2432">
                  <a:moveTo>
                    <a:pt x="0" y="0"/>
                  </a:moveTo>
                  <a:cubicBezTo>
                    <a:pt x="479" y="517"/>
                    <a:pt x="959" y="1035"/>
                    <a:pt x="1072" y="1440"/>
                  </a:cubicBezTo>
                  <a:cubicBezTo>
                    <a:pt x="1185" y="1845"/>
                    <a:pt x="932" y="2138"/>
                    <a:pt x="680" y="2432"/>
                  </a:cubicBezTo>
                </a:path>
              </a:pathLst>
            </a:custGeom>
            <a:noFill/>
            <a:ln w="28575"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6399" name="Line 19"/>
            <p:cNvSpPr>
              <a:spLocks noChangeShapeType="1"/>
            </p:cNvSpPr>
            <p:nvPr/>
          </p:nvSpPr>
          <p:spPr bwMode="auto">
            <a:xfrm>
              <a:off x="3078163" y="3498850"/>
              <a:ext cx="903287"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0" name="Right Arrow 19"/>
            <p:cNvSpPr/>
            <p:nvPr/>
          </p:nvSpPr>
          <p:spPr>
            <a:xfrm>
              <a:off x="1901825" y="4035425"/>
              <a:ext cx="1174750" cy="4492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sp>
          <p:nvSpPr>
            <p:cNvPr id="21" name="Right Arrow 20"/>
            <p:cNvSpPr/>
            <p:nvPr/>
          </p:nvSpPr>
          <p:spPr>
            <a:xfrm rot="10800000">
              <a:off x="3954463" y="4056063"/>
              <a:ext cx="1176337" cy="4508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grpSp>
      <p:sp>
        <p:nvSpPr>
          <p:cNvPr id="16402" name="TextBox 21"/>
          <p:cNvSpPr txBox="1">
            <a:spLocks noChangeArrowheads="1"/>
          </p:cNvSpPr>
          <p:nvPr/>
        </p:nvSpPr>
        <p:spPr bwMode="auto">
          <a:xfrm>
            <a:off x="1262063" y="6067425"/>
            <a:ext cx="45291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AU" altLang="en-US" b="1" dirty="0">
                <a:solidFill>
                  <a:srgbClr val="FF0000"/>
                </a:solidFill>
              </a:rPr>
              <a:t>Feel the squeeze?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98438" y="153988"/>
            <a:ext cx="8477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AU" altLang="ko-KR" sz="2200" b="1" u="sng" dirty="0">
                <a:solidFill>
                  <a:srgbClr val="0033CC"/>
                </a:solidFill>
                <a:ea typeface="굴림" panose="020B0600000101010101" pitchFamily="34" charset="-127"/>
              </a:rPr>
              <a:t>NHMRC Project Grants</a:t>
            </a:r>
            <a:r>
              <a:rPr lang="en-AU" altLang="ko-KR" sz="2200" b="1" dirty="0">
                <a:solidFill>
                  <a:srgbClr val="0033CC"/>
                </a:solidFill>
                <a:ea typeface="굴림" panose="020B0600000101010101" pitchFamily="34" charset="-127"/>
              </a:rPr>
              <a:t>: </a:t>
            </a:r>
            <a:r>
              <a:rPr lang="en-AU" altLang="ko-KR" sz="2200" b="1" dirty="0" smtClean="0">
                <a:solidFill>
                  <a:srgbClr val="0033CC"/>
                </a:solidFill>
                <a:ea typeface="굴림" panose="020B0600000101010101" pitchFamily="34" charset="-127"/>
              </a:rPr>
              <a:t>Mainly senior </a:t>
            </a:r>
            <a:r>
              <a:rPr lang="en-AU" altLang="ko-KR" sz="2200" b="1" dirty="0">
                <a:solidFill>
                  <a:srgbClr val="0033CC"/>
                </a:solidFill>
                <a:ea typeface="굴림" panose="020B0600000101010101" pitchFamily="34" charset="-127"/>
              </a:rPr>
              <a:t>investigators are </a:t>
            </a:r>
            <a:r>
              <a:rPr lang="en-AU" altLang="ko-KR" sz="2200" b="1" dirty="0" smtClean="0">
                <a:solidFill>
                  <a:srgbClr val="0033CC"/>
                </a:solidFill>
                <a:ea typeface="굴림" panose="020B0600000101010101" pitchFamily="34" charset="-127"/>
              </a:rPr>
              <a:t>CIA </a:t>
            </a:r>
            <a:r>
              <a:rPr lang="en-AU" altLang="ko-KR" sz="2200" b="1" dirty="0">
                <a:solidFill>
                  <a:srgbClr val="0033CC"/>
                </a:solidFill>
                <a:ea typeface="굴림" panose="020B0600000101010101" pitchFamily="34" charset="-127"/>
              </a:rPr>
              <a:t>and receive over half of the </a:t>
            </a:r>
            <a:r>
              <a:rPr lang="en-AU" altLang="ko-KR" sz="2200" b="1" dirty="0" smtClean="0">
                <a:solidFill>
                  <a:srgbClr val="0033CC"/>
                </a:solidFill>
                <a:ea typeface="굴림" panose="020B0600000101010101" pitchFamily="34" charset="-127"/>
              </a:rPr>
              <a:t>funding</a:t>
            </a:r>
            <a:endParaRPr lang="en-AU" altLang="ko-KR" sz="2200" b="1" dirty="0">
              <a:solidFill>
                <a:srgbClr val="0033CC"/>
              </a:solidFill>
              <a:ea typeface="굴림" panose="020B0600000101010101" pitchFamily="34" charset="-127"/>
            </a:endParaRPr>
          </a:p>
        </p:txBody>
      </p:sp>
      <p:grpSp>
        <p:nvGrpSpPr>
          <p:cNvPr id="2" name="Group 1"/>
          <p:cNvGrpSpPr/>
          <p:nvPr/>
        </p:nvGrpSpPr>
        <p:grpSpPr>
          <a:xfrm>
            <a:off x="885825" y="1423988"/>
            <a:ext cx="8258175" cy="4551362"/>
            <a:chOff x="885825" y="1423988"/>
            <a:chExt cx="8258175" cy="4551362"/>
          </a:xfrm>
        </p:grpSpPr>
        <p:grpSp>
          <p:nvGrpSpPr>
            <p:cNvPr id="14339" name="Group 3"/>
            <p:cNvGrpSpPr>
              <a:grpSpLocks/>
            </p:cNvGrpSpPr>
            <p:nvPr/>
          </p:nvGrpSpPr>
          <p:grpSpPr bwMode="auto">
            <a:xfrm>
              <a:off x="885825" y="1423988"/>
              <a:ext cx="7032625" cy="4475162"/>
              <a:chOff x="430" y="897"/>
              <a:chExt cx="4326" cy="2595"/>
            </a:xfrm>
          </p:grpSpPr>
          <p:sp>
            <p:nvSpPr>
              <p:cNvPr id="14347" name="Line 4"/>
              <p:cNvSpPr>
                <a:spLocks noChangeShapeType="1"/>
              </p:cNvSpPr>
              <p:nvPr/>
            </p:nvSpPr>
            <p:spPr bwMode="auto">
              <a:xfrm>
                <a:off x="431" y="900"/>
                <a:ext cx="43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4348" name="Freeform 5"/>
              <p:cNvSpPr>
                <a:spLocks/>
              </p:cNvSpPr>
              <p:nvPr/>
            </p:nvSpPr>
            <p:spPr bwMode="auto">
              <a:xfrm>
                <a:off x="430" y="898"/>
                <a:ext cx="2148" cy="2585"/>
              </a:xfrm>
              <a:custGeom>
                <a:avLst/>
                <a:gdLst>
                  <a:gd name="T0" fmla="*/ 0 w 2148"/>
                  <a:gd name="T1" fmla="*/ 0 h 2587"/>
                  <a:gd name="T2" fmla="*/ 1426 w 2148"/>
                  <a:gd name="T3" fmla="*/ 1230 h 2587"/>
                  <a:gd name="T4" fmla="*/ 2148 w 2148"/>
                  <a:gd name="T5" fmla="*/ 2579 h 2587"/>
                  <a:gd name="T6" fmla="*/ 0 60000 65536"/>
                  <a:gd name="T7" fmla="*/ 0 60000 65536"/>
                  <a:gd name="T8" fmla="*/ 0 60000 65536"/>
                  <a:gd name="T9" fmla="*/ 0 w 2148"/>
                  <a:gd name="T10" fmla="*/ 0 h 2587"/>
                  <a:gd name="T11" fmla="*/ 2148 w 2148"/>
                  <a:gd name="T12" fmla="*/ 2587 h 2587"/>
                </a:gdLst>
                <a:ahLst/>
                <a:cxnLst>
                  <a:cxn ang="T6">
                    <a:pos x="T0" y="T1"/>
                  </a:cxn>
                  <a:cxn ang="T7">
                    <a:pos x="T2" y="T3"/>
                  </a:cxn>
                  <a:cxn ang="T8">
                    <a:pos x="T4" y="T5"/>
                  </a:cxn>
                </a:cxnLst>
                <a:rect l="T9" t="T10" r="T11" b="T12"/>
                <a:pathLst>
                  <a:path w="2148" h="2587">
                    <a:moveTo>
                      <a:pt x="0" y="0"/>
                    </a:moveTo>
                    <a:cubicBezTo>
                      <a:pt x="534" y="401"/>
                      <a:pt x="1068" y="803"/>
                      <a:pt x="1426" y="1234"/>
                    </a:cubicBezTo>
                    <a:cubicBezTo>
                      <a:pt x="1784" y="1665"/>
                      <a:pt x="1966" y="2126"/>
                      <a:pt x="2148" y="2587"/>
                    </a:cubicBezTo>
                  </a:path>
                </a:pathLst>
              </a:custGeom>
              <a:noFill/>
              <a:ln w="28575"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4349" name="Freeform 6"/>
              <p:cNvSpPr>
                <a:spLocks/>
              </p:cNvSpPr>
              <p:nvPr/>
            </p:nvSpPr>
            <p:spPr bwMode="auto">
              <a:xfrm flipH="1">
                <a:off x="2586" y="897"/>
                <a:ext cx="2168" cy="2595"/>
              </a:xfrm>
              <a:custGeom>
                <a:avLst/>
                <a:gdLst>
                  <a:gd name="T0" fmla="*/ 0 w 2148"/>
                  <a:gd name="T1" fmla="*/ 0 h 2587"/>
                  <a:gd name="T2" fmla="*/ 1480 w 2148"/>
                  <a:gd name="T3" fmla="*/ 1250 h 2587"/>
                  <a:gd name="T4" fmla="*/ 2229 w 2148"/>
                  <a:gd name="T5" fmla="*/ 2619 h 2587"/>
                  <a:gd name="T6" fmla="*/ 0 60000 65536"/>
                  <a:gd name="T7" fmla="*/ 0 60000 65536"/>
                  <a:gd name="T8" fmla="*/ 0 60000 65536"/>
                  <a:gd name="T9" fmla="*/ 0 w 2148"/>
                  <a:gd name="T10" fmla="*/ 0 h 2587"/>
                  <a:gd name="T11" fmla="*/ 2148 w 2148"/>
                  <a:gd name="T12" fmla="*/ 2587 h 2587"/>
                </a:gdLst>
                <a:ahLst/>
                <a:cxnLst>
                  <a:cxn ang="T6">
                    <a:pos x="T0" y="T1"/>
                  </a:cxn>
                  <a:cxn ang="T7">
                    <a:pos x="T2" y="T3"/>
                  </a:cxn>
                  <a:cxn ang="T8">
                    <a:pos x="T4" y="T5"/>
                  </a:cxn>
                </a:cxnLst>
                <a:rect l="T9" t="T10" r="T11" b="T12"/>
                <a:pathLst>
                  <a:path w="2148" h="2587">
                    <a:moveTo>
                      <a:pt x="0" y="0"/>
                    </a:moveTo>
                    <a:cubicBezTo>
                      <a:pt x="534" y="401"/>
                      <a:pt x="1068" y="803"/>
                      <a:pt x="1426" y="1234"/>
                    </a:cubicBezTo>
                    <a:cubicBezTo>
                      <a:pt x="1784" y="1665"/>
                      <a:pt x="1966" y="2126"/>
                      <a:pt x="2148" y="2587"/>
                    </a:cubicBezTo>
                  </a:path>
                </a:pathLst>
              </a:custGeom>
              <a:noFill/>
              <a:ln w="28575"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14340" name="Text Box 7"/>
            <p:cNvSpPr txBox="1">
              <a:spLocks noChangeArrowheads="1"/>
            </p:cNvSpPr>
            <p:nvPr/>
          </p:nvSpPr>
          <p:spPr bwMode="auto">
            <a:xfrm>
              <a:off x="2955925" y="1509713"/>
              <a:ext cx="41068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400" b="1"/>
                <a:t>Project Grants CIA </a:t>
              </a:r>
              <a:r>
                <a:rPr lang="en-AU" altLang="en-US" sz="1400"/>
                <a:t>(</a:t>
              </a:r>
              <a:r>
                <a:rPr lang="en-AU" altLang="en-US" sz="1400" i="1"/>
                <a:t>average age 50.5 yrs; 690x</a:t>
              </a:r>
              <a:r>
                <a:rPr lang="en-AU" altLang="en-US" sz="1400"/>
                <a:t>)</a:t>
              </a:r>
            </a:p>
            <a:p>
              <a:pPr eaLnBrk="1" hangingPunct="1"/>
              <a:r>
                <a:rPr lang="en-AU" altLang="en-US" sz="1200" b="1"/>
                <a:t>  In 2011:</a:t>
              </a:r>
            </a:p>
            <a:p>
              <a:pPr eaLnBrk="1" hangingPunct="1"/>
              <a:r>
                <a:rPr lang="en-AU" altLang="en-US" sz="1200" b="1"/>
                <a:t>  </a:t>
              </a:r>
              <a:r>
                <a:rPr lang="en-AU" altLang="en-US" sz="1200" b="1">
                  <a:solidFill>
                    <a:srgbClr val="0000FF"/>
                  </a:solidFill>
                </a:rPr>
                <a:t>0.4% Emeritus Prof. </a:t>
              </a:r>
            </a:p>
            <a:p>
              <a:pPr eaLnBrk="1" hangingPunct="1"/>
              <a:r>
                <a:rPr lang="en-AU" altLang="en-US" sz="1200" b="1">
                  <a:solidFill>
                    <a:srgbClr val="0000FF"/>
                  </a:solidFill>
                </a:rPr>
                <a:t>  41.9% Prof. </a:t>
              </a:r>
            </a:p>
            <a:p>
              <a:pPr eaLnBrk="1" hangingPunct="1"/>
              <a:r>
                <a:rPr lang="en-AU" altLang="en-US" sz="1200">
                  <a:solidFill>
                    <a:srgbClr val="0000FF"/>
                  </a:solidFill>
                </a:rPr>
                <a:t>  21% Assoc. Prof. </a:t>
              </a:r>
            </a:p>
            <a:p>
              <a:pPr eaLnBrk="1" hangingPunct="1"/>
              <a:r>
                <a:rPr lang="en-AU" altLang="en-US" sz="1200"/>
                <a:t>  36.4% Dr [26.6% + 9.8% (sole CI - NI)]</a:t>
              </a:r>
            </a:p>
            <a:p>
              <a:pPr eaLnBrk="1" hangingPunct="1"/>
              <a:r>
                <a:rPr lang="en-AU" altLang="en-US" sz="1200"/>
                <a:t>  0.1% Ms</a:t>
              </a:r>
            </a:p>
          </p:txBody>
        </p:sp>
        <p:sp>
          <p:nvSpPr>
            <p:cNvPr id="14341" name="Text Box 8"/>
            <p:cNvSpPr txBox="1">
              <a:spLocks noChangeArrowheads="1"/>
            </p:cNvSpPr>
            <p:nvPr/>
          </p:nvSpPr>
          <p:spPr bwMode="auto">
            <a:xfrm>
              <a:off x="3530600" y="3192463"/>
              <a:ext cx="20542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400" b="1"/>
                <a:t>New Investigator (</a:t>
              </a:r>
              <a:r>
                <a:rPr lang="en-AU" altLang="en-US" sz="1400" i="1"/>
                <a:t>75x</a:t>
              </a:r>
              <a:r>
                <a:rPr lang="en-AU" altLang="en-US" sz="1400" b="1"/>
                <a:t>)</a:t>
              </a:r>
            </a:p>
            <a:p>
              <a:pPr eaLnBrk="1" hangingPunct="1"/>
              <a:r>
                <a:rPr lang="en-AU" altLang="en-US" sz="1200"/>
                <a:t>  8.1% Prof.</a:t>
              </a:r>
            </a:p>
            <a:p>
              <a:pPr eaLnBrk="1" hangingPunct="1"/>
              <a:r>
                <a:rPr lang="en-AU" altLang="en-US" sz="1200"/>
                <a:t>  6.8% Assoc. Prof.</a:t>
              </a:r>
            </a:p>
            <a:p>
              <a:pPr eaLnBrk="1" hangingPunct="1"/>
              <a:r>
                <a:rPr lang="en-AU" altLang="en-US" sz="1200">
                  <a:solidFill>
                    <a:srgbClr val="0000FF"/>
                  </a:solidFill>
                </a:rPr>
                <a:t>  85% Dr</a:t>
              </a:r>
            </a:p>
            <a:p>
              <a:pPr eaLnBrk="1" hangingPunct="1"/>
              <a:r>
                <a:rPr lang="en-AU" altLang="en-US" sz="1200"/>
                <a:t>  0.1% Ms</a:t>
              </a:r>
            </a:p>
          </p:txBody>
        </p:sp>
        <p:sp>
          <p:nvSpPr>
            <p:cNvPr id="14342" name="Rectangle 9"/>
            <p:cNvSpPr>
              <a:spLocks noChangeArrowheads="1"/>
            </p:cNvSpPr>
            <p:nvPr/>
          </p:nvSpPr>
          <p:spPr bwMode="auto">
            <a:xfrm>
              <a:off x="4910138" y="5235575"/>
              <a:ext cx="42338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400" b="1" i="1" u="sng"/>
                <a:t>2011</a:t>
              </a:r>
              <a:r>
                <a:rPr lang="en-AU" altLang="en-US" sz="1400" b="1" i="1"/>
                <a:t>: Almost twice as many men (60%) as women (38%) listed as CIA on active NHMRC research grants </a:t>
              </a:r>
            </a:p>
          </p:txBody>
        </p:sp>
        <p:sp>
          <p:nvSpPr>
            <p:cNvPr id="14343" name="AutoShape 11"/>
            <p:cNvSpPr>
              <a:spLocks/>
            </p:cNvSpPr>
            <p:nvPr/>
          </p:nvSpPr>
          <p:spPr bwMode="auto">
            <a:xfrm>
              <a:off x="2938463" y="2019300"/>
              <a:ext cx="122237" cy="444500"/>
            </a:xfrm>
            <a:prstGeom prst="leftBrace">
              <a:avLst>
                <a:gd name="adj1" fmla="val 30303"/>
                <a:gd name="adj2" fmla="val 50000"/>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en-US" altLang="en-US"/>
            </a:p>
          </p:txBody>
        </p:sp>
        <p:sp>
          <p:nvSpPr>
            <p:cNvPr id="14344" name="Text Box 13"/>
            <p:cNvSpPr txBox="1">
              <a:spLocks noChangeArrowheads="1"/>
            </p:cNvSpPr>
            <p:nvPr/>
          </p:nvSpPr>
          <p:spPr bwMode="auto">
            <a:xfrm>
              <a:off x="2371725" y="2146300"/>
              <a:ext cx="614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200" b="1">
                  <a:solidFill>
                    <a:srgbClr val="0000FF"/>
                  </a:solidFill>
                </a:rPr>
                <a:t>63.3%</a:t>
              </a:r>
            </a:p>
          </p:txBody>
        </p:sp>
        <p:sp>
          <p:nvSpPr>
            <p:cNvPr id="14345" name="TextBox 13"/>
            <p:cNvSpPr txBox="1">
              <a:spLocks noChangeArrowheads="1"/>
            </p:cNvSpPr>
            <p:nvPr/>
          </p:nvSpPr>
          <p:spPr bwMode="auto">
            <a:xfrm>
              <a:off x="4949825" y="1887538"/>
              <a:ext cx="18462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400" b="1">
                  <a:solidFill>
                    <a:srgbClr val="FF0000"/>
                  </a:solidFill>
                </a:rPr>
                <a:t>677 funded in 2012</a:t>
              </a:r>
            </a:p>
            <a:p>
              <a:pPr eaLnBrk="1" hangingPunct="1"/>
              <a:r>
                <a:rPr lang="en-AU" altLang="en-US" sz="1400" b="1">
                  <a:solidFill>
                    <a:srgbClr val="FF0000"/>
                  </a:solidFill>
                </a:rPr>
                <a:t>20.7% Success rate</a:t>
              </a:r>
            </a:p>
          </p:txBody>
        </p:sp>
        <p:sp>
          <p:nvSpPr>
            <p:cNvPr id="14346" name="TextBox 14"/>
            <p:cNvSpPr txBox="1">
              <a:spLocks noChangeArrowheads="1"/>
            </p:cNvSpPr>
            <p:nvPr/>
          </p:nvSpPr>
          <p:spPr bwMode="auto">
            <a:xfrm>
              <a:off x="5449888" y="3606800"/>
              <a:ext cx="184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AU" altLang="en-US" sz="1400" b="1">
                  <a:solidFill>
                    <a:srgbClr val="FF0000"/>
                  </a:solidFill>
                </a:rPr>
                <a:t>54 funded in 2012</a:t>
              </a:r>
            </a:p>
            <a:p>
              <a:pPr eaLnBrk="1" hangingPunct="1"/>
              <a:r>
                <a:rPr lang="en-AU" altLang="en-US" sz="1400" b="1">
                  <a:solidFill>
                    <a:srgbClr val="FF0000"/>
                  </a:solidFill>
                </a:rPr>
                <a:t>17.9% Success rate</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9635" y="960835"/>
            <a:ext cx="3564731" cy="4936331"/>
          </a:xfrm>
          <a:prstGeom prst="rect">
            <a:avLst/>
          </a:prstGeom>
        </p:spPr>
      </p:pic>
    </p:spTree>
    <p:extLst>
      <p:ext uri="{BB962C8B-B14F-4D97-AF65-F5344CB8AC3E}">
        <p14:creationId xmlns:p14="http://schemas.microsoft.com/office/powerpoint/2010/main" val="851681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1999" y="554279"/>
            <a:ext cx="7620001" cy="5749441"/>
          </a:xfrm>
          <a:prstGeom prst="rect">
            <a:avLst/>
          </a:prstGeom>
        </p:spPr>
      </p:pic>
    </p:spTree>
    <p:extLst>
      <p:ext uri="{BB962C8B-B14F-4D97-AF65-F5344CB8AC3E}">
        <p14:creationId xmlns:p14="http://schemas.microsoft.com/office/powerpoint/2010/main" val="2075510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6242" y="967273"/>
            <a:ext cx="6868109" cy="5033477"/>
          </a:xfrm>
          <a:prstGeom prst="rect">
            <a:avLst/>
          </a:prstGeom>
        </p:spPr>
      </p:pic>
    </p:spTree>
    <p:extLst>
      <p:ext uri="{BB962C8B-B14F-4D97-AF65-F5344CB8AC3E}">
        <p14:creationId xmlns:p14="http://schemas.microsoft.com/office/powerpoint/2010/main" val="145285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2469</TotalTime>
  <Words>457</Words>
  <Application>Microsoft Office PowerPoint</Application>
  <PresentationFormat>On-screen Show (4:3)</PresentationFormat>
  <Paragraphs>102</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Arial Narrow</vt:lpstr>
      <vt:lpstr>Webdings</vt:lpstr>
      <vt:lpstr>굴림</vt:lpstr>
      <vt:lpstr>Wingdings</vt:lpstr>
      <vt:lpstr>Default Design</vt:lpstr>
      <vt:lpstr>Adobe Photoshop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marguerite.galea</dc:creator>
  <cp:lastModifiedBy>Marguerite Evans-Galea</cp:lastModifiedBy>
  <cp:revision>408</cp:revision>
  <dcterms:created xsi:type="dcterms:W3CDTF">2012-02-21T01:10:01Z</dcterms:created>
  <dcterms:modified xsi:type="dcterms:W3CDTF">2014-10-24T05:02:36Z</dcterms:modified>
</cp:coreProperties>
</file>