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4" r:id="rId3"/>
    <p:sldId id="272" r:id="rId4"/>
    <p:sldId id="273" r:id="rId5"/>
    <p:sldId id="274" r:id="rId6"/>
    <p:sldId id="275" r:id="rId7"/>
    <p:sldId id="271" r:id="rId8"/>
    <p:sldId id="267" r:id="rId9"/>
    <p:sldId id="265"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11" autoAdjust="0"/>
  </p:normalViewPr>
  <p:slideViewPr>
    <p:cSldViewPr snapToGrid="0" snapToObjects="1">
      <p:cViewPr varScale="1">
        <p:scale>
          <a:sx n="119" d="100"/>
          <a:sy n="119" d="100"/>
        </p:scale>
        <p:origin x="-768"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239841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lnSpc>
                <a:spcPct val="150000"/>
              </a:lnSpc>
              <a:spcBef>
                <a:spcPts val="0"/>
              </a:spcBef>
              <a:buFont typeface="Arial"/>
              <a:buChar char="-"/>
            </a:pPr>
            <a:endParaRPr lang="en" dirty="0" smtClean="0">
              <a:latin typeface="+mn-lt"/>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Hello everyone, my name is Divya Ramnath and I am a researcher. My</a:t>
            </a:r>
            <a:r>
              <a:rPr lang="en-AU" sz="1100" kern="1200" baseline="0" dirty="0" smtClean="0">
                <a:solidFill>
                  <a:schemeClr val="tx1"/>
                </a:solidFill>
                <a:effectLst/>
                <a:latin typeface="+mn-lt"/>
                <a:ea typeface="+mn-ea"/>
                <a:cs typeface="+mn-cs"/>
              </a:rPr>
              <a:t> project involves collaborating with clinicians and clinical nurses to access patient samples for m</a:t>
            </a:r>
            <a:r>
              <a:rPr lang="en-AU" sz="1100" kern="1200" dirty="0" smtClean="0">
                <a:solidFill>
                  <a:schemeClr val="tx1"/>
                </a:solidFill>
                <a:effectLst/>
                <a:latin typeface="+mn-lt"/>
                <a:ea typeface="+mn-ea"/>
                <a:cs typeface="+mn-cs"/>
              </a:rPr>
              <a:t>edical research. A research study is carefully designed to investigate</a:t>
            </a:r>
            <a:r>
              <a:rPr lang="en-AU" sz="1100" kern="1200" baseline="0" dirty="0" smtClean="0">
                <a:solidFill>
                  <a:schemeClr val="tx1"/>
                </a:solidFill>
                <a:effectLst/>
                <a:latin typeface="+mn-lt"/>
                <a:ea typeface="+mn-ea"/>
                <a:cs typeface="+mn-cs"/>
              </a:rPr>
              <a:t> a particular question or idea.</a:t>
            </a:r>
            <a:r>
              <a:rPr lang="en-AU" sz="1100" kern="1200" dirty="0" smtClean="0">
                <a:solidFill>
                  <a:schemeClr val="tx1"/>
                </a:solidFill>
                <a:effectLst/>
                <a:latin typeface="+mn-lt"/>
                <a:ea typeface="+mn-ea"/>
                <a:cs typeface="+mn-cs"/>
              </a:rPr>
              <a:t> The sample</a:t>
            </a:r>
            <a:r>
              <a:rPr lang="en-AU" sz="1100" kern="1200" baseline="0" dirty="0" smtClean="0">
                <a:solidFill>
                  <a:schemeClr val="tx1"/>
                </a:solidFill>
                <a:effectLst/>
                <a:latin typeface="+mn-lt"/>
                <a:ea typeface="+mn-ea"/>
                <a:cs typeface="+mn-cs"/>
              </a:rPr>
              <a:t> conditions suitable for the study are listed by the researcher and then passed onto a clinician or a clinical nurse who uses this information to identify and select the samples for the study. The selected samples are then used for research to generate data. Now, the sample selection process is the most critical process in any clinical study. Therefore, if an unsuitable sample, for example a patient with an infectious disease, is included in the study, the data may not be powerful and/or usable. If the study had excluded the unsuitable patient, the data becomes powerful and the interpretation is accurate. But, as a researcher, I do not have direct access to the clinical information due to patient confidentiality issues and the clinicians or clinical nurses may not be aware of all the relevant criteria for a research study. So, key information may be lost during this process of sample selection. </a:t>
            </a:r>
            <a:r>
              <a:rPr lang="en-AU" sz="1100" kern="1200" dirty="0" smtClean="0">
                <a:solidFill>
                  <a:schemeClr val="tx1"/>
                </a:solidFill>
                <a:effectLst/>
                <a:latin typeface="+mn-lt"/>
                <a:ea typeface="+mn-ea"/>
                <a:cs typeface="+mn-cs"/>
              </a:rPr>
              <a:t>Therefore, I would like to propose an app or a form that can be used to filter out samples by particular fields that are suitable for a particular research purpose. I am able to provide an</a:t>
            </a:r>
            <a:r>
              <a:rPr lang="en-AU" sz="1100" kern="1200" baseline="0" dirty="0" smtClean="0">
                <a:solidFill>
                  <a:schemeClr val="tx1"/>
                </a:solidFill>
                <a:effectLst/>
                <a:latin typeface="+mn-lt"/>
                <a:ea typeface="+mn-ea"/>
                <a:cs typeface="+mn-cs"/>
              </a:rPr>
              <a:t> excel database of the clinical samples to get help with my problem. </a:t>
            </a:r>
            <a:endParaRPr lang="en-AU"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Hello everyone, my name is Divya Ramnath and I am a researcher. My</a:t>
            </a:r>
            <a:r>
              <a:rPr lang="en-AU" sz="1100" kern="1200" baseline="0" dirty="0" smtClean="0">
                <a:solidFill>
                  <a:schemeClr val="tx1"/>
                </a:solidFill>
                <a:effectLst/>
                <a:latin typeface="+mn-lt"/>
                <a:ea typeface="+mn-ea"/>
                <a:cs typeface="+mn-cs"/>
              </a:rPr>
              <a:t> project involves collaborating with clinicians and clinical nurses to access patient samples for m</a:t>
            </a:r>
            <a:r>
              <a:rPr lang="en-AU" sz="1100" kern="1200" dirty="0" smtClean="0">
                <a:solidFill>
                  <a:schemeClr val="tx1"/>
                </a:solidFill>
                <a:effectLst/>
                <a:latin typeface="+mn-lt"/>
                <a:ea typeface="+mn-ea"/>
                <a:cs typeface="+mn-cs"/>
              </a:rPr>
              <a:t>edical research. A research study is carefully designed to investigate</a:t>
            </a:r>
            <a:r>
              <a:rPr lang="en-AU" sz="1100" kern="1200" baseline="0" dirty="0" smtClean="0">
                <a:solidFill>
                  <a:schemeClr val="tx1"/>
                </a:solidFill>
                <a:effectLst/>
                <a:latin typeface="+mn-lt"/>
                <a:ea typeface="+mn-ea"/>
                <a:cs typeface="+mn-cs"/>
              </a:rPr>
              <a:t> a particular question or idea.</a:t>
            </a:r>
            <a:r>
              <a:rPr lang="en-AU" sz="1100" kern="1200" dirty="0" smtClean="0">
                <a:solidFill>
                  <a:schemeClr val="tx1"/>
                </a:solidFill>
                <a:effectLst/>
                <a:latin typeface="+mn-lt"/>
                <a:ea typeface="+mn-ea"/>
                <a:cs typeface="+mn-cs"/>
              </a:rPr>
              <a:t> The sample</a:t>
            </a:r>
            <a:r>
              <a:rPr lang="en-AU" sz="1100" kern="1200" baseline="0" dirty="0" smtClean="0">
                <a:solidFill>
                  <a:schemeClr val="tx1"/>
                </a:solidFill>
                <a:effectLst/>
                <a:latin typeface="+mn-lt"/>
                <a:ea typeface="+mn-ea"/>
                <a:cs typeface="+mn-cs"/>
              </a:rPr>
              <a:t> conditions suitable for the study are listed by the researcher and then passed onto a clinician or a clinical nurse who uses this information to identify and select the samples for the study. The selected samples are then used for research to generate data. Now, the sample selection process is the most critical process in any clinical study. Therefore, if an unsuitable sample, for example a patient with an infectious disease, is included in the study, the data may not be powerful and/or usable. If the study had excluded the unsuitable patient, the data becomes powerful and the interpretation is accurate. But, as a researcher, I do not have direct access to the clinical information due to patient confidentiality issues and the clinicians or clinical nurses may not be aware of all the relevant criteria for a research study. So, key information may be lost during this process of sample selection. </a:t>
            </a:r>
            <a:r>
              <a:rPr lang="en-AU" sz="1100" kern="1200" dirty="0" smtClean="0">
                <a:solidFill>
                  <a:schemeClr val="tx1"/>
                </a:solidFill>
                <a:effectLst/>
                <a:latin typeface="+mn-lt"/>
                <a:ea typeface="+mn-ea"/>
                <a:cs typeface="+mn-cs"/>
              </a:rPr>
              <a:t>Therefore, I would like to propose an app or a form that can be used to filter out samples by particular fields that are suitable for a particular research purpose. I am able to provide an</a:t>
            </a:r>
            <a:r>
              <a:rPr lang="en-AU" sz="1100" kern="1200" baseline="0" dirty="0" smtClean="0">
                <a:solidFill>
                  <a:schemeClr val="tx1"/>
                </a:solidFill>
                <a:effectLst/>
                <a:latin typeface="+mn-lt"/>
                <a:ea typeface="+mn-ea"/>
                <a:cs typeface="+mn-cs"/>
              </a:rPr>
              <a:t> excel database of the clinical samples to get help with my problem. </a:t>
            </a:r>
            <a:endParaRPr lang="en-AU"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Hello everyone, my name is Divya Ramnath and I am a researcher. My</a:t>
            </a:r>
            <a:r>
              <a:rPr lang="en-AU" sz="1100" kern="1200" baseline="0" dirty="0" smtClean="0">
                <a:solidFill>
                  <a:schemeClr val="tx1"/>
                </a:solidFill>
                <a:effectLst/>
                <a:latin typeface="+mn-lt"/>
                <a:ea typeface="+mn-ea"/>
                <a:cs typeface="+mn-cs"/>
              </a:rPr>
              <a:t> project involves collaborating with clinicians and clinical nurses to access patient samples for m</a:t>
            </a:r>
            <a:r>
              <a:rPr lang="en-AU" sz="1100" kern="1200" dirty="0" smtClean="0">
                <a:solidFill>
                  <a:schemeClr val="tx1"/>
                </a:solidFill>
                <a:effectLst/>
                <a:latin typeface="+mn-lt"/>
                <a:ea typeface="+mn-ea"/>
                <a:cs typeface="+mn-cs"/>
              </a:rPr>
              <a:t>edical research. A research study is carefully designed to investigate</a:t>
            </a:r>
            <a:r>
              <a:rPr lang="en-AU" sz="1100" kern="1200" baseline="0" dirty="0" smtClean="0">
                <a:solidFill>
                  <a:schemeClr val="tx1"/>
                </a:solidFill>
                <a:effectLst/>
                <a:latin typeface="+mn-lt"/>
                <a:ea typeface="+mn-ea"/>
                <a:cs typeface="+mn-cs"/>
              </a:rPr>
              <a:t> a particular question or idea.</a:t>
            </a:r>
            <a:r>
              <a:rPr lang="en-AU" sz="1100" kern="1200" dirty="0" smtClean="0">
                <a:solidFill>
                  <a:schemeClr val="tx1"/>
                </a:solidFill>
                <a:effectLst/>
                <a:latin typeface="+mn-lt"/>
                <a:ea typeface="+mn-ea"/>
                <a:cs typeface="+mn-cs"/>
              </a:rPr>
              <a:t> The sample</a:t>
            </a:r>
            <a:r>
              <a:rPr lang="en-AU" sz="1100" kern="1200" baseline="0" dirty="0" smtClean="0">
                <a:solidFill>
                  <a:schemeClr val="tx1"/>
                </a:solidFill>
                <a:effectLst/>
                <a:latin typeface="+mn-lt"/>
                <a:ea typeface="+mn-ea"/>
                <a:cs typeface="+mn-cs"/>
              </a:rPr>
              <a:t> conditions suitable for the study are listed by the researcher and then passed onto a clinician or a clinical nurse who uses this information to identify and select the samples for the study. The selected samples are then used for research to generate data. Now, the sample selection process is the most critical process in any clinical study. Therefore, if an unsuitable sample, for example a patient with an infectious disease, is included in the study, the data may not be powerful and/or usable. If the study had excluded the unsuitable patient, the data becomes powerful and the interpretation is accurate. But, as a researcher, I do not have direct access to the clinical information due to patient confidentiality issues and the clinicians or clinical nurses may not be aware of all the relevant criteria for a research study. So, key information may be lost during this process of sample selection. </a:t>
            </a:r>
            <a:r>
              <a:rPr lang="en-AU" sz="1100" kern="1200" dirty="0" smtClean="0">
                <a:solidFill>
                  <a:schemeClr val="tx1"/>
                </a:solidFill>
                <a:effectLst/>
                <a:latin typeface="+mn-lt"/>
                <a:ea typeface="+mn-ea"/>
                <a:cs typeface="+mn-cs"/>
              </a:rPr>
              <a:t>Therefore, I would like to propose an app or a form that can be used to filter out samples by particular fields that are suitable for a particular research purpose. I am able to provide an</a:t>
            </a:r>
            <a:r>
              <a:rPr lang="en-AU" sz="1100" kern="1200" baseline="0" dirty="0" smtClean="0">
                <a:solidFill>
                  <a:schemeClr val="tx1"/>
                </a:solidFill>
                <a:effectLst/>
                <a:latin typeface="+mn-lt"/>
                <a:ea typeface="+mn-ea"/>
                <a:cs typeface="+mn-cs"/>
              </a:rPr>
              <a:t> excel database of the clinical samples to get help with my problem. </a:t>
            </a:r>
            <a:endParaRPr lang="en-AU"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Hello everyone, my name is Divya Ramnath and I am a researcher. My</a:t>
            </a:r>
            <a:r>
              <a:rPr lang="en-AU" sz="1100" kern="1200" baseline="0" dirty="0" smtClean="0">
                <a:solidFill>
                  <a:schemeClr val="tx1"/>
                </a:solidFill>
                <a:effectLst/>
                <a:latin typeface="+mn-lt"/>
                <a:ea typeface="+mn-ea"/>
                <a:cs typeface="+mn-cs"/>
              </a:rPr>
              <a:t> project involves collaborating with clinicians and clinical nurses to access patient samples for m</a:t>
            </a:r>
            <a:r>
              <a:rPr lang="en-AU" sz="1100" kern="1200" dirty="0" smtClean="0">
                <a:solidFill>
                  <a:schemeClr val="tx1"/>
                </a:solidFill>
                <a:effectLst/>
                <a:latin typeface="+mn-lt"/>
                <a:ea typeface="+mn-ea"/>
                <a:cs typeface="+mn-cs"/>
              </a:rPr>
              <a:t>edical research. A research study is carefully designed to investigate</a:t>
            </a:r>
            <a:r>
              <a:rPr lang="en-AU" sz="1100" kern="1200" baseline="0" dirty="0" smtClean="0">
                <a:solidFill>
                  <a:schemeClr val="tx1"/>
                </a:solidFill>
                <a:effectLst/>
                <a:latin typeface="+mn-lt"/>
                <a:ea typeface="+mn-ea"/>
                <a:cs typeface="+mn-cs"/>
              </a:rPr>
              <a:t> a particular question or idea.</a:t>
            </a:r>
            <a:r>
              <a:rPr lang="en-AU" sz="1100" kern="1200" dirty="0" smtClean="0">
                <a:solidFill>
                  <a:schemeClr val="tx1"/>
                </a:solidFill>
                <a:effectLst/>
                <a:latin typeface="+mn-lt"/>
                <a:ea typeface="+mn-ea"/>
                <a:cs typeface="+mn-cs"/>
              </a:rPr>
              <a:t> The sample</a:t>
            </a:r>
            <a:r>
              <a:rPr lang="en-AU" sz="1100" kern="1200" baseline="0" dirty="0" smtClean="0">
                <a:solidFill>
                  <a:schemeClr val="tx1"/>
                </a:solidFill>
                <a:effectLst/>
                <a:latin typeface="+mn-lt"/>
                <a:ea typeface="+mn-ea"/>
                <a:cs typeface="+mn-cs"/>
              </a:rPr>
              <a:t> conditions suitable for the study are listed by the researcher and then passed onto a clinician or a clinical nurse who uses this information to identify and select the samples for the study. The selected samples are then used for research to generate data. Now, the sample selection process is the most critical process in any clinical study. Therefore, if an unsuitable sample, for example a patient with an infectious disease, is included in the study, the data may not be powerful and/or usable. If the study had excluded the unsuitable patient, the data becomes powerful and the interpretation is accurate. But, as a researcher, I do not have direct access to the clinical information due to patient confidentiality issues and the clinicians or clinical nurses may not be aware of all the relevant criteria for a research study. So, key information may be lost during this process of sample selection. </a:t>
            </a:r>
            <a:r>
              <a:rPr lang="en-AU" sz="1100" kern="1200" dirty="0" smtClean="0">
                <a:solidFill>
                  <a:schemeClr val="tx1"/>
                </a:solidFill>
                <a:effectLst/>
                <a:latin typeface="+mn-lt"/>
                <a:ea typeface="+mn-ea"/>
                <a:cs typeface="+mn-cs"/>
              </a:rPr>
              <a:t>Therefore, I would like to propose an app or a form that can be used to filter out samples by particular fields that are suitable for a particular research purpose. I am able to provide an</a:t>
            </a:r>
            <a:r>
              <a:rPr lang="en-AU" sz="1100" kern="1200" baseline="0" dirty="0" smtClean="0">
                <a:solidFill>
                  <a:schemeClr val="tx1"/>
                </a:solidFill>
                <a:effectLst/>
                <a:latin typeface="+mn-lt"/>
                <a:ea typeface="+mn-ea"/>
                <a:cs typeface="+mn-cs"/>
              </a:rPr>
              <a:t> excel database of the clinical samples to get help with my problem. </a:t>
            </a:r>
            <a:endParaRPr lang="en-AU"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Hello everyone, my name is Divya Ramnath and I am a researcher. My</a:t>
            </a:r>
            <a:r>
              <a:rPr lang="en-AU" sz="1100" kern="1200" baseline="0" dirty="0" smtClean="0">
                <a:solidFill>
                  <a:schemeClr val="tx1"/>
                </a:solidFill>
                <a:effectLst/>
                <a:latin typeface="+mn-lt"/>
                <a:ea typeface="+mn-ea"/>
                <a:cs typeface="+mn-cs"/>
              </a:rPr>
              <a:t> project involves collaborating with clinicians and clinical nurses to access patient samples for m</a:t>
            </a:r>
            <a:r>
              <a:rPr lang="en-AU" sz="1100" kern="1200" dirty="0" smtClean="0">
                <a:solidFill>
                  <a:schemeClr val="tx1"/>
                </a:solidFill>
                <a:effectLst/>
                <a:latin typeface="+mn-lt"/>
                <a:ea typeface="+mn-ea"/>
                <a:cs typeface="+mn-cs"/>
              </a:rPr>
              <a:t>edical research. A research study is carefully designed to investigate</a:t>
            </a:r>
            <a:r>
              <a:rPr lang="en-AU" sz="1100" kern="1200" baseline="0" dirty="0" smtClean="0">
                <a:solidFill>
                  <a:schemeClr val="tx1"/>
                </a:solidFill>
                <a:effectLst/>
                <a:latin typeface="+mn-lt"/>
                <a:ea typeface="+mn-ea"/>
                <a:cs typeface="+mn-cs"/>
              </a:rPr>
              <a:t> a particular question or idea.</a:t>
            </a:r>
            <a:r>
              <a:rPr lang="en-AU" sz="1100" kern="1200" dirty="0" smtClean="0">
                <a:solidFill>
                  <a:schemeClr val="tx1"/>
                </a:solidFill>
                <a:effectLst/>
                <a:latin typeface="+mn-lt"/>
                <a:ea typeface="+mn-ea"/>
                <a:cs typeface="+mn-cs"/>
              </a:rPr>
              <a:t> The sample</a:t>
            </a:r>
            <a:r>
              <a:rPr lang="en-AU" sz="1100" kern="1200" baseline="0" dirty="0" smtClean="0">
                <a:solidFill>
                  <a:schemeClr val="tx1"/>
                </a:solidFill>
                <a:effectLst/>
                <a:latin typeface="+mn-lt"/>
                <a:ea typeface="+mn-ea"/>
                <a:cs typeface="+mn-cs"/>
              </a:rPr>
              <a:t> conditions suitable for the study are listed by the researcher and then passed onto a clinician or a clinical nurse who uses this information to identify and select the samples for the study. The selected samples are then used for research to generate data. Now, the sample selection process is the most critical process in any clinical study. Therefore, if an unsuitable sample, for example a patient with an infectious disease, is included in the study, the data may not be powerful and/or usable. If the study had excluded the unsuitable patient, the data becomes powerful and the interpretation is accurate. But, as a researcher, I do not have direct access to the clinical information due to patient confidentiality issues and the clinicians or clinical nurses may not be aware of all the relevant criteria for a research study. So, key information may be lost during this process of sample selection. </a:t>
            </a:r>
            <a:r>
              <a:rPr lang="en-AU" sz="1100" kern="1200" dirty="0" smtClean="0">
                <a:solidFill>
                  <a:schemeClr val="tx1"/>
                </a:solidFill>
                <a:effectLst/>
                <a:latin typeface="+mn-lt"/>
                <a:ea typeface="+mn-ea"/>
                <a:cs typeface="+mn-cs"/>
              </a:rPr>
              <a:t>Therefore, I would like to propose an app or a form that can be used to filter out samples by particular fields that are suitable for a particular research purpose. I am able to provide an</a:t>
            </a:r>
            <a:r>
              <a:rPr lang="en-AU" sz="1100" kern="1200" baseline="0" dirty="0" smtClean="0">
                <a:solidFill>
                  <a:schemeClr val="tx1"/>
                </a:solidFill>
                <a:effectLst/>
                <a:latin typeface="+mn-lt"/>
                <a:ea typeface="+mn-ea"/>
                <a:cs typeface="+mn-cs"/>
              </a:rPr>
              <a:t> excel database of the clinical samples to get help with my problem. </a:t>
            </a:r>
            <a:endParaRPr lang="en-AU"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Hello everyone, my name is Divya Ramnath and I am a researcher. My</a:t>
            </a:r>
            <a:r>
              <a:rPr lang="en-AU" sz="1100" kern="1200" baseline="0" dirty="0" smtClean="0">
                <a:solidFill>
                  <a:schemeClr val="tx1"/>
                </a:solidFill>
                <a:effectLst/>
                <a:latin typeface="+mn-lt"/>
                <a:ea typeface="+mn-ea"/>
                <a:cs typeface="+mn-cs"/>
              </a:rPr>
              <a:t> project involves collaborating with clinicians and clinical nurses to access patient samples for m</a:t>
            </a:r>
            <a:r>
              <a:rPr lang="en-AU" sz="1100" kern="1200" dirty="0" smtClean="0">
                <a:solidFill>
                  <a:schemeClr val="tx1"/>
                </a:solidFill>
                <a:effectLst/>
                <a:latin typeface="+mn-lt"/>
                <a:ea typeface="+mn-ea"/>
                <a:cs typeface="+mn-cs"/>
              </a:rPr>
              <a:t>edical research. A research study is carefully designed to investigate</a:t>
            </a:r>
            <a:r>
              <a:rPr lang="en-AU" sz="1100" kern="1200" baseline="0" dirty="0" smtClean="0">
                <a:solidFill>
                  <a:schemeClr val="tx1"/>
                </a:solidFill>
                <a:effectLst/>
                <a:latin typeface="+mn-lt"/>
                <a:ea typeface="+mn-ea"/>
                <a:cs typeface="+mn-cs"/>
              </a:rPr>
              <a:t> a particular question or idea.</a:t>
            </a:r>
            <a:r>
              <a:rPr lang="en-AU" sz="1100" kern="1200" dirty="0" smtClean="0">
                <a:solidFill>
                  <a:schemeClr val="tx1"/>
                </a:solidFill>
                <a:effectLst/>
                <a:latin typeface="+mn-lt"/>
                <a:ea typeface="+mn-ea"/>
                <a:cs typeface="+mn-cs"/>
              </a:rPr>
              <a:t> The sample</a:t>
            </a:r>
            <a:r>
              <a:rPr lang="en-AU" sz="1100" kern="1200" baseline="0" dirty="0" smtClean="0">
                <a:solidFill>
                  <a:schemeClr val="tx1"/>
                </a:solidFill>
                <a:effectLst/>
                <a:latin typeface="+mn-lt"/>
                <a:ea typeface="+mn-ea"/>
                <a:cs typeface="+mn-cs"/>
              </a:rPr>
              <a:t> conditions suitable for the study are listed by the researcher and then passed onto a clinician or a clinical nurse who uses this information to identify and select the samples for the study. The selected samples are then used for research to generate data. Now, the sample selection process is the most critical process in any clinical study. Therefore, if an unsuitable sample, for example a patient with an infectious disease, is included in the study, the data may not be powerful and/or usable. If the study had excluded the unsuitable patient, the data becomes powerful and the interpretation is accurate. But, as a researcher, I do not have direct access to the clinical information due to patient confidentiality issues and the clinicians or clinical nurses may not be aware of all the relevant criteria for a research study. So, key information may be lost during this process of sample selection. </a:t>
            </a:r>
            <a:r>
              <a:rPr lang="en-AU" sz="1100" kern="1200" dirty="0" smtClean="0">
                <a:solidFill>
                  <a:schemeClr val="tx1"/>
                </a:solidFill>
                <a:effectLst/>
                <a:latin typeface="+mn-lt"/>
                <a:ea typeface="+mn-ea"/>
                <a:cs typeface="+mn-cs"/>
              </a:rPr>
              <a:t>Therefore, I would like to propose an app or a form that can be used to filter out samples by particular fields that are suitable for a particular research purpose. I am able to provide an</a:t>
            </a:r>
            <a:r>
              <a:rPr lang="en-AU" sz="1100" kern="1200" baseline="0" dirty="0" smtClean="0">
                <a:solidFill>
                  <a:schemeClr val="tx1"/>
                </a:solidFill>
                <a:effectLst/>
                <a:latin typeface="+mn-lt"/>
                <a:ea typeface="+mn-ea"/>
                <a:cs typeface="+mn-cs"/>
              </a:rPr>
              <a:t> excel database of the clinical samples to get help with my problem. </a:t>
            </a:r>
            <a:endParaRPr lang="en-AU"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228600" lvl="0" indent="0" rtl="0">
              <a:lnSpc>
                <a:spcPct val="150000"/>
              </a:lnSpc>
              <a:spcBef>
                <a:spcPts val="0"/>
              </a:spcBef>
              <a:buFont typeface="Arial"/>
              <a:buNone/>
            </a:pPr>
            <a:r>
              <a:rPr lang="en-US" dirty="0" smtClean="0">
                <a:latin typeface="+mn-lt"/>
                <a:ea typeface="Arial"/>
                <a:cs typeface="Arial"/>
                <a:sym typeface="Arial"/>
              </a:rPr>
              <a:t>This is my problem. This is the</a:t>
            </a:r>
            <a:r>
              <a:rPr lang="en-US" baseline="0" dirty="0" smtClean="0">
                <a:latin typeface="+mn-lt"/>
                <a:ea typeface="Arial"/>
                <a:cs typeface="Arial"/>
                <a:sym typeface="Arial"/>
              </a:rPr>
              <a:t> database that I get provided with to search for my clinical samples. As you can see, it is very complex, inconsistent in data entry and there are about 200 more columns in this spreadsheet to screen through. So you can imagine that it would be very time consuming for me or other clinicians to filter through every column to find clinical samples that are suitable for a research study. </a:t>
            </a:r>
            <a:endParaRPr lang="en-US" dirty="0" smtClean="0">
              <a:latin typeface="+mn-lt"/>
              <a:ea typeface="Arial"/>
              <a:cs typeface="Arial"/>
              <a:sym typeface="Arial"/>
            </a:endParaRPr>
          </a:p>
          <a:p>
            <a:pPr marL="228600" lvl="0" indent="0" rtl="0">
              <a:lnSpc>
                <a:spcPct val="150000"/>
              </a:lnSpc>
              <a:spcBef>
                <a:spcPts val="0"/>
              </a:spcBef>
              <a:buFont typeface="Arial"/>
              <a:buNone/>
            </a:pPr>
            <a:endParaRPr lang="en-US" dirty="0" smtClean="0">
              <a:latin typeface="+mn-lt"/>
              <a:ea typeface="Arial"/>
              <a:cs typeface="Arial"/>
              <a:sym typeface="Arial"/>
            </a:endParaRPr>
          </a:p>
          <a:p>
            <a:pPr marL="457200" lvl="0" indent="-228600" rtl="0">
              <a:lnSpc>
                <a:spcPct val="150000"/>
              </a:lnSpc>
              <a:spcBef>
                <a:spcPts val="0"/>
              </a:spcBef>
              <a:buFont typeface="Arial"/>
              <a:buChar char="-"/>
            </a:pPr>
            <a:endParaRPr lang="en-US" dirty="0" smtClean="0">
              <a:latin typeface="+mn-lt"/>
              <a:ea typeface="Arial"/>
              <a:cs typeface="Arial"/>
              <a:sym typeface="Arial"/>
            </a:endParaRPr>
          </a:p>
          <a:p>
            <a:pPr marL="457200" lvl="0" indent="-228600" rtl="0">
              <a:lnSpc>
                <a:spcPct val="150000"/>
              </a:lnSpc>
              <a:spcBef>
                <a:spcPts val="0"/>
              </a:spcBef>
              <a:buFont typeface="Arial"/>
              <a:buChar char="-"/>
            </a:pPr>
            <a:r>
              <a:rPr lang="en" dirty="0" smtClean="0">
                <a:latin typeface="+mn-lt"/>
                <a:ea typeface="Arial"/>
                <a:cs typeface="Arial"/>
                <a:sym typeface="Arial"/>
              </a:rPr>
              <a:t>Current methods of sample selection for research studies are time consuming and often fail to identify which samples qualify for analysis and does not screen unsuitable samples effectively.</a:t>
            </a:r>
          </a:p>
          <a:p>
            <a:pPr marL="457200" lvl="0" indent="-228600" rtl="0">
              <a:lnSpc>
                <a:spcPct val="150000"/>
              </a:lnSpc>
              <a:spcBef>
                <a:spcPts val="0"/>
              </a:spcBef>
              <a:buFont typeface="Arial"/>
              <a:buChar char="-"/>
            </a:pPr>
            <a:r>
              <a:rPr lang="en" dirty="0" smtClean="0">
                <a:latin typeface="+mn-lt"/>
                <a:ea typeface="Arial"/>
                <a:cs typeface="Arial"/>
                <a:sym typeface="Arial"/>
              </a:rPr>
              <a:t>Out of the box tools for accurate data sorting are not available or where available require costly modifications.</a:t>
            </a:r>
          </a:p>
          <a:p>
            <a:pPr marL="457200" lvl="0" indent="-228600" rtl="0">
              <a:lnSpc>
                <a:spcPct val="150000"/>
              </a:lnSpc>
              <a:spcBef>
                <a:spcPts val="0"/>
              </a:spcBef>
              <a:buFont typeface="Arial"/>
              <a:buChar char="-"/>
            </a:pPr>
            <a:r>
              <a:rPr lang="en" dirty="0" smtClean="0">
                <a:latin typeface="+mn-lt"/>
                <a:ea typeface="Arial"/>
                <a:cs typeface="Arial"/>
                <a:sym typeface="Arial"/>
              </a:rPr>
              <a:t>Precious time is spent manually sorting dataset.</a:t>
            </a:r>
          </a:p>
          <a:p>
            <a:pPr marL="457200" lvl="0" indent="-228600">
              <a:lnSpc>
                <a:spcPct val="150000"/>
              </a:lnSpc>
              <a:spcBef>
                <a:spcPts val="0"/>
              </a:spcBef>
              <a:buFont typeface="Arial"/>
              <a:buChar char="-"/>
            </a:pPr>
            <a:r>
              <a:rPr lang="en" dirty="0" smtClean="0">
                <a:latin typeface="+mn-lt"/>
                <a:ea typeface="Arial"/>
                <a:cs typeface="Arial"/>
                <a:sym typeface="Arial"/>
              </a:rPr>
              <a:t>Limited accuracy in selection.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228600" lvl="0" indent="0" rtl="0">
              <a:lnSpc>
                <a:spcPct val="150000"/>
              </a:lnSpc>
              <a:spcBef>
                <a:spcPts val="0"/>
              </a:spcBef>
              <a:buFont typeface="Arial"/>
              <a:buNone/>
            </a:pPr>
            <a:r>
              <a:rPr lang="en-US" dirty="0" err="1" smtClean="0">
                <a:latin typeface="+mn-lt"/>
                <a:ea typeface="Arial"/>
                <a:cs typeface="Arial"/>
                <a:sym typeface="Arial"/>
              </a:rPr>
              <a:t>Parasort</a:t>
            </a:r>
            <a:r>
              <a:rPr lang="en-US" dirty="0" smtClean="0">
                <a:latin typeface="+mn-lt"/>
                <a:ea typeface="Arial"/>
                <a:cs typeface="Arial"/>
                <a:sym typeface="Arial"/>
              </a:rPr>
              <a:t> is a tool for researchers to be able to upload</a:t>
            </a:r>
            <a:r>
              <a:rPr lang="en-US" baseline="0" dirty="0" smtClean="0">
                <a:latin typeface="+mn-lt"/>
                <a:ea typeface="Arial"/>
                <a:cs typeface="Arial"/>
                <a:sym typeface="Arial"/>
              </a:rPr>
              <a:t> their data, map and validate it and run queries to filter the data. So, here’s an example of what </a:t>
            </a:r>
            <a:r>
              <a:rPr lang="en-US" baseline="0" dirty="0" err="1" smtClean="0">
                <a:latin typeface="+mn-lt"/>
                <a:ea typeface="Arial"/>
                <a:cs typeface="Arial"/>
                <a:sym typeface="Arial"/>
              </a:rPr>
              <a:t>parasort</a:t>
            </a:r>
            <a:r>
              <a:rPr lang="en-US" baseline="0" dirty="0" smtClean="0">
                <a:latin typeface="+mn-lt"/>
                <a:ea typeface="Arial"/>
                <a:cs typeface="Arial"/>
                <a:sym typeface="Arial"/>
              </a:rPr>
              <a:t> can do. We have already uploaded my clinical database and mapped and validated the relevant information. So, I can run a query such as </a:t>
            </a:r>
            <a:endParaRPr lang="en" dirty="0" smtClean="0">
              <a:latin typeface="+mn-lt"/>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w="76200" cap="flat" cmpd="sng">
            <a:solidFill>
              <a:schemeClr val="dk1"/>
            </a:solidFill>
            <a:prstDash val="solid"/>
            <a:round/>
            <a:headEnd type="none" w="med" len="med"/>
            <a:tailEnd type="none" w="med" len="med"/>
          </a:ln>
        </p:spPr>
      </p:cxnSp>
      <p:sp>
        <p:nvSpPr>
          <p:cNvPr id="11" name="Shape 11"/>
          <p:cNvSpPr txBox="1">
            <a:spLocks noGrp="1"/>
          </p:cNvSpPr>
          <p:nvPr>
            <p:ph type="ctrTitle"/>
          </p:nvPr>
        </p:nvSpPr>
        <p:spPr>
          <a:xfrm>
            <a:off x="311700" y="595975"/>
            <a:ext cx="8520600" cy="19578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2" name="Shape 12"/>
          <p:cNvSpPr txBox="1">
            <a:spLocks noGrp="1"/>
          </p:cNvSpPr>
          <p:nvPr>
            <p:ph type="subTitle" idx="1"/>
          </p:nvPr>
        </p:nvSpPr>
        <p:spPr>
          <a:xfrm>
            <a:off x="311700" y="3165823"/>
            <a:ext cx="8520600" cy="733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67925"/>
            <a:ext cx="8520600" cy="1980000"/>
          </a:xfrm>
          <a:prstGeom prst="rect">
            <a:avLst/>
          </a:prstGeom>
        </p:spPr>
        <p:txBody>
          <a:bodyPr lIns="91425" tIns="91425" rIns="91425" bIns="91425" anchor="ctr" anchorCtr="0"/>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a:endParaRPr/>
          </a:p>
        </p:txBody>
      </p:sp>
      <p:sp>
        <p:nvSpPr>
          <p:cNvPr id="48" name="Shape 48"/>
          <p:cNvSpPr txBox="1">
            <a:spLocks noGrp="1"/>
          </p:cNvSpPr>
          <p:nvPr>
            <p:ph type="body" idx="1"/>
          </p:nvPr>
        </p:nvSpPr>
        <p:spPr>
          <a:xfrm>
            <a:off x="311700" y="32242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2480550"/>
            <a:ext cx="8114400" cy="2445900"/>
          </a:xfrm>
          <a:prstGeom prst="rect">
            <a:avLst/>
          </a:prstGeom>
        </p:spPr>
        <p:txBody>
          <a:bodyPr lIns="91425" tIns="91425" rIns="91425" bIns="91425" anchor="b" anchorCtr="0"/>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6318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1" name="Shape 31"/>
          <p:cNvSpPr txBox="1">
            <a:spLocks noGrp="1"/>
          </p:cNvSpPr>
          <p:nvPr>
            <p:ph type="body" idx="1"/>
          </p:nvPr>
        </p:nvSpPr>
        <p:spPr>
          <a:xfrm>
            <a:off x="311700" y="1490875"/>
            <a:ext cx="2808000" cy="30780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838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375599"/>
            <a:ext cx="4045200" cy="15519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0" name="Shape 40"/>
          <p:cNvSpPr txBox="1">
            <a:spLocks noGrp="1"/>
          </p:cNvSpPr>
          <p:nvPr>
            <p:ph type="subTitle" idx="1"/>
          </p:nvPr>
        </p:nvSpPr>
        <p:spPr>
          <a:xfrm>
            <a:off x="265500" y="2981125"/>
            <a:ext cx="4045200" cy="1345499"/>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endParaRPr lang="en" sz="1000">
              <a:solidFill>
                <a:schemeClr val="dk2"/>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parasort.org"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7" name="Shape 57"/>
          <p:cNvPicPr preferRelativeResize="0"/>
          <p:nvPr/>
        </p:nvPicPr>
        <p:blipFill>
          <a:blip r:embed="rId3">
            <a:alphaModFix/>
          </a:blip>
          <a:stretch>
            <a:fillRect/>
          </a:stretch>
        </p:blipFill>
        <p:spPr>
          <a:xfrm>
            <a:off x="1214438" y="1652588"/>
            <a:ext cx="6715125" cy="18383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58675"/>
            <a:ext cx="8520600" cy="572700"/>
          </a:xfrm>
        </p:spPr>
        <p:txBody>
          <a:bodyPr/>
          <a:lstStyle/>
          <a:p>
            <a:pPr lvl="0" algn="ctr"/>
            <a:r>
              <a:rPr lang="en-US" sz="3200" b="1" dirty="0" err="1" smtClean="0">
                <a:latin typeface="Arial"/>
                <a:cs typeface="Arial"/>
              </a:rPr>
              <a:t>Parasort</a:t>
            </a:r>
            <a:r>
              <a:rPr lang="en-US" sz="3200" b="1" dirty="0" smtClean="0">
                <a:latin typeface="Arial"/>
                <a:cs typeface="Arial"/>
              </a:rPr>
              <a:t> Advantages</a:t>
            </a:r>
            <a:endParaRPr lang="en-US" sz="3200" b="1" dirty="0">
              <a:latin typeface="Arial"/>
              <a:cs typeface="Arial"/>
            </a:endParaRPr>
          </a:p>
        </p:txBody>
      </p:sp>
      <p:sp>
        <p:nvSpPr>
          <p:cNvPr id="5" name="Text Placeholder 4"/>
          <p:cNvSpPr>
            <a:spLocks noGrp="1"/>
          </p:cNvSpPr>
          <p:nvPr>
            <p:ph type="body" idx="1"/>
          </p:nvPr>
        </p:nvSpPr>
        <p:spPr>
          <a:xfrm>
            <a:off x="188143" y="870235"/>
            <a:ext cx="8870260" cy="3698640"/>
          </a:xfrm>
        </p:spPr>
        <p:txBody>
          <a:bodyPr/>
          <a:lstStyle/>
          <a:p>
            <a:pPr marL="457200" lvl="0" indent="-228600">
              <a:buChar char="-"/>
            </a:pPr>
            <a:r>
              <a:rPr lang="en-US" sz="2400" dirty="0">
                <a:latin typeface="Arial"/>
                <a:cs typeface="Arial"/>
              </a:rPr>
              <a:t>Manage </a:t>
            </a:r>
            <a:r>
              <a:rPr lang="en-US" sz="2400" dirty="0" smtClean="0">
                <a:latin typeface="Arial"/>
                <a:cs typeface="Arial"/>
              </a:rPr>
              <a:t>Search Criteria</a:t>
            </a:r>
            <a:endParaRPr lang="en" sz="2400" dirty="0">
              <a:latin typeface="Arial"/>
              <a:cs typeface="Arial"/>
            </a:endParaRPr>
          </a:p>
          <a:p>
            <a:pPr marL="457200" lvl="0" indent="-228600">
              <a:buChar char="-"/>
            </a:pPr>
            <a:r>
              <a:rPr lang="en-US" sz="2400" dirty="0" smtClean="0">
                <a:latin typeface="Arial"/>
                <a:cs typeface="Arial"/>
              </a:rPr>
              <a:t>Applicable for any Excel Database</a:t>
            </a:r>
            <a:endParaRPr lang="en" sz="2400" dirty="0">
              <a:latin typeface="Arial"/>
              <a:cs typeface="Arial"/>
            </a:endParaRPr>
          </a:p>
          <a:p>
            <a:pPr marL="457200" lvl="0" indent="-228600">
              <a:buChar char="-"/>
            </a:pPr>
            <a:r>
              <a:rPr lang="en-US" sz="2400" dirty="0">
                <a:latin typeface="Arial"/>
                <a:cs typeface="Arial"/>
              </a:rPr>
              <a:t>Reports </a:t>
            </a:r>
            <a:r>
              <a:rPr lang="en-US" sz="2400" dirty="0" smtClean="0">
                <a:latin typeface="Arial"/>
                <a:cs typeface="Arial"/>
              </a:rPr>
              <a:t>Errors</a:t>
            </a:r>
            <a:endParaRPr lang="en" sz="2400" dirty="0">
              <a:latin typeface="Arial"/>
              <a:cs typeface="Arial"/>
            </a:endParaRPr>
          </a:p>
          <a:p>
            <a:pPr marL="457200" lvl="0" indent="-228600">
              <a:buChar char="-"/>
            </a:pPr>
            <a:r>
              <a:rPr lang="en-US" sz="2400" dirty="0" smtClean="0">
                <a:latin typeface="Arial"/>
                <a:cs typeface="Arial"/>
              </a:rPr>
              <a:t>Multiple Search Criteria</a:t>
            </a:r>
          </a:p>
          <a:p>
            <a:pPr marL="457200" lvl="0" indent="-228600">
              <a:buChar char="-"/>
            </a:pPr>
            <a:r>
              <a:rPr lang="en-US" sz="2400" dirty="0" smtClean="0">
                <a:latin typeface="Arial"/>
                <a:cs typeface="Arial"/>
              </a:rPr>
              <a:t>Saves Time!</a:t>
            </a:r>
            <a:endParaRPr lang="en-US" sz="2400" dirty="0">
              <a:latin typeface="Arial"/>
              <a:cs typeface="Arial"/>
            </a:endParaRPr>
          </a:p>
        </p:txBody>
      </p:sp>
    </p:spTree>
    <p:extLst>
      <p:ext uri="{BB962C8B-B14F-4D97-AF65-F5344CB8AC3E}">
        <p14:creationId xmlns:p14="http://schemas.microsoft.com/office/powerpoint/2010/main" val="27766253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17599"/>
            <a:ext cx="8520600" cy="611517"/>
          </a:xfrm>
        </p:spPr>
        <p:txBody>
          <a:bodyPr/>
          <a:lstStyle/>
          <a:p>
            <a:pPr algn="ctr"/>
            <a:r>
              <a:rPr lang="en-US" sz="3200" b="1" dirty="0" smtClean="0">
                <a:latin typeface="Arial"/>
                <a:cs typeface="Arial"/>
              </a:rPr>
              <a:t>The Problem</a:t>
            </a:r>
            <a:endParaRPr lang="en-US" sz="3200" b="1" dirty="0">
              <a:latin typeface="Arial"/>
              <a:cs typeface="Arial"/>
            </a:endParaRPr>
          </a:p>
        </p:txBody>
      </p:sp>
      <p:pic>
        <p:nvPicPr>
          <p:cNvPr id="13" name="Picture 12" descr="Healthhack_slide.png"/>
          <p:cNvPicPr>
            <a:picLocks noChangeAspect="1"/>
          </p:cNvPicPr>
          <p:nvPr/>
        </p:nvPicPr>
        <p:blipFill rotWithShape="1">
          <a:blip r:embed="rId4">
            <a:extLst>
              <a:ext uri="{28A0092B-C50C-407E-A947-70E740481C1C}">
                <a14:useLocalDpi xmlns:a14="http://schemas.microsoft.com/office/drawing/2010/main" val="0"/>
              </a:ext>
            </a:extLst>
          </a:blip>
          <a:srcRect l="-1" t="14156" r="86491" b="48845"/>
          <a:stretch/>
        </p:blipFill>
        <p:spPr>
          <a:xfrm>
            <a:off x="1776699" y="1085304"/>
            <a:ext cx="2405093" cy="3044374"/>
          </a:xfrm>
          <a:prstGeom prst="rect">
            <a:avLst/>
          </a:prstGeom>
        </p:spPr>
      </p:pic>
      <p:sp>
        <p:nvSpPr>
          <p:cNvPr id="7" name="TextBox 6"/>
          <p:cNvSpPr txBox="1"/>
          <p:nvPr/>
        </p:nvSpPr>
        <p:spPr>
          <a:xfrm>
            <a:off x="3743385" y="3085544"/>
            <a:ext cx="2952373" cy="400110"/>
          </a:xfrm>
          <a:prstGeom prst="rect">
            <a:avLst/>
          </a:prstGeom>
          <a:noFill/>
        </p:spPr>
        <p:txBody>
          <a:bodyPr wrap="square" rtlCol="0">
            <a:spAutoFit/>
          </a:bodyPr>
          <a:lstStyle/>
          <a:p>
            <a:r>
              <a:rPr lang="en-US" sz="2000" b="1" dirty="0" smtClean="0"/>
              <a:t>Research Question</a:t>
            </a:r>
            <a:endParaRPr lang="en-US" sz="2000" b="1" dirty="0"/>
          </a:p>
        </p:txBody>
      </p:sp>
    </p:spTree>
    <p:extLst>
      <p:ext uri="{BB962C8B-B14F-4D97-AF65-F5344CB8AC3E}">
        <p14:creationId xmlns:p14="http://schemas.microsoft.com/office/powerpoint/2010/main" val="2816384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17599"/>
            <a:ext cx="8520600" cy="611517"/>
          </a:xfrm>
        </p:spPr>
        <p:txBody>
          <a:bodyPr/>
          <a:lstStyle/>
          <a:p>
            <a:pPr algn="ctr"/>
            <a:r>
              <a:rPr lang="en-US" sz="3200" b="1" dirty="0" smtClean="0">
                <a:latin typeface="Arial"/>
                <a:cs typeface="Arial"/>
              </a:rPr>
              <a:t>The Problem</a:t>
            </a:r>
            <a:endParaRPr lang="en-US" sz="3200" b="1" dirty="0">
              <a:latin typeface="Arial"/>
              <a:cs typeface="Arial"/>
            </a:endParaRPr>
          </a:p>
        </p:txBody>
      </p:sp>
      <p:pic>
        <p:nvPicPr>
          <p:cNvPr id="13" name="Picture 12" descr="Healthhack_slide.png"/>
          <p:cNvPicPr>
            <a:picLocks noChangeAspect="1"/>
          </p:cNvPicPr>
          <p:nvPr/>
        </p:nvPicPr>
        <p:blipFill rotWithShape="1">
          <a:blip r:embed="rId4">
            <a:extLst>
              <a:ext uri="{28A0092B-C50C-407E-A947-70E740481C1C}">
                <a14:useLocalDpi xmlns:a14="http://schemas.microsoft.com/office/drawing/2010/main" val="0"/>
              </a:ext>
            </a:extLst>
          </a:blip>
          <a:srcRect l="20150" t="14833" r="66340" b="48168"/>
          <a:stretch/>
        </p:blipFill>
        <p:spPr>
          <a:xfrm>
            <a:off x="1776699" y="1085304"/>
            <a:ext cx="2405093" cy="3044374"/>
          </a:xfrm>
          <a:prstGeom prst="rect">
            <a:avLst/>
          </a:prstGeom>
        </p:spPr>
      </p:pic>
      <p:sp>
        <p:nvSpPr>
          <p:cNvPr id="7" name="TextBox 6"/>
          <p:cNvSpPr txBox="1"/>
          <p:nvPr/>
        </p:nvSpPr>
        <p:spPr>
          <a:xfrm>
            <a:off x="4366840" y="3085544"/>
            <a:ext cx="2952373" cy="400110"/>
          </a:xfrm>
          <a:prstGeom prst="rect">
            <a:avLst/>
          </a:prstGeom>
          <a:noFill/>
        </p:spPr>
        <p:txBody>
          <a:bodyPr wrap="square" rtlCol="0">
            <a:spAutoFit/>
          </a:bodyPr>
          <a:lstStyle/>
          <a:p>
            <a:r>
              <a:rPr lang="en-US" sz="2000" b="1" dirty="0" smtClean="0"/>
              <a:t>Design Study Criteria</a:t>
            </a:r>
            <a:endParaRPr lang="en-US" sz="2000" b="1" dirty="0"/>
          </a:p>
        </p:txBody>
      </p:sp>
    </p:spTree>
    <p:extLst>
      <p:ext uri="{BB962C8B-B14F-4D97-AF65-F5344CB8AC3E}">
        <p14:creationId xmlns:p14="http://schemas.microsoft.com/office/powerpoint/2010/main" val="39035337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17599"/>
            <a:ext cx="8520600" cy="611517"/>
          </a:xfrm>
        </p:spPr>
        <p:txBody>
          <a:bodyPr/>
          <a:lstStyle/>
          <a:p>
            <a:pPr algn="ctr"/>
            <a:r>
              <a:rPr lang="en-US" sz="3200" b="1" dirty="0" smtClean="0">
                <a:latin typeface="Arial"/>
                <a:cs typeface="Arial"/>
              </a:rPr>
              <a:t>The Problem</a:t>
            </a:r>
            <a:endParaRPr lang="en-US" sz="3200" b="1" dirty="0">
              <a:latin typeface="Arial"/>
              <a:cs typeface="Arial"/>
            </a:endParaRPr>
          </a:p>
        </p:txBody>
      </p:sp>
      <p:pic>
        <p:nvPicPr>
          <p:cNvPr id="13" name="Picture 12" descr="Healthhack_slide.png"/>
          <p:cNvPicPr>
            <a:picLocks noChangeAspect="1"/>
          </p:cNvPicPr>
          <p:nvPr/>
        </p:nvPicPr>
        <p:blipFill rotWithShape="1">
          <a:blip r:embed="rId4">
            <a:extLst>
              <a:ext uri="{28A0092B-C50C-407E-A947-70E740481C1C}">
                <a14:useLocalDpi xmlns:a14="http://schemas.microsoft.com/office/drawing/2010/main" val="0"/>
              </a:ext>
            </a:extLst>
          </a:blip>
          <a:srcRect l="41178" t="13190" r="45312" b="49811"/>
          <a:stretch/>
        </p:blipFill>
        <p:spPr>
          <a:xfrm>
            <a:off x="1776699" y="1085304"/>
            <a:ext cx="2405093" cy="3044374"/>
          </a:xfrm>
          <a:prstGeom prst="rect">
            <a:avLst/>
          </a:prstGeom>
        </p:spPr>
      </p:pic>
      <p:sp>
        <p:nvSpPr>
          <p:cNvPr id="7" name="TextBox 6"/>
          <p:cNvSpPr txBox="1"/>
          <p:nvPr/>
        </p:nvSpPr>
        <p:spPr>
          <a:xfrm>
            <a:off x="4366840" y="3085544"/>
            <a:ext cx="2952373" cy="400110"/>
          </a:xfrm>
          <a:prstGeom prst="rect">
            <a:avLst/>
          </a:prstGeom>
          <a:noFill/>
        </p:spPr>
        <p:txBody>
          <a:bodyPr wrap="square" rtlCol="0">
            <a:spAutoFit/>
          </a:bodyPr>
          <a:lstStyle/>
          <a:p>
            <a:r>
              <a:rPr lang="en-US" sz="2000" b="1" dirty="0" smtClean="0"/>
              <a:t>Sample Identification</a:t>
            </a:r>
            <a:endParaRPr lang="en-US" sz="2000" b="1" dirty="0"/>
          </a:p>
        </p:txBody>
      </p:sp>
    </p:spTree>
    <p:extLst>
      <p:ext uri="{BB962C8B-B14F-4D97-AF65-F5344CB8AC3E}">
        <p14:creationId xmlns:p14="http://schemas.microsoft.com/office/powerpoint/2010/main" val="26943258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17599"/>
            <a:ext cx="8520600" cy="611517"/>
          </a:xfrm>
        </p:spPr>
        <p:txBody>
          <a:bodyPr/>
          <a:lstStyle/>
          <a:p>
            <a:pPr algn="ctr"/>
            <a:r>
              <a:rPr lang="en-US" sz="3200" b="1" dirty="0" smtClean="0">
                <a:latin typeface="Arial"/>
                <a:cs typeface="Arial"/>
              </a:rPr>
              <a:t>The Problem</a:t>
            </a:r>
            <a:endParaRPr lang="en-US" sz="3200" b="1" dirty="0">
              <a:latin typeface="Arial"/>
              <a:cs typeface="Arial"/>
            </a:endParaRPr>
          </a:p>
        </p:txBody>
      </p:sp>
      <p:pic>
        <p:nvPicPr>
          <p:cNvPr id="13" name="Picture 12" descr="Healthhack_slide.png"/>
          <p:cNvPicPr>
            <a:picLocks noChangeAspect="1"/>
          </p:cNvPicPr>
          <p:nvPr/>
        </p:nvPicPr>
        <p:blipFill rotWithShape="1">
          <a:blip r:embed="rId4">
            <a:extLst>
              <a:ext uri="{28A0092B-C50C-407E-A947-70E740481C1C}">
                <a14:useLocalDpi xmlns:a14="http://schemas.microsoft.com/office/drawing/2010/main" val="0"/>
              </a:ext>
            </a:extLst>
          </a:blip>
          <a:srcRect l="63397" t="20858" r="23093" b="48737"/>
          <a:stretch/>
        </p:blipFill>
        <p:spPr>
          <a:xfrm>
            <a:off x="1776699" y="673536"/>
            <a:ext cx="2405093" cy="2501790"/>
          </a:xfrm>
          <a:prstGeom prst="rect">
            <a:avLst/>
          </a:prstGeom>
        </p:spPr>
      </p:pic>
      <p:sp>
        <p:nvSpPr>
          <p:cNvPr id="7" name="TextBox 6"/>
          <p:cNvSpPr txBox="1"/>
          <p:nvPr/>
        </p:nvSpPr>
        <p:spPr>
          <a:xfrm>
            <a:off x="4366840" y="2662262"/>
            <a:ext cx="2952373" cy="400110"/>
          </a:xfrm>
          <a:prstGeom prst="rect">
            <a:avLst/>
          </a:prstGeom>
          <a:noFill/>
        </p:spPr>
        <p:txBody>
          <a:bodyPr wrap="square" rtlCol="0">
            <a:spAutoFit/>
          </a:bodyPr>
          <a:lstStyle/>
          <a:p>
            <a:r>
              <a:rPr lang="en-US" sz="2000" b="1" dirty="0" smtClean="0"/>
              <a:t>Sample Selection</a:t>
            </a:r>
            <a:endParaRPr lang="en-US" sz="2000" b="1" dirty="0"/>
          </a:p>
        </p:txBody>
      </p:sp>
    </p:spTree>
    <p:extLst>
      <p:ext uri="{BB962C8B-B14F-4D97-AF65-F5344CB8AC3E}">
        <p14:creationId xmlns:p14="http://schemas.microsoft.com/office/powerpoint/2010/main" val="35090705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17599"/>
            <a:ext cx="8520600" cy="611517"/>
          </a:xfrm>
        </p:spPr>
        <p:txBody>
          <a:bodyPr/>
          <a:lstStyle/>
          <a:p>
            <a:pPr algn="ctr"/>
            <a:r>
              <a:rPr lang="en-US" sz="3200" b="1" dirty="0" smtClean="0">
                <a:latin typeface="Arial"/>
                <a:cs typeface="Arial"/>
              </a:rPr>
              <a:t>The Problem</a:t>
            </a:r>
            <a:endParaRPr lang="en-US" sz="3200" b="1" dirty="0">
              <a:latin typeface="Arial"/>
              <a:cs typeface="Arial"/>
            </a:endParaRPr>
          </a:p>
        </p:txBody>
      </p:sp>
      <p:pic>
        <p:nvPicPr>
          <p:cNvPr id="13" name="Picture 12" descr="Healthhack_slide.png"/>
          <p:cNvPicPr>
            <a:picLocks noChangeAspect="1"/>
          </p:cNvPicPr>
          <p:nvPr/>
        </p:nvPicPr>
        <p:blipFill rotWithShape="1">
          <a:blip r:embed="rId4">
            <a:extLst>
              <a:ext uri="{28A0092B-C50C-407E-A947-70E740481C1C}">
                <a14:useLocalDpi xmlns:a14="http://schemas.microsoft.com/office/drawing/2010/main" val="0"/>
              </a:ext>
            </a:extLst>
          </a:blip>
          <a:srcRect l="63397" t="20858" r="23093" b="36426"/>
          <a:stretch/>
        </p:blipFill>
        <p:spPr>
          <a:xfrm>
            <a:off x="1776699" y="673536"/>
            <a:ext cx="2405093" cy="3514782"/>
          </a:xfrm>
          <a:prstGeom prst="rect">
            <a:avLst/>
          </a:prstGeom>
        </p:spPr>
      </p:pic>
      <p:sp>
        <p:nvSpPr>
          <p:cNvPr id="7" name="TextBox 6"/>
          <p:cNvSpPr txBox="1"/>
          <p:nvPr/>
        </p:nvSpPr>
        <p:spPr>
          <a:xfrm>
            <a:off x="4366840" y="2662262"/>
            <a:ext cx="2952373" cy="400110"/>
          </a:xfrm>
          <a:prstGeom prst="rect">
            <a:avLst/>
          </a:prstGeom>
          <a:noFill/>
        </p:spPr>
        <p:txBody>
          <a:bodyPr wrap="square" rtlCol="0">
            <a:spAutoFit/>
          </a:bodyPr>
          <a:lstStyle/>
          <a:p>
            <a:r>
              <a:rPr lang="en-US" sz="2000" b="1" dirty="0" smtClean="0"/>
              <a:t>Sample Selection</a:t>
            </a:r>
            <a:endParaRPr lang="en-US" sz="2000" b="1" dirty="0"/>
          </a:p>
        </p:txBody>
      </p:sp>
    </p:spTree>
    <p:extLst>
      <p:ext uri="{BB962C8B-B14F-4D97-AF65-F5344CB8AC3E}">
        <p14:creationId xmlns:p14="http://schemas.microsoft.com/office/powerpoint/2010/main" val="12366859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17599"/>
            <a:ext cx="8520600" cy="611517"/>
          </a:xfrm>
        </p:spPr>
        <p:txBody>
          <a:bodyPr/>
          <a:lstStyle/>
          <a:p>
            <a:pPr algn="ctr"/>
            <a:r>
              <a:rPr lang="en-US" sz="3200" b="1" dirty="0" smtClean="0">
                <a:latin typeface="Arial"/>
                <a:cs typeface="Arial"/>
              </a:rPr>
              <a:t>The Problem</a:t>
            </a:r>
            <a:endParaRPr lang="en-US" sz="3200" b="1" dirty="0">
              <a:latin typeface="Arial"/>
              <a:cs typeface="Arial"/>
            </a:endParaRPr>
          </a:p>
        </p:txBody>
      </p:sp>
      <p:pic>
        <p:nvPicPr>
          <p:cNvPr id="13" name="Picture 12" descr="Healthhack_slide.png"/>
          <p:cNvPicPr>
            <a:picLocks noChangeAspect="1"/>
          </p:cNvPicPr>
          <p:nvPr/>
        </p:nvPicPr>
        <p:blipFill rotWithShape="1">
          <a:blip r:embed="rId4">
            <a:extLst>
              <a:ext uri="{28A0092B-C50C-407E-A947-70E740481C1C}">
                <a14:useLocalDpi xmlns:a14="http://schemas.microsoft.com/office/drawing/2010/main" val="0"/>
              </a:ext>
            </a:extLst>
          </a:blip>
          <a:srcRect l="61322" t="2838" r="720" b="32218"/>
          <a:stretch/>
        </p:blipFill>
        <p:spPr>
          <a:xfrm>
            <a:off x="1934792" y="826227"/>
            <a:ext cx="4496674" cy="3555751"/>
          </a:xfrm>
          <a:prstGeom prst="rect">
            <a:avLst/>
          </a:prstGeom>
        </p:spPr>
      </p:pic>
    </p:spTree>
    <p:extLst>
      <p:ext uri="{BB962C8B-B14F-4D97-AF65-F5344CB8AC3E}">
        <p14:creationId xmlns:p14="http://schemas.microsoft.com/office/powerpoint/2010/main" val="31513930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pic>
        <p:nvPicPr>
          <p:cNvPr id="2" name="Picture 1" descr="Screen Shot 2016-10-16 at 1.19.48 PM.png"/>
          <p:cNvPicPr>
            <a:picLocks noChangeAspect="1"/>
          </p:cNvPicPr>
          <p:nvPr/>
        </p:nvPicPr>
        <p:blipFill rotWithShape="1">
          <a:blip r:embed="rId4">
            <a:extLst>
              <a:ext uri="{28A0092B-C50C-407E-A947-70E740481C1C}">
                <a14:useLocalDpi xmlns:a14="http://schemas.microsoft.com/office/drawing/2010/main" val="0"/>
              </a:ext>
            </a:extLst>
          </a:blip>
          <a:srcRect b="11669"/>
          <a:stretch/>
        </p:blipFill>
        <p:spPr>
          <a:xfrm>
            <a:off x="0" y="848226"/>
            <a:ext cx="9144000" cy="3351231"/>
          </a:xfrm>
          <a:prstGeom prst="rect">
            <a:avLst/>
          </a:prstGeom>
        </p:spPr>
      </p:pic>
      <p:sp>
        <p:nvSpPr>
          <p:cNvPr id="6" name="Title 5"/>
          <p:cNvSpPr>
            <a:spLocks noGrp="1"/>
          </p:cNvSpPr>
          <p:nvPr>
            <p:ph type="title"/>
          </p:nvPr>
        </p:nvSpPr>
        <p:spPr>
          <a:xfrm>
            <a:off x="311700" y="117599"/>
            <a:ext cx="8520600" cy="611517"/>
          </a:xfrm>
        </p:spPr>
        <p:txBody>
          <a:bodyPr/>
          <a:lstStyle/>
          <a:p>
            <a:pPr algn="ctr"/>
            <a:r>
              <a:rPr lang="en-US" sz="3200" b="1" dirty="0" smtClean="0">
                <a:latin typeface="Arial"/>
                <a:cs typeface="Arial"/>
              </a:rPr>
              <a:t>Problem</a:t>
            </a:r>
            <a:endParaRPr lang="en-US" sz="3200" b="1" dirty="0">
              <a:latin typeface="Arial"/>
              <a:cs typeface="Arial"/>
            </a:endParaRPr>
          </a:p>
        </p:txBody>
      </p:sp>
    </p:spTree>
    <p:extLst>
      <p:ext uri="{BB962C8B-B14F-4D97-AF65-F5344CB8AC3E}">
        <p14:creationId xmlns:p14="http://schemas.microsoft.com/office/powerpoint/2010/main" val="41649359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4" name="Shape 57"/>
          <p:cNvPicPr preferRelativeResize="0"/>
          <p:nvPr/>
        </p:nvPicPr>
        <p:blipFill>
          <a:blip r:embed="rId3">
            <a:alphaModFix/>
          </a:blip>
          <a:stretch>
            <a:fillRect/>
          </a:stretch>
        </p:blipFill>
        <p:spPr>
          <a:xfrm>
            <a:off x="6396831" y="4320791"/>
            <a:ext cx="2661572" cy="728629"/>
          </a:xfrm>
          <a:prstGeom prst="rect">
            <a:avLst/>
          </a:prstGeom>
          <a:noFill/>
          <a:ln>
            <a:noFill/>
          </a:ln>
        </p:spPr>
      </p:pic>
      <p:sp>
        <p:nvSpPr>
          <p:cNvPr id="6" name="Title 5"/>
          <p:cNvSpPr>
            <a:spLocks noGrp="1"/>
          </p:cNvSpPr>
          <p:nvPr>
            <p:ph type="title"/>
          </p:nvPr>
        </p:nvSpPr>
        <p:spPr>
          <a:xfrm>
            <a:off x="311700" y="158675"/>
            <a:ext cx="8520600" cy="572700"/>
          </a:xfrm>
        </p:spPr>
        <p:txBody>
          <a:bodyPr/>
          <a:lstStyle/>
          <a:p>
            <a:pPr lvl="0" algn="ctr"/>
            <a:r>
              <a:rPr lang="en-US" sz="3200" b="1" dirty="0" smtClean="0">
                <a:latin typeface="Arial"/>
                <a:cs typeface="Arial"/>
              </a:rPr>
              <a:t>Solution: </a:t>
            </a:r>
            <a:r>
              <a:rPr lang="en-US" sz="3200" b="1" dirty="0" err="1" smtClean="0">
                <a:latin typeface="Arial"/>
                <a:cs typeface="Arial"/>
              </a:rPr>
              <a:t>Parasort</a:t>
            </a:r>
            <a:endParaRPr lang="en-US" sz="3200" b="1" dirty="0">
              <a:latin typeface="Arial"/>
              <a:cs typeface="Arial"/>
            </a:endParaRPr>
          </a:p>
        </p:txBody>
      </p:sp>
      <p:sp>
        <p:nvSpPr>
          <p:cNvPr id="5" name="Text Placeholder 4"/>
          <p:cNvSpPr>
            <a:spLocks noGrp="1"/>
          </p:cNvSpPr>
          <p:nvPr>
            <p:ph type="body" idx="1"/>
          </p:nvPr>
        </p:nvSpPr>
        <p:spPr>
          <a:xfrm>
            <a:off x="188143" y="870235"/>
            <a:ext cx="8870260" cy="3698640"/>
          </a:xfrm>
        </p:spPr>
        <p:txBody>
          <a:bodyPr/>
          <a:lstStyle/>
          <a:p>
            <a:r>
              <a:rPr lang="en-US" sz="2200" dirty="0">
                <a:latin typeface="Arial"/>
                <a:cs typeface="Arial"/>
              </a:rPr>
              <a:t>A</a:t>
            </a:r>
            <a:r>
              <a:rPr lang="en" sz="2200" dirty="0">
                <a:latin typeface="Arial"/>
                <a:cs typeface="Arial"/>
              </a:rPr>
              <a:t> tool </a:t>
            </a:r>
            <a:r>
              <a:rPr lang="en-US" sz="2200" dirty="0">
                <a:latin typeface="Arial"/>
                <a:cs typeface="Arial"/>
              </a:rPr>
              <a:t>for </a:t>
            </a:r>
            <a:r>
              <a:rPr lang="en" sz="2200" dirty="0">
                <a:latin typeface="Arial"/>
                <a:cs typeface="Arial"/>
              </a:rPr>
              <a:t>researchers to upload, map, </a:t>
            </a:r>
            <a:r>
              <a:rPr lang="en-US" sz="2200" dirty="0" smtClean="0">
                <a:latin typeface="Arial"/>
                <a:cs typeface="Arial"/>
              </a:rPr>
              <a:t>validate and </a:t>
            </a:r>
            <a:r>
              <a:rPr lang="en" sz="2200" dirty="0" smtClean="0">
                <a:latin typeface="Arial"/>
                <a:cs typeface="Arial"/>
              </a:rPr>
              <a:t>query clinical data</a:t>
            </a:r>
            <a:r>
              <a:rPr lang="en-US" sz="2200" dirty="0" smtClean="0">
                <a:latin typeface="Arial"/>
                <a:cs typeface="Arial"/>
              </a:rPr>
              <a:t>.</a:t>
            </a:r>
          </a:p>
          <a:p>
            <a:r>
              <a:rPr lang="en-US" sz="2200" b="1" dirty="0" err="1" smtClean="0">
                <a:solidFill>
                  <a:srgbClr val="0000FF"/>
                </a:solidFill>
                <a:latin typeface="Arial"/>
                <a:cs typeface="Arial"/>
                <a:hlinkClick r:id="rId4"/>
              </a:rPr>
              <a:t>www.parasort.org</a:t>
            </a:r>
            <a:endParaRPr lang="en-US" sz="2200" b="1" dirty="0">
              <a:solidFill>
                <a:srgbClr val="0000FF"/>
              </a:solidFill>
              <a:latin typeface="Arial"/>
              <a:cs typeface="Arial"/>
            </a:endParaRPr>
          </a:p>
        </p:txBody>
      </p:sp>
    </p:spTree>
    <p:extLst>
      <p:ext uri="{BB962C8B-B14F-4D97-AF65-F5344CB8AC3E}">
        <p14:creationId xmlns:p14="http://schemas.microsoft.com/office/powerpoint/2010/main" val="23458875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1867</Words>
  <Application>Microsoft Macintosh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Proxima Nova</vt:lpstr>
      <vt:lpstr>Helvetica Neue</vt:lpstr>
      <vt:lpstr>Alfa Slab One</vt:lpstr>
      <vt:lpstr>gameday</vt:lpstr>
      <vt:lpstr>PowerPoint Presentation</vt:lpstr>
      <vt:lpstr>The Problem</vt:lpstr>
      <vt:lpstr>The Problem</vt:lpstr>
      <vt:lpstr>The Problem</vt:lpstr>
      <vt:lpstr>The Problem</vt:lpstr>
      <vt:lpstr>The Problem</vt:lpstr>
      <vt:lpstr>The Problem</vt:lpstr>
      <vt:lpstr>Problem</vt:lpstr>
      <vt:lpstr>Solution: Parasort</vt:lpstr>
      <vt:lpstr>Parasort 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Divya Ramnath</cp:lastModifiedBy>
  <cp:revision>16</cp:revision>
  <dcterms:modified xsi:type="dcterms:W3CDTF">2016-10-16T06:00:24Z</dcterms:modified>
</cp:coreProperties>
</file>