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1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2" name="Shape 52"/>
          <p:cNvCxnSpPr/>
          <p:nvPr/>
        </p:nvCxnSpPr>
        <p:spPr>
          <a:xfrm>
            <a:off x="1206950" y="382100"/>
            <a:ext cx="0" cy="4319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" name="Shape 53"/>
          <p:cNvSpPr txBox="1"/>
          <p:nvPr>
            <p:ph type="ctrTitle"/>
          </p:nvPr>
        </p:nvSpPr>
        <p:spPr>
          <a:xfrm>
            <a:off x="1381000" y="188725"/>
            <a:ext cx="4819500" cy="34956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subTitle"/>
          </p:nvPr>
        </p:nvSpPr>
        <p:spPr>
          <a:xfrm rot="5400000">
            <a:off x="-787875" y="1809150"/>
            <a:ext cx="3379200" cy="3621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ctrTitle"/>
          </p:nvPr>
        </p:nvSpPr>
        <p:spPr>
          <a:xfrm>
            <a:off x="1381000" y="188725"/>
            <a:ext cx="6977400" cy="4459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Problem: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Overcharging in the market for dental procedures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ctrTitle"/>
          </p:nvPr>
        </p:nvSpPr>
        <p:spPr>
          <a:xfrm>
            <a:off x="1381000" y="188725"/>
            <a:ext cx="7482300" cy="446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lvl="0">
              <a:spcBef>
                <a:spcPts val="0"/>
              </a:spcBef>
              <a:buNone/>
            </a:pPr>
            <a:r>
              <a:rPr lang="en" sz="3600"/>
              <a:t>Use case: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lvl="0" rtl="0">
              <a:spcBef>
                <a:spcPts val="0"/>
              </a:spcBef>
              <a:buNone/>
            </a:pPr>
            <a:r>
              <a:rPr lang="en" sz="3600"/>
              <a:t>I need to find a dentist. What are the prices like at the dentists around me?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ctrTitle"/>
          </p:nvPr>
        </p:nvSpPr>
        <p:spPr>
          <a:xfrm>
            <a:off x="1381000" y="188725"/>
            <a:ext cx="7482300" cy="446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lvl="0">
              <a:spcBef>
                <a:spcPts val="0"/>
              </a:spcBef>
              <a:buNone/>
            </a:pPr>
            <a:r>
              <a:rPr lang="en" sz="3600"/>
              <a:t>How does our solution solve the problem?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lvl="0" rtl="0">
              <a:spcBef>
                <a:spcPts val="0"/>
              </a:spcBef>
              <a:buNone/>
            </a:pPr>
            <a:r>
              <a:rPr lang="en" sz="3600"/>
              <a:t>Open pricing puts pressure on dentists to charge fairly.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ctrTitle"/>
          </p:nvPr>
        </p:nvSpPr>
        <p:spPr>
          <a:xfrm>
            <a:off x="1381000" y="188725"/>
            <a:ext cx="7482300" cy="446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lvl="0">
              <a:spcBef>
                <a:spcPts val="0"/>
              </a:spcBef>
              <a:buNone/>
            </a:pPr>
            <a:r>
              <a:rPr lang="en" sz="3600"/>
              <a:t>Open pricing doesn’t punish dentists: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lvl="0" rtl="0">
              <a:spcBef>
                <a:spcPts val="0"/>
              </a:spcBef>
              <a:buNone/>
            </a:pPr>
            <a:r>
              <a:rPr lang="en" sz="3600"/>
              <a:t>Research shows price transparency  encourages competition on service quality.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ctrTitle"/>
          </p:nvPr>
        </p:nvSpPr>
        <p:spPr>
          <a:xfrm>
            <a:off x="1381000" y="188725"/>
            <a:ext cx="7482300" cy="472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lvl="0">
              <a:spcBef>
                <a:spcPts val="0"/>
              </a:spcBef>
              <a:buNone/>
            </a:pPr>
            <a:r>
              <a:rPr lang="en" sz="3600"/>
              <a:t>Our solution scales to other markets where there is a lack of price transparency.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lvl="0" rtl="0">
              <a:spcBef>
                <a:spcPts val="0"/>
              </a:spcBef>
              <a:buNone/>
            </a:pPr>
            <a:r>
              <a:rPr lang="en" sz="3600"/>
              <a:t>Other medical services, mechanics, lawyers.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ctrTitle"/>
          </p:nvPr>
        </p:nvSpPr>
        <p:spPr>
          <a:xfrm>
            <a:off x="1381000" y="188725"/>
            <a:ext cx="7482300" cy="472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lvl="0">
              <a:spcBef>
                <a:spcPts val="0"/>
              </a:spcBef>
              <a:buNone/>
            </a:pPr>
            <a:r>
              <a:rPr lang="en" sz="3600"/>
              <a:t>This was a real team effort. Team formed Saturday.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lvl="0">
              <a:spcBef>
                <a:spcPts val="0"/>
              </a:spcBef>
              <a:buNone/>
            </a:pPr>
            <a:r>
              <a:rPr lang="en" sz="3600"/>
              <a:t>We narrowed down the problem, worked together to execute the solution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am wall.jpg"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8024" y="330862"/>
            <a:ext cx="5991680" cy="4481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ctrTitle"/>
          </p:nvPr>
        </p:nvSpPr>
        <p:spPr>
          <a:xfrm>
            <a:off x="1381000" y="188725"/>
            <a:ext cx="7482300" cy="472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lvl="0">
              <a:spcBef>
                <a:spcPts val="0"/>
              </a:spcBef>
              <a:buNone/>
            </a:pPr>
            <a:r>
              <a:rPr lang="en" sz="3600"/>
              <a:t>We have all learnt a lot about how the dental market works.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lvl="0">
              <a:spcBef>
                <a:spcPts val="0"/>
              </a:spcBef>
              <a:buNone/>
            </a:pPr>
            <a:r>
              <a:rPr lang="en" sz="3600"/>
              <a:t>Special thanks to Michael Foley!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lvl="0" rtl="0">
              <a:spcBef>
                <a:spcPts val="0"/>
              </a:spcBef>
              <a:buNone/>
            </a:pPr>
            <a:r>
              <a:rPr lang="en" sz="3600"/>
              <a:t>We now know that gold crowns are no.1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ctrTitle"/>
          </p:nvPr>
        </p:nvSpPr>
        <p:spPr>
          <a:xfrm>
            <a:off x="1381000" y="188725"/>
            <a:ext cx="7544700" cy="4459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lvl="0">
              <a:spcBef>
                <a:spcPts val="0"/>
              </a:spcBef>
              <a:buNone/>
            </a:pPr>
            <a:r>
              <a:rPr lang="en" sz="3600"/>
              <a:t>There is a lack of price transparency for dental procedures.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lvl="0">
              <a:spcBef>
                <a:spcPts val="0"/>
              </a:spcBef>
              <a:buNone/>
            </a:pPr>
            <a:r>
              <a:rPr lang="en" sz="3600"/>
              <a:t>This prevents healthy competition between dentists.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ctrTitle"/>
          </p:nvPr>
        </p:nvSpPr>
        <p:spPr>
          <a:xfrm>
            <a:off x="1381000" y="188725"/>
            <a:ext cx="7604400" cy="470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lvl="0">
              <a:spcBef>
                <a:spcPts val="0"/>
              </a:spcBef>
              <a:buNone/>
            </a:pPr>
            <a:r>
              <a:rPr lang="en" sz="3600"/>
              <a:t>Research shows affordability, and perception of affordability, lowers dentist visit rates.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 sz="3600"/>
              <a:t>Dentists themselves acknowledge that overcharging is an issue.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ctrTitle"/>
          </p:nvPr>
        </p:nvSpPr>
        <p:spPr>
          <a:xfrm>
            <a:off x="1381000" y="188725"/>
            <a:ext cx="7442100" cy="44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Why isn’t this problem solved already?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 sz="3600"/>
              <a:t>Dentists have no incentive to publish pricing information to the public.</a:t>
            </a:r>
          </a:p>
          <a:p>
            <a:pPr lvl="0">
              <a:spcBef>
                <a:spcPts val="0"/>
              </a:spcBef>
              <a:buNone/>
            </a:pPr>
            <a:r>
              <a:rPr lang="en" sz="3600"/>
              <a:t>Existing doctor review services don’t work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t/>
            </a:r>
            <a:endParaRPr sz="3600"/>
          </a:p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t/>
            </a:r>
            <a:endParaRPr sz="36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ctrTitle"/>
          </p:nvPr>
        </p:nvSpPr>
        <p:spPr>
          <a:xfrm>
            <a:off x="1381000" y="188725"/>
            <a:ext cx="7442100" cy="468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Our solution: Glassdoor for dental costs.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sz="3600"/>
              <a:t>Open sharing of dental procedure costs.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1381000" y="188725"/>
            <a:ext cx="7442100" cy="468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lvl="0">
              <a:spcBef>
                <a:spcPts val="0"/>
              </a:spcBef>
              <a:buNone/>
            </a:pPr>
            <a:r>
              <a:rPr lang="en" sz="3600"/>
              <a:t>Glassdoor allows anonymous sharing of salary information by company and job title.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 sz="3600"/>
              <a:t>We allow anonymous sharing of dental procedure costs via verified receipts.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ctrTitle"/>
          </p:nvPr>
        </p:nvSpPr>
        <p:spPr>
          <a:xfrm>
            <a:off x="1381000" y="188725"/>
            <a:ext cx="7482300" cy="446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lvl="0">
              <a:spcBef>
                <a:spcPts val="0"/>
              </a:spcBef>
              <a:buNone/>
            </a:pPr>
            <a:r>
              <a:rPr lang="en" sz="3600"/>
              <a:t>The dentist receipt has all the information we need.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lvl="0">
              <a:spcBef>
                <a:spcPts val="0"/>
              </a:spcBef>
              <a:buNone/>
            </a:pPr>
            <a:r>
              <a:rPr lang="en" sz="3600"/>
              <a:t>Adds credibility to the the information.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ntist-Invoice.PNG"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7199" y="123299"/>
            <a:ext cx="4687775" cy="4896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ctrTitle"/>
          </p:nvPr>
        </p:nvSpPr>
        <p:spPr>
          <a:xfrm>
            <a:off x="1381000" y="188725"/>
            <a:ext cx="7482300" cy="446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lvl="0">
              <a:spcBef>
                <a:spcPts val="0"/>
              </a:spcBef>
              <a:buNone/>
            </a:pPr>
            <a:r>
              <a:rPr lang="en" sz="3600"/>
              <a:t>Use case: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lvl="0" rtl="0">
              <a:spcBef>
                <a:spcPts val="0"/>
              </a:spcBef>
              <a:buNone/>
            </a:pPr>
            <a:r>
              <a:rPr lang="en" sz="3600"/>
              <a:t>I have been to the dentist. Have I been overcharged?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