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91" r:id="rId2"/>
    <p:sldId id="308" r:id="rId3"/>
    <p:sldId id="296" r:id="rId4"/>
    <p:sldId id="310" r:id="rId5"/>
    <p:sldId id="311" r:id="rId6"/>
    <p:sldId id="313" r:id="rId7"/>
    <p:sldId id="30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94" autoAdjust="0"/>
  </p:normalViewPr>
  <p:slideViewPr>
    <p:cSldViewPr snapToGrid="0">
      <p:cViewPr varScale="1">
        <p:scale>
          <a:sx n="128" d="100"/>
          <a:sy n="128" d="100"/>
        </p:scale>
        <p:origin x="1450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6e6e4db1ca_0_1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이번엔 </a:t>
            </a:r>
            <a:r>
              <a:rPr lang="en-US" altLang="ko-KR" dirty="0" err="1"/>
              <a:t>KLGrade</a:t>
            </a:r>
            <a:r>
              <a:rPr lang="ko-KR" altLang="en-US" dirty="0"/>
              <a:t>를 예측하는 자동화된 딥러닝 모델을 돌려보는 시간을 갖겠습니다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20" name="Google Shape;220;g16e6e4db1ca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92034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우선 주요 코드는 해당 링크에서 다운받을 수 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91" name="Google Shape;19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7511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491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5493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54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6760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우선 주요 코드는 해당 링크에서 다운받을 수 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91" name="Google Shape;19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922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>
  <p:cSld name="1_구역 머리글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43" descr="Insert Picture Here.png"/>
          <p:cNvPicPr preferRelativeResize="0"/>
          <p:nvPr/>
        </p:nvPicPr>
        <p:blipFill rotWithShape="1">
          <a:blip r:embed="rId2">
            <a:alphaModFix/>
          </a:blip>
          <a:srcRect t="10596" b="10633"/>
          <a:stretch/>
        </p:blipFill>
        <p:spPr>
          <a:xfrm>
            <a:off x="-14170" y="0"/>
            <a:ext cx="916228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2148" y="431335"/>
            <a:ext cx="1126078" cy="218657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3"/>
          <p:cNvSpPr/>
          <p:nvPr/>
        </p:nvSpPr>
        <p:spPr>
          <a:xfrm>
            <a:off x="-18284" y="0"/>
            <a:ext cx="9162284" cy="5143500"/>
          </a:xfrm>
          <a:prstGeom prst="rect">
            <a:avLst/>
          </a:prstGeom>
          <a:solidFill>
            <a:srgbClr val="072C62">
              <a:alpha val="88627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43"/>
          <p:cNvSpPr txBox="1">
            <a:spLocks noGrp="1"/>
          </p:cNvSpPr>
          <p:nvPr>
            <p:ph type="title"/>
          </p:nvPr>
        </p:nvSpPr>
        <p:spPr>
          <a:xfrm>
            <a:off x="3641314" y="1460283"/>
            <a:ext cx="1843088" cy="346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lgun Gothic"/>
              <a:buNone/>
              <a:defRPr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35" name="Google Shape;35;p43"/>
          <p:cNvSpPr txBox="1">
            <a:spLocks noGrp="1"/>
          </p:cNvSpPr>
          <p:nvPr>
            <p:ph type="body" idx="1"/>
          </p:nvPr>
        </p:nvSpPr>
        <p:spPr>
          <a:xfrm>
            <a:off x="2259954" y="1880713"/>
            <a:ext cx="4605807" cy="124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algun Gothic"/>
              <a:buNone/>
              <a:defRPr sz="45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6858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900"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0287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900"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3716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900"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17145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900"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844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4"/>
          <p:cNvSpPr txBox="1">
            <a:spLocks noGrp="1"/>
          </p:cNvSpPr>
          <p:nvPr>
            <p:ph type="title"/>
          </p:nvPr>
        </p:nvSpPr>
        <p:spPr>
          <a:xfrm>
            <a:off x="254170" y="273845"/>
            <a:ext cx="8450999" cy="23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600"/>
              <a:buFont typeface="Malgun Gothic"/>
              <a:buNone/>
              <a:defRPr sz="1200" b="1"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4"/>
          <p:cNvSpPr txBox="1">
            <a:spLocks noGrp="1"/>
          </p:cNvSpPr>
          <p:nvPr>
            <p:ph type="body" idx="1"/>
          </p:nvPr>
        </p:nvSpPr>
        <p:spPr>
          <a:xfrm>
            <a:off x="254169" y="1019306"/>
            <a:ext cx="8450999" cy="374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900"/>
            </a:lvl1pPr>
            <a:lvl2pPr marL="6858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900"/>
            </a:lvl2pPr>
            <a:lvl3pPr marL="10287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900"/>
            </a:lvl3pPr>
            <a:lvl4pPr marL="13716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900"/>
            </a:lvl4pPr>
            <a:lvl5pPr marL="17145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9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4"/>
          <p:cNvSpPr/>
          <p:nvPr/>
        </p:nvSpPr>
        <p:spPr>
          <a:xfrm>
            <a:off x="8858250" y="0"/>
            <a:ext cx="28575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" name="Google Shape;40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8716571" y="767308"/>
            <a:ext cx="569109" cy="710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Google Shape;41;p44"/>
          <p:cNvCxnSpPr/>
          <p:nvPr/>
        </p:nvCxnSpPr>
        <p:spPr>
          <a:xfrm rot="10800000" flipH="1">
            <a:off x="254170" y="518266"/>
            <a:ext cx="8451000" cy="216000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" name="Google Shape;42;p44"/>
          <p:cNvSpPr txBox="1">
            <a:spLocks noGrp="1"/>
          </p:cNvSpPr>
          <p:nvPr>
            <p:ph type="body" idx="2"/>
          </p:nvPr>
        </p:nvSpPr>
        <p:spPr>
          <a:xfrm>
            <a:off x="253604" y="513846"/>
            <a:ext cx="8451056" cy="430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42900" lvl="0" indent="-17145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sz="1050" b="1"/>
            </a:lvl1pPr>
            <a:lvl2pPr marL="685800" lvl="1" indent="-2381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050"/>
            </a:lvl2pPr>
            <a:lvl3pPr marL="1028700" lvl="2" indent="-2381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050"/>
            </a:lvl3pPr>
            <a:lvl4pPr marL="1371600" lvl="3" indent="-2381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050"/>
            </a:lvl4pPr>
            <a:lvl5pPr marL="1714500" lvl="4" indent="-2381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05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44"/>
          <p:cNvSpPr txBox="1">
            <a:spLocks noGrp="1"/>
          </p:cNvSpPr>
          <p:nvPr>
            <p:ph type="sldNum" idx="12"/>
          </p:nvPr>
        </p:nvSpPr>
        <p:spPr>
          <a:xfrm>
            <a:off x="6788685" y="4847650"/>
            <a:ext cx="2057400" cy="17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4" name="Google Shape;44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915" y="4968867"/>
            <a:ext cx="589948" cy="8343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44"/>
          <p:cNvSpPr txBox="1"/>
          <p:nvPr/>
        </p:nvSpPr>
        <p:spPr>
          <a:xfrm>
            <a:off x="7024817" y="77561"/>
            <a:ext cx="1833434" cy="19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8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2022 HealthHub.</a:t>
            </a:r>
            <a:endParaRPr sz="788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6186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6e6e4db1ca_0_159"/>
          <p:cNvSpPr txBox="1"/>
          <p:nvPr/>
        </p:nvSpPr>
        <p:spPr>
          <a:xfrm>
            <a:off x="0" y="2146724"/>
            <a:ext cx="9144000" cy="85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 lnSpcReduction="10000"/>
          </a:bodyPr>
          <a:lstStyle/>
          <a:p>
            <a:pPr marL="171450" indent="-171450" algn="ctr">
              <a:lnSpc>
                <a:spcPct val="150000"/>
              </a:lnSpc>
              <a:buClr>
                <a:schemeClr val="lt1"/>
              </a:buClr>
              <a:buSzPts val="4800"/>
            </a:pPr>
            <a:r>
              <a:rPr lang="en-US" sz="3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Tooth Segmentation Manual</a:t>
            </a: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335943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6788685" y="4847650"/>
            <a:ext cx="2057400" cy="17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Clr>
                <a:srgbClr val="888888"/>
              </a:buClr>
              <a:buSzPts val="1200"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pPr>
                <a:buClr>
                  <a:srgbClr val="888888"/>
                </a:buClr>
                <a:buSzPts val="1200"/>
              </a:pPr>
              <a:t>2</a:t>
            </a:fld>
            <a:endParaRPr sz="9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13"/>
          <p:cNvSpPr txBox="1"/>
          <p:nvPr/>
        </p:nvSpPr>
        <p:spPr>
          <a:xfrm>
            <a:off x="511344" y="965360"/>
            <a:ext cx="3070686" cy="23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1F3864"/>
              </a:buClr>
              <a:buSzPts val="1600"/>
            </a:pPr>
            <a:r>
              <a:rPr lang="en-US" altLang="ko-KR" sz="1200" b="1" dirty="0">
                <a:solidFill>
                  <a:srgbClr val="1F3864"/>
                </a:solidFill>
                <a:latin typeface="Malgun Gothic"/>
                <a:ea typeface="Malgun Gothic"/>
                <a:cs typeface="Malgun Gothic"/>
                <a:sym typeface="Malgun Gothic"/>
              </a:rPr>
              <a:t>Tooth</a:t>
            </a:r>
            <a:r>
              <a:rPr lang="ko-KR" altLang="en-US" sz="1200" b="1" dirty="0">
                <a:solidFill>
                  <a:srgbClr val="1F3864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1" dirty="0">
                <a:solidFill>
                  <a:srgbClr val="1F3864"/>
                </a:solidFill>
                <a:latin typeface="Malgun Gothic"/>
                <a:ea typeface="Malgun Gothic"/>
                <a:cs typeface="Malgun Gothic"/>
                <a:sym typeface="Malgun Gothic"/>
              </a:rPr>
              <a:t>Segmentation </a:t>
            </a:r>
            <a:r>
              <a:rPr lang="ko-KR" altLang="en-US" sz="1200" b="1" dirty="0">
                <a:solidFill>
                  <a:srgbClr val="1F3864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 과정</a:t>
            </a:r>
            <a:endParaRPr sz="1200" b="1" dirty="0">
              <a:solidFill>
                <a:srgbClr val="1F386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05;g17252dd758b_0_0">
            <a:extLst>
              <a:ext uri="{FF2B5EF4-FFF2-40B4-BE49-F238E27FC236}">
                <a16:creationId xmlns:a16="http://schemas.microsoft.com/office/drawing/2014/main" id="{12A8F753-DFC8-419D-9F97-E007483187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449" y="491974"/>
            <a:ext cx="8451000" cy="23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2000"/>
            </a:pPr>
            <a:r>
              <a:rPr lang="en-US" sz="1500" dirty="0"/>
              <a:t>Tooth Segmentation Manual</a:t>
            </a:r>
          </a:p>
        </p:txBody>
      </p:sp>
      <p:pic>
        <p:nvPicPr>
          <p:cNvPr id="8" name="그림 7" descr="텍스트, 흐림이(가) 표시된 사진&#10;&#10;자동 생성된 설명">
            <a:extLst>
              <a:ext uri="{FF2B5EF4-FFF2-40B4-BE49-F238E27FC236}">
                <a16:creationId xmlns:a16="http://schemas.microsoft.com/office/drawing/2014/main" id="{C74E0DB9-226E-5F0D-EB26-2858AD16C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58" y="1465652"/>
            <a:ext cx="2077231" cy="10260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0B3CF9-E8DD-2ABB-ECAC-99EA1E74D022}"/>
              </a:ext>
            </a:extLst>
          </p:cNvPr>
          <p:cNvSpPr txBox="1"/>
          <p:nvPr/>
        </p:nvSpPr>
        <p:spPr>
          <a:xfrm>
            <a:off x="408071" y="2528737"/>
            <a:ext cx="1838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1. Input the panorama image</a:t>
            </a:r>
            <a:endParaRPr lang="ko-KR" altLang="en-US" sz="10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D5E7965-0584-5863-83BD-C0A2D9736CEC}"/>
              </a:ext>
            </a:extLst>
          </p:cNvPr>
          <p:cNvCxnSpPr/>
          <p:nvPr/>
        </p:nvCxnSpPr>
        <p:spPr>
          <a:xfrm>
            <a:off x="2500344" y="1939047"/>
            <a:ext cx="667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A51F4E-F5C9-0166-693D-574C521D2163}"/>
              </a:ext>
            </a:extLst>
          </p:cNvPr>
          <p:cNvSpPr/>
          <p:nvPr/>
        </p:nvSpPr>
        <p:spPr>
          <a:xfrm>
            <a:off x="3336758" y="1497736"/>
            <a:ext cx="2253917" cy="95450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E42A50-3DBF-114D-E839-9AF0AD442299}"/>
              </a:ext>
            </a:extLst>
          </p:cNvPr>
          <p:cNvSpPr txBox="1"/>
          <p:nvPr/>
        </p:nvSpPr>
        <p:spPr>
          <a:xfrm>
            <a:off x="3496677" y="1810681"/>
            <a:ext cx="1934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2. YOLOv3</a:t>
            </a:r>
            <a:r>
              <a:rPr lang="ko-KR" altLang="en-US" sz="1000" dirty="0"/>
              <a:t>로부터 치아 부분 </a:t>
            </a:r>
            <a:r>
              <a:rPr lang="en-US" altLang="ko-KR" sz="1000" dirty="0"/>
              <a:t>BBOX </a:t>
            </a:r>
            <a:r>
              <a:rPr lang="ko-KR" altLang="en-US" sz="1000" dirty="0"/>
              <a:t>산출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D29EDD-FD7D-237C-C692-BB8B22D234E9}"/>
              </a:ext>
            </a:extLst>
          </p:cNvPr>
          <p:cNvCxnSpPr/>
          <p:nvPr/>
        </p:nvCxnSpPr>
        <p:spPr>
          <a:xfrm>
            <a:off x="5684703" y="1958514"/>
            <a:ext cx="667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6EFCB1-A370-5949-389E-8C0C5FEEBC7A}"/>
              </a:ext>
            </a:extLst>
          </p:cNvPr>
          <p:cNvSpPr/>
          <p:nvPr/>
        </p:nvSpPr>
        <p:spPr>
          <a:xfrm>
            <a:off x="6491908" y="1505757"/>
            <a:ext cx="2253917" cy="95450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D5523E-5922-05DE-D33D-FABECC23D2E7}"/>
              </a:ext>
            </a:extLst>
          </p:cNvPr>
          <p:cNvSpPr txBox="1"/>
          <p:nvPr/>
        </p:nvSpPr>
        <p:spPr>
          <a:xfrm>
            <a:off x="6663857" y="1782954"/>
            <a:ext cx="1934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3. Mask RCNN</a:t>
            </a:r>
            <a:r>
              <a:rPr lang="ko-KR" altLang="en-US" sz="1000" dirty="0"/>
              <a:t>로부터 치아 별 </a:t>
            </a:r>
            <a:r>
              <a:rPr lang="en-US" altLang="ko-KR" sz="1000" dirty="0"/>
              <a:t>Segmentation Mask </a:t>
            </a:r>
            <a:r>
              <a:rPr lang="ko-KR" altLang="en-US" sz="1000" dirty="0"/>
              <a:t>산출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E6129A8-4DD7-B9DC-2347-94A46811D669}"/>
              </a:ext>
            </a:extLst>
          </p:cNvPr>
          <p:cNvCxnSpPr/>
          <p:nvPr/>
        </p:nvCxnSpPr>
        <p:spPr>
          <a:xfrm>
            <a:off x="2113110" y="3484869"/>
            <a:ext cx="667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CAA9090F-0F68-0C73-F990-97C8EC0F3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712" y="2851659"/>
            <a:ext cx="2844576" cy="126642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071242-B4E8-5D85-2626-229CBB118A89}"/>
              </a:ext>
            </a:extLst>
          </p:cNvPr>
          <p:cNvSpPr txBox="1"/>
          <p:nvPr/>
        </p:nvSpPr>
        <p:spPr>
          <a:xfrm>
            <a:off x="3656598" y="4249482"/>
            <a:ext cx="1934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4. </a:t>
            </a:r>
            <a:r>
              <a:rPr lang="ko-KR" altLang="en-US" sz="1000" dirty="0"/>
              <a:t>결과 </a:t>
            </a:r>
            <a:r>
              <a:rPr lang="en-US" altLang="ko-KR" sz="1000" dirty="0"/>
              <a:t>Image </a:t>
            </a:r>
            <a:r>
              <a:rPr lang="ko-KR" altLang="en-US" sz="1000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316236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6788685" y="4847650"/>
            <a:ext cx="2057400" cy="17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Clr>
                <a:srgbClr val="888888"/>
              </a:buClr>
              <a:buSzPts val="1200"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pPr>
                <a:buClr>
                  <a:srgbClr val="888888"/>
                </a:buClr>
                <a:buSzPts val="1200"/>
              </a:pPr>
              <a:t>3</a:t>
            </a:fld>
            <a:endParaRPr sz="9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13"/>
          <p:cNvSpPr txBox="1"/>
          <p:nvPr/>
        </p:nvSpPr>
        <p:spPr>
          <a:xfrm>
            <a:off x="511344" y="965360"/>
            <a:ext cx="3070686" cy="23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1F3864"/>
              </a:buClr>
              <a:buSzPts val="1600"/>
            </a:pPr>
            <a:r>
              <a:rPr lang="en-US" sz="1200" b="1" dirty="0">
                <a:solidFill>
                  <a:srgbClr val="1F3864"/>
                </a:solidFill>
                <a:latin typeface="Malgun Gothic"/>
                <a:ea typeface="Malgun Gothic"/>
                <a:cs typeface="Malgun Gothic"/>
                <a:sym typeface="Malgun Gothic"/>
              </a:rPr>
              <a:t>YOLOv3 Dataset </a:t>
            </a:r>
            <a:r>
              <a:rPr lang="ko-KR" altLang="en-US" sz="1200" b="1" dirty="0">
                <a:solidFill>
                  <a:srgbClr val="1F3864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</a:t>
            </a:r>
            <a:endParaRPr sz="1200" b="1" dirty="0">
              <a:solidFill>
                <a:srgbClr val="1F386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05;g17252dd758b_0_0">
            <a:extLst>
              <a:ext uri="{FF2B5EF4-FFF2-40B4-BE49-F238E27FC236}">
                <a16:creationId xmlns:a16="http://schemas.microsoft.com/office/drawing/2014/main" id="{12A8F753-DFC8-419D-9F97-E007483187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449" y="491974"/>
            <a:ext cx="8451000" cy="23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2000"/>
            </a:pPr>
            <a:r>
              <a:rPr lang="en-US" altLang="ko-KR" sz="1500" dirty="0"/>
              <a:t>Tooth Segmentation Manual</a:t>
            </a:r>
            <a:endParaRPr lang="en-US" sz="1500" dirty="0"/>
          </a:p>
        </p:txBody>
      </p:sp>
      <p:sp>
        <p:nvSpPr>
          <p:cNvPr id="5" name="Google Shape;195;p13">
            <a:extLst>
              <a:ext uri="{FF2B5EF4-FFF2-40B4-BE49-F238E27FC236}">
                <a16:creationId xmlns:a16="http://schemas.microsoft.com/office/drawing/2014/main" id="{10F49B36-211F-25F2-31A0-C96938B2241A}"/>
              </a:ext>
            </a:extLst>
          </p:cNvPr>
          <p:cNvSpPr txBox="1"/>
          <p:nvPr/>
        </p:nvSpPr>
        <p:spPr>
          <a:xfrm>
            <a:off x="511344" y="2452190"/>
            <a:ext cx="3070686" cy="23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1F3864"/>
              </a:buClr>
              <a:buSzPts val="1600"/>
            </a:pPr>
            <a:endParaRPr sz="1200" b="1" dirty="0">
              <a:solidFill>
                <a:srgbClr val="1F386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96;p13">
            <a:extLst>
              <a:ext uri="{FF2B5EF4-FFF2-40B4-BE49-F238E27FC236}">
                <a16:creationId xmlns:a16="http://schemas.microsoft.com/office/drawing/2014/main" id="{92FA691E-AAFA-D56A-FAF9-C5B5F1BA4F38}"/>
              </a:ext>
            </a:extLst>
          </p:cNvPr>
          <p:cNvSpPr txBox="1"/>
          <p:nvPr/>
        </p:nvSpPr>
        <p:spPr>
          <a:xfrm>
            <a:off x="573870" y="1202294"/>
            <a:ext cx="8085579" cy="148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214313" indent="-214313">
              <a:lnSpc>
                <a:spcPct val="90000"/>
              </a:lnSpc>
              <a:buClr>
                <a:schemeClr val="dk1"/>
              </a:buClr>
              <a:buSzPts val="1600"/>
              <a:buFont typeface="Malgun Gothic"/>
              <a:buChar char="-"/>
            </a:pPr>
            <a:endParaRPr lang="en-US" altLang="ko-KR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4313" indent="-214313">
              <a:lnSpc>
                <a:spcPct val="110000"/>
              </a:lnSpc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4881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장의 치아 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Panorama Image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그에 대한 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 data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구성되어 있음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14313" indent="-214313">
              <a:lnSpc>
                <a:spcPct val="110000"/>
              </a:lnSpc>
              <a:buClr>
                <a:schemeClr val="dk1"/>
              </a:buClr>
              <a:buSzPts val="1600"/>
              <a:buFont typeface="Malgun Gothic"/>
              <a:buChar char="-"/>
            </a:pPr>
            <a:endParaRPr lang="en-US" altLang="ko-KR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600"/>
            </a:pPr>
            <a:endParaRPr lang="en-US" altLang="ko-KR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816EC1F-6894-C201-7B19-50F390F86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57" y="1779706"/>
            <a:ext cx="3145869" cy="15819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2E05F4F-0FC7-66AB-5729-760D42B10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57" y="3617456"/>
            <a:ext cx="3692692" cy="1121368"/>
          </a:xfrm>
          <a:prstGeom prst="rect">
            <a:avLst/>
          </a:prstGeom>
        </p:spPr>
      </p:pic>
      <p:sp>
        <p:nvSpPr>
          <p:cNvPr id="14" name="Google Shape;196;p13">
            <a:extLst>
              <a:ext uri="{FF2B5EF4-FFF2-40B4-BE49-F238E27FC236}">
                <a16:creationId xmlns:a16="http://schemas.microsoft.com/office/drawing/2014/main" id="{34884664-B698-A2C9-1954-81CCD3BB67FC}"/>
              </a:ext>
            </a:extLst>
          </p:cNvPr>
          <p:cNvSpPr txBox="1"/>
          <p:nvPr/>
        </p:nvSpPr>
        <p:spPr>
          <a:xfrm>
            <a:off x="3991399" y="1874778"/>
            <a:ext cx="5399662" cy="148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214313" indent="-214313">
              <a:lnSpc>
                <a:spcPct val="150000"/>
              </a:lnSpc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 data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</a:t>
            </a:r>
            <a:b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Wingdings" panose="05000000000000000000" pitchFamily="2" charset="2"/>
              </a:rPr>
              <a:t>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“image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이름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”.txt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Wingdings" panose="05000000000000000000" pitchFamily="2" charset="2"/>
              </a:rPr>
              <a:t>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class, center x, center y, width, height </a:t>
            </a:r>
            <a:r>
              <a:rPr lang="ko-KR" altLang="en-US" sz="12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기입</a:t>
            </a:r>
            <a:endParaRPr lang="en-US" altLang="ko-KR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Wingdings" panose="05000000000000000000" pitchFamily="2" charset="2"/>
              </a:rPr>
              <a:t>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panorama image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크기로 </a:t>
            </a:r>
            <a:r>
              <a:rPr lang="en-US" altLang="ko-KR" sz="12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Normalization</a:t>
            </a:r>
            <a:r>
              <a:rPr lang="ko-KR" altLang="en-US" sz="12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값을 요구함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27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6788685" y="4847650"/>
            <a:ext cx="2057400" cy="17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Clr>
                <a:srgbClr val="888888"/>
              </a:buClr>
              <a:buSzPts val="1200"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pPr>
                <a:buClr>
                  <a:srgbClr val="888888"/>
                </a:buClr>
                <a:buSzPts val="1200"/>
              </a:pPr>
              <a:t>4</a:t>
            </a:fld>
            <a:endParaRPr sz="9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13"/>
          <p:cNvSpPr txBox="1"/>
          <p:nvPr/>
        </p:nvSpPr>
        <p:spPr>
          <a:xfrm>
            <a:off x="511344" y="965360"/>
            <a:ext cx="3070686" cy="23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1F3864"/>
              </a:buClr>
              <a:buSzPts val="1600"/>
            </a:pPr>
            <a:r>
              <a:rPr lang="en-US" sz="1200" b="1" dirty="0">
                <a:solidFill>
                  <a:srgbClr val="1F3864"/>
                </a:solidFill>
                <a:latin typeface="Malgun Gothic"/>
                <a:ea typeface="Malgun Gothic"/>
                <a:cs typeface="Malgun Gothic"/>
                <a:sym typeface="Malgun Gothic"/>
              </a:rPr>
              <a:t>YOLOv3 </a:t>
            </a:r>
            <a:r>
              <a:rPr lang="ko-KR" altLang="en-US" sz="1200" b="1" dirty="0">
                <a:solidFill>
                  <a:srgbClr val="1F3864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 </a:t>
            </a:r>
            <a:r>
              <a:rPr lang="en-US" altLang="ko-KR" sz="1200" b="1" dirty="0">
                <a:solidFill>
                  <a:srgbClr val="1F3864"/>
                </a:solidFill>
                <a:latin typeface="Malgun Gothic"/>
                <a:ea typeface="Malgun Gothic"/>
                <a:cs typeface="Malgun Gothic"/>
                <a:sym typeface="Malgun Gothic"/>
              </a:rPr>
              <a:t>Hyperparameter</a:t>
            </a:r>
            <a:endParaRPr sz="1200" b="1" dirty="0">
              <a:solidFill>
                <a:srgbClr val="1F386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05;g17252dd758b_0_0">
            <a:extLst>
              <a:ext uri="{FF2B5EF4-FFF2-40B4-BE49-F238E27FC236}">
                <a16:creationId xmlns:a16="http://schemas.microsoft.com/office/drawing/2014/main" id="{12A8F753-DFC8-419D-9F97-E007483187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449" y="491974"/>
            <a:ext cx="8451000" cy="23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2000"/>
            </a:pPr>
            <a:r>
              <a:rPr lang="en-US" altLang="ko-KR" sz="1500" dirty="0"/>
              <a:t>Tooth Segmentation Manual</a:t>
            </a:r>
            <a:endParaRPr lang="en-US" sz="1500" dirty="0"/>
          </a:p>
        </p:txBody>
      </p:sp>
      <p:sp>
        <p:nvSpPr>
          <p:cNvPr id="2" name="Google Shape;196;p13">
            <a:extLst>
              <a:ext uri="{FF2B5EF4-FFF2-40B4-BE49-F238E27FC236}">
                <a16:creationId xmlns:a16="http://schemas.microsoft.com/office/drawing/2014/main" id="{92FA691E-AAFA-D56A-FAF9-C5B5F1BA4F38}"/>
              </a:ext>
            </a:extLst>
          </p:cNvPr>
          <p:cNvSpPr txBox="1"/>
          <p:nvPr/>
        </p:nvSpPr>
        <p:spPr>
          <a:xfrm>
            <a:off x="573870" y="1202293"/>
            <a:ext cx="8085579" cy="3313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214313" indent="-214313">
              <a:lnSpc>
                <a:spcPct val="90000"/>
              </a:lnSpc>
              <a:buClr>
                <a:schemeClr val="dk1"/>
              </a:buClr>
              <a:buSzPts val="1600"/>
              <a:buFont typeface="Malgun Gothic"/>
              <a:buChar char="-"/>
            </a:pPr>
            <a:endParaRPr lang="en-US" altLang="ko-KR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4313" indent="-214313">
              <a:lnSpc>
                <a:spcPct val="200000"/>
              </a:lnSpc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200</a:t>
            </a:r>
          </a:p>
          <a:p>
            <a:pPr marL="214313" indent="-214313">
              <a:lnSpc>
                <a:spcPct val="200000"/>
              </a:lnSpc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 image size : 416x416</a:t>
            </a:r>
          </a:p>
          <a:p>
            <a:pPr marL="214313" indent="-214313">
              <a:lnSpc>
                <a:spcPct val="200000"/>
              </a:lnSpc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Multi Scale Training : True, 320x320 ~ 512x512 </a:t>
            </a:r>
          </a:p>
          <a:p>
            <a:pPr marL="214313" indent="-214313">
              <a:lnSpc>
                <a:spcPct val="200000"/>
              </a:lnSpc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Batch size : 16</a:t>
            </a:r>
          </a:p>
          <a:p>
            <a:pPr marL="214313" indent="-214313">
              <a:lnSpc>
                <a:spcPct val="200000"/>
              </a:lnSpc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Momentum : 0.9</a:t>
            </a:r>
          </a:p>
          <a:p>
            <a:pPr marL="214313" indent="-214313">
              <a:lnSpc>
                <a:spcPct val="200000"/>
              </a:lnSpc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Weight decay : 0.0005</a:t>
            </a:r>
          </a:p>
          <a:p>
            <a:pPr marL="214313" indent="-214313">
              <a:lnSpc>
                <a:spcPct val="200000"/>
              </a:lnSpc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Learning rate : 0.001</a:t>
            </a:r>
          </a:p>
          <a:p>
            <a:pPr marL="214313" indent="-214313">
              <a:lnSpc>
                <a:spcPct val="200000"/>
              </a:lnSpc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: 1</a:t>
            </a:r>
          </a:p>
          <a:p>
            <a:pPr marL="214313" indent="-214313">
              <a:lnSpc>
                <a:spcPct val="110000"/>
              </a:lnSpc>
              <a:buClr>
                <a:schemeClr val="dk1"/>
              </a:buClr>
              <a:buSzPts val="1600"/>
              <a:buFont typeface="Malgun Gothic"/>
              <a:buChar char="-"/>
            </a:pPr>
            <a:endParaRPr lang="en-US" altLang="ko-KR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4313" indent="-214313">
              <a:lnSpc>
                <a:spcPct val="110000"/>
              </a:lnSpc>
              <a:buClr>
                <a:schemeClr val="dk1"/>
              </a:buClr>
              <a:buSzPts val="1600"/>
              <a:buFont typeface="Malgun Gothic"/>
              <a:buChar char="-"/>
            </a:pPr>
            <a:endParaRPr lang="en-US" altLang="ko-KR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600"/>
            </a:pPr>
            <a:endParaRPr lang="en-US" altLang="ko-KR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8192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6788685" y="4847650"/>
            <a:ext cx="2057400" cy="17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Clr>
                <a:srgbClr val="888888"/>
              </a:buClr>
              <a:buSzPts val="1200"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pPr>
                <a:buClr>
                  <a:srgbClr val="888888"/>
                </a:buClr>
                <a:buSzPts val="1200"/>
              </a:pPr>
              <a:t>5</a:t>
            </a:fld>
            <a:endParaRPr sz="9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13"/>
          <p:cNvSpPr txBox="1"/>
          <p:nvPr/>
        </p:nvSpPr>
        <p:spPr>
          <a:xfrm>
            <a:off x="511344" y="965360"/>
            <a:ext cx="3070686" cy="23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1F3864"/>
              </a:buClr>
              <a:buSzPts val="1600"/>
            </a:pPr>
            <a:r>
              <a:rPr lang="en-US" sz="1200" b="1" dirty="0">
                <a:solidFill>
                  <a:srgbClr val="1F3864"/>
                </a:solidFill>
                <a:latin typeface="Malgun Gothic"/>
                <a:ea typeface="Malgun Gothic"/>
                <a:cs typeface="Malgun Gothic"/>
                <a:sym typeface="Malgun Gothic"/>
              </a:rPr>
              <a:t>Mask-RCNN Dataset </a:t>
            </a:r>
            <a:r>
              <a:rPr lang="ko-KR" altLang="en-US" sz="1200" b="1" dirty="0">
                <a:solidFill>
                  <a:srgbClr val="1F3864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</a:t>
            </a:r>
            <a:endParaRPr sz="1200" b="1" dirty="0">
              <a:solidFill>
                <a:srgbClr val="1F386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05;g17252dd758b_0_0">
            <a:extLst>
              <a:ext uri="{FF2B5EF4-FFF2-40B4-BE49-F238E27FC236}">
                <a16:creationId xmlns:a16="http://schemas.microsoft.com/office/drawing/2014/main" id="{12A8F753-DFC8-419D-9F97-E007483187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449" y="491974"/>
            <a:ext cx="8451000" cy="23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2000"/>
            </a:pPr>
            <a:r>
              <a:rPr lang="en-US" altLang="ko-KR" sz="1500" dirty="0"/>
              <a:t>Tooth Segmentation Manual</a:t>
            </a:r>
            <a:endParaRPr lang="en-US" sz="1500" dirty="0"/>
          </a:p>
        </p:txBody>
      </p:sp>
      <p:sp>
        <p:nvSpPr>
          <p:cNvPr id="5" name="Google Shape;195;p13">
            <a:extLst>
              <a:ext uri="{FF2B5EF4-FFF2-40B4-BE49-F238E27FC236}">
                <a16:creationId xmlns:a16="http://schemas.microsoft.com/office/drawing/2014/main" id="{10F49B36-211F-25F2-31A0-C96938B2241A}"/>
              </a:ext>
            </a:extLst>
          </p:cNvPr>
          <p:cNvSpPr txBox="1"/>
          <p:nvPr/>
        </p:nvSpPr>
        <p:spPr>
          <a:xfrm>
            <a:off x="511344" y="2452190"/>
            <a:ext cx="3070686" cy="23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1F3864"/>
              </a:buClr>
              <a:buSzPts val="1600"/>
            </a:pPr>
            <a:endParaRPr sz="1200" b="1" dirty="0">
              <a:solidFill>
                <a:srgbClr val="1F386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96;p13">
            <a:extLst>
              <a:ext uri="{FF2B5EF4-FFF2-40B4-BE49-F238E27FC236}">
                <a16:creationId xmlns:a16="http://schemas.microsoft.com/office/drawing/2014/main" id="{92FA691E-AAFA-D56A-FAF9-C5B5F1BA4F38}"/>
              </a:ext>
            </a:extLst>
          </p:cNvPr>
          <p:cNvSpPr txBox="1"/>
          <p:nvPr/>
        </p:nvSpPr>
        <p:spPr>
          <a:xfrm>
            <a:off x="573870" y="1202294"/>
            <a:ext cx="8085579" cy="148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214313" indent="-214313">
              <a:lnSpc>
                <a:spcPct val="90000"/>
              </a:lnSpc>
              <a:buClr>
                <a:schemeClr val="dk1"/>
              </a:buClr>
              <a:buSzPts val="1600"/>
              <a:buFont typeface="Malgun Gothic"/>
              <a:buChar char="-"/>
            </a:pPr>
            <a:endParaRPr lang="en-US" altLang="ko-KR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4313" indent="-214313">
              <a:lnSpc>
                <a:spcPct val="110000"/>
              </a:lnSpc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YOLOv3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찾은 치아 부분 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들로 이루어져 있음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14313" indent="-214313">
              <a:lnSpc>
                <a:spcPct val="110000"/>
              </a:lnSpc>
              <a:buClr>
                <a:schemeClr val="dk1"/>
              </a:buClr>
              <a:buSzPts val="1600"/>
              <a:buFont typeface="Malgun Gothic"/>
              <a:buChar char="-"/>
            </a:pPr>
            <a:endParaRPr lang="en-US" altLang="ko-KR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600"/>
            </a:pPr>
            <a:endParaRPr lang="en-US" altLang="ko-KR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D41C56-B46B-9E08-FE69-ADB6E20B1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120" y="1757508"/>
            <a:ext cx="3784175" cy="2556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E7E605-DE3F-721C-BEC6-6530D44B1229}"/>
              </a:ext>
            </a:extLst>
          </p:cNvPr>
          <p:cNvSpPr txBox="1"/>
          <p:nvPr/>
        </p:nvSpPr>
        <p:spPr>
          <a:xfrm>
            <a:off x="2845738" y="4405305"/>
            <a:ext cx="25632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[</a:t>
            </a:r>
            <a:r>
              <a:rPr lang="ko-KR" altLang="en-US" sz="1000" dirty="0"/>
              <a:t>탐지된 치아 부분을 나타내는 </a:t>
            </a:r>
            <a:r>
              <a:rPr lang="en-US" altLang="ko-KR" sz="1000" dirty="0"/>
              <a:t>image]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506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6788685" y="4847650"/>
            <a:ext cx="2057400" cy="17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Clr>
                <a:srgbClr val="888888"/>
              </a:buClr>
              <a:buSzPts val="1200"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pPr>
                <a:buClr>
                  <a:srgbClr val="888888"/>
                </a:buClr>
                <a:buSzPts val="1200"/>
              </a:pPr>
              <a:t>6</a:t>
            </a:fld>
            <a:endParaRPr sz="9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13"/>
          <p:cNvSpPr txBox="1"/>
          <p:nvPr/>
        </p:nvSpPr>
        <p:spPr>
          <a:xfrm>
            <a:off x="511344" y="965360"/>
            <a:ext cx="3070686" cy="23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1F3864"/>
              </a:buClr>
              <a:buSzPts val="1600"/>
            </a:pPr>
            <a:r>
              <a:rPr lang="en-US" sz="1200" b="1" dirty="0">
                <a:solidFill>
                  <a:srgbClr val="1F3864"/>
                </a:solidFill>
                <a:latin typeface="Malgun Gothic"/>
                <a:ea typeface="Malgun Gothic"/>
                <a:cs typeface="Malgun Gothic"/>
                <a:sym typeface="Malgun Gothic"/>
              </a:rPr>
              <a:t>Mask-RCNN </a:t>
            </a:r>
            <a:r>
              <a:rPr lang="ko-KR" altLang="en-US" sz="1200" b="1" dirty="0">
                <a:solidFill>
                  <a:srgbClr val="1F3864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 </a:t>
            </a:r>
            <a:r>
              <a:rPr lang="en-US" altLang="ko-KR" sz="1200" b="1" dirty="0">
                <a:solidFill>
                  <a:srgbClr val="1F3864"/>
                </a:solidFill>
                <a:latin typeface="Malgun Gothic"/>
                <a:ea typeface="Malgun Gothic"/>
                <a:cs typeface="Malgun Gothic"/>
                <a:sym typeface="Malgun Gothic"/>
              </a:rPr>
              <a:t>Hyperparameter</a:t>
            </a:r>
            <a:endParaRPr sz="1200" b="1" dirty="0">
              <a:solidFill>
                <a:srgbClr val="1F386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05;g17252dd758b_0_0">
            <a:extLst>
              <a:ext uri="{FF2B5EF4-FFF2-40B4-BE49-F238E27FC236}">
                <a16:creationId xmlns:a16="http://schemas.microsoft.com/office/drawing/2014/main" id="{12A8F753-DFC8-419D-9F97-E007483187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449" y="491974"/>
            <a:ext cx="8451000" cy="23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2000"/>
            </a:pPr>
            <a:r>
              <a:rPr lang="en-US" altLang="ko-KR" sz="1500" dirty="0"/>
              <a:t>Tooth Segmentation Manual</a:t>
            </a:r>
            <a:endParaRPr lang="en-US" sz="1500" dirty="0"/>
          </a:p>
        </p:txBody>
      </p:sp>
      <p:sp>
        <p:nvSpPr>
          <p:cNvPr id="2" name="Google Shape;196;p13">
            <a:extLst>
              <a:ext uri="{FF2B5EF4-FFF2-40B4-BE49-F238E27FC236}">
                <a16:creationId xmlns:a16="http://schemas.microsoft.com/office/drawing/2014/main" id="{92FA691E-AAFA-D56A-FAF9-C5B5F1BA4F38}"/>
              </a:ext>
            </a:extLst>
          </p:cNvPr>
          <p:cNvSpPr txBox="1"/>
          <p:nvPr/>
        </p:nvSpPr>
        <p:spPr>
          <a:xfrm>
            <a:off x="573870" y="1202293"/>
            <a:ext cx="8085579" cy="3313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214313" indent="-214313">
              <a:lnSpc>
                <a:spcPct val="90000"/>
              </a:lnSpc>
              <a:buClr>
                <a:schemeClr val="dk1"/>
              </a:buClr>
              <a:buSzPts val="1600"/>
              <a:buFont typeface="Malgun Gothic"/>
              <a:buChar char="-"/>
            </a:pPr>
            <a:endParaRPr lang="en-US" altLang="ko-KR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4313" indent="-214313">
              <a:lnSpc>
                <a:spcPct val="200000"/>
              </a:lnSpc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200</a:t>
            </a:r>
          </a:p>
          <a:p>
            <a:pPr marL="214313" indent="-214313">
              <a:lnSpc>
                <a:spcPct val="200000"/>
              </a:lnSpc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Backbone Model : ResNet101</a:t>
            </a:r>
          </a:p>
          <a:p>
            <a:pPr marL="214313" indent="-214313">
              <a:lnSpc>
                <a:spcPct val="200000"/>
              </a:lnSpc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Multi Scale Training : True, 800x800 ~ 1024x1024 </a:t>
            </a:r>
          </a:p>
          <a:p>
            <a:pPr marL="214313" indent="-214313">
              <a:lnSpc>
                <a:spcPct val="200000"/>
              </a:lnSpc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Batch size : 16</a:t>
            </a:r>
          </a:p>
          <a:p>
            <a:pPr marL="214313" indent="-214313">
              <a:lnSpc>
                <a:spcPct val="200000"/>
              </a:lnSpc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Momentum : 0.9</a:t>
            </a:r>
          </a:p>
          <a:p>
            <a:pPr marL="214313" indent="-214313">
              <a:lnSpc>
                <a:spcPct val="200000"/>
              </a:lnSpc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en-US" altLang="ko-KR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nms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threshold : 0.3</a:t>
            </a:r>
          </a:p>
          <a:p>
            <a:pPr marL="214313" indent="-214313">
              <a:lnSpc>
                <a:spcPct val="200000"/>
              </a:lnSpc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Learning rate : 0.001</a:t>
            </a:r>
          </a:p>
          <a:p>
            <a:pPr marL="214313" indent="-214313">
              <a:lnSpc>
                <a:spcPct val="200000"/>
              </a:lnSpc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: 1</a:t>
            </a:r>
          </a:p>
          <a:p>
            <a:pPr marL="214313" indent="-214313">
              <a:lnSpc>
                <a:spcPct val="110000"/>
              </a:lnSpc>
              <a:buClr>
                <a:schemeClr val="dk1"/>
              </a:buClr>
              <a:buSzPts val="1600"/>
              <a:buFont typeface="Malgun Gothic"/>
              <a:buChar char="-"/>
            </a:pPr>
            <a:endParaRPr lang="en-US" altLang="ko-KR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4313" indent="-214313">
              <a:lnSpc>
                <a:spcPct val="110000"/>
              </a:lnSpc>
              <a:buClr>
                <a:schemeClr val="dk1"/>
              </a:buClr>
              <a:buSzPts val="1600"/>
              <a:buFont typeface="Malgun Gothic"/>
              <a:buChar char="-"/>
            </a:pPr>
            <a:endParaRPr lang="en-US" altLang="ko-KR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600"/>
            </a:pPr>
            <a:endParaRPr lang="en-US" altLang="ko-KR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7460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6788685" y="4847650"/>
            <a:ext cx="2057400" cy="17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Clr>
                <a:srgbClr val="888888"/>
              </a:buClr>
              <a:buSzPts val="1200"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pPr>
                <a:buClr>
                  <a:srgbClr val="888888"/>
                </a:buClr>
                <a:buSzPts val="1200"/>
              </a:pPr>
              <a:t>7</a:t>
            </a:fld>
            <a:endParaRPr sz="9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13"/>
          <p:cNvSpPr txBox="1"/>
          <p:nvPr/>
        </p:nvSpPr>
        <p:spPr>
          <a:xfrm>
            <a:off x="511344" y="965360"/>
            <a:ext cx="3070686" cy="23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1F3864"/>
              </a:buClr>
              <a:buSzPts val="1600"/>
            </a:pPr>
            <a:r>
              <a:rPr lang="en-US" altLang="ko-KR" sz="1200" b="1" dirty="0">
                <a:solidFill>
                  <a:srgbClr val="1F3864"/>
                </a:solidFill>
                <a:latin typeface="Malgun Gothic"/>
                <a:ea typeface="Malgun Gothic"/>
                <a:cs typeface="Malgun Gothic"/>
                <a:sym typeface="Malgun Gothic"/>
              </a:rPr>
              <a:t>Tooth</a:t>
            </a:r>
            <a:r>
              <a:rPr lang="ko-KR" altLang="en-US" sz="1200" b="1" dirty="0">
                <a:solidFill>
                  <a:srgbClr val="1F3864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1" dirty="0">
                <a:solidFill>
                  <a:srgbClr val="1F3864"/>
                </a:solidFill>
                <a:latin typeface="Malgun Gothic"/>
                <a:ea typeface="Malgun Gothic"/>
                <a:cs typeface="Malgun Gothic"/>
                <a:sym typeface="Malgun Gothic"/>
              </a:rPr>
              <a:t>Segmentation </a:t>
            </a:r>
            <a:r>
              <a:rPr lang="ko-KR" altLang="en-US" sz="1200" b="1" dirty="0">
                <a:solidFill>
                  <a:srgbClr val="1F3864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</a:t>
            </a:r>
            <a:r>
              <a:rPr lang="en-US" altLang="ko-KR" sz="1200" b="1" dirty="0">
                <a:solidFill>
                  <a:srgbClr val="1F3864"/>
                </a:solidFill>
                <a:latin typeface="Malgun Gothic"/>
                <a:ea typeface="Malgun Gothic"/>
                <a:cs typeface="Malgun Gothic"/>
                <a:sym typeface="Malgun Gothic"/>
              </a:rPr>
              <a:t>Code </a:t>
            </a:r>
            <a:r>
              <a:rPr lang="ko-KR" altLang="en-US" sz="1200" b="1" dirty="0">
                <a:solidFill>
                  <a:srgbClr val="1F3864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sz="1200" b="1" dirty="0">
              <a:solidFill>
                <a:srgbClr val="1F386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05;g17252dd758b_0_0">
            <a:extLst>
              <a:ext uri="{FF2B5EF4-FFF2-40B4-BE49-F238E27FC236}">
                <a16:creationId xmlns:a16="http://schemas.microsoft.com/office/drawing/2014/main" id="{12A8F753-DFC8-419D-9F97-E007483187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449" y="491974"/>
            <a:ext cx="8451000" cy="23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2000"/>
            </a:pPr>
            <a:r>
              <a:rPr lang="en-US" sz="1500" dirty="0"/>
              <a:t>Tooth Segmentation Manual</a:t>
            </a:r>
          </a:p>
        </p:txBody>
      </p:sp>
      <p:sp>
        <p:nvSpPr>
          <p:cNvPr id="2" name="Google Shape;196;p13">
            <a:extLst>
              <a:ext uri="{FF2B5EF4-FFF2-40B4-BE49-F238E27FC236}">
                <a16:creationId xmlns:a16="http://schemas.microsoft.com/office/drawing/2014/main" id="{8742ED82-3E80-DA79-FC9C-477BB97B96B7}"/>
              </a:ext>
            </a:extLst>
          </p:cNvPr>
          <p:cNvSpPr txBox="1"/>
          <p:nvPr/>
        </p:nvSpPr>
        <p:spPr>
          <a:xfrm>
            <a:off x="704359" y="1382608"/>
            <a:ext cx="8085579" cy="2571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code/start_engine.py</a:t>
            </a:r>
          </a:p>
          <a:p>
            <a:pPr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Wingdings" panose="05000000000000000000" pitchFamily="2" charset="2"/>
              </a:rPr>
              <a:t>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Tooth Segmentation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실행하기 위한 </a:t>
            </a:r>
            <a:r>
              <a:rPr lang="en-US" altLang="ko-KR" sz="12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</a:t>
            </a:r>
            <a:r>
              <a:rPr lang="ko-KR" altLang="en-US" sz="12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endParaRPr lang="en-US" altLang="ko-KR" sz="12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 code/mrcnn/toothseg/yolo/detect.py</a:t>
            </a:r>
          </a:p>
          <a:p>
            <a:pPr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Wingdings" panose="05000000000000000000" pitchFamily="2" charset="2"/>
              </a:rPr>
              <a:t>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입력으로 파노라마 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</a:t>
            </a:r>
            <a:r>
              <a:rPr lang="ko-KR" alt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상악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lang="ko-KR" alt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하악골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부분을 </a:t>
            </a:r>
            <a:r>
              <a:rPr lang="en-US" altLang="ko-KR" sz="12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YOLOv3</a:t>
            </a:r>
            <a:r>
              <a:rPr lang="ko-KR" altLang="en-US" sz="12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통해 찾는 코드</a:t>
            </a:r>
            <a:endParaRPr lang="en-US" altLang="ko-KR" sz="12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(3) code/mrcnn/toothseg/tooth_seg.py</a:t>
            </a:r>
          </a:p>
          <a:p>
            <a:pPr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Wingdings" panose="05000000000000000000" pitchFamily="2" charset="2"/>
              </a:rPr>
              <a:t>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(2)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찾은 </a:t>
            </a:r>
            <a:r>
              <a:rPr lang="ko-KR" alt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상악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lang="ko-KR" alt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하악골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입력으로 받아 </a:t>
            </a:r>
            <a:r>
              <a:rPr lang="en-US" altLang="ko-KR" sz="12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Mask-RCNN</a:t>
            </a:r>
            <a:r>
              <a:rPr lang="ko-KR" altLang="en-US" sz="12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이용하여 치아들을 찾는 코드</a:t>
            </a:r>
            <a:endParaRPr lang="en-US" altLang="ko-KR" sz="12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573715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333</Words>
  <Application>Microsoft Office PowerPoint</Application>
  <PresentationFormat>화면 슬라이드 쇼(16:9)</PresentationFormat>
  <Paragraphs>66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Malgun Gothic</vt:lpstr>
      <vt:lpstr>Arial</vt:lpstr>
      <vt:lpstr>Simple Light</vt:lpstr>
      <vt:lpstr>PowerPoint 프레젠테이션</vt:lpstr>
      <vt:lpstr>Tooth Segmentation Manual</vt:lpstr>
      <vt:lpstr>Tooth Segmentation Manual</vt:lpstr>
      <vt:lpstr>Tooth Segmentation Manual</vt:lpstr>
      <vt:lpstr>Tooth Segmentation Manual</vt:lpstr>
      <vt:lpstr>Tooth Segmentation Manual</vt:lpstr>
      <vt:lpstr>Tooth Segmentation Manual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이찬수</dc:creator>
  <cp:lastModifiedBy>이 찬수</cp:lastModifiedBy>
  <cp:revision>161</cp:revision>
  <dcterms:modified xsi:type="dcterms:W3CDTF">2023-01-11T03:04:42Z</dcterms:modified>
</cp:coreProperties>
</file>