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3"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1" autoAdjust="0"/>
    <p:restoredTop sz="94660"/>
  </p:normalViewPr>
  <p:slideViewPr>
    <p:cSldViewPr snapToGrid="0">
      <p:cViewPr>
        <p:scale>
          <a:sx n="59" d="100"/>
          <a:sy n="59" d="100"/>
        </p:scale>
        <p:origin x="118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86712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F9327-68F9-4AA3-93B8-5C29A5A3650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322300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81461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30147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217915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3878672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79847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1004264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189931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7433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F9327-68F9-4AA3-93B8-5C29A5A3650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10621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2F9327-68F9-4AA3-93B8-5C29A5A3650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206375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2F9327-68F9-4AA3-93B8-5C29A5A36508}"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24692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2F9327-68F9-4AA3-93B8-5C29A5A36508}"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412241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F9327-68F9-4AA3-93B8-5C29A5A36508}"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365882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F9327-68F9-4AA3-93B8-5C29A5A3650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50116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F9327-68F9-4AA3-93B8-5C29A5A3650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CB249-BC30-406D-ABE1-F43DDF4D7B0F}" type="slidenum">
              <a:rPr lang="en-US" smtClean="0"/>
              <a:t>‹#›</a:t>
            </a:fld>
            <a:endParaRPr lang="en-US"/>
          </a:p>
        </p:txBody>
      </p:sp>
    </p:spTree>
    <p:extLst>
      <p:ext uri="{BB962C8B-B14F-4D97-AF65-F5344CB8AC3E}">
        <p14:creationId xmlns:p14="http://schemas.microsoft.com/office/powerpoint/2010/main" val="117265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2F9327-68F9-4AA3-93B8-5C29A5A36508}" type="datetimeFigureOut">
              <a:rPr lang="en-US" smtClean="0"/>
              <a:t>2/19/2023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ECB249-BC30-406D-ABE1-F43DDF4D7B0F}" type="slidenum">
              <a:rPr lang="en-US" smtClean="0"/>
              <a:t>‹#›</a:t>
            </a:fld>
            <a:endParaRPr lang="en-US"/>
          </a:p>
        </p:txBody>
      </p:sp>
    </p:spTree>
    <p:extLst>
      <p:ext uri="{BB962C8B-B14F-4D97-AF65-F5344CB8AC3E}">
        <p14:creationId xmlns:p14="http://schemas.microsoft.com/office/powerpoint/2010/main" val="7770903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5545898" cy="2616199"/>
          </a:xfrm>
        </p:spPr>
        <p:txBody>
          <a:bodyPr>
            <a:normAutofit/>
          </a:bodyPr>
          <a:lstStyle/>
          <a:p>
            <a:r>
              <a:rPr lang="en-US" dirty="0" smtClean="0"/>
              <a:t>NASCOP</a:t>
            </a:r>
            <a:endParaRPr lang="en-US" dirty="0"/>
          </a:p>
        </p:txBody>
      </p:sp>
      <p:sp>
        <p:nvSpPr>
          <p:cNvPr id="3" name="Subtitle 2"/>
          <p:cNvSpPr>
            <a:spLocks noGrp="1"/>
          </p:cNvSpPr>
          <p:nvPr>
            <p:ph type="subTitle" idx="1"/>
          </p:nvPr>
        </p:nvSpPr>
        <p:spPr>
          <a:xfrm>
            <a:off x="4515378" y="3996267"/>
            <a:ext cx="4821806" cy="1388534"/>
          </a:xfrm>
        </p:spPr>
        <p:txBody>
          <a:bodyPr/>
          <a:lstStyle/>
          <a:p>
            <a:r>
              <a:rPr lang="en-US" sz="2400" dirty="0" smtClean="0"/>
              <a:t>Data collection tools</a:t>
            </a:r>
            <a:r>
              <a:rPr lang="en-US" dirty="0" smtClean="0"/>
              <a:t>.</a:t>
            </a:r>
            <a:endParaRPr lang="en-US" dirty="0"/>
          </a:p>
        </p:txBody>
      </p:sp>
    </p:spTree>
    <p:extLst>
      <p:ext uri="{BB962C8B-B14F-4D97-AF65-F5344CB8AC3E}">
        <p14:creationId xmlns:p14="http://schemas.microsoft.com/office/powerpoint/2010/main" val="1630421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STORY</a:t>
            </a:r>
            <a:endParaRPr lang="en-US" dirty="0"/>
          </a:p>
        </p:txBody>
      </p:sp>
      <p:sp>
        <p:nvSpPr>
          <p:cNvPr id="3" name="Content Placeholder 2"/>
          <p:cNvSpPr>
            <a:spLocks noGrp="1"/>
          </p:cNvSpPr>
          <p:nvPr>
            <p:ph idx="1"/>
          </p:nvPr>
        </p:nvSpPr>
        <p:spPr>
          <a:xfrm>
            <a:off x="1484310" y="2151844"/>
            <a:ext cx="10018713" cy="3124201"/>
          </a:xfrm>
        </p:spPr>
        <p:txBody>
          <a:bodyPr>
            <a:normAutofit fontScale="92500"/>
          </a:bodyPr>
          <a:lstStyle/>
          <a:p>
            <a:pPr marL="0" indent="0" fontAlgn="base">
              <a:buNone/>
            </a:pPr>
            <a:r>
              <a:rPr lang="en-US" b="1" dirty="0"/>
              <a:t>The client user/ their needs </a:t>
            </a:r>
            <a:r>
              <a:rPr lang="en-US" b="1" dirty="0" smtClean="0"/>
              <a:t>described</a:t>
            </a:r>
            <a:r>
              <a:rPr lang="en-US" dirty="0"/>
              <a:t> </a:t>
            </a:r>
            <a:r>
              <a:rPr lang="en-US" dirty="0" smtClean="0"/>
              <a:t>:</a:t>
            </a:r>
            <a:endParaRPr lang="en-US" dirty="0"/>
          </a:p>
          <a:p>
            <a:pPr fontAlgn="base"/>
            <a:r>
              <a:rPr lang="en-US" dirty="0"/>
              <a:t>NACSCOP is currently transitioning its data collection tools, and as a result, there will be two different sets of tools used for data collection and reporting. It is important to have an unbiased approach in selecting indicators that takes into account relevant facility characteristics. The client; the NASCOP personnel need to make a non-bias decision based on a machine learning model that advises on the indicator to use based on historical data values, facility characteristics, changes in the indicator etc. in making a choice of what indicator to use. </a:t>
            </a:r>
          </a:p>
        </p:txBody>
      </p:sp>
    </p:spTree>
    <p:extLst>
      <p:ext uri="{BB962C8B-B14F-4D97-AF65-F5344CB8AC3E}">
        <p14:creationId xmlns:p14="http://schemas.microsoft.com/office/powerpoint/2010/main" val="87577284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643" y="170645"/>
            <a:ext cx="10018713" cy="1752599"/>
          </a:xfrm>
        </p:spPr>
        <p:txBody>
          <a:bodyPr/>
          <a:lstStyle/>
          <a:p>
            <a:r>
              <a:rPr lang="en-US" dirty="0" smtClean="0"/>
              <a:t>DATA ENGINEERING</a:t>
            </a:r>
            <a:br>
              <a:rPr lang="en-US" dirty="0" smtClean="0"/>
            </a:br>
            <a:r>
              <a:rPr lang="en-US" dirty="0" smtClean="0"/>
              <a:t>Data cleaning and feature extraction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030" t="35863" r="26275" b="7212"/>
          <a:stretch/>
        </p:blipFill>
        <p:spPr>
          <a:xfrm>
            <a:off x="1438709" y="1923244"/>
            <a:ext cx="9826580" cy="4878931"/>
          </a:xfrm>
        </p:spPr>
      </p:pic>
    </p:spTree>
    <p:extLst>
      <p:ext uri="{BB962C8B-B14F-4D97-AF65-F5344CB8AC3E}">
        <p14:creationId xmlns:p14="http://schemas.microsoft.com/office/powerpoint/2010/main" val="1337358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and feature extraction</a:t>
            </a:r>
          </a:p>
        </p:txBody>
      </p:sp>
      <p:sp>
        <p:nvSpPr>
          <p:cNvPr id="3" name="Content Placeholder 2"/>
          <p:cNvSpPr>
            <a:spLocks noGrp="1"/>
          </p:cNvSpPr>
          <p:nvPr>
            <p:ph idx="1"/>
          </p:nvPr>
        </p:nvSpPr>
        <p:spPr>
          <a:xfrm>
            <a:off x="1484311" y="2229117"/>
            <a:ext cx="10018713" cy="3124201"/>
          </a:xfrm>
        </p:spPr>
        <p:txBody>
          <a:bodyPr/>
          <a:lstStyle/>
          <a:p>
            <a:pPr marL="0" indent="0">
              <a:buNone/>
            </a:pPr>
            <a:r>
              <a:rPr lang="en-US" dirty="0" smtClean="0"/>
              <a:t>This was achieved through:</a:t>
            </a:r>
          </a:p>
          <a:p>
            <a:r>
              <a:rPr lang="en-US" dirty="0" smtClean="0"/>
              <a:t>The rows with all missing values was dropped.</a:t>
            </a:r>
          </a:p>
          <a:p>
            <a:r>
              <a:rPr lang="en-US" dirty="0" smtClean="0"/>
              <a:t>The data was </a:t>
            </a:r>
            <a:r>
              <a:rPr lang="en-US" dirty="0" err="1" smtClean="0"/>
              <a:t>unpivoted</a:t>
            </a:r>
            <a:r>
              <a:rPr lang="en-US" dirty="0" smtClean="0"/>
              <a:t> (</a:t>
            </a:r>
            <a:r>
              <a:rPr lang="en-US" dirty="0"/>
              <a:t>To convert columns into rows, so as to undo a pivot operation</a:t>
            </a:r>
            <a:r>
              <a:rPr lang="en-US" dirty="0" smtClean="0"/>
              <a:t>.) to create the data that is useable.</a:t>
            </a:r>
          </a:p>
          <a:p>
            <a:r>
              <a:rPr lang="en-US" dirty="0" smtClean="0"/>
              <a:t>We added columns age, gender, type as a data dictionary in order to facilitate with the development of the model.</a:t>
            </a:r>
            <a:endParaRPr lang="en-US" dirty="0"/>
          </a:p>
        </p:txBody>
      </p:sp>
    </p:spTree>
    <p:extLst>
      <p:ext uri="{BB962C8B-B14F-4D97-AF65-F5344CB8AC3E}">
        <p14:creationId xmlns:p14="http://schemas.microsoft.com/office/powerpoint/2010/main" val="2339551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AND DEPLOYMENT</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cleaned data was fed through </a:t>
            </a:r>
            <a:r>
              <a:rPr lang="en-US" dirty="0" smtClean="0"/>
              <a:t>the </a:t>
            </a:r>
            <a:r>
              <a:rPr lang="en-US" dirty="0"/>
              <a:t>Random forest </a:t>
            </a:r>
            <a:r>
              <a:rPr lang="en-US" dirty="0" err="1" smtClean="0"/>
              <a:t>Regressor</a:t>
            </a:r>
            <a:r>
              <a:rPr lang="en-US" dirty="0" smtClean="0"/>
              <a:t> </a:t>
            </a:r>
            <a:r>
              <a:rPr lang="en-US" dirty="0"/>
              <a:t>algorithm to create a trained </a:t>
            </a:r>
            <a:r>
              <a:rPr lang="en-US" dirty="0" smtClean="0"/>
              <a:t>model.</a:t>
            </a:r>
          </a:p>
          <a:p>
            <a:r>
              <a:rPr lang="en-US" dirty="0" smtClean="0"/>
              <a:t>The algorithm was to </a:t>
            </a:r>
            <a:r>
              <a:rPr lang="en-US" dirty="0"/>
              <a:t>take input age, gender and type from the user and produce the value as an output</a:t>
            </a:r>
            <a:r>
              <a:rPr lang="en-US" dirty="0" smtClean="0"/>
              <a:t>.</a:t>
            </a:r>
          </a:p>
          <a:p>
            <a:r>
              <a:rPr lang="en-US" b="1" dirty="0" smtClean="0"/>
              <a:t>Model Training:  </a:t>
            </a:r>
            <a:r>
              <a:rPr lang="en-US" dirty="0"/>
              <a:t>The model was trained using forest </a:t>
            </a:r>
            <a:r>
              <a:rPr lang="en-US" dirty="0" err="1" smtClean="0"/>
              <a:t>regressor</a:t>
            </a:r>
            <a:r>
              <a:rPr lang="en-US" dirty="0" smtClean="0"/>
              <a:t> </a:t>
            </a:r>
            <a:r>
              <a:rPr lang="en-US" dirty="0" err="1" smtClean="0"/>
              <a:t>algorithim</a:t>
            </a:r>
            <a:r>
              <a:rPr lang="en-US" dirty="0" smtClean="0"/>
              <a:t>.</a:t>
            </a:r>
          </a:p>
          <a:p>
            <a:r>
              <a:rPr lang="en-US" b="1" dirty="0" smtClean="0"/>
              <a:t>Model evaluation: </a:t>
            </a:r>
            <a:r>
              <a:rPr lang="en-US" dirty="0" smtClean="0"/>
              <a:t>After</a:t>
            </a:r>
            <a:r>
              <a:rPr lang="en-US" b="1" dirty="0" smtClean="0"/>
              <a:t> </a:t>
            </a:r>
            <a:r>
              <a:rPr lang="en-US" dirty="0" smtClean="0"/>
              <a:t>training and testing the model </a:t>
            </a:r>
            <a:r>
              <a:rPr lang="en-US" dirty="0"/>
              <a:t>had an accuracy of </a:t>
            </a:r>
            <a:r>
              <a:rPr lang="en-US" dirty="0" smtClean="0"/>
              <a:t>0.15</a:t>
            </a:r>
          </a:p>
          <a:p>
            <a:pPr marL="0" indent="0">
              <a:buNone/>
            </a:pPr>
            <a:endParaRPr lang="en-US" dirty="0"/>
          </a:p>
        </p:txBody>
      </p:sp>
    </p:spTree>
    <p:extLst>
      <p:ext uri="{BB962C8B-B14F-4D97-AF65-F5344CB8AC3E}">
        <p14:creationId xmlns:p14="http://schemas.microsoft.com/office/powerpoint/2010/main" val="393088638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APPLICATION DEMO</a:t>
            </a:r>
            <a:endParaRPr lang="en-US" dirty="0"/>
          </a:p>
        </p:txBody>
      </p:sp>
      <p:sp>
        <p:nvSpPr>
          <p:cNvPr id="3" name="Content Placeholder 2"/>
          <p:cNvSpPr>
            <a:spLocks noGrp="1"/>
          </p:cNvSpPr>
          <p:nvPr>
            <p:ph idx="1"/>
          </p:nvPr>
        </p:nvSpPr>
        <p:spPr/>
        <p:txBody>
          <a:bodyPr/>
          <a:lstStyle/>
          <a:p>
            <a:r>
              <a:rPr lang="en-US" dirty="0" smtClean="0"/>
              <a:t>The model was deployed on a web application using </a:t>
            </a:r>
            <a:r>
              <a:rPr lang="en-US" dirty="0" err="1" smtClean="0"/>
              <a:t>Streamlit</a:t>
            </a:r>
            <a:r>
              <a:rPr lang="en-US" dirty="0" smtClean="0"/>
              <a:t>.</a:t>
            </a:r>
          </a:p>
          <a:p>
            <a:r>
              <a:rPr lang="en-US" dirty="0" err="1" smtClean="0"/>
              <a:t>Streamlit</a:t>
            </a:r>
            <a:r>
              <a:rPr lang="en-US" dirty="0" smtClean="0"/>
              <a:t> </a:t>
            </a:r>
            <a:r>
              <a:rPr lang="en-US" dirty="0"/>
              <a:t>is </a:t>
            </a:r>
            <a:r>
              <a:rPr lang="en-US" b="1" dirty="0"/>
              <a:t>a free and open-source framework to rapidly build and share beautiful machine learning and data science web </a:t>
            </a:r>
            <a:r>
              <a:rPr lang="en-US" b="1" dirty="0" smtClean="0"/>
              <a:t>apps</a:t>
            </a:r>
          </a:p>
          <a:p>
            <a:r>
              <a:rPr lang="en-US" b="1" dirty="0" smtClean="0"/>
              <a:t>The link to the deployed web application is :-</a:t>
            </a:r>
            <a:r>
              <a:rPr lang="en-US" dirty="0" smtClean="0"/>
              <a:t>https</a:t>
            </a:r>
            <a:r>
              <a:rPr lang="en-US" dirty="0"/>
              <a:t>://healthit.streamlit.app/</a:t>
            </a:r>
          </a:p>
        </p:txBody>
      </p:sp>
    </p:spTree>
    <p:extLst>
      <p:ext uri="{BB962C8B-B14F-4D97-AF65-F5344CB8AC3E}">
        <p14:creationId xmlns:p14="http://schemas.microsoft.com/office/powerpoint/2010/main" val="3023741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3662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396</TotalTime>
  <Words>169</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NASCOP</vt:lpstr>
      <vt:lpstr>DATA STORY</vt:lpstr>
      <vt:lpstr>DATA ENGINEERING Data cleaning and feature extraction</vt:lpstr>
      <vt:lpstr>Data cleaning and feature extraction</vt:lpstr>
      <vt:lpstr>MODEL DEVELOPMENT AND DEPLOYMENT</vt:lpstr>
      <vt:lpstr>THE WEB APPLICATION 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2023-02-19T05:53:16Z</dcterms:created>
  <dcterms:modified xsi:type="dcterms:W3CDTF">2023-02-19T12:30:15Z</dcterms:modified>
</cp:coreProperties>
</file>