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4" r:id="rId3"/>
    <p:sldId id="275" r:id="rId4"/>
    <p:sldId id="276" r:id="rId5"/>
    <p:sldId id="277" r:id="rId6"/>
    <p:sldId id="295" r:id="rId7"/>
    <p:sldId id="278" r:id="rId8"/>
    <p:sldId id="279" r:id="rId9"/>
    <p:sldId id="282" r:id="rId10"/>
    <p:sldId id="29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2" r:id="rId19"/>
    <p:sldId id="281" r:id="rId20"/>
    <p:sldId id="293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6" autoAdjust="0"/>
    <p:restoredTop sz="91425" autoAdjust="0"/>
  </p:normalViewPr>
  <p:slideViewPr>
    <p:cSldViewPr snapToGrid="0">
      <p:cViewPr varScale="1">
        <p:scale>
          <a:sx n="106" d="100"/>
          <a:sy n="106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8BBC-0760-4F1E-9202-2835A13BA7F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AA39-8E18-4D3C-A4C6-83FB183B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7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3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AA39-8E18-4D3C-A4C6-83FB183B01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2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7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0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4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종류가 다양해서 사용하기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센서</a:t>
            </a:r>
            <a:r>
              <a:rPr lang="ko-KR" altLang="en-US" baseline="0" dirty="0"/>
              <a:t> 데이터들이 통합되지 않다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5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3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2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7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4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9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2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2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9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3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5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9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4.png"/><Relationship Id="rId7" Type="http://schemas.openxmlformats.org/officeDocument/2006/relationships/image" Target="../media/image37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17.png"/><Relationship Id="rId5" Type="http://schemas.openxmlformats.org/officeDocument/2006/relationships/image" Target="../media/image20.jp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5503653" cy="6858000"/>
            <a:chOff x="0" y="0"/>
            <a:chExt cx="5460521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460521" cy="5460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0" y="4537494"/>
              <a:ext cx="5460521" cy="23205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 flipV="1">
            <a:off x="2932981" y="132846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366" y="1345721"/>
            <a:ext cx="2984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bg1"/>
                </a:solidFill>
                <a:latin typeface="+mj-lt"/>
              </a:rPr>
              <a:t>HoM</a:t>
            </a:r>
            <a:endParaRPr lang="ko-KR" altLang="en-US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7379" y="4650332"/>
            <a:ext cx="254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lt"/>
              </a:rPr>
              <a:t>김한솔 지정한 </a:t>
            </a:r>
            <a:r>
              <a:rPr lang="ko-KR" altLang="en-US" dirty="0" err="1" smtClean="0">
                <a:solidFill>
                  <a:schemeClr val="bg1"/>
                </a:solidFill>
                <a:latin typeface="+mj-lt"/>
              </a:rPr>
              <a:t>송치윤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2017. 05. 31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40"/>
          <a:stretch/>
        </p:blipFill>
        <p:spPr>
          <a:xfrm>
            <a:off x="5503653" y="0"/>
            <a:ext cx="6688347" cy="6858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7123535" y="2098563"/>
            <a:ext cx="1064147" cy="1008365"/>
            <a:chOff x="6880104" y="1628920"/>
            <a:chExt cx="1064147" cy="1008365"/>
          </a:xfrm>
        </p:grpSpPr>
        <p:sp>
          <p:nvSpPr>
            <p:cNvPr id="19" name="타원 18"/>
            <p:cNvSpPr/>
            <p:nvPr/>
          </p:nvSpPr>
          <p:spPr>
            <a:xfrm>
              <a:off x="6880104" y="1628920"/>
              <a:ext cx="1064147" cy="1008365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8543" y="1775377"/>
              <a:ext cx="806970" cy="724506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627418" y="3607242"/>
            <a:ext cx="1064147" cy="1008365"/>
            <a:chOff x="8627418" y="3607242"/>
            <a:chExt cx="1064147" cy="1008365"/>
          </a:xfrm>
        </p:grpSpPr>
        <p:sp>
          <p:nvSpPr>
            <p:cNvPr id="20" name="타원 19"/>
            <p:cNvSpPr/>
            <p:nvPr/>
          </p:nvSpPr>
          <p:spPr>
            <a:xfrm>
              <a:off x="8627418" y="3607242"/>
              <a:ext cx="1064147" cy="1008365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7418" y="3706537"/>
              <a:ext cx="587108" cy="90907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10140672" y="2098564"/>
            <a:ext cx="1064147" cy="1008365"/>
            <a:chOff x="10140672" y="2098564"/>
            <a:chExt cx="1064147" cy="1008365"/>
          </a:xfrm>
        </p:grpSpPr>
        <p:sp>
          <p:nvSpPr>
            <p:cNvPr id="21" name="타원 20"/>
            <p:cNvSpPr/>
            <p:nvPr/>
          </p:nvSpPr>
          <p:spPr>
            <a:xfrm>
              <a:off x="10140672" y="2098564"/>
              <a:ext cx="1064147" cy="1008365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39428" y="2222884"/>
              <a:ext cx="866634" cy="781391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8627418" y="637052"/>
            <a:ext cx="1068106" cy="1008365"/>
            <a:chOff x="8627418" y="637052"/>
            <a:chExt cx="1068106" cy="1008365"/>
          </a:xfrm>
        </p:grpSpPr>
        <p:sp>
          <p:nvSpPr>
            <p:cNvPr id="17" name="타원 16"/>
            <p:cNvSpPr/>
            <p:nvPr/>
          </p:nvSpPr>
          <p:spPr>
            <a:xfrm>
              <a:off x="8631377" y="637052"/>
              <a:ext cx="1064147" cy="1008365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27418" y="845389"/>
              <a:ext cx="1020371" cy="74827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0" y="4629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졸업작품 최종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8257" y="2170937"/>
            <a:ext cx="254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Health on Mobile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82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737 C -0.00065 0.14468 -0.00026 0.07246 7.08333E-6 7.03704E-6 " pathEditMode="relative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2 0.00185 L 0.00066 0.00324 " pathEditMode="relative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21806 L 0.00039 0.00069 " pathEditMode="relative" ptsTypes="AA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61 0.00463 L -0.00143 0.00324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r="1997" b="1927"/>
          <a:stretch/>
        </p:blipFill>
        <p:spPr>
          <a:xfrm>
            <a:off x="3350129" y="0"/>
            <a:ext cx="8841871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-1"/>
            <a:ext cx="4846320" cy="6858001"/>
            <a:chOff x="54291" y="-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54291" y="5350300"/>
              <a:ext cx="5460521" cy="15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-1"/>
              <a:ext cx="5460521" cy="54016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9294" y="1833401"/>
            <a:ext cx="141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03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6063" y="2883964"/>
            <a:ext cx="3928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Implementation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404661" y="181614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3" name="직사각형 2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153052" y="5924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solidFill>
                  <a:srgbClr val="002060"/>
                </a:solidFill>
              </a:rPr>
              <a:t>Collect Data : Sensor Data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49313" y="176941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Smart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watch (LG G watch)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</a:rPr>
              <a:t> Heart </a:t>
            </a:r>
            <a:r>
              <a:rPr lang="en-US" altLang="ko-KR" dirty="0">
                <a:solidFill>
                  <a:srgbClr val="002060"/>
                </a:solidFill>
                <a:latin typeface="+mj-lt"/>
              </a:rPr>
              <a:t>rate (Sampling </a:t>
            </a:r>
            <a:r>
              <a:rPr lang="en-US" altLang="ko-KR" dirty="0" smtClean="0">
                <a:solidFill>
                  <a:srgbClr val="002060"/>
                </a:solidFill>
                <a:latin typeface="+mj-lt"/>
              </a:rPr>
              <a:t>1/60Hz</a:t>
            </a:r>
            <a:r>
              <a:rPr lang="en-US" altLang="ko-KR" dirty="0">
                <a:solidFill>
                  <a:srgbClr val="00206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002060"/>
                </a:solidFill>
                <a:latin typeface="+mj-lt"/>
              </a:rPr>
              <a:t> </a:t>
            </a:r>
            <a:endParaRPr lang="en-US" altLang="ko-KR" dirty="0">
              <a:solidFill>
                <a:srgbClr val="002060"/>
              </a:solidFill>
              <a:latin typeface="+mj-lt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GPS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(every 1 hour)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Step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counter (every 30 minutes)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Bluetooth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communication to mobile phone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Arduino</a:t>
            </a:r>
            <a:endParaRPr lang="en-US" altLang="ko-KR" dirty="0">
              <a:solidFill>
                <a:srgbClr val="002060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PPG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sensor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Serial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communication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8961032" y="3059356"/>
            <a:ext cx="0" cy="1308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atabas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571" y="1703796"/>
            <a:ext cx="784212" cy="10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 flipV="1">
            <a:off x="9432260" y="2306132"/>
            <a:ext cx="956879" cy="1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0607" y="333590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BLE 4.0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412" y="3550713"/>
            <a:ext cx="1718240" cy="30546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>
            <a:off x="10809532" y="2884470"/>
            <a:ext cx="0" cy="577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665601" y="4473522"/>
            <a:ext cx="1790122" cy="2319944"/>
            <a:chOff x="6506528" y="4104091"/>
            <a:chExt cx="1790122" cy="2319944"/>
          </a:xfrm>
        </p:grpSpPr>
        <p:sp>
          <p:nvSpPr>
            <p:cNvPr id="11" name="TextBox 10"/>
            <p:cNvSpPr txBox="1"/>
            <p:nvPr/>
          </p:nvSpPr>
          <p:spPr>
            <a:xfrm>
              <a:off x="6820917" y="6054703"/>
              <a:ext cx="1213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Wearable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44" r="6961" b="7763"/>
            <a:stretch/>
          </p:blipFill>
          <p:spPr>
            <a:xfrm>
              <a:off x="6506528" y="4104091"/>
              <a:ext cx="1790122" cy="1872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6" name="타원 25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312503" y="1746484"/>
            <a:ext cx="1356196" cy="1359523"/>
            <a:chOff x="3717583" y="2351968"/>
            <a:chExt cx="2143125" cy="214312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583" y="2351968"/>
              <a:ext cx="2143125" cy="2143125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4464282" y="2854977"/>
              <a:ext cx="763358" cy="874918"/>
              <a:chOff x="5297170" y="1524635"/>
              <a:chExt cx="3332974" cy="3702015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5632450" y="3721778"/>
                <a:ext cx="2590800" cy="576623"/>
                <a:chOff x="5632450" y="3332480"/>
                <a:chExt cx="2590800" cy="576623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5632450" y="3332480"/>
                  <a:ext cx="2590800" cy="233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5632450" y="3332480"/>
                  <a:ext cx="243840" cy="5766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6805930" y="3333115"/>
                  <a:ext cx="243840" cy="57598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7979410" y="3338195"/>
                  <a:ext cx="243840" cy="57090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50" y="1524635"/>
                <a:ext cx="1854200" cy="1854200"/>
              </a:xfrm>
              <a:prstGeom prst="rect">
                <a:avLst/>
              </a:prstGeom>
            </p:spPr>
          </p:pic>
          <p:sp>
            <p:nvSpPr>
              <p:cNvPr id="35" name="타원 34"/>
              <p:cNvSpPr/>
              <p:nvPr/>
            </p:nvSpPr>
            <p:spPr>
              <a:xfrm>
                <a:off x="6444520" y="2798381"/>
                <a:ext cx="981456" cy="889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9754" y="2771924"/>
                <a:ext cx="990987" cy="949854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170" y="43122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1576" y="43122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5743" y="4312247"/>
                <a:ext cx="914401" cy="914403"/>
              </a:xfrm>
              <a:prstGeom prst="rect">
                <a:avLst/>
              </a:prstGeom>
            </p:spPr>
          </p:pic>
        </p:grpSp>
      </p:grpSp>
      <p:grpSp>
        <p:nvGrpSpPr>
          <p:cNvPr id="37" name="그룹 36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45" name="TextBox 44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7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22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185" y="3885806"/>
            <a:ext cx="2561033" cy="2751917"/>
          </a:xfrm>
          <a:prstGeom prst="rect">
            <a:avLst/>
          </a:prstGeom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t="41266" r="72478" b="32507"/>
          <a:stretch/>
        </p:blipFill>
        <p:spPr>
          <a:xfrm>
            <a:off x="6362750" y="4078101"/>
            <a:ext cx="2978065" cy="2290490"/>
          </a:xfrm>
          <a:prstGeom prst="rect">
            <a:avLst/>
          </a:prstGeom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3" name="직사각형 2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504055" y="174641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rgbClr val="002060"/>
                </a:solidFill>
              </a:rPr>
              <a:t> Upload EMR(Electronic </a:t>
            </a:r>
            <a:r>
              <a:rPr lang="en-US" altLang="ko-KR" sz="2400" dirty="0">
                <a:solidFill>
                  <a:srgbClr val="002060"/>
                </a:solidFill>
              </a:rPr>
              <a:t>medical Record</a:t>
            </a:r>
            <a:r>
              <a:rPr lang="en-US" altLang="ko-KR" sz="2400" dirty="0" smtClean="0">
                <a:solidFill>
                  <a:srgbClr val="002060"/>
                </a:solidFill>
              </a:rPr>
              <a:t>)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2060"/>
                </a:solidFill>
              </a:rPr>
              <a:t>Defined by medical standards.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002060"/>
                </a:solidFill>
              </a:rPr>
              <a:t>e.g. Demographics, medical history, medication and allergies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etc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rgbClr val="002060"/>
                </a:solidFill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</a:rPr>
              <a:t>Upload PHR(Personal Health Record) with Web Input </a:t>
            </a:r>
            <a:r>
              <a:rPr lang="en-US" altLang="ko-KR" sz="2400" dirty="0">
                <a:solidFill>
                  <a:srgbClr val="002060"/>
                </a:solidFill>
              </a:rPr>
              <a:t>form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rgbClr val="002060"/>
                </a:solidFill>
              </a:rPr>
              <a:t> Develop XML data parser to </a:t>
            </a:r>
            <a:r>
              <a:rPr lang="en-US" altLang="ko-KR" sz="2400" dirty="0">
                <a:solidFill>
                  <a:srgbClr val="002060"/>
                </a:solidFill>
              </a:rPr>
              <a:t>store </a:t>
            </a:r>
            <a:r>
              <a:rPr lang="en-US" altLang="ko-KR" sz="2400" dirty="0" smtClean="0">
                <a:solidFill>
                  <a:srgbClr val="002060"/>
                </a:solidFill>
              </a:rPr>
              <a:t>data </a:t>
            </a:r>
            <a:r>
              <a:rPr lang="en-US" altLang="ko-KR" sz="2400" dirty="0">
                <a:solidFill>
                  <a:srgbClr val="002060"/>
                </a:solidFill>
              </a:rPr>
              <a:t>in DB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2285" y="6471787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Our</a:t>
            </a:r>
            <a:r>
              <a:rPr lang="ko-KR" altLang="en-US" dirty="0" smtClean="0"/>
              <a:t> </a:t>
            </a:r>
            <a:r>
              <a:rPr lang="en-US" altLang="ko-KR" dirty="0" smtClean="0"/>
              <a:t>EMR+PHR data</a:t>
            </a:r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10837" y="4358264"/>
            <a:ext cx="4510757" cy="2370954"/>
            <a:chOff x="773085" y="3631818"/>
            <a:chExt cx="5114201" cy="2688137"/>
          </a:xfrm>
        </p:grpSpPr>
        <p:sp>
          <p:nvSpPr>
            <p:cNvPr id="10" name="TextBox 9"/>
            <p:cNvSpPr txBox="1"/>
            <p:nvPr/>
          </p:nvSpPr>
          <p:spPr>
            <a:xfrm>
              <a:off x="1824818" y="5950623"/>
              <a:ext cx="2753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Typical example of EMR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rcRect t="5799"/>
            <a:stretch/>
          </p:blipFill>
          <p:spPr>
            <a:xfrm>
              <a:off x="773085" y="3631818"/>
              <a:ext cx="5114201" cy="2292479"/>
            </a:xfrm>
            <a:prstGeom prst="rect">
              <a:avLst/>
            </a:prstGeom>
          </p:spPr>
        </p:pic>
      </p:grpSp>
      <p:cxnSp>
        <p:nvCxnSpPr>
          <p:cNvPr id="27" name="직선 화살표 연결선 26"/>
          <p:cNvCxnSpPr/>
          <p:nvPr/>
        </p:nvCxnSpPr>
        <p:spPr>
          <a:xfrm flipV="1">
            <a:off x="8030390" y="3103566"/>
            <a:ext cx="1928365" cy="113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database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716" y="1881379"/>
            <a:ext cx="784212" cy="10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 flipH="1" flipV="1">
            <a:off x="10397916" y="3144505"/>
            <a:ext cx="621739" cy="933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43450" y="3518602"/>
            <a:ext cx="1030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InputForm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270043" y="3508573"/>
            <a:ext cx="11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UploadXML</a:t>
            </a:r>
            <a:endParaRPr 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30" name="제목 7"/>
          <p:cNvSpPr>
            <a:spLocks noGrp="1"/>
          </p:cNvSpPr>
          <p:nvPr>
            <p:ph type="title"/>
          </p:nvPr>
        </p:nvSpPr>
        <p:spPr>
          <a:xfrm>
            <a:off x="1153052" y="5924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solidFill>
                  <a:srgbClr val="002060"/>
                </a:solidFill>
              </a:rPr>
              <a:t>Collect Data : Medical Data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33" name="TextBox 32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6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4" grpId="0"/>
      <p:bldP spid="31" grpId="0"/>
      <p:bldP spid="34" grpId="0"/>
      <p:bldP spid="23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6" name="직사각형 5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149066" y="166483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002060"/>
                </a:solidFill>
              </a:rPr>
              <a:t> Main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Control data collection interval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Sensor data processing</a:t>
            </a:r>
            <a:endParaRPr lang="en-US" altLang="ko-KR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Send data to server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528" y="642391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General Sensor Management Architecture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36099" y="6290718"/>
            <a:ext cx="389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Our Sensor Manager Architecture</a:t>
            </a:r>
            <a:endParaRPr lang="en-US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217624" y="3314111"/>
            <a:ext cx="3524683" cy="2996438"/>
            <a:chOff x="1292306" y="3797294"/>
            <a:chExt cx="3524683" cy="299643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568" y="3903307"/>
              <a:ext cx="685652" cy="685652"/>
            </a:xfrm>
            <a:prstGeom prst="rect">
              <a:avLst/>
            </a:prstGeom>
          </p:spPr>
        </p:pic>
        <p:cxnSp>
          <p:nvCxnSpPr>
            <p:cNvPr id="44" name="직선 화살표 연결선 43"/>
            <p:cNvCxnSpPr/>
            <p:nvPr/>
          </p:nvCxnSpPr>
          <p:spPr>
            <a:xfrm flipV="1">
              <a:off x="3538992" y="4224152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102" y="3920408"/>
              <a:ext cx="469887" cy="65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498" y="4636688"/>
              <a:ext cx="469887" cy="65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164" y="5352968"/>
              <a:ext cx="469887" cy="65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996" y="6069248"/>
              <a:ext cx="469887" cy="65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6" name="그룹 55"/>
            <p:cNvGrpSpPr/>
            <p:nvPr/>
          </p:nvGrpSpPr>
          <p:grpSpPr>
            <a:xfrm>
              <a:off x="1326846" y="3797294"/>
              <a:ext cx="1239939" cy="897677"/>
              <a:chOff x="9887821" y="1200724"/>
              <a:chExt cx="2040595" cy="127499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9887821" y="2082288"/>
                <a:ext cx="2040595" cy="3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</a:rPr>
                  <a:t>Heart rate</a:t>
                </a:r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0992" y="1200724"/>
                <a:ext cx="915216" cy="915215"/>
              </a:xfrm>
              <a:prstGeom prst="rect">
                <a:avLst/>
              </a:prstGeom>
            </p:spPr>
          </p:pic>
        </p:grpSp>
        <p:grpSp>
          <p:nvGrpSpPr>
            <p:cNvPr id="63" name="그룹 62"/>
            <p:cNvGrpSpPr/>
            <p:nvPr/>
          </p:nvGrpSpPr>
          <p:grpSpPr>
            <a:xfrm>
              <a:off x="1509943" y="4682166"/>
              <a:ext cx="541184" cy="788166"/>
              <a:chOff x="10482908" y="2646395"/>
              <a:chExt cx="804917" cy="1136810"/>
            </a:xfrm>
          </p:grpSpPr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1498" y="2646395"/>
                <a:ext cx="766327" cy="76413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10482908" y="3383676"/>
                <a:ext cx="769645" cy="3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</a:rPr>
                  <a:t>GPS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394626" y="5502260"/>
              <a:ext cx="666474" cy="577694"/>
              <a:chOff x="9735666" y="4279991"/>
              <a:chExt cx="2040595" cy="1114316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8804" y="4279991"/>
                <a:ext cx="969524" cy="741752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9735666" y="5038104"/>
                <a:ext cx="2040595" cy="35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Temperature</a:t>
                </a:r>
              </a:p>
            </p:txBody>
          </p:sp>
        </p:grp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302" y="4587298"/>
              <a:ext cx="685652" cy="685652"/>
            </a:xfrm>
            <a:prstGeom prst="rect">
              <a:avLst/>
            </a:prstGeom>
          </p:spPr>
        </p:pic>
        <p:cxnSp>
          <p:nvCxnSpPr>
            <p:cNvPr id="71" name="직선 화살표 연결선 70"/>
            <p:cNvCxnSpPr/>
            <p:nvPr/>
          </p:nvCxnSpPr>
          <p:spPr>
            <a:xfrm flipV="1">
              <a:off x="3531726" y="4908143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997" y="5318766"/>
              <a:ext cx="685652" cy="685652"/>
            </a:xfrm>
            <a:prstGeom prst="rect">
              <a:avLst/>
            </a:prstGeom>
          </p:spPr>
        </p:pic>
        <p:cxnSp>
          <p:nvCxnSpPr>
            <p:cNvPr id="75" name="직선 화살표 연결선 74"/>
            <p:cNvCxnSpPr/>
            <p:nvPr/>
          </p:nvCxnSpPr>
          <p:spPr>
            <a:xfrm flipV="1">
              <a:off x="3518886" y="5680022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380" y="6045943"/>
              <a:ext cx="685652" cy="685652"/>
            </a:xfrm>
            <a:prstGeom prst="rect">
              <a:avLst/>
            </a:prstGeom>
          </p:spPr>
        </p:pic>
        <p:cxnSp>
          <p:nvCxnSpPr>
            <p:cNvPr id="77" name="직선 화살표 연결선 76"/>
            <p:cNvCxnSpPr/>
            <p:nvPr/>
          </p:nvCxnSpPr>
          <p:spPr>
            <a:xfrm flipV="1">
              <a:off x="3503804" y="6366788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1292306" y="6032176"/>
              <a:ext cx="834439" cy="761556"/>
              <a:chOff x="1292306" y="6032176"/>
              <a:chExt cx="834439" cy="761556"/>
            </a:xfrm>
          </p:grpSpPr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2306" y="6032176"/>
                <a:ext cx="788596" cy="669223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1460271" y="6609066"/>
                <a:ext cx="66647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Exercise</a:t>
                </a:r>
                <a:endParaRPr lang="en-US" altLang="ko-KR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80" name="직선 화살표 연결선 79"/>
            <p:cNvCxnSpPr/>
            <p:nvPr/>
          </p:nvCxnSpPr>
          <p:spPr>
            <a:xfrm flipV="1">
              <a:off x="2258793" y="4217528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2251527" y="4901519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2238687" y="5673398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223605" y="6360164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6000993" y="3314111"/>
            <a:ext cx="5189463" cy="2996438"/>
            <a:chOff x="5350039" y="3198422"/>
            <a:chExt cx="5189463" cy="2996438"/>
          </a:xfrm>
        </p:grpSpPr>
        <p:grpSp>
          <p:nvGrpSpPr>
            <p:cNvPr id="36" name="그룹 35"/>
            <p:cNvGrpSpPr/>
            <p:nvPr/>
          </p:nvGrpSpPr>
          <p:grpSpPr>
            <a:xfrm>
              <a:off x="5350039" y="3198422"/>
              <a:ext cx="1274479" cy="2996438"/>
              <a:chOff x="6480001" y="3531316"/>
              <a:chExt cx="1274479" cy="2996438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514541" y="4151994"/>
                <a:ext cx="12399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</a:rPr>
                  <a:t>Heart rate</a:t>
                </a:r>
              </a:p>
            </p:txBody>
          </p:sp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6606" y="3531316"/>
                <a:ext cx="556118" cy="644371"/>
              </a:xfrm>
              <a:prstGeom prst="rect">
                <a:avLst/>
              </a:prstGeom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3584" y="4416188"/>
                <a:ext cx="515238" cy="529785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6697638" y="4927355"/>
                <a:ext cx="517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</a:rPr>
                  <a:t>GPS</a:t>
                </a:r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3182" y="5236282"/>
                <a:ext cx="316654" cy="384546"/>
              </a:xfrm>
              <a:prstGeom prst="rect">
                <a:avLst/>
              </a:prstGeom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6582321" y="5629310"/>
                <a:ext cx="66647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Temperature</a:t>
                </a:r>
              </a:p>
            </p:txBody>
          </p:sp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001" y="5766198"/>
                <a:ext cx="788596" cy="66922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6647966" y="6343088"/>
                <a:ext cx="66647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Exercise</a:t>
                </a:r>
                <a:endParaRPr lang="en-US" altLang="ko-KR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063077" y="4058855"/>
              <a:ext cx="1294389" cy="1297564"/>
              <a:chOff x="3717583" y="2351968"/>
              <a:chExt cx="2143125" cy="214312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7583" y="2351968"/>
                <a:ext cx="2143125" cy="2143125"/>
              </a:xfrm>
              <a:prstGeom prst="rect">
                <a:avLst/>
              </a:prstGeom>
            </p:spPr>
          </p:pic>
          <p:grpSp>
            <p:nvGrpSpPr>
              <p:cNvPr id="95" name="그룹 94"/>
              <p:cNvGrpSpPr/>
              <p:nvPr/>
            </p:nvGrpSpPr>
            <p:grpSpPr>
              <a:xfrm>
                <a:off x="4464282" y="2854977"/>
                <a:ext cx="763357" cy="874917"/>
                <a:chOff x="5297170" y="1524635"/>
                <a:chExt cx="3332970" cy="3702009"/>
              </a:xfrm>
            </p:grpSpPr>
            <p:grpSp>
              <p:nvGrpSpPr>
                <p:cNvPr id="96" name="그룹 95"/>
                <p:cNvGrpSpPr/>
                <p:nvPr/>
              </p:nvGrpSpPr>
              <p:grpSpPr>
                <a:xfrm>
                  <a:off x="5632450" y="3721778"/>
                  <a:ext cx="2590800" cy="576623"/>
                  <a:chOff x="5632450" y="3332480"/>
                  <a:chExt cx="2590800" cy="576623"/>
                </a:xfrm>
              </p:grpSpPr>
              <p:sp>
                <p:nvSpPr>
                  <p:cNvPr id="103" name="모서리가 둥근 직사각형 102"/>
                  <p:cNvSpPr/>
                  <p:nvPr/>
                </p:nvSpPr>
                <p:spPr>
                  <a:xfrm>
                    <a:off x="5632450" y="3332480"/>
                    <a:ext cx="2590800" cy="23368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5632450" y="3332480"/>
                    <a:ext cx="243840" cy="57662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6805930" y="3333115"/>
                    <a:ext cx="243840" cy="575988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7979410" y="3338195"/>
                    <a:ext cx="243840" cy="570908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0750" y="1524635"/>
                  <a:ext cx="1854200" cy="1854200"/>
                </a:xfrm>
                <a:prstGeom prst="rect">
                  <a:avLst/>
                </a:prstGeom>
              </p:spPr>
            </p:pic>
            <p:sp>
              <p:nvSpPr>
                <p:cNvPr id="98" name="타원 97"/>
                <p:cNvSpPr/>
                <p:nvPr/>
              </p:nvSpPr>
              <p:spPr>
                <a:xfrm>
                  <a:off x="6444520" y="2798381"/>
                  <a:ext cx="981456" cy="889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9" name="그림 98"/>
                <p:cNvPicPr>
                  <a:picLocks noChangeAspect="1"/>
                </p:cNvPicPr>
                <p:nvPr/>
              </p:nvPicPr>
              <p:blipFill>
                <a:blip r:embed="rId10" cstate="print">
                  <a:duotone>
                    <a:prstClr val="black"/>
                    <a:schemeClr val="bg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754" y="2771924"/>
                  <a:ext cx="990987" cy="949854"/>
                </a:xfrm>
                <a:prstGeom prst="rect">
                  <a:avLst/>
                </a:prstGeom>
              </p:spPr>
            </p:pic>
            <p:pic>
              <p:nvPicPr>
                <p:cNvPr id="100" name="그림 9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7170" y="431224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1" name="그림 10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11576" y="431224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2" name="그림 10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5740" y="4312244"/>
                  <a:ext cx="914400" cy="9144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07" name="직선 화살표 연결선 106"/>
            <p:cNvCxnSpPr>
              <a:endCxn id="94" idx="1"/>
            </p:cNvCxnSpPr>
            <p:nvPr/>
          </p:nvCxnSpPr>
          <p:spPr>
            <a:xfrm>
              <a:off x="6146639" y="3576579"/>
              <a:ext cx="916438" cy="1131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endCxn id="94" idx="1"/>
            </p:cNvCxnSpPr>
            <p:nvPr/>
          </p:nvCxnSpPr>
          <p:spPr>
            <a:xfrm>
              <a:off x="6139373" y="4260570"/>
              <a:ext cx="923704" cy="44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endCxn id="94" idx="1"/>
            </p:cNvCxnSpPr>
            <p:nvPr/>
          </p:nvCxnSpPr>
          <p:spPr>
            <a:xfrm flipV="1">
              <a:off x="6126533" y="4707637"/>
              <a:ext cx="936544" cy="324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endCxn id="94" idx="1"/>
            </p:cNvCxnSpPr>
            <p:nvPr/>
          </p:nvCxnSpPr>
          <p:spPr>
            <a:xfrm flipV="1">
              <a:off x="6111451" y="4707637"/>
              <a:ext cx="951626" cy="10115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9072251" y="4120508"/>
              <a:ext cx="1467251" cy="1098973"/>
              <a:chOff x="9072251" y="4059781"/>
              <a:chExt cx="1467251" cy="1098973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9072251" y="4059781"/>
                <a:ext cx="1467251" cy="1098973"/>
                <a:chOff x="9588516" y="4563008"/>
                <a:chExt cx="1467251" cy="1098973"/>
              </a:xfrm>
            </p:grpSpPr>
            <p:pic>
              <p:nvPicPr>
                <p:cNvPr id="17" name="내용 개체 틀 1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588516" y="4563008"/>
                  <a:ext cx="1098973" cy="1098973"/>
                </a:xfrm>
                <a:prstGeom prst="rect">
                  <a:avLst/>
                </a:prstGeom>
              </p:spPr>
            </p:pic>
            <p:pic>
              <p:nvPicPr>
                <p:cNvPr id="84" name="Picture 2" descr="database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85880" y="4819320"/>
                  <a:ext cx="469887" cy="65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9087001" y="4518993"/>
                <a:ext cx="7359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/>
                  <a:t>Web Server</a:t>
                </a:r>
              </a:p>
            </p:txBody>
          </p:sp>
        </p:grpSp>
        <p:cxnSp>
          <p:nvCxnSpPr>
            <p:cNvPr id="113" name="직선 화살표 연결선 112"/>
            <p:cNvCxnSpPr/>
            <p:nvPr/>
          </p:nvCxnSpPr>
          <p:spPr>
            <a:xfrm flipV="1">
              <a:off x="8183936" y="4641818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타원 78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111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rgbClr val="002060"/>
                </a:solidFill>
              </a:rPr>
              <a:t>Sensor Manager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116" name="TextBox 115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0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3" grpId="0"/>
      <p:bldP spid="79" grpId="0" animBg="1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6590" y="1551506"/>
            <a:ext cx="10982062" cy="5209406"/>
            <a:chOff x="7556500" y="-104280"/>
            <a:chExt cx="9791701" cy="66891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441" y="631393"/>
              <a:ext cx="9189720" cy="581496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4351001" y="311220"/>
              <a:ext cx="2997200" cy="613513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09094" y="-104280"/>
              <a:ext cx="2829707" cy="88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Personal Health Record(PHR)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56500" y="1422399"/>
              <a:ext cx="4064000" cy="51624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55891" y="980543"/>
              <a:ext cx="3864608" cy="49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Electronic Medical Record(EMR)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78594" y="311219"/>
              <a:ext cx="2672406" cy="2825682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15619" y="-45101"/>
              <a:ext cx="3582669" cy="49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sz="2000" b="1" dirty="0">
                  <a:solidFill>
                    <a:srgbClr val="00B050"/>
                  </a:solidFill>
                </a:rPr>
                <a:t>Patient – Doctor relationship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678594" y="4737100"/>
              <a:ext cx="2558106" cy="1847756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491064" y="4708200"/>
              <a:ext cx="2913707" cy="49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sz="2000" b="1" dirty="0" smtClean="0">
                  <a:solidFill>
                    <a:srgbClr val="7030A0"/>
                  </a:solidFill>
                </a:rPr>
                <a:t>Demographics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23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2060"/>
                </a:solidFill>
              </a:rPr>
              <a:t>Database Design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21" name="TextBox 20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52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709958" y="4924324"/>
          <a:ext cx="3314699" cy="14576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9268">
                  <a:extLst>
                    <a:ext uri="{9D8B030D-6E8A-4147-A177-3AD203B41FA5}">
                      <a16:colId xmlns="" xmlns:a16="http://schemas.microsoft.com/office/drawing/2014/main" val="1791877956"/>
                    </a:ext>
                  </a:extLst>
                </a:gridCol>
                <a:gridCol w="841493">
                  <a:extLst>
                    <a:ext uri="{9D8B030D-6E8A-4147-A177-3AD203B41FA5}">
                      <a16:colId xmlns="" xmlns:a16="http://schemas.microsoft.com/office/drawing/2014/main" val="3145235633"/>
                    </a:ext>
                  </a:extLst>
                </a:gridCol>
                <a:gridCol w="859590">
                  <a:extLst>
                    <a:ext uri="{9D8B030D-6E8A-4147-A177-3AD203B41FA5}">
                      <a16:colId xmlns="" xmlns:a16="http://schemas.microsoft.com/office/drawing/2014/main" val="2056164865"/>
                    </a:ext>
                  </a:extLst>
                </a:gridCol>
                <a:gridCol w="814348">
                  <a:extLst>
                    <a:ext uri="{9D8B030D-6E8A-4147-A177-3AD203B41FA5}">
                      <a16:colId xmlns="" xmlns:a16="http://schemas.microsoft.com/office/drawing/2014/main" val="1026849142"/>
                    </a:ext>
                  </a:extLst>
                </a:gridCol>
              </a:tblGrid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성별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남자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8873705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나이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~35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36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~55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56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177591768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정상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55~74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57~76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56~74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716900019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주의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75~81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77~83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75~80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00339097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위험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82+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84+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81+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12494092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024657" y="4922307"/>
          <a:ext cx="2641600" cy="14576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3701">
                  <a:extLst>
                    <a:ext uri="{9D8B030D-6E8A-4147-A177-3AD203B41FA5}">
                      <a16:colId xmlns="" xmlns:a16="http://schemas.microsoft.com/office/drawing/2014/main" val="692193656"/>
                    </a:ext>
                  </a:extLst>
                </a:gridCol>
                <a:gridCol w="902705">
                  <a:extLst>
                    <a:ext uri="{9D8B030D-6E8A-4147-A177-3AD203B41FA5}">
                      <a16:colId xmlns="" xmlns:a16="http://schemas.microsoft.com/office/drawing/2014/main" val="707334222"/>
                    </a:ext>
                  </a:extLst>
                </a:gridCol>
                <a:gridCol w="855194">
                  <a:extLst>
                    <a:ext uri="{9D8B030D-6E8A-4147-A177-3AD203B41FA5}">
                      <a16:colId xmlns="" xmlns:a16="http://schemas.microsoft.com/office/drawing/2014/main" val="3408138251"/>
                    </a:ext>
                  </a:extLst>
                </a:gridCol>
              </a:tblGrid>
              <a:tr h="29153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여자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1317367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r>
                        <a:rPr lang="ko-KR" altLang="en-US" sz="1300" u="none" strike="noStrike">
                          <a:effectLst/>
                        </a:rPr>
                        <a:t>세</a:t>
                      </a:r>
                      <a:r>
                        <a:rPr lang="en-US" altLang="ko-KR" sz="1300" u="none" strike="noStrike">
                          <a:effectLst/>
                        </a:rPr>
                        <a:t>~35</a:t>
                      </a:r>
                      <a:r>
                        <a:rPr lang="ko-KR" altLang="en-US" sz="1300" u="none" strike="noStrike">
                          <a:effectLst/>
                        </a:rPr>
                        <a:t>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36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~55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56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584885478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61~77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60~78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60~77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062444426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78~83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79~84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78~83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66216543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84+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85+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84+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1749614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6560" y="6379977"/>
            <a:ext cx="5708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출처</a:t>
            </a:r>
            <a:r>
              <a:rPr lang="en-US" altLang="ko-KR" sz="1050" dirty="0"/>
              <a:t>]  Resting Heart Rate Table at "Top End Sports - The Sport Science Reports website"</a:t>
            </a:r>
            <a:endParaRPr lang="ko-KR" altLang="en-US" sz="105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58012" y="2028766"/>
          <a:ext cx="3870802" cy="31432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4646">
                  <a:extLst>
                    <a:ext uri="{9D8B030D-6E8A-4147-A177-3AD203B41FA5}">
                      <a16:colId xmlns="" xmlns:a16="http://schemas.microsoft.com/office/drawing/2014/main" val="991176402"/>
                    </a:ext>
                  </a:extLst>
                </a:gridCol>
                <a:gridCol w="807819">
                  <a:extLst>
                    <a:ext uri="{9D8B030D-6E8A-4147-A177-3AD203B41FA5}">
                      <a16:colId xmlns="" xmlns:a16="http://schemas.microsoft.com/office/drawing/2014/main" val="720922503"/>
                    </a:ext>
                  </a:extLst>
                </a:gridCol>
                <a:gridCol w="830259">
                  <a:extLst>
                    <a:ext uri="{9D8B030D-6E8A-4147-A177-3AD203B41FA5}">
                      <a16:colId xmlns="" xmlns:a16="http://schemas.microsoft.com/office/drawing/2014/main" val="2611318187"/>
                    </a:ext>
                  </a:extLst>
                </a:gridCol>
                <a:gridCol w="819039">
                  <a:extLst>
                    <a:ext uri="{9D8B030D-6E8A-4147-A177-3AD203B41FA5}">
                      <a16:colId xmlns="" xmlns:a16="http://schemas.microsoft.com/office/drawing/2014/main" val="3719759559"/>
                    </a:ext>
                  </a:extLst>
                </a:gridCol>
                <a:gridCol w="819039">
                  <a:extLst>
                    <a:ext uri="{9D8B030D-6E8A-4147-A177-3AD203B41FA5}">
                      <a16:colId xmlns="" xmlns:a16="http://schemas.microsoft.com/office/drawing/2014/main" val="1870581130"/>
                    </a:ext>
                  </a:extLst>
                </a:gridCol>
              </a:tblGrid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 smtClean="0">
                          <a:effectLst/>
                        </a:rPr>
                        <a:t>성별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 smtClean="0">
                          <a:effectLst/>
                        </a:rPr>
                        <a:t>남자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 smtClean="0">
                          <a:effectLst/>
                        </a:rPr>
                        <a:t>여자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5478076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연령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최고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최고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2865010"/>
                  </a:ext>
                </a:extLst>
              </a:tr>
              <a:tr h="4616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15~19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 </a:t>
                      </a:r>
                      <a:r>
                        <a:rPr lang="en-US" altLang="ko-KR" sz="1300" u="none" strike="noStrike" dirty="0">
                          <a:effectLst/>
                        </a:rPr>
                        <a:t>110~134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59~79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101~123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57~75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82709746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113~137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64~84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103~125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60~78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775710438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1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114~142</a:t>
                      </a:r>
                      <a:endParaRPr lang="en-US" altLang="ko-KR" sz="1300" b="1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67~89</a:t>
                      </a:r>
                      <a:endParaRPr lang="en-US" altLang="ko-KR" sz="13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106~134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63~83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68665967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126~150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71~95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112~146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68~90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797242548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121~159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73~97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117~159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70~94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873762223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124~166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73~95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124~166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71~93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543316417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70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r>
                        <a:rPr lang="en-US" altLang="ko-KR" sz="1300" u="none" strike="noStrike" dirty="0">
                          <a:effectLst/>
                        </a:rPr>
                        <a:t>~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128~170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71~95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131~173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68~94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55945012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56256" y="1640231"/>
            <a:ext cx="281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Blood Pressure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960291" y="5170984"/>
          <a:ext cx="3870802" cy="142273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51832">
                  <a:extLst>
                    <a:ext uri="{9D8B030D-6E8A-4147-A177-3AD203B41FA5}">
                      <a16:colId xmlns="" xmlns:a16="http://schemas.microsoft.com/office/drawing/2014/main" val="30452385"/>
                    </a:ext>
                  </a:extLst>
                </a:gridCol>
                <a:gridCol w="872990">
                  <a:extLst>
                    <a:ext uri="{9D8B030D-6E8A-4147-A177-3AD203B41FA5}">
                      <a16:colId xmlns="" xmlns:a16="http://schemas.microsoft.com/office/drawing/2014/main" val="4159750965"/>
                    </a:ext>
                  </a:extLst>
                </a:gridCol>
                <a:gridCol w="872990">
                  <a:extLst>
                    <a:ext uri="{9D8B030D-6E8A-4147-A177-3AD203B41FA5}">
                      <a16:colId xmlns="" xmlns:a16="http://schemas.microsoft.com/office/drawing/2014/main" val="1719609821"/>
                    </a:ext>
                  </a:extLst>
                </a:gridCol>
                <a:gridCol w="872990">
                  <a:extLst>
                    <a:ext uri="{9D8B030D-6E8A-4147-A177-3AD203B41FA5}">
                      <a16:colId xmlns="" xmlns:a16="http://schemas.microsoft.com/office/drawing/2014/main" val="1181055572"/>
                    </a:ext>
                  </a:extLst>
                </a:gridCol>
              </a:tblGrid>
              <a:tr h="244138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5572283"/>
                  </a:ext>
                </a:extLst>
              </a:tr>
              <a:tr h="244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저혈압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-20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-30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주의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580967046"/>
                  </a:ext>
                </a:extLst>
              </a:tr>
              <a:tr h="446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고혈압 </a:t>
                      </a:r>
                      <a:r>
                        <a:rPr lang="ko-KR" altLang="en-US" sz="1300" u="none" strike="noStrike" dirty="0" smtClean="0">
                          <a:effectLst/>
                        </a:rPr>
                        <a:t>전 단계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1666142"/>
                  </a:ext>
                </a:extLst>
              </a:tr>
              <a:tr h="244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고혈압 </a:t>
                      </a:r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r>
                        <a:rPr lang="ko-KR" altLang="en-US" sz="1300" u="none" strike="noStrike" dirty="0">
                          <a:effectLst/>
                        </a:rPr>
                        <a:t>기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위험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890964213"/>
                  </a:ext>
                </a:extLst>
              </a:tr>
              <a:tr h="244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고혈압 </a:t>
                      </a:r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r>
                        <a:rPr lang="ko-KR" altLang="en-US" sz="1300" u="none" strike="noStrike" dirty="0">
                          <a:effectLst/>
                        </a:rPr>
                        <a:t>기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+30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+30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8402068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35" name="직사각형 34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585596" y="4496808"/>
            <a:ext cx="2798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BPM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3059454" y="6572896"/>
            <a:ext cx="17716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[출처] 세계보건기구 WHO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6046202" y="298745"/>
            <a:ext cx="5661487" cy="3990428"/>
            <a:chOff x="6173526" y="240870"/>
            <a:chExt cx="5661487" cy="3990428"/>
          </a:xfrm>
        </p:grpSpPr>
        <p:sp>
          <p:nvSpPr>
            <p:cNvPr id="5" name="직사각형 4"/>
            <p:cNvSpPr/>
            <p:nvPr/>
          </p:nvSpPr>
          <p:spPr>
            <a:xfrm>
              <a:off x="8270039" y="240870"/>
              <a:ext cx="1518830" cy="574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Compare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Gender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70038" y="1284889"/>
              <a:ext cx="1518831" cy="605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Compare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Age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5" idx="2"/>
              <a:endCxn id="10" idx="0"/>
            </p:cNvCxnSpPr>
            <p:nvPr/>
          </p:nvCxnSpPr>
          <p:spPr>
            <a:xfrm>
              <a:off x="9029454" y="815845"/>
              <a:ext cx="0" cy="46904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8270038" y="2374869"/>
              <a:ext cx="1518831" cy="588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BPM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Blood Pressure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0" idx="2"/>
              <a:endCxn id="25" idx="0"/>
            </p:cNvCxnSpPr>
            <p:nvPr/>
          </p:nvCxnSpPr>
          <p:spPr>
            <a:xfrm>
              <a:off x="9029454" y="1890208"/>
              <a:ext cx="0" cy="48466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8250923" y="3646264"/>
              <a:ext cx="1557062" cy="58503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주의 </a:t>
              </a:r>
              <a:r>
                <a:rPr lang="en-US" altLang="ko-KR" dirty="0">
                  <a:solidFill>
                    <a:schemeClr val="tx1"/>
                  </a:solidFill>
                </a:rPr>
                <a:t>(Yellow)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5" idx="2"/>
              <a:endCxn id="27" idx="0"/>
            </p:cNvCxnSpPr>
            <p:nvPr/>
          </p:nvCxnSpPr>
          <p:spPr>
            <a:xfrm>
              <a:off x="9029454" y="2963119"/>
              <a:ext cx="0" cy="68314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6173526" y="3646264"/>
              <a:ext cx="1557062" cy="58503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정상 </a:t>
              </a:r>
              <a:r>
                <a:rPr lang="en-US" altLang="ko-KR" dirty="0">
                  <a:solidFill>
                    <a:schemeClr val="tx1"/>
                  </a:solidFill>
                </a:rPr>
                <a:t>(Green)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>
              <a:stCxn id="25" idx="2"/>
              <a:endCxn id="29" idx="0"/>
            </p:cNvCxnSpPr>
            <p:nvPr/>
          </p:nvCxnSpPr>
          <p:spPr>
            <a:xfrm flipH="1">
              <a:off x="6952057" y="2963119"/>
              <a:ext cx="2077397" cy="68314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0277951" y="3646264"/>
              <a:ext cx="1557062" cy="58503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위험 </a:t>
              </a:r>
              <a:r>
                <a:rPr lang="en-US" altLang="ko-KR" dirty="0">
                  <a:solidFill>
                    <a:schemeClr val="tx1"/>
                  </a:solidFill>
                </a:rPr>
                <a:t>(Red)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25" idx="2"/>
              <a:endCxn id="31" idx="0"/>
            </p:cNvCxnSpPr>
            <p:nvPr/>
          </p:nvCxnSpPr>
          <p:spPr>
            <a:xfrm>
              <a:off x="9029454" y="2963119"/>
              <a:ext cx="2027028" cy="68314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919637" y="332710"/>
              <a:ext cx="778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ko-KR" altLang="en-US" sz="1400" dirty="0" smtClean="0"/>
                <a:t>가지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18249" y="1456052"/>
              <a:ext cx="778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3</a:t>
              </a:r>
              <a:r>
                <a:rPr lang="ko-KR" altLang="en-US" sz="1400" dirty="0" smtClean="0"/>
                <a:t>가지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40067" y="2515105"/>
              <a:ext cx="9376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각 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가지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601489" y="1416811"/>
              <a:ext cx="778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가지</a:t>
              </a:r>
              <a:endParaRPr lang="ko-KR" altLang="en-US" sz="1400" dirty="0"/>
            </a:p>
          </p:txBody>
        </p:sp>
      </p:grpSp>
      <p:sp>
        <p:nvSpPr>
          <p:cNvPr id="48" name="타원 47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49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rgbClr val="002060"/>
                </a:solidFill>
              </a:rPr>
              <a:t>Risk Analysis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44" name="TextBox 43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46" grpId="0"/>
      <p:bldP spid="9" grpId="0"/>
      <p:bldP spid="48" grpId="0" animBg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4" name="직사각형 3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15204" y="337457"/>
            <a:ext cx="7438292" cy="6030088"/>
            <a:chOff x="4485595" y="337457"/>
            <a:chExt cx="7438292" cy="6030088"/>
          </a:xfrm>
        </p:grpSpPr>
        <p:sp>
          <p:nvSpPr>
            <p:cNvPr id="11" name="직사각형 10"/>
            <p:cNvSpPr/>
            <p:nvPr/>
          </p:nvSpPr>
          <p:spPr>
            <a:xfrm>
              <a:off x="6815555" y="337457"/>
              <a:ext cx="2488224" cy="712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S </a:t>
              </a:r>
              <a:r>
                <a:rPr lang="en-US" altLang="ko-KR" dirty="0" smtClean="0"/>
                <a:t>value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43040" y="728352"/>
              <a:ext cx="20689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S : </a:t>
              </a:r>
              <a:r>
                <a:rPr lang="en-US" altLang="ko-KR" dirty="0"/>
                <a:t>Step value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B : </a:t>
              </a:r>
              <a:r>
                <a:rPr lang="en-US" altLang="ko-KR" dirty="0" smtClean="0"/>
                <a:t>Average bpm</a:t>
              </a:r>
              <a:endParaRPr lang="en-US" altLang="ko-KR" dirty="0"/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R </a:t>
              </a:r>
              <a:r>
                <a:rPr lang="en-US" altLang="ko-KR" dirty="0">
                  <a:solidFill>
                    <a:srgbClr val="FF0000"/>
                  </a:solidFill>
                </a:rPr>
                <a:t>: </a:t>
              </a:r>
              <a:r>
                <a:rPr lang="en-US" altLang="ko-KR" dirty="0" smtClean="0"/>
                <a:t>Risk level </a:t>
              </a:r>
              <a:r>
                <a:rPr lang="en-US" altLang="ko-KR" dirty="0"/>
                <a:t>(1~3)</a:t>
              </a:r>
            </a:p>
          </p:txBody>
        </p:sp>
        <p:sp>
          <p:nvSpPr>
            <p:cNvPr id="13" name="순서도: 판단 12"/>
            <p:cNvSpPr/>
            <p:nvPr/>
          </p:nvSpPr>
          <p:spPr>
            <a:xfrm>
              <a:off x="6956232" y="1735434"/>
              <a:ext cx="2206869" cy="90560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User is exercising? </a:t>
              </a:r>
              <a:endParaRPr lang="ko-KR" altLang="en-US" sz="1600" dirty="0"/>
            </a:p>
          </p:txBody>
        </p:sp>
        <p:cxnSp>
          <p:nvCxnSpPr>
            <p:cNvPr id="14" name="직선 화살표 연결선 13"/>
            <p:cNvCxnSpPr>
              <a:stCxn id="11" idx="2"/>
              <a:endCxn id="13" idx="0"/>
            </p:cNvCxnSpPr>
            <p:nvPr/>
          </p:nvCxnSpPr>
          <p:spPr>
            <a:xfrm>
              <a:off x="8059667" y="1049634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59666" y="1254034"/>
              <a:ext cx="983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Server </a:t>
              </a:r>
              <a:r>
                <a:rPr lang="ko-KR" altLang="en-US" sz="1200" dirty="0"/>
                <a:t>전송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043525" y="3115827"/>
              <a:ext cx="2880362" cy="712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Normal</a:t>
              </a:r>
            </a:p>
            <a:p>
              <a:pPr algn="ctr"/>
              <a:r>
                <a:rPr lang="en-US" altLang="ko-KR" sz="1400" dirty="0" smtClean="0"/>
                <a:t>Reference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standard table</a:t>
              </a:r>
              <a:r>
                <a:rPr lang="en-US" altLang="ko-KR" sz="1400" dirty="0" smtClean="0"/>
                <a:t>, analysis risk level each feature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85595" y="3086521"/>
              <a:ext cx="2804745" cy="712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Exercising</a:t>
              </a:r>
            </a:p>
            <a:p>
              <a:pPr algn="ctr"/>
              <a:r>
                <a:rPr lang="en-US" altLang="ko-KR" sz="1600" dirty="0" smtClean="0"/>
                <a:t>Decrease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Risk level 1</a:t>
              </a:r>
            </a:p>
          </p:txBody>
        </p:sp>
        <p:cxnSp>
          <p:nvCxnSpPr>
            <p:cNvPr id="18" name="직선 화살표 연결선 17"/>
            <p:cNvCxnSpPr>
              <a:endCxn id="17" idx="0"/>
            </p:cNvCxnSpPr>
            <p:nvPr/>
          </p:nvCxnSpPr>
          <p:spPr>
            <a:xfrm flipH="1">
              <a:off x="5887968" y="2387906"/>
              <a:ext cx="1543050" cy="698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6" idx="0"/>
            </p:cNvCxnSpPr>
            <p:nvPr/>
          </p:nvCxnSpPr>
          <p:spPr>
            <a:xfrm>
              <a:off x="8697878" y="2377272"/>
              <a:ext cx="1785828" cy="738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15555" y="2619773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If </a:t>
              </a:r>
              <a:r>
                <a:rPr lang="en-US" altLang="ko-KR" sz="1400" dirty="0">
                  <a:solidFill>
                    <a:srgbClr val="FF0000"/>
                  </a:solidFill>
                </a:rPr>
                <a:t>B</a:t>
              </a:r>
              <a:r>
                <a:rPr lang="en-US" altLang="ko-KR" sz="1400" dirty="0"/>
                <a:t> &gt; 100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89596" y="2581588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If </a:t>
              </a:r>
              <a:r>
                <a:rPr lang="en-US" altLang="ko-KR" sz="1400" dirty="0">
                  <a:solidFill>
                    <a:srgbClr val="FF0000"/>
                  </a:solidFill>
                </a:rPr>
                <a:t>B</a:t>
              </a:r>
              <a:r>
                <a:rPr lang="en-US" altLang="ko-KR" sz="1400" dirty="0"/>
                <a:t> &lt; 100</a:t>
              </a:r>
              <a:endParaRPr lang="ko-KR" altLang="en-US" sz="1400" dirty="0"/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9398129" y="4513803"/>
              <a:ext cx="2162907" cy="7342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Visualization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R</a:t>
              </a:r>
              <a:r>
                <a:rPr lang="en-US" altLang="ko-KR" sz="1600" dirty="0" smtClean="0"/>
                <a:t> </a:t>
              </a:r>
              <a:r>
                <a:rPr lang="en-US" altLang="ko-KR" sz="1600" dirty="0"/>
                <a:t>in DB</a:t>
              </a:r>
              <a:endParaRPr lang="ko-KR" altLang="en-US" sz="1600" dirty="0"/>
            </a:p>
          </p:txBody>
        </p:sp>
        <p:cxnSp>
          <p:nvCxnSpPr>
            <p:cNvPr id="24" name="직선 화살표 연결선 23"/>
            <p:cNvCxnSpPr>
              <a:stCxn id="17" idx="2"/>
              <a:endCxn id="29" idx="0"/>
            </p:cNvCxnSpPr>
            <p:nvPr/>
          </p:nvCxnSpPr>
          <p:spPr>
            <a:xfrm>
              <a:off x="5887968" y="3798698"/>
              <a:ext cx="0" cy="632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10531479" y="3815188"/>
              <a:ext cx="1" cy="698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처리 28"/>
            <p:cNvSpPr/>
            <p:nvPr/>
          </p:nvSpPr>
          <p:spPr>
            <a:xfrm>
              <a:off x="4806514" y="4431581"/>
              <a:ext cx="2162907" cy="7342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Visualization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R</a:t>
              </a:r>
              <a:r>
                <a:rPr lang="en-US" altLang="ko-KR" sz="1600" dirty="0" smtClean="0"/>
                <a:t> </a:t>
              </a:r>
              <a:r>
                <a:rPr lang="en-US" altLang="ko-KR" sz="1600" dirty="0"/>
                <a:t>in DB</a:t>
              </a:r>
              <a:endParaRPr lang="ko-KR" altLang="en-US" sz="16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00538" y="5782511"/>
              <a:ext cx="1557062" cy="58503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(Yellow)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12609" y="5782511"/>
              <a:ext cx="1557062" cy="58503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관심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(Green)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857442" y="5782511"/>
              <a:ext cx="1557062" cy="58503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(Red)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1072442" y="2324589"/>
          <a:ext cx="1615291" cy="17339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9487">
                  <a:extLst>
                    <a:ext uri="{9D8B030D-6E8A-4147-A177-3AD203B41FA5}">
                      <a16:colId xmlns="" xmlns:a16="http://schemas.microsoft.com/office/drawing/2014/main" val="4231184607"/>
                    </a:ext>
                  </a:extLst>
                </a:gridCol>
                <a:gridCol w="985804">
                  <a:extLst>
                    <a:ext uri="{9D8B030D-6E8A-4147-A177-3AD203B41FA5}">
                      <a16:colId xmlns="" xmlns:a16="http://schemas.microsoft.com/office/drawing/2014/main" val="3730070498"/>
                    </a:ext>
                  </a:extLst>
                </a:gridCol>
              </a:tblGrid>
              <a:tr h="43347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Level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5848053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50029791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주의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761977714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위험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652076973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932370" y="1913721"/>
            <a:ext cx="2075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Feature Result</a:t>
            </a:r>
            <a:endParaRPr lang="ko-KR" altLang="en-US" sz="2400" b="1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001778" y="4615247"/>
          <a:ext cx="1707471" cy="20550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5412">
                  <a:extLst>
                    <a:ext uri="{9D8B030D-6E8A-4147-A177-3AD203B41FA5}">
                      <a16:colId xmlns="" xmlns:a16="http://schemas.microsoft.com/office/drawing/2014/main" val="4231184607"/>
                    </a:ext>
                  </a:extLst>
                </a:gridCol>
                <a:gridCol w="1042059">
                  <a:extLst>
                    <a:ext uri="{9D8B030D-6E8A-4147-A177-3AD203B41FA5}">
                      <a16:colId xmlns="" xmlns:a16="http://schemas.microsoft.com/office/drawing/2014/main" val="3730070498"/>
                    </a:ext>
                  </a:extLst>
                </a:gridCol>
              </a:tblGrid>
              <a:tr h="513762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Risk Level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5848053"/>
                  </a:ext>
                </a:extLst>
              </a:tr>
              <a:tr h="513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관심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3~4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50029791"/>
                  </a:ext>
                </a:extLst>
              </a:tr>
              <a:tr h="513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주의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5~6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761977714"/>
                  </a:ext>
                </a:extLst>
              </a:tr>
              <a:tr h="513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위험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7~9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65207697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001778" y="4191695"/>
            <a:ext cx="172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Final Result</a:t>
            </a:r>
            <a:endParaRPr lang="ko-KR" altLang="en-US" sz="2000" b="1" dirty="0"/>
          </a:p>
        </p:txBody>
      </p:sp>
      <p:sp>
        <p:nvSpPr>
          <p:cNvPr id="40" name="타원 39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44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rgbClr val="002060"/>
                </a:solidFill>
              </a:rPr>
              <a:t>Risk Analysis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43" name="TextBox 42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33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4" name="직사각형 3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51932" y="1833820"/>
            <a:ext cx="7590292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002060"/>
                </a:solidFill>
              </a:rPr>
              <a:t> Risk analysis from collected each data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Visualization of each feature</a:t>
            </a:r>
            <a:endParaRPr lang="en-US" altLang="ko-KR" dirty="0">
              <a:solidFill>
                <a:srgbClr val="00206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Monitoring rapid change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Reference standard table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7986532" y="162560"/>
            <a:ext cx="3961628" cy="6486497"/>
            <a:chOff x="8319052" y="192597"/>
            <a:chExt cx="3648986" cy="6486497"/>
          </a:xfrm>
        </p:grpSpPr>
        <p:grpSp>
          <p:nvGrpSpPr>
            <p:cNvPr id="15" name="그룹 14"/>
            <p:cNvGrpSpPr/>
            <p:nvPr/>
          </p:nvGrpSpPr>
          <p:grpSpPr>
            <a:xfrm>
              <a:off x="8328991" y="204775"/>
              <a:ext cx="3619169" cy="6444503"/>
              <a:chOff x="12608560" y="365125"/>
              <a:chExt cx="4094480" cy="768957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8560" y="365125"/>
                <a:ext cx="4094480" cy="271259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8560" y="3082497"/>
                <a:ext cx="4094480" cy="231367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08560" y="5396170"/>
                <a:ext cx="4094480" cy="265853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8319052" y="192597"/>
              <a:ext cx="3648986" cy="64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22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rgbClr val="002060"/>
                </a:solidFill>
              </a:rPr>
              <a:t>Risk Analysis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20" name="TextBox 19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r="1997" b="1927"/>
          <a:stretch/>
        </p:blipFill>
        <p:spPr>
          <a:xfrm>
            <a:off x="3350129" y="0"/>
            <a:ext cx="8841871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-1"/>
            <a:ext cx="4846320" cy="6858001"/>
            <a:chOff x="54291" y="-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54291" y="5350300"/>
              <a:ext cx="5460521" cy="15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-1"/>
              <a:ext cx="5460521" cy="54016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9294" y="1833401"/>
            <a:ext cx="141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03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6063" y="2883964"/>
            <a:ext cx="3928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Result &amp; Marketing Plan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404661" y="181614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7" name="직사각형 6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5" name="TextBox 4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Result &amp; Marketing Plan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7" t="148" r="-12068" b="-148"/>
          <a:stretch/>
        </p:blipFill>
        <p:spPr>
          <a:xfrm>
            <a:off x="0" y="0"/>
            <a:ext cx="815848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874108" y="0"/>
            <a:ext cx="6337804" cy="6858000"/>
            <a:chOff x="54291" y="0"/>
            <a:chExt cx="5460521" cy="6858000"/>
          </a:xfrm>
        </p:grpSpPr>
        <p:sp>
          <p:nvSpPr>
            <p:cNvPr id="2" name="직사각형 1"/>
            <p:cNvSpPr/>
            <p:nvPr/>
          </p:nvSpPr>
          <p:spPr>
            <a:xfrm>
              <a:off x="54291" y="1381126"/>
              <a:ext cx="5460521" cy="54768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+mj-lt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0"/>
              <a:ext cx="5460521" cy="13811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+mj-lt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 flipV="1">
            <a:off x="6023167" y="1590676"/>
            <a:ext cx="5968808" cy="14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4762" y="1881870"/>
            <a:ext cx="4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3047" y="2778196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01. Introduction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023167" y="2448120"/>
            <a:ext cx="5968808" cy="14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04648" y="1615144"/>
            <a:ext cx="4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HOM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3047" y="3250874"/>
            <a:ext cx="24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02.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Outline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3047" y="3717978"/>
            <a:ext cx="24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03.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Implementation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3046" y="4185082"/>
            <a:ext cx="436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04.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Result &amp; </a:t>
            </a:r>
            <a:r>
              <a:rPr lang="en-US" altLang="ko-KR" dirty="0">
                <a:solidFill>
                  <a:schemeClr val="bg1"/>
                </a:solidFill>
              </a:rPr>
              <a:t>Marketing Plan</a:t>
            </a:r>
          </a:p>
          <a:p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584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9" grpId="0"/>
      <p:bldP spid="3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7" name="직사각형 6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5" name="TextBox 4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Result &amp; Marketing Plan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제목 7"/>
          <p:cNvSpPr txBox="1">
            <a:spLocks/>
          </p:cNvSpPr>
          <p:nvPr/>
        </p:nvSpPr>
        <p:spPr>
          <a:xfrm>
            <a:off x="396240" y="423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solidFill>
                  <a:srgbClr val="002060"/>
                </a:solidFill>
              </a:rPr>
              <a:t>Business Mission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396240" y="1252318"/>
            <a:ext cx="1138289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 smtClean="0">
                <a:solidFill>
                  <a:srgbClr val="002060"/>
                </a:solidFill>
              </a:rPr>
              <a:t>Provide service platform that </a:t>
            </a:r>
            <a:r>
              <a:rPr lang="en-US" altLang="ko-KR" sz="2400" dirty="0" smtClean="0">
                <a:solidFill>
                  <a:srgbClr val="FF0000"/>
                </a:solidFill>
              </a:rPr>
              <a:t>integrated</a:t>
            </a:r>
            <a:r>
              <a:rPr lang="en-US" altLang="ko-KR" sz="2400" dirty="0">
                <a:solidFill>
                  <a:srgbClr val="FF0000"/>
                </a:solidFill>
              </a:rPr>
              <a:t>, properly managed, and </a:t>
            </a:r>
            <a:r>
              <a:rPr lang="en-US" altLang="ko-KR" sz="2400" dirty="0" smtClean="0">
                <a:solidFill>
                  <a:srgbClr val="FF0000"/>
                </a:solidFill>
              </a:rPr>
              <a:t>analyzed </a:t>
            </a:r>
            <a:r>
              <a:rPr lang="en-US" altLang="ko-KR" sz="2400" dirty="0" smtClean="0">
                <a:solidFill>
                  <a:srgbClr val="002060"/>
                </a:solidFill>
              </a:rPr>
              <a:t>medical data </a:t>
            </a:r>
            <a:r>
              <a:rPr lang="en-US" altLang="ko-KR" sz="2400" dirty="0">
                <a:solidFill>
                  <a:srgbClr val="002060"/>
                </a:solidFill>
              </a:rPr>
              <a:t>appropriately for users and medical experts.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30172"/>
              </p:ext>
            </p:extLst>
          </p:nvPr>
        </p:nvGraphicFramePr>
        <p:xfrm>
          <a:off x="584198" y="3019425"/>
          <a:ext cx="9693278" cy="354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6639"/>
                <a:gridCol w="4846639"/>
              </a:tblGrid>
              <a:tr h="1771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Strength</a:t>
                      </a:r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 – </a:t>
                      </a:r>
                      <a:r>
                        <a:rPr lang="en-US" altLang="ko-KR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manage patients who need to be monitored at all times in order to be able to grasp the status and location of illusions in real time.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Weakness</a:t>
                      </a:r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 – </a:t>
                      </a:r>
                      <a:r>
                        <a:rPr lang="en-US" altLang="ko-KR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Depending on the wearable equipment used by each hospital, each service should be provided separately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1771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Opportunity</a:t>
                      </a:r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 – Nowadays, as the healthcare industry develops internationally, many industries are in the spotlight for telemedicine and real-time monitoring of patients.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Threat</a:t>
                      </a:r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 – </a:t>
                      </a:r>
                      <a:r>
                        <a:rPr lang="en-US" altLang="ko-KR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healthcare industry became active, many companies grew up together, and large corporations began to enter the research.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제목 7"/>
          <p:cNvSpPr txBox="1">
            <a:spLocks/>
          </p:cNvSpPr>
          <p:nvPr/>
        </p:nvSpPr>
        <p:spPr>
          <a:xfrm>
            <a:off x="462915" y="19993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solidFill>
                  <a:srgbClr val="002060"/>
                </a:solidFill>
              </a:rPr>
              <a:t>SWOT analysis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7" name="직사각형 6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5" name="TextBox 4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Result &amp; Marketing Plan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제목 7"/>
          <p:cNvSpPr txBox="1">
            <a:spLocks/>
          </p:cNvSpPr>
          <p:nvPr/>
        </p:nvSpPr>
        <p:spPr>
          <a:xfrm>
            <a:off x="396240" y="423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2060"/>
                </a:solidFill>
              </a:rPr>
              <a:t>Identify opportunities</a:t>
            </a: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396240" y="1252318"/>
            <a:ext cx="11382893" cy="24433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Segmentation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002060"/>
                </a:solidFill>
              </a:rPr>
              <a:t>Hospital </a:t>
            </a:r>
            <a:r>
              <a:rPr lang="en-US" altLang="ko-KR" sz="1600" dirty="0" smtClean="0">
                <a:solidFill>
                  <a:srgbClr val="002060"/>
                </a:solidFill>
              </a:rPr>
              <a:t>manager, </a:t>
            </a:r>
            <a:r>
              <a:rPr lang="en-US" altLang="ko-KR" sz="1600" dirty="0">
                <a:solidFill>
                  <a:srgbClr val="002060"/>
                </a:solidFill>
              </a:rPr>
              <a:t>patients who need real-time monitoring, doctors who </a:t>
            </a:r>
            <a:r>
              <a:rPr lang="en-US" altLang="ko-KR" sz="1600" dirty="0" smtClean="0">
                <a:solidFill>
                  <a:srgbClr val="002060"/>
                </a:solidFill>
              </a:rPr>
              <a:t>has to control </a:t>
            </a:r>
            <a:r>
              <a:rPr lang="en-US" altLang="ko-KR" sz="1600" dirty="0">
                <a:solidFill>
                  <a:srgbClr val="002060"/>
                </a:solidFill>
              </a:rPr>
              <a:t>multiple </a:t>
            </a:r>
            <a:r>
              <a:rPr lang="en-US" altLang="ko-KR" sz="1600" dirty="0" smtClean="0">
                <a:solidFill>
                  <a:srgbClr val="002060"/>
                </a:solidFill>
              </a:rPr>
              <a:t>patients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Targeting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Hospitals </a:t>
            </a:r>
            <a:r>
              <a:rPr lang="en-US" altLang="ko-KR" sz="1800" dirty="0">
                <a:solidFill>
                  <a:srgbClr val="002060"/>
                </a:solidFill>
              </a:rPr>
              <a:t>with many patients who need real-time </a:t>
            </a:r>
            <a:r>
              <a:rPr lang="en-US" altLang="ko-KR" sz="1800" dirty="0" smtClean="0">
                <a:solidFill>
                  <a:srgbClr val="002060"/>
                </a:solidFill>
              </a:rPr>
              <a:t>monitoring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Positioning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Support </a:t>
            </a:r>
            <a:r>
              <a:rPr lang="en-US" altLang="ko-KR" sz="1800" dirty="0">
                <a:solidFill>
                  <a:srgbClr val="002060"/>
                </a:solidFill>
              </a:rPr>
              <a:t>as web service and hospital wearable device support</a:t>
            </a:r>
            <a:endParaRPr lang="ko-KR" altLang="en-US" sz="1800" dirty="0">
              <a:solidFill>
                <a:srgbClr val="002060"/>
              </a:solidFill>
            </a:endParaRPr>
          </a:p>
        </p:txBody>
      </p:sp>
      <p:sp>
        <p:nvSpPr>
          <p:cNvPr id="14" name="제목 7"/>
          <p:cNvSpPr txBox="1">
            <a:spLocks/>
          </p:cNvSpPr>
          <p:nvPr/>
        </p:nvSpPr>
        <p:spPr>
          <a:xfrm>
            <a:off x="396240" y="3427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2060"/>
                </a:solidFill>
              </a:rPr>
              <a:t>Implement marketing mix</a:t>
            </a:r>
          </a:p>
        </p:txBody>
      </p:sp>
      <p:sp>
        <p:nvSpPr>
          <p:cNvPr id="16" name="내용 개체 틀 9"/>
          <p:cNvSpPr txBox="1">
            <a:spLocks/>
          </p:cNvSpPr>
          <p:nvPr/>
        </p:nvSpPr>
        <p:spPr>
          <a:xfrm>
            <a:off x="481966" y="4414618"/>
            <a:ext cx="5509260" cy="24433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-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Product 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002060"/>
                </a:solidFill>
              </a:rPr>
              <a:t>Web-based Health Related Data Management </a:t>
            </a:r>
            <a:r>
              <a:rPr lang="en-US" altLang="ko-KR" sz="1600" dirty="0" smtClean="0">
                <a:solidFill>
                  <a:srgbClr val="002060"/>
                </a:solidFill>
              </a:rPr>
              <a:t>platform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Price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Depends on the type of device supported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Rent </a:t>
            </a:r>
            <a:r>
              <a:rPr lang="en-US" altLang="ko-KR" sz="1800" dirty="0">
                <a:solidFill>
                  <a:srgbClr val="002060"/>
                </a:solidFill>
              </a:rPr>
              <a:t>server cost, wearable device, APP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17" name="내용 개체 틀 9"/>
          <p:cNvSpPr txBox="1">
            <a:spLocks/>
          </p:cNvSpPr>
          <p:nvPr/>
        </p:nvSpPr>
        <p:spPr>
          <a:xfrm>
            <a:off x="6076952" y="4414618"/>
            <a:ext cx="5509260" cy="24433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Place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002060"/>
                </a:solidFill>
              </a:rPr>
              <a:t>Office that has central server and remote service.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Promotion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Customize the </a:t>
            </a:r>
            <a:r>
              <a:rPr lang="en-US" altLang="ko-KR" sz="1800" dirty="0">
                <a:solidFill>
                  <a:srgbClr val="002060"/>
                </a:solidFill>
              </a:rPr>
              <a:t>system to suit the </a:t>
            </a:r>
            <a:r>
              <a:rPr lang="en-US" altLang="ko-KR" sz="1800" dirty="0" smtClean="0">
                <a:solidFill>
                  <a:srgbClr val="002060"/>
                </a:solidFill>
              </a:rPr>
              <a:t>hospital own.</a:t>
            </a:r>
          </a:p>
        </p:txBody>
      </p:sp>
    </p:spTree>
    <p:extLst>
      <p:ext uri="{BB962C8B-B14F-4D97-AF65-F5344CB8AC3E}">
        <p14:creationId xmlns:p14="http://schemas.microsoft.com/office/powerpoint/2010/main" val="77263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r="1997" b="1927"/>
          <a:stretch/>
        </p:blipFill>
        <p:spPr>
          <a:xfrm>
            <a:off x="3350129" y="0"/>
            <a:ext cx="8841871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-1"/>
            <a:ext cx="4846320" cy="6858001"/>
            <a:chOff x="54291" y="-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54291" y="5350300"/>
              <a:ext cx="5460521" cy="15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-1"/>
              <a:ext cx="5460521" cy="54016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9294" y="1833401"/>
            <a:ext cx="141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01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13140" y="2895693"/>
            <a:ext cx="302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Introduction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404661" y="181614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96240" y="162560"/>
            <a:ext cx="1778000" cy="101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" y="172720"/>
            <a:ext cx="195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HOM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" y="423277"/>
            <a:ext cx="423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Introduction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86868" y="2070210"/>
            <a:ext cx="7760289" cy="4315305"/>
            <a:chOff x="487643" y="1619363"/>
            <a:chExt cx="9718681" cy="525824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555" y="2138044"/>
              <a:ext cx="5581650" cy="37242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0854" y="1619363"/>
              <a:ext cx="4298336" cy="287098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643" y="3381123"/>
              <a:ext cx="5240631" cy="349648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/>
            <a:srcRect l="29632" r="33843"/>
            <a:stretch/>
          </p:blipFill>
          <p:spPr>
            <a:xfrm>
              <a:off x="8365949" y="1832086"/>
              <a:ext cx="1840375" cy="446722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37420" y="1708048"/>
            <a:ext cx="114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</a:rPr>
              <a:t>Various kinds of Health related data is monitored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40254"/>
              </p:ext>
            </p:extLst>
          </p:nvPr>
        </p:nvGraphicFramePr>
        <p:xfrm>
          <a:off x="396239" y="1135500"/>
          <a:ext cx="11620169" cy="548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352"/>
                <a:gridCol w="2584174"/>
                <a:gridCol w="3329609"/>
                <a:gridCol w="3260034"/>
              </a:tblGrid>
              <a:tr h="81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Compare</a:t>
                      </a:r>
                      <a:endParaRPr lang="ko-KR" altLang="en-US" sz="24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ZephyrLIFE</a:t>
                      </a:r>
                      <a:endParaRPr lang="ko-KR" altLang="en-US" sz="24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Health</a:t>
                      </a:r>
                      <a:r>
                        <a:rPr lang="en-US" altLang="ko-KR" sz="2400" baseline="0" dirty="0" smtClean="0"/>
                        <a:t> kit</a:t>
                      </a:r>
                      <a:endParaRPr lang="ko-KR" altLang="en-US" sz="2400" dirty="0"/>
                    </a:p>
                  </a:txBody>
                  <a:tcPr marL="84406" marR="84406" marT="42203" marB="42203" anchor="ctr"/>
                </a:tc>
              </a:tr>
              <a:tr h="60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platforms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Microsoft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Health App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Medtronic – Android App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IOS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  <a:tr h="82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Management</a:t>
                      </a:r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</a:rPr>
                        <a:t> Data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EMR,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EHR, real time health record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EMR,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EHR, real time health record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real time health record</a:t>
                      </a:r>
                      <a:endParaRPr lang="ko-KR" altLang="en-US" sz="16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/>
                </a:tc>
              </a:tr>
              <a:tr h="852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Real-time </a:t>
                      </a: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health</a:t>
                      </a:r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</a:rPr>
                        <a:t> record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ko-KR" altLang="en-US" sz="20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  <a:tr h="83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</a:rPr>
                        <a:t>Integration of</a:t>
                      </a:r>
                    </a:p>
                    <a:p>
                      <a:pPr algn="ctr" latinLnBrk="1"/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</a:rPr>
                        <a:t>Hospital record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X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X</a:t>
                      </a:r>
                      <a:endParaRPr lang="ko-KR" altLang="en-US" sz="20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  <a:tr h="1546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Feature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ko-KR" sz="1600" b="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put information by himself or bring health Info from interlocked device</a:t>
                      </a:r>
                      <a:r>
                        <a:rPr lang="en-US" altLang="ko-KR" sz="1600" b="0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kern="1200" baseline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Manage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EMR, EHR and real time data, but only use data of the hospital</a:t>
                      </a:r>
                      <a:endParaRPr lang="en-US" altLang="ko-KR" sz="16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Provide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emr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data to hospital,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But don’t receive </a:t>
                      </a:r>
                      <a:r>
                        <a:rPr lang="en-US" altLang="ko-KR" sz="16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emr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data from hospital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</a:tbl>
          </a:graphicData>
        </a:graphic>
      </p:graphicFrame>
      <p:sp>
        <p:nvSpPr>
          <p:cNvPr id="5" name="AutoShape 2" descr="data:image/jpeg;base64,/9j/4AAQSkZJRgABAQAAAQABAAD/2wCEAAkGBxAQEhUSEBMWFhUVFxYWFhUXGBcYGBUVFRcdGBUWFxUYISggGBolHRUVIjEhJSkrLi4uFx8zODMsNygtLisBCgoKDg0OGhAQGy0lICU3Lzc1KzA3NS0wNy03Ky0tLS4tKystLTUtLTUtLS0tLS0tLS0tLS0tLS03LS0tLSstLf/AABEIAIgBcwMBIgACEQEDEQH/xAAcAAEAAgIDAQAAAAAAAAAAAAAABgcBBQIDBAj/xABNEAABAwIDAwgGBgULAQkAAAABAAIDBBEFEiEGMUEHExRRUmGBkiIycZGxsggzQnJzoSM0YtHwFSQ1NlRjdIKDs8GEFhclJqKj0uHx/8QAGgEBAAMBAQEAAAAAAAAAAAAAAAMEBQYCAf/EACsRAQACAQMDAgUEAwAAAAAAAAABAgMEESESMUEFExQiMlFhgaGx8UJScf/aAAwDAQACEQMRAD8AvFERAREQERYQZRYRBlFhEGUWAsoCIiAiIgIiICIiAiIgIiICIiAiIgIiICIiAiIgIiICIiAiIgIiICIiAiIgjmLH9K7w+UImL/Wu8PlCwgkiIsFBlYKwXWXgrsSZELuPgvVazadoRZMtccb2e4vsuiSqA4qN1GOFxs0Ek7gN65MpZ3jNK4Rt/Px4BWPh+n6pZt9fa87Y4/VuJcRA4rzuxYLTTV1DHoXukP7Nz+YXn/lmkOghk/jxUsYY2+mVa2XPP+UQ34xtvWvTDjDDvNlHGT0sm7nGHvuR47111OGvAzRODx+zv9y++zjmdp4eY1Gopzvum8cwOoK7LquKXGpYHb9OLT/GimeDYvHUNu06je07woM2ltj58NPTa2uXieJbVFgFZVZfEREBERAREQEREBERAREQEREBERAREQEREBERAREQEREBERAREQEREEcxf613h8oWFnF/rXeHyhYQSNcXOsuRK12I1QaDqvVazadkOfLGOu8vDtBjjKdhcdTua3rKi8DZqh93avdrbgwd689LmrZjUH1GkthHCw0L7e29lLY2x0cJe7Swu48Sepae0YK9MfVLBm1tTfe3Z1tiho2X3vPE7z/HUtDidYX+lPIGs4ZjYeVRDarbgh12avJs0dkdyhZmlqH55nlx79w7gFpaX0y1/mvKeY+XjiFmfyxQDTnQ49y9EOKUzvUsfHVV/TiNnD3/ALl7Yalh0ytPgrttBWO0yqWrPhPBWRjrH5r2UmKsaddR2m7x4cVBmYgWDcbfDwWW1bZTZjssm8dl/wC4qtfQxPdHW16ysmvwyOqZnYRcjRw49x61D2zTUktxcOadRwI/cvFs7tY+mlyyXy3tI3q/aHf8VOto8NZURCWKxIGYEfabvVOa209/byc1ntKzNItHXXiYb7A8UZURh7eO8dR4hbK6rDZDETBPlJ9B+h7jwP8AwrNYbrK1eD2sm3hraPUe7TnvDJcmZcZh6JPcfgqz5G9oqmZrqetkdI97ekQPeSS+EuLHtud5a5vhmCqrqzsyByrKl2iqanHY2se4UYE0LGh3oSyQtvK+3GznZf8AKtxhm09FSUb52mdzTVTRNY885LJOZC0sjF91wbDgEE3RRKo24bBTyVNXSVNO2N0bS17WFzucNg5uVxBA4rjLt01rI70lVz0znNhp8jRLIxoBMti6zWWI1cQgl6KJ0+3dPzdS+eOWnfSND5YZWjPkd6jm5SWuDjoLHeu2PbJjaaWpqqeelZHlsJWtzSZ/VEYYTmJNhbfcoJOuJKilHtwDJHFPR1NO6YO5nnWstK5rS7mwWuOV5A0DrKIYLi0hfiFe6kq3TxyTsjc4gshY1oDYsmfLdu86ILbusqsn7e1jMMp6no552RsYc6YZWSXjzOkYGHceF7aKfYLWmeGOVwALhfTcf2m3+yd47ig96IiAiIgIiICIiAiIgIiICIiAiIgIiICIiCOYv9a7w+ULCzi/1rvD5QsIJBM6wUG2wrHFhjZ60jhGLb/TNifAXUxr32aVCeb52tp2nc3nJSPujKPzKu6SIje0+GJ6heb5Ixw3mD4c2JrI2jRgHv4KE8q2O2e2labBozyW79w9ysiDie9fPm2dY6WaqlPF7gPutOUfkFoemY/dzze3jn9SlIrWKx5Rh0xkeXnibN7gvXLVCFvW7qXjoBuJ4ALzOJmfpc62AG830AHeSum6+mv5WuiJn8Q9Ec007g1uYlxsGtBu4ngAN6snZ7kpr5Gh8z2w9TTdz/EDcpxyZbCMw+ITTNBqXi5/umncxvV3lT1c3q/Wbxaa4e33WIwVmOYUhjmzFVhwDpHB8ZNucbewPAOB3XUWxuFzAJ4jaxFwOB7QX0Rj9C2oppYnDRzHe+1wfbdfPlFUhzXRv6iLd43q76Zq76ilurvH8M/U4IxXiY7O6skFVTipZ9YwenbiOtT3kkx4zRPpnnWP0mfcdvHgfiFWGy8/R6l0D/UkBab/AJH8z71tuTud1PibWcCXxn2WNvzyqbV4vcwWrPjmHyteiZTvHKHmpzl3H0h4/wD2rAwao5yJpO+wv7RvUY2ljDgx1txLf+VvNmdI7dR+K5/Uz14azPeHjRW6c8xHlt5dQR3H4KqItmMQiwuikpoy2vpecaGG1zHMS17XdYF2u/yq2HGwPcqx5KduqvE6mqjqMmSIAx5W2OryBc310AWa3Wyotl30tXhjYml0VPDO2WT+8eASXHrc661FNgFbDTQTtgL5KXEKmoMBsHSQyue27L6ZsrswVq2Wu2krHwUtRNHbPHFI9txcZmtJFxx1CCH7VTVOJ0TmR0U8RbPTENlDWueGyBz3BoJ0AHFe7aenqIK6nxCGB9QxkUlPLHHbnGh7mubIxp0dq2xC1/I3tfVYrDPJV5M0cjWtyNy6FtzfXVWHZBXPRJqmWsr56GXmn0zKZlI/KJZmteXPcW3s31tNeC1dNgNfLSVEcUcwihnp56OCrP6U8yQ+SLNc2YdwurasiCAVslVik9G3oc1NHBMKiaScNbqxpAjjsTmJJGu6y9uDYVOKfEmOYWunqKp0QOmZsjAGO9hKmVksgivJ66Q0EMFRTSQugjjhc2YN9MxtALmWJu243qUBtty5WVRfSLqZI6alMb3MJleCWuLbjJxsgt26ytVs0SaSnJ1JijuTqfVC8OG7a0NTVuooJS+ZgcXWacrchs4ZyLXv1IJESsXXkxg/zeb8KT5Sqm+jjVSSR1hke59nRWzOLraO3X3ILmCIuqYOIIabGxseo20J8bIO1FUPJ7yi10+JPw/EebDhzjWZGZDzkZuQbncWhxCt5ARYKqPA+UGvr8adR05j6Kx78xyXdzUWjjmvxdoPaEFuosBZQEREBERBxusgqj9saqQbUUzA94YeYu0OIadD9ncror6yOCN8srgxjAXOcdzQN5KD0otNsvtLTYlG6WlcXMa8szFpbcgAmwOttVuUEcxf613h8oWFnF/rXeHyhYQbPFfVKi2DD+fC/wDZ329vOC//AApZiTLtKhtNKI62nJ3P52Lxc3M0e9qu4ecdmFqI21dd0rBs0+K+ddpozaYftPv5ivoqRujgqO2upMs0rbaPJcPHW3vutX0WYm9o+77kt02qgkTwIr+weH8WUy5F8FbUVzC8AthaZiOt17M9xUFqGlmZvDQ/norB5FcYZT1wZIcoqI8jSd2cG7Rfv1Cvay1vavEd4j+2jSI4l9DBZWEJXHLbqrJA2N7juDXE+AXyrhNZnqBbc5zz4OJPwKvfld2ibRYfI0H9LPeKMDf6Q9J3sAvr1kKjdjaLV079GRg69/G3h8V0Xoe9Itb7qmr26eXqqob1WnBnu9Hf71z2emL8Tjf/AHgPlGvwK9+DRiTpFU4WabhvsGp+AWu2MBdUmU6BocfF2gW7eYtS0fhnTbalvxC56mbnGW/aHwKkmBx5WqHbPgyhpPFxPgBb43U9oo7NXI6v5I6EXp1ZnLvPh3v3G/UVRn0fw3p1fl9Wwt7OcdZXlN6rvYfgvlXk+r8WgmnOEx848gCQZGus3Mcuh3a3We6F9XLTbaf0fV/4eb/bKqX/ALRbZf2X/wBln7148Yx7a10EraimtEY3iQ80wWYWnMbg6aXQbz6Nn6tVfjM+RWbtJtBTYfCZ6qQMYNBxc53BrWjUlVj9G0fzar/GZ8ije01QMbx7o08uSlp3OYbuyjLF9Za/2nO0v1IJLLy80wcSyjmdGN7i5oPuFx7yp1sZtzRYqwmmcQ9oBfE8We0Hj1OHeF30n8lRRiGM0rYwLBl47W7771SmMthwjaCCSgc3mZXRktY4FrWyuySR6cPtW7wgu7avaukwuNstW8tDiWsDWlznOAvYAfE6KvJuXqmveOjmcwaFxc0fkLj81Yu0WzFJXuidVNzthcXtYfUJItd44gdW5dNbX4TTsySvpI2WtlPNgW6rIPNsRt5R4s09HLmyM1fE8APAOgcLaOHeFCPpKfqtJ+M/5FEtlpKen2la3D3tdTySOa0sN25JGZiwHqB08FLfpKfqtL+M/wCRBJcS25p8IoaJ1RHI8SxMDebym2VgJvmcOtUvsVttT0OJzV0scro5edytaG5xzjri9yB+a+icCoYZqOlEsbH2ijtnaHW9EbrqleS6ihfj1VG+NjmDpFmuaC0WfpYHQILQ2d25p8Ypat1PHIwRRuDucDQTmY4i2UnqVb8hu0FNh9JWz1T8jA+EDiXOyus1rRvKuqtoYYaecRRsjvFJfI0NvZh323qgeQvZSKvnlkqW54qcNcIz6rpX3DS4biAGn8kExk5eaYOFqObmzucXNBPsbuPvVjbK7T0uJw8/Suu0HK5pFnMdvLXDxXZi+ztLVQugmhjLHAjRoBaTuc0jVpHWFTHIJI6nxKrpLktyvB73QyZQfcSg6uV2kdhmMwYhELNkLJdB9uOzZB4tt71fdFVtmjZKw3a9rXtPc4XHxUF5b8B6Xhj3tF305EzfujSQeUk+AXVyFY50nDWxOPp0zjEfuetH4WNvBBI+UPHegYfUTggODC2O/GR/ot9u+/gq45CKGKjoqnE6khjHHKHnW0cfrHTXVxt/lC6/pCYs6WSlw6HVxPOOaOLnHJELeY+Ksyn2Tg/k5uHPvzfNNjflNidxdr3m+qCE4hy6UTXFtNTzTW+1owHvAN3e8LZ7Jcr1BXytp3NfBK/RuexY53ZDxuPtAUkpaHCsOZka2nga3ffIHe0l2pPtVJ8tc+GungqcOmhdLqJRCR6zLFjzl0vw8EF8bT45Hh9LJVStc5kYBIZbMczg3S5A4hdOyO0sWJ0zaqFj2sc5zQ19g67DY+qSPzUb5TZnSbPyvd6z4YHH2ucwn4rhyDf0RH+JN86CeVlQImPkIJDGucQN5DRc29yjuwu3FPi7ZH08cjBEWtdzmUE5hfTK49S3eOH+bT/hSfIVUv0avqav78fylB4dtP61U3+h8CpDyscotLA2pw18UplfFYPAZku8XFyXX/JR7bT+tVN/ofAqyeUnDoHYfVyuijMghdZ5Y0uFhp6VroKi5LuU2kwmkdBPFM9zpHPvGGEWIAHrOBvorfg24p3U0NWWStima54JDfQDDZ2ex0te+l9FDOQLC6ebD3ulhjeeecLvY1xtlGlyFaT8MgLAwxMyNBAblGUA7wBuCCJVu0NPJI5zCXNvYENNjl9EkdYuDYovbiNBCyQtZG0AWsAAAPRCIJNUsuCoDtNTPDHGP143Nmj73RnNa/eAR4qw3BaHHKP7Q4K1pskRbaWR6litxlr4d2H1zKiKOeM3bI0Ed1948Cq35Q8LIkNtD60Z6+033rabP4kMPqTSym1PUOL4HH1Y5XevH3Am5HtUn2lwYVcJjvZ7dY3dR6vYVc0+SdLniZ7T/DxeIzUi1XzvitEHtzAe3ra7iFoYnOAA3EHQ8Qe48Cp5iERikcyVuV4NntPH+OBWlxHA3n9PS+mBq5o1c32t32XTZYrbbIk0+Xb5bJlsnyxVEDRFWxGcDQStNpLDtC1nHv0W+ruWyDLalpJnv4Z7NaD32vcKp6aojk0ezI7jYaHw4La0lDUOP6EC3ayqjk9GwTPXvtCe2rmvEsYoazFJjVYg8MZwB0DGb8rBw7zxXppojV2p6YFkDPWedM1vj7FsqXZLMc9XK59tct8rR7UxfaSGnZzVKGucBYEeoz2doqXHStPkxwpZNROSdq8z+zy7X1jIIm0cOhI9K32W9/eV5sAgLGtY315HD3nQDwWjgF3c483cdbnU361afJ7s0+4qJhZx9Rp+y0/aPeVYz2rpsO9p5ebxtXoTTZrDubY0dQA/effdSmNtguilpw0L0hcVmyddt2jo8Ht13ny4TeqfYfgqI+jn+t1n3G/OVe83qn2H4KluQTBaqmqat1RBJEHMblL2loPpncTvUK6u1aXbT+j6v/Dzf7ZW6Wo2uic+hqmsBc50Eoa0C5JLCAAOJQVl9G39WqvxmfIoJQ7NQVuPVVHVvfGHz1JaW2Di7OXsHpA6FpJVkcgGE1FNT1LaiJ8RdKwtD2ltxk3i+8Ly8rXJ9VSVDcSwy/PNymRjdH5merJH1nSxHcg7v+4XDv7RU++P/wCK7KbkMw+N7XioqLtc1w1jtdpuL+j3LR0nLDikTebqcNL5QLZgJI7nrLMp/JSPYfG8dxCsZNVU5p6NjX+hYtzuI9H1vSfb3II1yl4zWYjirMGpZTFGC1jiCRncWZ3Odl1IDfs9YUiwzkNwyMDnnzTHiS7ICe4N1A8VH+VLZevpMRGLUDHSXLXuytzGN7G5Ddo1LHNH5ld0PKljFYOYpMNIndpznplrOGYBwAb4lBHqLC6ek2oip6UWijlY0C5dY816QJOt73Ur+kp+q0n4z/kUZ2c2Nr6THad0zJJQJGvlqMjiwvfGXSHPxAc4i6mX0gcLqKmnpm08T5S2V5cGNLiBk3myCw9l/wBTp/wY/lCpTkn/AKwVf/UfOrs2dYWUkDXAgiKMEHQghouCFRWP0OI4Fi8ldT07pYpHPc0hrixzJdXMcW+q4H4IL7xn9Xm/Ck+Qqofo0/V1n34vg5S7Y/amrxWmq3zUhgAYWxNs4l5LHZtXAX1tuCj30fMJqaaOrFRDJEXOiLc7S24s69roLdVAcjn9PVn/AFH+6r/uqQ5KMEq4caqpZYJGRu5/K9zSGm8txYnrCC6qiBsjXMeLtcC0jrBFj8VQfJfOcJxuooJTZkmeMdV2enE7X9m48V9BKj+XHZSqdVQ1tFFI97m5ZObBJa5nqu03XBtfuQeDYVhxnaCatd6UUDnSN4izTkgH5F3gply47XT4fTRxUxLJKgvBkG9jGAZsp4OOYarv5ENmX0NCXTMLJZ3l7muFnNa3RgN9es271x5atjJ8Spo30wzS05cRHxexwGYN/aGUWHtQR/ZjkWgmiZPiFRLJLI1r3NabABwuAXm7nHXfoozy07IYdhjKZtGwtfIXl2Z7nEsaAAbOOgutpgXKpitNEyllw980sYEbXESMcbaNDmBpubdVlpNvNmsarGx11XFI6aZzmtp42E8xC0AtuBfKSSdP/wAQWhyhj/y6/wDw9P8AGNceQSQHCWDi2WUHxdcfFSh+ECqw4UsosJKZkbrjVp5sC9usH4KjcBrMY2ZmkidSmWF7rkWcWPLdA+ORoNjbr9yC/NqKhsVHUvdubDKT4MKqv6NX1NX9+P5SvPW4rjW0UboG0xpKQAvldZxdLl1EbS4DNcjcB7eo7X6P2E1FLFVCohkiLnx5Q9pbcBp3X3oNJtp/Wqm/0PgVafKP/RlZ+C9V1tbg1U/aWnnZBI6JvMXkDSWCwN7u3K2NocO6VTTU97c7G5l+okaH3oK8+juf/DpPx3fK1WmCvm7ZLH8U2ddNSyULpA917EPHpC4zMe0EOaVfWyOIz1VJFPUR81LICXR2Iy6mws7XdZB5MX+td4fKFhZxf613h8oWEEjXVNECCCu5YKROzzasWjaUI2p2ebNG6N49E6g8Wu4OHeo9gO2EtE8UmJk2GkVRbQt4B/7+HFWnNCHDVRnaDZeKpYWSNBB94PWDwK0cOopevRl7Me+nvgtPRzV5tpNnqbE4w7MA+36OZljoeB7QVSY5s7XYe/O9rrD1Zo7kHxHq+wqRzbPYnhpLqJ7pIr+pvNvu/uXbT8pMjPQqYnNO4gt0PXo7VauknNijbFMXr9nn3InvCu58RdIczg1zr+sNCfbwJ8F20+MSx7iB3BTiqxfBqn0pqZoJ4sDmO/8ATovA+lwU+pBUHuEhH5uWrXV7xtbHP7PvXjmOUQrMTml9d5I6idPcuNBQSzOtExzz1gaDx3BTemwqkv8AoqRo75XukPu3BTHBMMLtA3wAyt/JR5PUKYq71rt/1FbNEcUjdoNj9hWscJKiz36EN3sZ7e0VatBSBoXGhw7KBf3L11c3NMc8DNlaXWG82F7BctrNZfPbeZXtNprT893e0LKj+GbVQzzina14ks4uBGjAA1wu7cbh2lr7it+CqLSYLVmyyiAsFZRBiyELKIMWWLLkiDjZZssog45UsuSIONkDVyRBghYsuSIOOVLLkiAuOVckQYAQi6yiDFliy5IgxZLLKIONlmyyiDFliy5Ig4gLIWUQRzF/rXeHyhYWcX+td4fKFhBJEREGFgtC5Ij5MPM+mB4LwVuA082ksTH+0D47wtull7rktXtKGdPjnwh8vJ5h7tREW/dc4LlDyf0bT9sjqzH4qXWRTfGZ/wDaXz4bH9mno9m6SL1YwT1kk/FbWOJrRZoA9i5rKgte1u8pK4q17Qwjm30Kyi8pHUIGA3DQD1gC/vXaERAREQEREBERAREQEREBERAREQEREBERAREQEREBERAREQEREBERAREQRzF/rXeHyhYWcX+td4fKFhBvulR9tvmCdKj7bfMERA6VH22+YJ0qPtt8wREDpUfbb5gnSo+23zBEQOlR9tvmCdKj7bfMERA6VH22+YJ0qPtt8wREDpUfbb5gnSo+23zBEQOlR9tvmCdKj7bfMERA6VH22+YJ0qPtt8wREDpUfbb5gnSo+23zBEQOlR9tvmCdKj7bfMERA6VH22+YJ0qPtt8wREDpUfbb5gnSo+23zBEQOlR9tvmCdKj7bfMERA6VH22+YJ0qPtt8wREDpUfbb5gnSo+23zBEQOlR9tvmCdKj7bfMERA6VH22+YJ0qPtt8wREDpUfbb5gnSo+23zBEQOlR9tvmCdKj7bfMERA6VH22+YJ0qPtt8wREDpUfbb5gnSo+23zBEQOlR9tvmCdKj7bfMERA6VH22+YJ0qPtt8wREEdxaoZzrvTbw+0OyER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https://msdnshared.blob.core.windows.net/media/TNBlogsFS/BlogFileStorage/blogs_msdn/healthblog/WindowsLiveWriter/MicrosoftHealthVault_6203/HVLogo_h_rgb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52" y="1185077"/>
            <a:ext cx="2006248" cy="7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96240" y="162560"/>
            <a:ext cx="1778000" cy="101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" y="172720"/>
            <a:ext cx="195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HOM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" y="423277"/>
            <a:ext cx="423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Introduction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96240" y="162560"/>
            <a:ext cx="1778000" cy="101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" y="172720"/>
            <a:ext cx="195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HOM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" y="423277"/>
            <a:ext cx="423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Introduction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558" y="1237416"/>
            <a:ext cx="310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</a:rPr>
              <a:t>However,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425" y="1883747"/>
            <a:ext cx="11007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solidFill>
                  <a:srgbClr val="002060"/>
                </a:solidFill>
              </a:rPr>
              <a:t>Difficult to use various health related data</a:t>
            </a:r>
            <a:endParaRPr kumimoji="1" lang="ko-KR" altLang="en-US" sz="44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557" y="3002537"/>
            <a:ext cx="310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</a:rPr>
              <a:t>Because,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424" y="3717884"/>
            <a:ext cx="110075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solidFill>
                  <a:srgbClr val="002060"/>
                </a:solidFill>
              </a:rPr>
              <a:t>It is </a:t>
            </a:r>
            <a:r>
              <a:rPr kumimoji="1" lang="en-US" altLang="ko-KR" sz="4400" b="1" dirty="0">
                <a:solidFill>
                  <a:srgbClr val="FF0000"/>
                </a:solidFill>
              </a:rPr>
              <a:t>not</a:t>
            </a:r>
            <a:r>
              <a:rPr kumimoji="1" lang="en-US" altLang="ko-KR" sz="4400" dirty="0">
                <a:solidFill>
                  <a:srgbClr val="FF0000"/>
                </a:solidFill>
              </a:rPr>
              <a:t> integrated</a:t>
            </a:r>
            <a:r>
              <a:rPr kumimoji="1" lang="en-US" altLang="ko-KR" sz="4400" dirty="0">
                <a:solidFill>
                  <a:srgbClr val="002060"/>
                </a:solidFill>
              </a:rPr>
              <a:t>, </a:t>
            </a:r>
            <a:r>
              <a:rPr kumimoji="1" lang="en-US" altLang="ko-KR" sz="4400" dirty="0">
                <a:solidFill>
                  <a:srgbClr val="FF0000"/>
                </a:solidFill>
              </a:rPr>
              <a:t>properly managed</a:t>
            </a:r>
            <a:r>
              <a:rPr kumimoji="1" lang="en-US" altLang="ko-KR" sz="4400" dirty="0">
                <a:solidFill>
                  <a:srgbClr val="002060"/>
                </a:solidFill>
              </a:rPr>
              <a:t>, and </a:t>
            </a:r>
            <a:r>
              <a:rPr kumimoji="1" lang="en-US" altLang="ko-KR" sz="4400" dirty="0">
                <a:solidFill>
                  <a:srgbClr val="FF0000"/>
                </a:solidFill>
              </a:rPr>
              <a:t>analyzed</a:t>
            </a:r>
            <a:r>
              <a:rPr kumimoji="1" lang="en-US" altLang="ko-KR" sz="4400" dirty="0">
                <a:solidFill>
                  <a:srgbClr val="002060"/>
                </a:solidFill>
              </a:rPr>
              <a:t> appropriately for users and medical experts.</a:t>
            </a:r>
            <a:endParaRPr kumimoji="1" lang="ko-KR" alt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8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5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96240" y="162560"/>
            <a:ext cx="1778000" cy="101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" y="172720"/>
            <a:ext cx="195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HOM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" y="423277"/>
            <a:ext cx="423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Introduction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" y="1131417"/>
            <a:ext cx="11433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solidFill>
                  <a:srgbClr val="002060"/>
                </a:solidFill>
                <a:ea typeface="HeadLineA" charset="-127"/>
                <a:cs typeface="HeadLineA" charset="-127"/>
              </a:rPr>
              <a:t>Web-based Health related Data management Platform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6393" y="3071004"/>
            <a:ext cx="7990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kumimoji="1" lang="en-US" altLang="ko-KR" sz="2800" b="1" dirty="0">
                <a:solidFill>
                  <a:srgbClr val="002060"/>
                </a:solidFill>
              </a:rPr>
              <a:t>Sensor manager </a:t>
            </a:r>
            <a:r>
              <a:rPr kumimoji="1" lang="en-US" altLang="ko-KR" sz="2800" dirty="0">
                <a:solidFill>
                  <a:srgbClr val="002060"/>
                </a:solidFill>
              </a:rPr>
              <a:t>which</a:t>
            </a:r>
            <a:r>
              <a:rPr kumimoji="1" lang="en-US" altLang="ko-KR" sz="28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2800" dirty="0">
                <a:solidFill>
                  <a:srgbClr val="002060"/>
                </a:solidFill>
              </a:rPr>
              <a:t>provides functions to manage multiple real-time health related sensory data</a:t>
            </a:r>
          </a:p>
          <a:p>
            <a:pPr marL="742950" indent="-742950">
              <a:buAutoNum type="arabicParenR"/>
            </a:pPr>
            <a:endParaRPr kumimoji="1" lang="en-US" altLang="ko-KR" sz="2800" dirty="0">
              <a:solidFill>
                <a:srgbClr val="002060"/>
              </a:solidFill>
            </a:endParaRPr>
          </a:p>
          <a:p>
            <a:pPr marL="742950" indent="-742950">
              <a:buAutoNum type="arabicParenR"/>
            </a:pPr>
            <a:r>
              <a:rPr kumimoji="1" lang="en-US" altLang="ko-KR" sz="2800" b="1" dirty="0">
                <a:solidFill>
                  <a:srgbClr val="002060"/>
                </a:solidFill>
              </a:rPr>
              <a:t>Risk analyzer </a:t>
            </a:r>
            <a:r>
              <a:rPr kumimoji="1" lang="en-US" altLang="ko-KR" sz="2800" dirty="0">
                <a:solidFill>
                  <a:srgbClr val="002060"/>
                </a:solidFill>
              </a:rPr>
              <a:t>which provides functions to integrate multiple data and analyze risks from real-time and non real-time data </a:t>
            </a:r>
            <a:endParaRPr kumimoji="1" lang="ko-KR" altLang="en-US" sz="2800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6" y="3189060"/>
            <a:ext cx="3053803" cy="30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r="1997" b="1927"/>
          <a:stretch/>
        </p:blipFill>
        <p:spPr>
          <a:xfrm>
            <a:off x="3350129" y="0"/>
            <a:ext cx="8841871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-1"/>
            <a:ext cx="4846320" cy="6858001"/>
            <a:chOff x="54291" y="-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54291" y="5350300"/>
              <a:ext cx="5460521" cy="15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-1"/>
              <a:ext cx="5460521" cy="54016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9294" y="1833401"/>
            <a:ext cx="141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02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7368" y="2883964"/>
            <a:ext cx="1906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Outline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404661" y="181614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1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3209960" y="2048469"/>
            <a:ext cx="3071409" cy="3078943"/>
            <a:chOff x="3717583" y="2351968"/>
            <a:chExt cx="2143125" cy="2143125"/>
          </a:xfrm>
        </p:grpSpPr>
        <p:pic>
          <p:nvPicPr>
            <p:cNvPr id="1029" name="그림 10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583" y="2351968"/>
              <a:ext cx="2143125" cy="2143125"/>
            </a:xfrm>
            <a:prstGeom prst="rect">
              <a:avLst/>
            </a:prstGeom>
          </p:spPr>
        </p:pic>
        <p:grpSp>
          <p:nvGrpSpPr>
            <p:cNvPr id="70" name="그룹 69"/>
            <p:cNvGrpSpPr/>
            <p:nvPr/>
          </p:nvGrpSpPr>
          <p:grpSpPr>
            <a:xfrm>
              <a:off x="4464282" y="2854977"/>
              <a:ext cx="763357" cy="874917"/>
              <a:chOff x="5297170" y="1524635"/>
              <a:chExt cx="3332970" cy="3702009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5632450" y="3721778"/>
                <a:ext cx="2590800" cy="576623"/>
                <a:chOff x="5632450" y="3332480"/>
                <a:chExt cx="2590800" cy="576623"/>
              </a:xfrm>
            </p:grpSpPr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632450" y="3332480"/>
                  <a:ext cx="2590800" cy="233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632450" y="3332480"/>
                  <a:ext cx="243840" cy="5766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6805930" y="3333115"/>
                  <a:ext cx="243840" cy="57598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7979410" y="3338195"/>
                  <a:ext cx="243840" cy="57090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50" y="1524635"/>
                <a:ext cx="1854200" cy="1854200"/>
              </a:xfrm>
              <a:prstGeom prst="rect">
                <a:avLst/>
              </a:prstGeom>
            </p:spPr>
          </p:pic>
          <p:sp>
            <p:nvSpPr>
              <p:cNvPr id="73" name="타원 72"/>
              <p:cNvSpPr/>
              <p:nvPr/>
            </p:nvSpPr>
            <p:spPr>
              <a:xfrm>
                <a:off x="6444520" y="2798381"/>
                <a:ext cx="981456" cy="889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9754" y="2771924"/>
                <a:ext cx="990987" cy="949854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170" y="43122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1576" y="43122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5740" y="4312244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28" name="그룹 27"/>
          <p:cNvGrpSpPr/>
          <p:nvPr/>
        </p:nvGrpSpPr>
        <p:grpSpPr>
          <a:xfrm>
            <a:off x="6498430" y="2154611"/>
            <a:ext cx="2354179" cy="2418592"/>
            <a:chOff x="4422500" y="1305316"/>
            <a:chExt cx="3200604" cy="3137003"/>
          </a:xfrm>
        </p:grpSpPr>
        <p:pic>
          <p:nvPicPr>
            <p:cNvPr id="10" name="내용 개체 틀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500" y="1305316"/>
              <a:ext cx="3137003" cy="313700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969218" y="2176721"/>
              <a:ext cx="2653886" cy="518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Web Server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+mj-lt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+mj-lt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572085" y="4291470"/>
            <a:ext cx="2556224" cy="2183735"/>
            <a:chOff x="78880" y="1975991"/>
            <a:chExt cx="2682859" cy="2433152"/>
          </a:xfrm>
        </p:grpSpPr>
        <p:sp>
          <p:nvSpPr>
            <p:cNvPr id="12" name="TextBox 11"/>
            <p:cNvSpPr txBox="1"/>
            <p:nvPr/>
          </p:nvSpPr>
          <p:spPr>
            <a:xfrm>
              <a:off x="78880" y="3620405"/>
              <a:ext cx="2682859" cy="78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Medical records</a:t>
              </a:r>
            </a:p>
            <a:p>
              <a:pPr algn="ctr"/>
              <a:r>
                <a:rPr lang="en-US" altLang="ko-KR" sz="20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(XML &amp; Input Form)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14" name="Picture 8" descr="https://www.webpt.com/sites/default/files/images/icon-documentati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5" y="1975991"/>
              <a:ext cx="1640592" cy="1640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358122" y="3104746"/>
            <a:ext cx="2040595" cy="1245484"/>
            <a:chOff x="9887821" y="1236914"/>
            <a:chExt cx="2040595" cy="1245484"/>
          </a:xfrm>
        </p:grpSpPr>
        <p:sp>
          <p:nvSpPr>
            <p:cNvPr id="11" name="TextBox 10"/>
            <p:cNvSpPr txBox="1"/>
            <p:nvPr/>
          </p:nvSpPr>
          <p:spPr>
            <a:xfrm>
              <a:off x="9887821" y="2082288"/>
              <a:ext cx="20405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Heart </a:t>
              </a:r>
              <a:r>
                <a:rPr lang="en-US" altLang="ko-KR" sz="20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rate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0908" y="1236914"/>
              <a:ext cx="874330" cy="874330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2112742" y="2098403"/>
            <a:ext cx="741329" cy="1006310"/>
            <a:chOff x="9995341" y="2511222"/>
            <a:chExt cx="741329" cy="100631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5341" y="2511222"/>
              <a:ext cx="652027" cy="6501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0027413" y="3117422"/>
              <a:ext cx="7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GPS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38668" y="1997227"/>
            <a:ext cx="2040595" cy="1147899"/>
            <a:chOff x="9735666" y="4290316"/>
            <a:chExt cx="2040595" cy="114789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239" y="4290316"/>
              <a:ext cx="875609" cy="74515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735666" y="5038105"/>
              <a:ext cx="20405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Temperature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669167" y="1848511"/>
            <a:ext cx="2008942" cy="2076089"/>
            <a:chOff x="4919438" y="4466529"/>
            <a:chExt cx="2247812" cy="240694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438" y="4466529"/>
              <a:ext cx="2143125" cy="214312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126656" y="6409600"/>
              <a:ext cx="2040594" cy="46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Web Browser</a:t>
              </a:r>
            </a:p>
          </p:txBody>
        </p:sp>
      </p:grpSp>
      <p:grpSp>
        <p:nvGrpSpPr>
          <p:cNvPr id="1025" name="그룹 1024"/>
          <p:cNvGrpSpPr/>
          <p:nvPr/>
        </p:nvGrpSpPr>
        <p:grpSpPr>
          <a:xfrm>
            <a:off x="1712340" y="3175277"/>
            <a:ext cx="1309182" cy="1167559"/>
            <a:chOff x="1922577" y="2330027"/>
            <a:chExt cx="1309182" cy="116755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235" y="2330027"/>
              <a:ext cx="1042027" cy="88429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922577" y="3097476"/>
              <a:ext cx="130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Exercise</a:t>
              </a:r>
              <a:endParaRPr lang="en-US" altLang="ko-KR" sz="2000" dirty="0">
                <a:latin typeface="+mj-lt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>
            <a:off x="6804220" y="4395899"/>
            <a:ext cx="1693574" cy="1292324"/>
            <a:chOff x="6617323" y="4866639"/>
            <a:chExt cx="2755706" cy="2168627"/>
          </a:xfrm>
        </p:grpSpPr>
        <p:pic>
          <p:nvPicPr>
            <p:cNvPr id="1026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805" y="4866639"/>
              <a:ext cx="1238224" cy="171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323" y="4904503"/>
              <a:ext cx="1238224" cy="171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2890" y="5318601"/>
              <a:ext cx="1238224" cy="171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4" name="직사각형 1023"/>
          <p:cNvSpPr/>
          <p:nvPr/>
        </p:nvSpPr>
        <p:spPr>
          <a:xfrm>
            <a:off x="624840" y="1127964"/>
            <a:ext cx="2743200" cy="720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+mj-lt"/>
              </a:rPr>
              <a:t>Sensors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523557" y="1127963"/>
            <a:ext cx="2743200" cy="720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j-lt"/>
              </a:rPr>
              <a:t>Sensor Manager</a:t>
            </a:r>
          </a:p>
          <a:p>
            <a:pPr algn="ctr"/>
            <a:r>
              <a:rPr lang="en-US" altLang="ko-KR" sz="2000" dirty="0">
                <a:latin typeface="+mj-lt"/>
              </a:rPr>
              <a:t>(Mobile station)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407798" y="1127962"/>
            <a:ext cx="2743200" cy="720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+mj-lt"/>
              </a:rPr>
              <a:t>Web </a:t>
            </a:r>
            <a:r>
              <a:rPr lang="en-US" altLang="ko-KR" sz="2400" dirty="0" smtClean="0">
                <a:latin typeface="+mj-lt"/>
              </a:rPr>
              <a:t>Server </a:t>
            </a:r>
            <a:r>
              <a:rPr lang="en-US" altLang="ko-KR" sz="2400" dirty="0">
                <a:latin typeface="+mj-lt"/>
              </a:rPr>
              <a:t>/ DB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313513" y="1109030"/>
            <a:ext cx="2743200" cy="720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lt"/>
              </a:rPr>
              <a:t>Web browser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028" name="오른쪽 화살표 1027"/>
          <p:cNvSpPr/>
          <p:nvPr/>
        </p:nvSpPr>
        <p:spPr>
          <a:xfrm>
            <a:off x="3053557" y="2769796"/>
            <a:ext cx="807775" cy="633479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8834" y="344633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XML</a:t>
            </a:r>
            <a:endParaRPr lang="ko-KR" altLang="en-US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3665" y="34559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BLE 4.0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805128" y="1956306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+mj-lt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01737" y="4001824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+mj-lt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239029" y="1989582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068412" y="1989581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+mj-lt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1243035" y="1944674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96231" y="4694198"/>
            <a:ext cx="3745156" cy="1737777"/>
            <a:chOff x="332429" y="5199452"/>
            <a:chExt cx="3954314" cy="1805885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332429" y="5199452"/>
              <a:ext cx="3954314" cy="1805885"/>
              <a:chOff x="332429" y="5199452"/>
              <a:chExt cx="3954314" cy="1805885"/>
            </a:xfrm>
          </p:grpSpPr>
          <p:pic>
            <p:nvPicPr>
              <p:cNvPr id="1030" name="그림 1029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2429" y="5199452"/>
                <a:ext cx="1667847" cy="1250886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573843" y="6269215"/>
                <a:ext cx="1193397" cy="73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Arduino</a:t>
                </a:r>
              </a:p>
              <a:p>
                <a:pPr algn="ctr"/>
                <a:r>
                  <a:rPr lang="en-US" altLang="ko-KR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Uno</a:t>
                </a:r>
                <a:endPara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46148" y="6589546"/>
                <a:ext cx="2040595" cy="415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PPG sensor</a:t>
                </a:r>
              </a:p>
            </p:txBody>
          </p:sp>
        </p:grpSp>
        <p:sp>
          <p:nvSpPr>
            <p:cNvPr id="25" name="덧셈 기호 24"/>
            <p:cNvSpPr/>
            <p:nvPr/>
          </p:nvSpPr>
          <p:spPr>
            <a:xfrm>
              <a:off x="1830081" y="5946555"/>
              <a:ext cx="519350" cy="521331"/>
            </a:xfrm>
            <a:prstGeom prst="mathPlu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15418" y="5206241"/>
              <a:ext cx="1406147" cy="1463308"/>
            </a:xfrm>
            <a:prstGeom prst="rect">
              <a:avLst/>
            </a:prstGeom>
          </p:spPr>
        </p:pic>
      </p:grpSp>
      <p:sp>
        <p:nvSpPr>
          <p:cNvPr id="65" name="오른쪽 화살표 64"/>
          <p:cNvSpPr/>
          <p:nvPr/>
        </p:nvSpPr>
        <p:spPr>
          <a:xfrm>
            <a:off x="5766289" y="2780903"/>
            <a:ext cx="807775" cy="633479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8733853" y="2742384"/>
            <a:ext cx="807775" cy="633479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7" name="오른쪽 화살표 66"/>
          <p:cNvSpPr/>
          <p:nvPr/>
        </p:nvSpPr>
        <p:spPr>
          <a:xfrm flipH="1">
            <a:off x="8670371" y="4569444"/>
            <a:ext cx="934738" cy="633479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51436" y="340327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PHP</a:t>
            </a:r>
            <a:endParaRPr lang="ko-KR" altLang="en-US" b="1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12286" y="526835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XML</a:t>
            </a:r>
            <a:endParaRPr lang="ko-KR" altLang="en-US" b="1" dirty="0">
              <a:latin typeface="+mj-lt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83" name="TextBox 82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Outline</a:t>
              </a: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3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" grpId="0" animBg="1"/>
      <p:bldP spid="136" grpId="0" animBg="1"/>
      <p:bldP spid="137" grpId="0" animBg="1"/>
      <p:bldP spid="138" grpId="0" animBg="1"/>
      <p:bldP spid="1028" grpId="0" animBg="1"/>
      <p:bldP spid="19" grpId="0"/>
      <p:bldP spid="52" grpId="0"/>
      <p:bldP spid="2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980</Words>
  <Application>Microsoft Office PowerPoint</Application>
  <PresentationFormat>와이드스크린</PresentationFormat>
  <Paragraphs>342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HeadLineA</vt:lpstr>
      <vt:lpstr>돋움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Collect Data : Sensor Data</vt:lpstr>
      <vt:lpstr>Collect Data : Medical 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</dc:title>
  <dc:creator>김한솔</dc:creator>
  <cp:lastModifiedBy>김한솔</cp:lastModifiedBy>
  <cp:revision>45</cp:revision>
  <dcterms:created xsi:type="dcterms:W3CDTF">2017-04-14T02:11:59Z</dcterms:created>
  <dcterms:modified xsi:type="dcterms:W3CDTF">2017-05-30T19:19:54Z</dcterms:modified>
</cp:coreProperties>
</file>