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505" r:id="rId2"/>
    <p:sldId id="506" r:id="rId3"/>
    <p:sldId id="50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5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0"/>
    <p:restoredTop sz="96327"/>
  </p:normalViewPr>
  <p:slideViewPr>
    <p:cSldViewPr snapToGrid="0" snapToObjects="1">
      <p:cViewPr varScale="1">
        <p:scale>
          <a:sx n="146" d="100"/>
          <a:sy n="146" d="100"/>
        </p:scale>
        <p:origin x="1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64F48-F14F-D541-B3B0-FA7E0D8C4BE4}" type="datetimeFigureOut">
              <a:rPr lang="en-US" smtClean="0"/>
              <a:t>3/4/22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4DF3F-FC4E-0041-B32D-FDA3B7A0C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21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7F2A5-69A5-4555-9367-2B4BAB1D22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50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7F2A5-69A5-4555-9367-2B4BAB1D22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6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7F2A5-69A5-4555-9367-2B4BAB1D22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7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22F8-655A-774A-8058-50A73A9D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BBABC-236B-5A40-ABD3-967F34578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61590-BB3E-424F-A839-CDD61137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F29-98CF-B94F-8853-DAB2C931BC38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88768-2833-674F-860F-32F6C2F4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ABC25-15D1-0E4D-8FBD-B987553D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DD4C-1BA1-2341-BFB8-6C35A5A3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C12F-BCD2-9546-A33E-79348DC2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E0930-0C5E-674D-A9F1-52E8AB948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74E7E-B6B3-E246-A9C5-6428DC0F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F29-98CF-B94F-8853-DAB2C931BC38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EF99F-EC4B-3F48-AE3E-44F3161CB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D8BBD-CD99-994D-8FFF-A53E9A62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DD4C-1BA1-2341-BFB8-6C35A5A3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1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01338-2E25-6E4D-9D2A-51257B86A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BB5B2-6043-594A-AA80-C1E01391B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C3714-4B4E-7D48-B66B-2EF09D3F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F29-98CF-B94F-8853-DAB2C931BC38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F07BF-9EE3-1140-8698-6D11E407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904DB-29FB-2C46-9E38-0354C098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DD4C-1BA1-2341-BFB8-6C35A5A3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5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7A50-C4FC-0648-8671-FFC506A5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9C8BF-A45E-DC42-99B9-DCBB964DC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5B5E9-B0EE-974A-AA92-D344AD8B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F29-98CF-B94F-8853-DAB2C931BC38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7E515-1EDE-A343-B235-ED580EA2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B2A8A-8EC9-6041-8ECA-3D643D67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DD4C-1BA1-2341-BFB8-6C35A5A3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8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DFF8-A5C6-9E4E-9A0B-68EED1CF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2893B-BAA8-4140-9D4F-74DC2C3FB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9A5E6-8647-9845-BF58-CA997BE6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F29-98CF-B94F-8853-DAB2C931BC38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82986-CCFC-A944-A939-B1C68309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03A2D-258D-DA41-9150-CBFB2B63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DD4C-1BA1-2341-BFB8-6C35A5A3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FC977-1941-6D48-9DEE-0F375CFA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58F0D-DA5B-2A42-8248-FEE261231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36C75-D39A-5D44-8D7E-2D754F3F3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1120C-1270-E54F-A70D-DAC83503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F29-98CF-B94F-8853-DAB2C931BC38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928DC-ABC0-E74E-BE42-E7CDD8F9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8A757-0B5D-AB41-AE08-3BDD7BC9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DD4C-1BA1-2341-BFB8-6C35A5A3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0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7279-52C4-DC4E-BEB5-BB954DF77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D8BEE-4726-5343-AA37-69FA1BC0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58ADA-BD2E-CD4D-9D38-92EBE25F6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D75FE-B113-3949-AA09-E03E1A97D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D4B6E-0D5A-FB48-B68A-BF1096F8E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5E0E6-4EC9-CD42-9B62-BD261D8A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F29-98CF-B94F-8853-DAB2C931BC38}" type="datetimeFigureOut">
              <a:rPr lang="en-US" smtClean="0"/>
              <a:t>3/4/22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60A08-0994-E744-AFC0-6245ABF0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804FE-8BC3-9945-AE8F-A8ECDA63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DD4C-1BA1-2341-BFB8-6C35A5A3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1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275A-BE78-3447-BD0C-B3DF903D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9B991-485C-8D44-AC51-A8DFA6F9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F29-98CF-B94F-8853-DAB2C931BC38}" type="datetimeFigureOut">
              <a:rPr lang="en-US" smtClean="0"/>
              <a:t>3/4/22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87AED-B48C-1849-A66C-5176E736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EC869-ED99-C842-A821-6C97E6E8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DD4C-1BA1-2341-BFB8-6C35A5A3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5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15B72-253A-D14A-9AA5-429DCA8F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F29-98CF-B94F-8853-DAB2C931BC38}" type="datetimeFigureOut">
              <a:rPr lang="en-US" smtClean="0"/>
              <a:t>3/4/22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44ED3-9655-AB4A-AADC-40B319A5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3383B-F712-5443-932F-56E876AA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DD4C-1BA1-2341-BFB8-6C35A5A3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5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549A-3101-714A-A673-C12167E28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C25E-82E5-CC4A-8EE0-13101523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4688C-03DD-AE49-A885-B2BF4A2C4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3E7F9-88A0-F845-A000-5CC0A3CE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F29-98CF-B94F-8853-DAB2C931BC38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42262-BE4F-2D4E-A59B-7D26E100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85927-746A-1044-98A5-C602292B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DD4C-1BA1-2341-BFB8-6C35A5A3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3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0AC6-7D7A-6C46-89D6-51EE78CA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744B2-2F4F-A84E-8E77-6BCFDB1DF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6C59C-4EBB-EB46-85DD-39578B39F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472FE-3CD2-2B41-9623-FFC0781D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F29-98CF-B94F-8853-DAB2C931BC38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0252F-8AF7-8345-B867-AA0B338F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F93A6-2531-4440-803C-C17645F1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DD4C-1BA1-2341-BFB8-6C35A5A3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6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A603-9ED2-0B41-8938-A1B5CE05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387CF-E4AE-9440-8B2B-F530BD06D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0C056-5886-5642-A520-3CBFF28F9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2FF29-98CF-B94F-8853-DAB2C931BC38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F15D-36E8-2348-99E6-CA58C0E2A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D7983-1F37-B548-AF41-C48BF265D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4DD4C-1BA1-2341-BFB8-6C35A5A3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2538B83-080F-2044-AABA-84662B9C2FF5}"/>
              </a:ext>
            </a:extLst>
          </p:cNvPr>
          <p:cNvSpPr txBox="1"/>
          <p:nvPr/>
        </p:nvSpPr>
        <p:spPr>
          <a:xfrm>
            <a:off x="351313" y="6557251"/>
            <a:ext cx="2411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for Biomedical Informatics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0600" y="6510725"/>
            <a:ext cx="2743200" cy="365125"/>
          </a:xfrm>
        </p:spPr>
        <p:txBody>
          <a:bodyPr/>
          <a:lstStyle/>
          <a:p>
            <a:fld id="{07D6A393-28FF-4644-9FD7-970D53743A91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AA61A0E4-12B7-3A47-BAE3-BC24245E767C}"/>
              </a:ext>
            </a:extLst>
          </p:cNvPr>
          <p:cNvSpPr/>
          <p:nvPr/>
        </p:nvSpPr>
        <p:spPr>
          <a:xfrm>
            <a:off x="1013080" y="1288097"/>
            <a:ext cx="2215698" cy="1163749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Stanford Healthcare EHR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E758697-A61E-4549-B215-DB645C6D5014}"/>
              </a:ext>
            </a:extLst>
          </p:cNvPr>
          <p:cNvSpPr/>
          <p:nvPr/>
        </p:nvSpPr>
        <p:spPr>
          <a:xfrm>
            <a:off x="3503727" y="1844742"/>
            <a:ext cx="1715834" cy="192389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99A9E-91DD-174C-BC1D-53507CD56A4A}"/>
              </a:ext>
            </a:extLst>
          </p:cNvPr>
          <p:cNvSpPr txBox="1"/>
          <p:nvPr/>
        </p:nvSpPr>
        <p:spPr>
          <a:xfrm>
            <a:off x="3598930" y="1111924"/>
            <a:ext cx="14285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Patients with at</a:t>
            </a:r>
          </a:p>
          <a:p>
            <a:r>
              <a:rPr lang="en-US" sz="1400" dirty="0"/>
              <a:t> least one </a:t>
            </a:r>
          </a:p>
          <a:p>
            <a:r>
              <a:rPr lang="en-US" sz="1400" dirty="0"/>
              <a:t>diagnosis of MCI 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BFC82F7-D43C-3E42-BBB8-E284FAA0DF45}"/>
              </a:ext>
            </a:extLst>
          </p:cNvPr>
          <p:cNvSpPr/>
          <p:nvPr/>
        </p:nvSpPr>
        <p:spPr>
          <a:xfrm>
            <a:off x="8128796" y="1737341"/>
            <a:ext cx="2115304" cy="30839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889D88DC-BC00-F546-BA97-B7DB0E0DF893}"/>
              </a:ext>
            </a:extLst>
          </p:cNvPr>
          <p:cNvSpPr/>
          <p:nvPr/>
        </p:nvSpPr>
        <p:spPr>
          <a:xfrm rot="5400000">
            <a:off x="9525364" y="2751376"/>
            <a:ext cx="1401856" cy="30165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2956AC-CFBC-AD4A-A6E6-D3422F2CC271}"/>
              </a:ext>
            </a:extLst>
          </p:cNvPr>
          <p:cNvSpPr txBox="1"/>
          <p:nvPr/>
        </p:nvSpPr>
        <p:spPr>
          <a:xfrm>
            <a:off x="10527185" y="2355598"/>
            <a:ext cx="1356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case control matching based on age and gender.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34AE1E0E-AF12-E046-A7F2-F66A17A36E87}"/>
              </a:ext>
            </a:extLst>
          </p:cNvPr>
          <p:cNvSpPr/>
          <p:nvPr/>
        </p:nvSpPr>
        <p:spPr>
          <a:xfrm>
            <a:off x="10136665" y="3938851"/>
            <a:ext cx="1746993" cy="1341936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4,637 cases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93583 controls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8ABABE-687C-E141-B81F-6A9C75DE623E}"/>
              </a:ext>
            </a:extLst>
          </p:cNvPr>
          <p:cNvSpPr/>
          <p:nvPr/>
        </p:nvSpPr>
        <p:spPr>
          <a:xfrm>
            <a:off x="8374370" y="3785996"/>
            <a:ext cx="17469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diagnose records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B719BB-2A71-5047-9323-90E378422490}"/>
              </a:ext>
            </a:extLst>
          </p:cNvPr>
          <p:cNvSpPr txBox="1"/>
          <p:nvPr/>
        </p:nvSpPr>
        <p:spPr>
          <a:xfrm>
            <a:off x="5354879" y="6567831"/>
            <a:ext cx="2255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2" name="Multidocument 1">
            <a:extLst>
              <a:ext uri="{FF2B5EF4-FFF2-40B4-BE49-F238E27FC236}">
                <a16:creationId xmlns:a16="http://schemas.microsoft.com/office/drawing/2014/main" id="{6D096048-C95A-7241-A8D5-A53676AD3103}"/>
              </a:ext>
            </a:extLst>
          </p:cNvPr>
          <p:cNvSpPr/>
          <p:nvPr/>
        </p:nvSpPr>
        <p:spPr>
          <a:xfrm>
            <a:off x="5347301" y="993894"/>
            <a:ext cx="2655814" cy="1750473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11,528 MCI Patients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3.6M diagnosis records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1.5M medication records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7.4M procedure records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B0F5C9-96F5-4548-A107-4127E0C69479}"/>
              </a:ext>
            </a:extLst>
          </p:cNvPr>
          <p:cNvSpPr txBox="1"/>
          <p:nvPr/>
        </p:nvSpPr>
        <p:spPr>
          <a:xfrm>
            <a:off x="8003115" y="1204289"/>
            <a:ext cx="2394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year data availability.</a:t>
            </a:r>
          </a:p>
          <a:p>
            <a:r>
              <a:rPr lang="en-US" sz="1600" dirty="0"/>
              <a:t>1 year prediction window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D1CEB16E-6BEC-284C-B3BD-7ED41924AEDB}"/>
              </a:ext>
            </a:extLst>
          </p:cNvPr>
          <p:cNvSpPr/>
          <p:nvPr/>
        </p:nvSpPr>
        <p:spPr>
          <a:xfrm rot="10800000">
            <a:off x="8114274" y="4682736"/>
            <a:ext cx="1746993" cy="244655"/>
          </a:xfrm>
          <a:prstGeom prst="rightArrow">
            <a:avLst>
              <a:gd name="adj1" fmla="val 30230"/>
              <a:gd name="adj2" fmla="val 7635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E07B620C-038E-CF43-A2F8-EE120B4D4743}"/>
              </a:ext>
            </a:extLst>
          </p:cNvPr>
          <p:cNvSpPr/>
          <p:nvPr/>
        </p:nvSpPr>
        <p:spPr>
          <a:xfrm rot="10800000">
            <a:off x="8096135" y="4329369"/>
            <a:ext cx="1756932" cy="244655"/>
          </a:xfrm>
          <a:prstGeom prst="rightArrow">
            <a:avLst>
              <a:gd name="adj1" fmla="val 30230"/>
              <a:gd name="adj2" fmla="val 7635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EF742531-3B7E-A24F-A463-57F776252F1D}"/>
              </a:ext>
            </a:extLst>
          </p:cNvPr>
          <p:cNvSpPr/>
          <p:nvPr/>
        </p:nvSpPr>
        <p:spPr>
          <a:xfrm rot="10800000">
            <a:off x="8114274" y="3995976"/>
            <a:ext cx="1756932" cy="244655"/>
          </a:xfrm>
          <a:prstGeom prst="rightArrow">
            <a:avLst>
              <a:gd name="adj1" fmla="val 30230"/>
              <a:gd name="adj2" fmla="val 7635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E9870BB9-7D59-624C-A303-7F7DF5046D43}"/>
              </a:ext>
            </a:extLst>
          </p:cNvPr>
          <p:cNvSpPr/>
          <p:nvPr/>
        </p:nvSpPr>
        <p:spPr>
          <a:xfrm rot="10800000">
            <a:off x="8131015" y="5046140"/>
            <a:ext cx="1746994" cy="244655"/>
          </a:xfrm>
          <a:prstGeom prst="rightArrow">
            <a:avLst>
              <a:gd name="adj1" fmla="val 30230"/>
              <a:gd name="adj2" fmla="val 7635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4D897C-29C8-934B-8193-572EDCADE75F}"/>
              </a:ext>
            </a:extLst>
          </p:cNvPr>
          <p:cNvSpPr/>
          <p:nvPr/>
        </p:nvSpPr>
        <p:spPr>
          <a:xfrm>
            <a:off x="8411778" y="4132195"/>
            <a:ext cx="17469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procedure records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26D434-8D7C-7B49-B615-92113A5D1FFE}"/>
              </a:ext>
            </a:extLst>
          </p:cNvPr>
          <p:cNvSpPr/>
          <p:nvPr/>
        </p:nvSpPr>
        <p:spPr>
          <a:xfrm>
            <a:off x="8324936" y="4507553"/>
            <a:ext cx="1970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medication records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DEB8A31-5F84-2849-8C89-1D34D6ED73F6}"/>
              </a:ext>
            </a:extLst>
          </p:cNvPr>
          <p:cNvSpPr/>
          <p:nvPr/>
        </p:nvSpPr>
        <p:spPr>
          <a:xfrm>
            <a:off x="8240263" y="4839950"/>
            <a:ext cx="1881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demographic records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4378D2-18A5-684C-8DCF-CA5117FB60CF}"/>
              </a:ext>
            </a:extLst>
          </p:cNvPr>
          <p:cNvGrpSpPr/>
          <p:nvPr/>
        </p:nvGrpSpPr>
        <p:grpSpPr>
          <a:xfrm>
            <a:off x="4256599" y="3174918"/>
            <a:ext cx="449687" cy="2053110"/>
            <a:chOff x="4961520" y="3309353"/>
            <a:chExt cx="449687" cy="205311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0254E36-9A4C-CA43-A3CD-A9A12BF653B7}"/>
                </a:ext>
              </a:extLst>
            </p:cNvPr>
            <p:cNvSpPr txBox="1"/>
            <p:nvPr/>
          </p:nvSpPr>
          <p:spPr>
            <a:xfrm rot="16200000">
              <a:off x="4875176" y="3557338"/>
              <a:ext cx="7729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MCI label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D251D2-5E0B-384A-9D89-17D4BE45DE98}"/>
                </a:ext>
              </a:extLst>
            </p:cNvPr>
            <p:cNvGrpSpPr/>
            <p:nvPr/>
          </p:nvGrpSpPr>
          <p:grpSpPr>
            <a:xfrm>
              <a:off x="5179365" y="4042095"/>
              <a:ext cx="231842" cy="1154283"/>
              <a:chOff x="5290311" y="4046175"/>
              <a:chExt cx="231842" cy="1154283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5947F77-E5D7-D440-8E1C-EE9B5DA3070D}"/>
                  </a:ext>
                </a:extLst>
              </p:cNvPr>
              <p:cNvSpPr/>
              <p:nvPr/>
            </p:nvSpPr>
            <p:spPr>
              <a:xfrm>
                <a:off x="5290311" y="4046175"/>
                <a:ext cx="231842" cy="115428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E1D04BF-1EC9-A040-AA74-3D4C19955B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0311" y="4240208"/>
                <a:ext cx="2318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35E81F2-BBDE-7642-BFDC-C66ED744BD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0311" y="4509222"/>
                <a:ext cx="2318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8FDB5AF-9149-224E-A8DA-BB28FE6672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0311" y="4842615"/>
                <a:ext cx="2318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906767F-07C2-2143-BC2C-6DFECD740A98}"/>
                </a:ext>
              </a:extLst>
            </p:cNvPr>
            <p:cNvGrpSpPr/>
            <p:nvPr/>
          </p:nvGrpSpPr>
          <p:grpSpPr>
            <a:xfrm>
              <a:off x="5060232" y="4126504"/>
              <a:ext cx="231842" cy="1154283"/>
              <a:chOff x="5290311" y="4046175"/>
              <a:chExt cx="231842" cy="1154283"/>
            </a:xfrm>
            <a:solidFill>
              <a:schemeClr val="bg1"/>
            </a:solidFill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D4B523CD-87FF-9645-84C0-42C8313FD67A}"/>
                  </a:ext>
                </a:extLst>
              </p:cNvPr>
              <p:cNvSpPr/>
              <p:nvPr/>
            </p:nvSpPr>
            <p:spPr>
              <a:xfrm>
                <a:off x="5290311" y="4046175"/>
                <a:ext cx="231842" cy="1154283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59B5F5E-B2A5-DF45-84F3-C5021332AF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0311" y="4240208"/>
                <a:ext cx="23184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DD3A2D3-FF1D-F846-A9FA-42AC56432F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0311" y="4509222"/>
                <a:ext cx="23184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561358A-F628-E74A-BDCC-DF4655B880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0311" y="4842615"/>
                <a:ext cx="23184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E95E525-21F8-3D40-AA84-E1EDD76B22DE}"/>
                </a:ext>
              </a:extLst>
            </p:cNvPr>
            <p:cNvGrpSpPr/>
            <p:nvPr/>
          </p:nvGrpSpPr>
          <p:grpSpPr>
            <a:xfrm>
              <a:off x="4961520" y="4208180"/>
              <a:ext cx="231842" cy="1154283"/>
              <a:chOff x="5290311" y="4046175"/>
              <a:chExt cx="231842" cy="1154283"/>
            </a:xfrm>
            <a:solidFill>
              <a:schemeClr val="bg1"/>
            </a:solidFill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A2B238AE-5C42-584B-B481-B983BCF2619B}"/>
                  </a:ext>
                </a:extLst>
              </p:cNvPr>
              <p:cNvSpPr/>
              <p:nvPr/>
            </p:nvSpPr>
            <p:spPr>
              <a:xfrm>
                <a:off x="5290311" y="4046175"/>
                <a:ext cx="231842" cy="1154283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2A97EF4-CE87-3142-BF0C-1725E38308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0311" y="4240208"/>
                <a:ext cx="23184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B2EDFF2-034B-C04A-9BFD-A44197FF98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0311" y="4509222"/>
                <a:ext cx="23184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516F7BA-6191-6245-9784-9AC5130CD9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0311" y="4842615"/>
                <a:ext cx="23184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4E1D1D2-A6A4-6A40-90C6-39190584F02D}"/>
              </a:ext>
            </a:extLst>
          </p:cNvPr>
          <p:cNvGrpSpPr/>
          <p:nvPr/>
        </p:nvGrpSpPr>
        <p:grpSpPr>
          <a:xfrm>
            <a:off x="1456269" y="2898520"/>
            <a:ext cx="2527760" cy="2446350"/>
            <a:chOff x="2259491" y="3027754"/>
            <a:chExt cx="2527760" cy="244635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037C801-1AE9-124F-AA02-2CF466222F89}"/>
                </a:ext>
              </a:extLst>
            </p:cNvPr>
            <p:cNvCxnSpPr>
              <a:cxnSpLocks/>
            </p:cNvCxnSpPr>
            <p:nvPr/>
          </p:nvCxnSpPr>
          <p:spPr>
            <a:xfrm>
              <a:off x="2906805" y="4032649"/>
              <a:ext cx="0" cy="11542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866C873-2FFE-4C4F-A394-690F584BC277}"/>
                </a:ext>
              </a:extLst>
            </p:cNvPr>
            <p:cNvSpPr txBox="1"/>
            <p:nvPr/>
          </p:nvSpPr>
          <p:spPr>
            <a:xfrm rot="16200000">
              <a:off x="2391552" y="3543774"/>
              <a:ext cx="7956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Patient ID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E38BDFB-3784-114F-B096-F93954C8902B}"/>
                </a:ext>
              </a:extLst>
            </p:cNvPr>
            <p:cNvSpPr txBox="1"/>
            <p:nvPr/>
          </p:nvSpPr>
          <p:spPr>
            <a:xfrm rot="16200000">
              <a:off x="2550675" y="3428857"/>
              <a:ext cx="1079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Demographics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D04099B-0DD7-5548-8CF7-A24507DBC731}"/>
                </a:ext>
              </a:extLst>
            </p:cNvPr>
            <p:cNvSpPr txBox="1"/>
            <p:nvPr/>
          </p:nvSpPr>
          <p:spPr>
            <a:xfrm rot="16200000">
              <a:off x="3092201" y="3557931"/>
              <a:ext cx="8210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Diagnoses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2A38001-028D-3745-B3AA-7451AF9FD474}"/>
                </a:ext>
              </a:extLst>
            </p:cNvPr>
            <p:cNvSpPr txBox="1"/>
            <p:nvPr/>
          </p:nvSpPr>
          <p:spPr>
            <a:xfrm rot="16200000">
              <a:off x="3566912" y="3497287"/>
              <a:ext cx="8886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Procedures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5E2F9BF-8AB8-B44C-8B93-4E54D62B5A6A}"/>
                </a:ext>
              </a:extLst>
            </p:cNvPr>
            <p:cNvSpPr txBox="1"/>
            <p:nvPr/>
          </p:nvSpPr>
          <p:spPr>
            <a:xfrm rot="16200000">
              <a:off x="4059009" y="3475911"/>
              <a:ext cx="9546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Medications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0A39DF6-CC82-204A-8601-3F192315D695}"/>
                </a:ext>
              </a:extLst>
            </p:cNvPr>
            <p:cNvGrpSpPr/>
            <p:nvPr/>
          </p:nvGrpSpPr>
          <p:grpSpPr>
            <a:xfrm>
              <a:off x="2674647" y="4031326"/>
              <a:ext cx="2112604" cy="1155606"/>
              <a:chOff x="2937088" y="4035320"/>
              <a:chExt cx="2112604" cy="115560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5CEC7D2-73E7-CA47-B22B-11C162F0300E}"/>
                  </a:ext>
                </a:extLst>
              </p:cNvPr>
              <p:cNvSpPr/>
              <p:nvPr/>
            </p:nvSpPr>
            <p:spPr>
              <a:xfrm>
                <a:off x="2937088" y="4041350"/>
                <a:ext cx="2112604" cy="1149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E967F6C-6BC7-134F-B482-AD818C68EF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2868" y="4047529"/>
                <a:ext cx="0" cy="11433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46AD86B-B558-684D-9FC1-F431ED3F0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0416" y="4047529"/>
                <a:ext cx="0" cy="11433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B35FE0D-0644-4443-A6CC-66C771BB90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7088" y="4240208"/>
                <a:ext cx="21126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E433E29-C4FB-334C-8440-629720341E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7088" y="4509222"/>
                <a:ext cx="21126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AF301ED-078B-AC43-BAF9-CEF89D1718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7088" y="4848280"/>
                <a:ext cx="21126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210D9F4-CBDA-4C4D-ACDD-94AD7F9778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8787" y="4035320"/>
                <a:ext cx="0" cy="11433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34ADFFB-C297-C742-B1EA-967E360B5499}"/>
                </a:ext>
              </a:extLst>
            </p:cNvPr>
            <p:cNvGrpSpPr/>
            <p:nvPr/>
          </p:nvGrpSpPr>
          <p:grpSpPr>
            <a:xfrm>
              <a:off x="2500110" y="4154305"/>
              <a:ext cx="2112604" cy="1155606"/>
              <a:chOff x="2937088" y="4035320"/>
              <a:chExt cx="2112604" cy="1155606"/>
            </a:xfrm>
            <a:solidFill>
              <a:schemeClr val="bg1"/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1965412-AC6C-FE4D-A5FF-D5ABA61C8C12}"/>
                  </a:ext>
                </a:extLst>
              </p:cNvPr>
              <p:cNvSpPr/>
              <p:nvPr/>
            </p:nvSpPr>
            <p:spPr>
              <a:xfrm>
                <a:off x="2937088" y="4041350"/>
                <a:ext cx="2112604" cy="114957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E62201E-ED24-B144-9D9D-B6A2C2AFC8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2868" y="4047529"/>
                <a:ext cx="0" cy="114339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AB95F5F-4E24-294E-96BB-09DF03593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0416" y="4047529"/>
                <a:ext cx="0" cy="114339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2E238BE-6886-3A49-9B4B-5B7D857E3E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7088" y="4240208"/>
                <a:ext cx="2112604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B13CF8B-63A0-F74A-82F1-B5E10DB1BB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7088" y="4509222"/>
                <a:ext cx="2112604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6640912-8533-1C48-80CA-FA481F1C48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7088" y="4848280"/>
                <a:ext cx="2112604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6F05F12-24D5-514B-B08E-F21D8935D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8787" y="4035320"/>
                <a:ext cx="0" cy="114339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871B6C63-2D23-7A49-80B9-EF076A07772C}"/>
                </a:ext>
              </a:extLst>
            </p:cNvPr>
            <p:cNvGrpSpPr/>
            <p:nvPr/>
          </p:nvGrpSpPr>
          <p:grpSpPr>
            <a:xfrm>
              <a:off x="2259491" y="4318498"/>
              <a:ext cx="2112604" cy="1155606"/>
              <a:chOff x="2198293" y="4730160"/>
              <a:chExt cx="2112604" cy="1155606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D6B0E93E-0B05-C947-926B-DEDF4FEE59E5}"/>
                  </a:ext>
                </a:extLst>
              </p:cNvPr>
              <p:cNvSpPr/>
              <p:nvPr/>
            </p:nvSpPr>
            <p:spPr>
              <a:xfrm>
                <a:off x="2198293" y="4736190"/>
                <a:ext cx="2112604" cy="1149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9BD3C74D-F531-6143-9F95-E1FB7CD14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073" y="4742369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6BE92FDD-7546-C245-8248-66E4966603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621" y="4742369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B73477A1-98B4-A944-9EED-1D68F443AB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8293" y="4935048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F905846E-005E-654B-88DC-692347EEEF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8293" y="5204062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A6F7585C-1671-5B48-AF40-5C53F1B8B5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8293" y="5543120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A7073F38-E175-0040-9DB0-C50E142411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99992" y="4730160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4BE17F7-1049-3B48-8591-65D4BA9050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9798" y="4733035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1FB04F-5F4B-2E42-93ED-72D43B987A6B}"/>
              </a:ext>
            </a:extLst>
          </p:cNvPr>
          <p:cNvGrpSpPr/>
          <p:nvPr/>
        </p:nvGrpSpPr>
        <p:grpSpPr>
          <a:xfrm>
            <a:off x="5193627" y="3589715"/>
            <a:ext cx="2460298" cy="1674586"/>
            <a:chOff x="5590527" y="3708393"/>
            <a:chExt cx="2460298" cy="1674586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F5F5408-0B89-094F-905E-1BCE25059343}"/>
                </a:ext>
              </a:extLst>
            </p:cNvPr>
            <p:cNvGrpSpPr/>
            <p:nvPr/>
          </p:nvGrpSpPr>
          <p:grpSpPr>
            <a:xfrm>
              <a:off x="5938221" y="4038969"/>
              <a:ext cx="2112604" cy="1156232"/>
              <a:chOff x="5877023" y="4450631"/>
              <a:chExt cx="2112604" cy="1156232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F423CD3-A7E4-8647-8C96-4F5F7BEC9D94}"/>
                  </a:ext>
                </a:extLst>
              </p:cNvPr>
              <p:cNvSpPr/>
              <p:nvPr/>
            </p:nvSpPr>
            <p:spPr>
              <a:xfrm>
                <a:off x="5877023" y="4457287"/>
                <a:ext cx="2112604" cy="1149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9ADB24C-A30B-544C-BAEB-D1EBE876A5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8061" y="4462703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CED0DCED-B7C0-124E-8E30-B86967781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3758" y="4452580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61DDCD9-0C13-BF49-A785-C48E0D0EFD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7023" y="4699689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03F1E2D-FE82-1847-A819-4D34C3E32B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7023" y="4957817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6A9FCE20-D744-2E49-9BB5-35AAF51E43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7023" y="5307761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2A2F7BD-B69E-AE45-BF2D-C78C922A74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970" y="4462220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7C2B462A-A97E-E544-9537-2E956AE472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7998" y="4462220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EFCE1A68-6C4A-A54C-B120-13F5C7CA4D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7227" y="4450631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82631F3-A358-C64F-A722-5BB7127F6A23}"/>
                </a:ext>
              </a:extLst>
            </p:cNvPr>
            <p:cNvGrpSpPr/>
            <p:nvPr/>
          </p:nvGrpSpPr>
          <p:grpSpPr>
            <a:xfrm>
              <a:off x="5795693" y="4115039"/>
              <a:ext cx="2112604" cy="1156232"/>
              <a:chOff x="5877023" y="4450631"/>
              <a:chExt cx="2112604" cy="1156232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08C415D1-F062-EB42-971B-A3A0A573CBB9}"/>
                  </a:ext>
                </a:extLst>
              </p:cNvPr>
              <p:cNvSpPr/>
              <p:nvPr/>
            </p:nvSpPr>
            <p:spPr>
              <a:xfrm>
                <a:off x="5877023" y="4457287"/>
                <a:ext cx="2112604" cy="1149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F9D0E3C-A0B8-9F4B-ABDD-F08247661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8061" y="4462703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06596CC-41B8-1E40-AB99-320420BC1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3758" y="4452580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A8B04431-F016-4842-85C4-D9B52134FE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7023" y="4699689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4D6AA5FF-6595-504C-955D-D284F416CE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7023" y="4957817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9931A7DD-68EB-BA40-A9F3-BB04B8D734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7023" y="5307761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C3E7AFD-792F-FD42-A17E-90F8C5F8D7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970" y="4462220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2B147B9-800E-4F49-9D73-F5FDD99812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7998" y="4462220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71EC30A-AA6E-EA47-8BFD-8D15B9183C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7227" y="4450631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394B02A-D539-664A-9673-0E496F9B97A1}"/>
                </a:ext>
              </a:extLst>
            </p:cNvPr>
            <p:cNvGrpSpPr/>
            <p:nvPr/>
          </p:nvGrpSpPr>
          <p:grpSpPr>
            <a:xfrm>
              <a:off x="5590527" y="4226747"/>
              <a:ext cx="2112604" cy="1156232"/>
              <a:chOff x="5877023" y="4450631"/>
              <a:chExt cx="2112604" cy="1156232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AB98651F-819B-8D49-BB7D-78914812B293}"/>
                  </a:ext>
                </a:extLst>
              </p:cNvPr>
              <p:cNvSpPr/>
              <p:nvPr/>
            </p:nvSpPr>
            <p:spPr>
              <a:xfrm>
                <a:off x="5877023" y="4457287"/>
                <a:ext cx="2112604" cy="1149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C854CE4C-E0B5-3946-9F94-EC476F4AB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8061" y="4462703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91C45AED-3D73-A541-B362-BE66A4FC0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3758" y="4452580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31738EB2-38B2-4C46-803B-00899F4C11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7023" y="4699689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153F5CC5-1B9A-CF4F-9385-3CC3B9516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7023" y="4957817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BC2386C-3A90-844C-B0D8-90131718D6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7023" y="5307761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2833BE30-E10F-E94C-BF21-B7E904DC4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970" y="4462220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CF6C8CE-DD5C-3544-9F0B-7226EC49C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7998" y="4462220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6FBD7697-4E62-1344-B118-A68B2E11B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7227" y="4450631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A0AC185-C86D-8641-BD52-7D461C99E914}"/>
                </a:ext>
              </a:extLst>
            </p:cNvPr>
            <p:cNvSpPr txBox="1"/>
            <p:nvPr/>
          </p:nvSpPr>
          <p:spPr>
            <a:xfrm>
              <a:off x="5957803" y="3708393"/>
              <a:ext cx="1868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Recommended procedures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369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2538B83-080F-2044-AABA-84662B9C2FF5}"/>
              </a:ext>
            </a:extLst>
          </p:cNvPr>
          <p:cNvSpPr txBox="1"/>
          <p:nvPr/>
        </p:nvSpPr>
        <p:spPr>
          <a:xfrm>
            <a:off x="194559" y="5721228"/>
            <a:ext cx="2411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for Biomedical Informatics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3846" y="5674702"/>
            <a:ext cx="2743200" cy="365125"/>
          </a:xfrm>
        </p:spPr>
        <p:txBody>
          <a:bodyPr/>
          <a:lstStyle/>
          <a:p>
            <a:fld id="{07D6A393-28FF-4644-9FD7-970D53743A9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AA61A0E4-12B7-3A47-BAE3-BC24245E767C}"/>
              </a:ext>
            </a:extLst>
          </p:cNvPr>
          <p:cNvSpPr/>
          <p:nvPr/>
        </p:nvSpPr>
        <p:spPr>
          <a:xfrm>
            <a:off x="162783" y="326266"/>
            <a:ext cx="1827497" cy="1067014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Stanford Healthcare EHR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E758697-A61E-4549-B215-DB645C6D5014}"/>
              </a:ext>
            </a:extLst>
          </p:cNvPr>
          <p:cNvSpPr/>
          <p:nvPr/>
        </p:nvSpPr>
        <p:spPr>
          <a:xfrm>
            <a:off x="2116132" y="939688"/>
            <a:ext cx="1438679" cy="239466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99A9E-91DD-174C-BC1D-53507CD56A4A}"/>
              </a:ext>
            </a:extLst>
          </p:cNvPr>
          <p:cNvSpPr txBox="1"/>
          <p:nvPr/>
        </p:nvSpPr>
        <p:spPr>
          <a:xfrm>
            <a:off x="2102950" y="258433"/>
            <a:ext cx="14285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Patients with at</a:t>
            </a:r>
          </a:p>
          <a:p>
            <a:r>
              <a:rPr lang="en-US" sz="1400" dirty="0"/>
              <a:t> least one </a:t>
            </a:r>
          </a:p>
          <a:p>
            <a:r>
              <a:rPr lang="en-US" sz="1400" dirty="0"/>
              <a:t>diagnosis of MCI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2956AC-CFBC-AD4A-A6E6-D3422F2CC271}"/>
              </a:ext>
            </a:extLst>
          </p:cNvPr>
          <p:cNvSpPr txBox="1"/>
          <p:nvPr/>
        </p:nvSpPr>
        <p:spPr>
          <a:xfrm>
            <a:off x="6495954" y="1005634"/>
            <a:ext cx="2299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case control matching based on age and gender.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34AE1E0E-AF12-E046-A7F2-F66A17A36E87}"/>
              </a:ext>
            </a:extLst>
          </p:cNvPr>
          <p:cNvSpPr/>
          <p:nvPr/>
        </p:nvSpPr>
        <p:spPr>
          <a:xfrm>
            <a:off x="9202371" y="224304"/>
            <a:ext cx="1746993" cy="1341936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4,637 cases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93583 controls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B719BB-2A71-5047-9323-90E378422490}"/>
              </a:ext>
            </a:extLst>
          </p:cNvPr>
          <p:cNvSpPr txBox="1"/>
          <p:nvPr/>
        </p:nvSpPr>
        <p:spPr>
          <a:xfrm>
            <a:off x="5198125" y="5731808"/>
            <a:ext cx="2255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2" name="Multidocument 1">
            <a:extLst>
              <a:ext uri="{FF2B5EF4-FFF2-40B4-BE49-F238E27FC236}">
                <a16:creationId xmlns:a16="http://schemas.microsoft.com/office/drawing/2014/main" id="{6D096048-C95A-7241-A8D5-A53676AD3103}"/>
              </a:ext>
            </a:extLst>
          </p:cNvPr>
          <p:cNvSpPr/>
          <p:nvPr/>
        </p:nvSpPr>
        <p:spPr>
          <a:xfrm>
            <a:off x="3670184" y="71100"/>
            <a:ext cx="2655814" cy="1750473"/>
          </a:xfrm>
          <a:prstGeom prst="flowChartMultidocumen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11,528 MCI Patients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3.6M diagnosis records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1.5M medication records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7.4M procedure records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B0F5C9-96F5-4548-A107-4127E0C69479}"/>
              </a:ext>
            </a:extLst>
          </p:cNvPr>
          <p:cNvSpPr txBox="1"/>
          <p:nvPr/>
        </p:nvSpPr>
        <p:spPr>
          <a:xfrm>
            <a:off x="6517171" y="96345"/>
            <a:ext cx="2426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year data availability.</a:t>
            </a:r>
          </a:p>
          <a:p>
            <a:r>
              <a:rPr lang="en-US" sz="1600" dirty="0"/>
              <a:t>1 year prediction window.</a:t>
            </a:r>
          </a:p>
          <a:p>
            <a:r>
              <a:rPr lang="en-US" sz="1600" dirty="0"/>
              <a:t>Age &gt;= 50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4378D2-18A5-684C-8DCF-CA5117FB60CF}"/>
              </a:ext>
            </a:extLst>
          </p:cNvPr>
          <p:cNvGrpSpPr/>
          <p:nvPr/>
        </p:nvGrpSpPr>
        <p:grpSpPr>
          <a:xfrm>
            <a:off x="7386658" y="1815200"/>
            <a:ext cx="430012" cy="1737092"/>
            <a:chOff x="4961520" y="3309353"/>
            <a:chExt cx="449687" cy="205311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0254E36-9A4C-CA43-A3CD-A9A12BF653B7}"/>
                </a:ext>
              </a:extLst>
            </p:cNvPr>
            <p:cNvSpPr txBox="1"/>
            <p:nvPr/>
          </p:nvSpPr>
          <p:spPr>
            <a:xfrm rot="16200000">
              <a:off x="4875176" y="3557338"/>
              <a:ext cx="7729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MCI label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D251D2-5E0B-384A-9D89-17D4BE45DE98}"/>
                </a:ext>
              </a:extLst>
            </p:cNvPr>
            <p:cNvGrpSpPr/>
            <p:nvPr/>
          </p:nvGrpSpPr>
          <p:grpSpPr>
            <a:xfrm>
              <a:off x="5179365" y="4042095"/>
              <a:ext cx="231842" cy="1154283"/>
              <a:chOff x="5290311" y="4046175"/>
              <a:chExt cx="231842" cy="1154283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5947F77-E5D7-D440-8E1C-EE9B5DA3070D}"/>
                  </a:ext>
                </a:extLst>
              </p:cNvPr>
              <p:cNvSpPr/>
              <p:nvPr/>
            </p:nvSpPr>
            <p:spPr>
              <a:xfrm>
                <a:off x="5290311" y="4046175"/>
                <a:ext cx="231842" cy="115428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E1D04BF-1EC9-A040-AA74-3D4C19955B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0311" y="4240208"/>
                <a:ext cx="2318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35E81F2-BBDE-7642-BFDC-C66ED744BD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0311" y="4509222"/>
                <a:ext cx="2318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8FDB5AF-9149-224E-A8DA-BB28FE6672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0311" y="4842615"/>
                <a:ext cx="2318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906767F-07C2-2143-BC2C-6DFECD740A98}"/>
                </a:ext>
              </a:extLst>
            </p:cNvPr>
            <p:cNvGrpSpPr/>
            <p:nvPr/>
          </p:nvGrpSpPr>
          <p:grpSpPr>
            <a:xfrm>
              <a:off x="5060232" y="4126504"/>
              <a:ext cx="231842" cy="1154283"/>
              <a:chOff x="5290311" y="4046175"/>
              <a:chExt cx="231842" cy="1154283"/>
            </a:xfrm>
            <a:solidFill>
              <a:schemeClr val="bg1"/>
            </a:solidFill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D4B523CD-87FF-9645-84C0-42C8313FD67A}"/>
                  </a:ext>
                </a:extLst>
              </p:cNvPr>
              <p:cNvSpPr/>
              <p:nvPr/>
            </p:nvSpPr>
            <p:spPr>
              <a:xfrm>
                <a:off x="5290311" y="4046175"/>
                <a:ext cx="231842" cy="1154283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59B5F5E-B2A5-DF45-84F3-C5021332AF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0311" y="4240208"/>
                <a:ext cx="23184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DD3A2D3-FF1D-F846-A9FA-42AC56432F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0311" y="4509222"/>
                <a:ext cx="23184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561358A-F628-E74A-BDCC-DF4655B880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0311" y="4842615"/>
                <a:ext cx="23184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E95E525-21F8-3D40-AA84-E1EDD76B22DE}"/>
                </a:ext>
              </a:extLst>
            </p:cNvPr>
            <p:cNvGrpSpPr/>
            <p:nvPr/>
          </p:nvGrpSpPr>
          <p:grpSpPr>
            <a:xfrm>
              <a:off x="4961520" y="4208180"/>
              <a:ext cx="231842" cy="1154283"/>
              <a:chOff x="5290311" y="4046175"/>
              <a:chExt cx="231842" cy="1154283"/>
            </a:xfrm>
            <a:solidFill>
              <a:schemeClr val="bg1"/>
            </a:solidFill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A2B238AE-5C42-584B-B481-B983BCF2619B}"/>
                  </a:ext>
                </a:extLst>
              </p:cNvPr>
              <p:cNvSpPr/>
              <p:nvPr/>
            </p:nvSpPr>
            <p:spPr>
              <a:xfrm>
                <a:off x="5290311" y="4046175"/>
                <a:ext cx="231842" cy="1154283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2A97EF4-CE87-3142-BF0C-1725E38308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0311" y="4240208"/>
                <a:ext cx="23184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B2EDFF2-034B-C04A-9BFD-A44197FF98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0311" y="4509222"/>
                <a:ext cx="23184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516F7BA-6191-6245-9784-9AC5130CD9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0311" y="4842615"/>
                <a:ext cx="23184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4E1D1D2-A6A4-6A40-90C6-39190584F02D}"/>
              </a:ext>
            </a:extLst>
          </p:cNvPr>
          <p:cNvGrpSpPr/>
          <p:nvPr/>
        </p:nvGrpSpPr>
        <p:grpSpPr>
          <a:xfrm>
            <a:off x="1920446" y="2407748"/>
            <a:ext cx="2527760" cy="2446350"/>
            <a:chOff x="2259491" y="3027754"/>
            <a:chExt cx="2527760" cy="244635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037C801-1AE9-124F-AA02-2CF466222F89}"/>
                </a:ext>
              </a:extLst>
            </p:cNvPr>
            <p:cNvCxnSpPr>
              <a:cxnSpLocks/>
            </p:cNvCxnSpPr>
            <p:nvPr/>
          </p:nvCxnSpPr>
          <p:spPr>
            <a:xfrm>
              <a:off x="2906805" y="4032649"/>
              <a:ext cx="0" cy="11542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866C873-2FFE-4C4F-A394-690F584BC277}"/>
                </a:ext>
              </a:extLst>
            </p:cNvPr>
            <p:cNvSpPr txBox="1"/>
            <p:nvPr/>
          </p:nvSpPr>
          <p:spPr>
            <a:xfrm rot="16200000">
              <a:off x="2391552" y="3543774"/>
              <a:ext cx="7956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Patient ID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E38BDFB-3784-114F-B096-F93954C8902B}"/>
                </a:ext>
              </a:extLst>
            </p:cNvPr>
            <p:cNvSpPr txBox="1"/>
            <p:nvPr/>
          </p:nvSpPr>
          <p:spPr>
            <a:xfrm rot="16200000">
              <a:off x="2550675" y="3428857"/>
              <a:ext cx="1079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Demographics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D04099B-0DD7-5548-8CF7-A24507DBC731}"/>
                </a:ext>
              </a:extLst>
            </p:cNvPr>
            <p:cNvSpPr txBox="1"/>
            <p:nvPr/>
          </p:nvSpPr>
          <p:spPr>
            <a:xfrm rot="16200000">
              <a:off x="3092201" y="3557931"/>
              <a:ext cx="8210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Diagnoses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2A38001-028D-3745-B3AA-7451AF9FD474}"/>
                </a:ext>
              </a:extLst>
            </p:cNvPr>
            <p:cNvSpPr txBox="1"/>
            <p:nvPr/>
          </p:nvSpPr>
          <p:spPr>
            <a:xfrm rot="16200000">
              <a:off x="3566912" y="3497287"/>
              <a:ext cx="8886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Procedures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5E2F9BF-8AB8-B44C-8B93-4E54D62B5A6A}"/>
                </a:ext>
              </a:extLst>
            </p:cNvPr>
            <p:cNvSpPr txBox="1"/>
            <p:nvPr/>
          </p:nvSpPr>
          <p:spPr>
            <a:xfrm rot="16200000">
              <a:off x="4059009" y="3475911"/>
              <a:ext cx="9546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Medications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0A39DF6-CC82-204A-8601-3F192315D695}"/>
                </a:ext>
              </a:extLst>
            </p:cNvPr>
            <p:cNvGrpSpPr/>
            <p:nvPr/>
          </p:nvGrpSpPr>
          <p:grpSpPr>
            <a:xfrm>
              <a:off x="2674647" y="4031326"/>
              <a:ext cx="2112604" cy="1155606"/>
              <a:chOff x="2937088" y="4035320"/>
              <a:chExt cx="2112604" cy="115560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5CEC7D2-73E7-CA47-B22B-11C162F0300E}"/>
                  </a:ext>
                </a:extLst>
              </p:cNvPr>
              <p:cNvSpPr/>
              <p:nvPr/>
            </p:nvSpPr>
            <p:spPr>
              <a:xfrm>
                <a:off x="2937088" y="4041350"/>
                <a:ext cx="2112604" cy="1149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E967F6C-6BC7-134F-B482-AD818C68EF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2868" y="4047529"/>
                <a:ext cx="0" cy="11433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46AD86B-B558-684D-9FC1-F431ED3F0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0416" y="4047529"/>
                <a:ext cx="0" cy="11433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B35FE0D-0644-4443-A6CC-66C771BB90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7088" y="4240208"/>
                <a:ext cx="21126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E433E29-C4FB-334C-8440-629720341E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7088" y="4509222"/>
                <a:ext cx="21126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AF301ED-078B-AC43-BAF9-CEF89D1718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7088" y="4848280"/>
                <a:ext cx="21126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210D9F4-CBDA-4C4D-ACDD-94AD7F9778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8787" y="4035320"/>
                <a:ext cx="0" cy="11433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34ADFFB-C297-C742-B1EA-967E360B5499}"/>
                </a:ext>
              </a:extLst>
            </p:cNvPr>
            <p:cNvGrpSpPr/>
            <p:nvPr/>
          </p:nvGrpSpPr>
          <p:grpSpPr>
            <a:xfrm>
              <a:off x="2500110" y="4154305"/>
              <a:ext cx="2112604" cy="1155606"/>
              <a:chOff x="2937088" y="4035320"/>
              <a:chExt cx="2112604" cy="1155606"/>
            </a:xfrm>
            <a:solidFill>
              <a:schemeClr val="bg1"/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1965412-AC6C-FE4D-A5FF-D5ABA61C8C12}"/>
                  </a:ext>
                </a:extLst>
              </p:cNvPr>
              <p:cNvSpPr/>
              <p:nvPr/>
            </p:nvSpPr>
            <p:spPr>
              <a:xfrm>
                <a:off x="2937088" y="4041350"/>
                <a:ext cx="2112604" cy="114957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E62201E-ED24-B144-9D9D-B6A2C2AFC8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2868" y="4047529"/>
                <a:ext cx="0" cy="114339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AB95F5F-4E24-294E-96BB-09DF03593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0416" y="4047529"/>
                <a:ext cx="0" cy="114339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2E238BE-6886-3A49-9B4B-5B7D857E3E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7088" y="4240208"/>
                <a:ext cx="2112604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B13CF8B-63A0-F74A-82F1-B5E10DB1BB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7088" y="4509222"/>
                <a:ext cx="2112604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6640912-8533-1C48-80CA-FA481F1C48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7088" y="4848280"/>
                <a:ext cx="2112604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6F05F12-24D5-514B-B08E-F21D8935D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8787" y="4035320"/>
                <a:ext cx="0" cy="114339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871B6C63-2D23-7A49-80B9-EF076A07772C}"/>
                </a:ext>
              </a:extLst>
            </p:cNvPr>
            <p:cNvGrpSpPr/>
            <p:nvPr/>
          </p:nvGrpSpPr>
          <p:grpSpPr>
            <a:xfrm>
              <a:off x="2259491" y="4318498"/>
              <a:ext cx="2112604" cy="1155606"/>
              <a:chOff x="2198293" y="4730160"/>
              <a:chExt cx="2112604" cy="1155606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D6B0E93E-0B05-C947-926B-DEDF4FEE59E5}"/>
                  </a:ext>
                </a:extLst>
              </p:cNvPr>
              <p:cNvSpPr/>
              <p:nvPr/>
            </p:nvSpPr>
            <p:spPr>
              <a:xfrm>
                <a:off x="2198293" y="4736190"/>
                <a:ext cx="2112604" cy="1149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9BD3C74D-F531-6143-9F95-E1FB7CD14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073" y="4742369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6BE92FDD-7546-C245-8248-66E4966603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621" y="4742369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B73477A1-98B4-A944-9EED-1D68F443AB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8293" y="4935048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F905846E-005E-654B-88DC-692347EEEF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8293" y="5204062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A6F7585C-1671-5B48-AF40-5C53F1B8B5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8293" y="5543120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A7073F38-E175-0040-9DB0-C50E142411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99992" y="4730160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4BE17F7-1049-3B48-8591-65D4BA9050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9798" y="4733035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1FB04F-5F4B-2E42-93ED-72D43B987A6B}"/>
              </a:ext>
            </a:extLst>
          </p:cNvPr>
          <p:cNvGrpSpPr/>
          <p:nvPr/>
        </p:nvGrpSpPr>
        <p:grpSpPr>
          <a:xfrm>
            <a:off x="6374569" y="3684127"/>
            <a:ext cx="2299726" cy="1574788"/>
            <a:chOff x="5590527" y="3708393"/>
            <a:chExt cx="2460298" cy="1674586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F5F5408-0B89-094F-905E-1BCE25059343}"/>
                </a:ext>
              </a:extLst>
            </p:cNvPr>
            <p:cNvGrpSpPr/>
            <p:nvPr/>
          </p:nvGrpSpPr>
          <p:grpSpPr>
            <a:xfrm>
              <a:off x="5938221" y="4038969"/>
              <a:ext cx="2112604" cy="1156232"/>
              <a:chOff x="5877023" y="4450631"/>
              <a:chExt cx="2112604" cy="1156232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F423CD3-A7E4-8647-8C96-4F5F7BEC9D94}"/>
                  </a:ext>
                </a:extLst>
              </p:cNvPr>
              <p:cNvSpPr/>
              <p:nvPr/>
            </p:nvSpPr>
            <p:spPr>
              <a:xfrm>
                <a:off x="5877023" y="4457287"/>
                <a:ext cx="2112604" cy="1149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9ADB24C-A30B-544C-BAEB-D1EBE876A5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8061" y="4462703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CED0DCED-B7C0-124E-8E30-B86967781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3758" y="4452580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61DDCD9-0C13-BF49-A785-C48E0D0EFD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7023" y="4699689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03F1E2D-FE82-1847-A819-4D34C3E32B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7023" y="4957817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6A9FCE20-D744-2E49-9BB5-35AAF51E43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7023" y="5307761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2A2F7BD-B69E-AE45-BF2D-C78C922A74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970" y="4462220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7C2B462A-A97E-E544-9537-2E956AE472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7998" y="4462220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EFCE1A68-6C4A-A54C-B120-13F5C7CA4D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7227" y="4450631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82631F3-A358-C64F-A722-5BB7127F6A23}"/>
                </a:ext>
              </a:extLst>
            </p:cNvPr>
            <p:cNvGrpSpPr/>
            <p:nvPr/>
          </p:nvGrpSpPr>
          <p:grpSpPr>
            <a:xfrm>
              <a:off x="5795693" y="4115039"/>
              <a:ext cx="2112604" cy="1156232"/>
              <a:chOff x="5877023" y="4450631"/>
              <a:chExt cx="2112604" cy="1156232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08C415D1-F062-EB42-971B-A3A0A573CBB9}"/>
                  </a:ext>
                </a:extLst>
              </p:cNvPr>
              <p:cNvSpPr/>
              <p:nvPr/>
            </p:nvSpPr>
            <p:spPr>
              <a:xfrm>
                <a:off x="5877023" y="4457287"/>
                <a:ext cx="2112604" cy="1149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F9D0E3C-A0B8-9F4B-ABDD-F08247661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8061" y="4462703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06596CC-41B8-1E40-AB99-320420BC1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3758" y="4452580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A8B04431-F016-4842-85C4-D9B52134FE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7023" y="4699689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4D6AA5FF-6595-504C-955D-D284F416CE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7023" y="4957817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9931A7DD-68EB-BA40-A9F3-BB04B8D734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7023" y="5307761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C3E7AFD-792F-FD42-A17E-90F8C5F8D7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970" y="4462220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2B147B9-800E-4F49-9D73-F5FDD99812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7998" y="4462220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71EC30A-AA6E-EA47-8BFD-8D15B9183C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7227" y="4450631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394B02A-D539-664A-9673-0E496F9B97A1}"/>
                </a:ext>
              </a:extLst>
            </p:cNvPr>
            <p:cNvGrpSpPr/>
            <p:nvPr/>
          </p:nvGrpSpPr>
          <p:grpSpPr>
            <a:xfrm>
              <a:off x="5590527" y="4226747"/>
              <a:ext cx="2112604" cy="1156232"/>
              <a:chOff x="5877023" y="4450631"/>
              <a:chExt cx="2112604" cy="1156232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AB98651F-819B-8D49-BB7D-78914812B293}"/>
                  </a:ext>
                </a:extLst>
              </p:cNvPr>
              <p:cNvSpPr/>
              <p:nvPr/>
            </p:nvSpPr>
            <p:spPr>
              <a:xfrm>
                <a:off x="5877023" y="4457287"/>
                <a:ext cx="2112604" cy="1149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C854CE4C-E0B5-3946-9F94-EC476F4AB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8061" y="4462703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91C45AED-3D73-A541-B362-BE66A4FC0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3758" y="4452580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31738EB2-38B2-4C46-803B-00899F4C11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7023" y="4699689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153F5CC5-1B9A-CF4F-9385-3CC3B9516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7023" y="4957817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BC2386C-3A90-844C-B0D8-90131718D6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7023" y="5307761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2833BE30-E10F-E94C-BF21-B7E904DC4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970" y="4462220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CF6C8CE-DD5C-3544-9F0B-7226EC49C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7998" y="4462220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6FBD7697-4E62-1344-B118-A68B2E11B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7227" y="4450631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A0AC185-C86D-8641-BD52-7D461C99E914}"/>
                </a:ext>
              </a:extLst>
            </p:cNvPr>
            <p:cNvSpPr txBox="1"/>
            <p:nvPr/>
          </p:nvSpPr>
          <p:spPr>
            <a:xfrm>
              <a:off x="5957803" y="3708393"/>
              <a:ext cx="1868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Recommended procedures</a:t>
              </a:r>
            </a:p>
          </p:txBody>
        </p:sp>
      </p:grpSp>
      <p:sp>
        <p:nvSpPr>
          <p:cNvPr id="149" name="Right Arrow 148">
            <a:extLst>
              <a:ext uri="{FF2B5EF4-FFF2-40B4-BE49-F238E27FC236}">
                <a16:creationId xmlns:a16="http://schemas.microsoft.com/office/drawing/2014/main" id="{1A8B51A8-409A-7E4B-AC8B-B1EF99006096}"/>
              </a:ext>
            </a:extLst>
          </p:cNvPr>
          <p:cNvSpPr/>
          <p:nvPr/>
        </p:nvSpPr>
        <p:spPr>
          <a:xfrm>
            <a:off x="6469772" y="890770"/>
            <a:ext cx="2426527" cy="239466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rd 32">
            <a:extLst>
              <a:ext uri="{FF2B5EF4-FFF2-40B4-BE49-F238E27FC236}">
                <a16:creationId xmlns:a16="http://schemas.microsoft.com/office/drawing/2014/main" id="{DE8518EC-F229-3244-A024-288B23CE0034}"/>
              </a:ext>
            </a:extLst>
          </p:cNvPr>
          <p:cNvSpPr/>
          <p:nvPr/>
        </p:nvSpPr>
        <p:spPr>
          <a:xfrm>
            <a:off x="140197" y="2355346"/>
            <a:ext cx="1043619" cy="538650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" pitchFamily="2" charset="0"/>
              </a:rPr>
              <a:t>Diagnoses</a:t>
            </a:r>
          </a:p>
        </p:txBody>
      </p:sp>
      <p:sp>
        <p:nvSpPr>
          <p:cNvPr id="34" name="Vertical Scroll 33">
            <a:extLst>
              <a:ext uri="{FF2B5EF4-FFF2-40B4-BE49-F238E27FC236}">
                <a16:creationId xmlns:a16="http://schemas.microsoft.com/office/drawing/2014/main" id="{B2CF653F-5D94-9341-BEAE-F482C2B70BDF}"/>
              </a:ext>
            </a:extLst>
          </p:cNvPr>
          <p:cNvSpPr/>
          <p:nvPr/>
        </p:nvSpPr>
        <p:spPr>
          <a:xfrm>
            <a:off x="35864" y="3659365"/>
            <a:ext cx="1285864" cy="680323"/>
          </a:xfrm>
          <a:prstGeom prst="verticalScroll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" pitchFamily="2" charset="0"/>
              </a:rPr>
              <a:t>Medications</a:t>
            </a:r>
          </a:p>
        </p:txBody>
      </p:sp>
      <p:sp>
        <p:nvSpPr>
          <p:cNvPr id="42" name="Document 41">
            <a:extLst>
              <a:ext uri="{FF2B5EF4-FFF2-40B4-BE49-F238E27FC236}">
                <a16:creationId xmlns:a16="http://schemas.microsoft.com/office/drawing/2014/main" id="{A1D6F783-1D3E-5849-BB43-D7CE1BB35286}"/>
              </a:ext>
            </a:extLst>
          </p:cNvPr>
          <p:cNvSpPr/>
          <p:nvPr/>
        </p:nvSpPr>
        <p:spPr>
          <a:xfrm>
            <a:off x="140197" y="2992454"/>
            <a:ext cx="1025874" cy="594808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" pitchFamily="2" charset="0"/>
              </a:rPr>
              <a:t>Procedures</a:t>
            </a:r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58998F04-297F-894C-8F58-1344558C7CE1}"/>
              </a:ext>
            </a:extLst>
          </p:cNvPr>
          <p:cNvSpPr/>
          <p:nvPr/>
        </p:nvSpPr>
        <p:spPr>
          <a:xfrm>
            <a:off x="52726" y="4476886"/>
            <a:ext cx="1285862" cy="535173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" pitchFamily="2" charset="0"/>
              </a:rPr>
              <a:t>Demographics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E46437DE-CD4D-DB4D-A2FE-09156744921F}"/>
              </a:ext>
            </a:extLst>
          </p:cNvPr>
          <p:cNvSpPr/>
          <p:nvPr/>
        </p:nvSpPr>
        <p:spPr>
          <a:xfrm>
            <a:off x="1427180" y="2324989"/>
            <a:ext cx="355299" cy="266875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E541C74-D04E-8A4B-BC22-2DCD9CB6F834}"/>
              </a:ext>
            </a:extLst>
          </p:cNvPr>
          <p:cNvGrpSpPr/>
          <p:nvPr/>
        </p:nvGrpSpPr>
        <p:grpSpPr>
          <a:xfrm>
            <a:off x="974581" y="5462811"/>
            <a:ext cx="10131707" cy="1385378"/>
            <a:chOff x="986059" y="5786615"/>
            <a:chExt cx="10131707" cy="1385378"/>
          </a:xfrm>
        </p:grpSpPr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72D10295-F657-CD4E-B41D-8EEF6D83D3D7}"/>
                </a:ext>
              </a:extLst>
            </p:cNvPr>
            <p:cNvSpPr/>
            <p:nvPr/>
          </p:nvSpPr>
          <p:spPr>
            <a:xfrm>
              <a:off x="1582677" y="5978245"/>
              <a:ext cx="9535089" cy="457200"/>
            </a:xfrm>
            <a:prstGeom prst="rightArrow">
              <a:avLst/>
            </a:prstGeom>
            <a:gradFill flip="none" rotWithShape="1">
              <a:gsLst>
                <a:gs pos="77000">
                  <a:schemeClr val="accent4">
                    <a:lumMod val="40000"/>
                    <a:lumOff val="60000"/>
                  </a:schemeClr>
                </a:gs>
                <a:gs pos="100000">
                  <a:srgbClr val="FF0000"/>
                </a:gs>
                <a:gs pos="0">
                  <a:srgbClr val="00B050"/>
                </a:gs>
                <a:gs pos="40000">
                  <a:schemeClr val="accent6">
                    <a:lumMod val="45000"/>
                    <a:lumOff val="55000"/>
                  </a:schemeClr>
                </a:gs>
                <a:gs pos="47000">
                  <a:schemeClr val="accent6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CE1FAB3-0480-1F42-AFF3-78D02E4E3DE9}"/>
                </a:ext>
              </a:extLst>
            </p:cNvPr>
            <p:cNvSpPr txBox="1"/>
            <p:nvPr/>
          </p:nvSpPr>
          <p:spPr>
            <a:xfrm>
              <a:off x="4743907" y="5808770"/>
              <a:ext cx="157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 pitchFamily="2" charset="0"/>
                </a:rPr>
                <a:t>Prediction date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1F713D3-160B-174D-AAA6-40003D13F8BB}"/>
                </a:ext>
              </a:extLst>
            </p:cNvPr>
            <p:cNvSpPr txBox="1"/>
            <p:nvPr/>
          </p:nvSpPr>
          <p:spPr>
            <a:xfrm>
              <a:off x="7538089" y="5786615"/>
              <a:ext cx="1170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 pitchFamily="2" charset="0"/>
                </a:rPr>
                <a:t>Index date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06D7E8C-2856-6040-B3A8-FF66FB89D07C}"/>
                </a:ext>
              </a:extLst>
            </p:cNvPr>
            <p:cNvSpPr txBox="1"/>
            <p:nvPr/>
          </p:nvSpPr>
          <p:spPr>
            <a:xfrm>
              <a:off x="986059" y="5787378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 pitchFamily="2" charset="0"/>
                </a:rPr>
                <a:t>First record date</a:t>
              </a:r>
            </a:p>
          </p:txBody>
        </p:sp>
        <p:sp>
          <p:nvSpPr>
            <p:cNvPr id="52" name="Right Brace 51">
              <a:extLst>
                <a:ext uri="{FF2B5EF4-FFF2-40B4-BE49-F238E27FC236}">
                  <a16:creationId xmlns:a16="http://schemas.microsoft.com/office/drawing/2014/main" id="{20707C6E-2A41-5545-8A51-7350E3A994BC}"/>
                </a:ext>
              </a:extLst>
            </p:cNvPr>
            <p:cNvSpPr/>
            <p:nvPr/>
          </p:nvSpPr>
          <p:spPr>
            <a:xfrm rot="5400000">
              <a:off x="3457493" y="4631327"/>
              <a:ext cx="218379" cy="3727921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ight Brace 151">
              <a:extLst>
                <a:ext uri="{FF2B5EF4-FFF2-40B4-BE49-F238E27FC236}">
                  <a16:creationId xmlns:a16="http://schemas.microsoft.com/office/drawing/2014/main" id="{40653F48-301C-B346-B588-E5C8EDCBA3A5}"/>
                </a:ext>
              </a:extLst>
            </p:cNvPr>
            <p:cNvSpPr/>
            <p:nvPr/>
          </p:nvSpPr>
          <p:spPr>
            <a:xfrm rot="5400000">
              <a:off x="6676477" y="5174018"/>
              <a:ext cx="211653" cy="2649265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ight Brace 152">
              <a:extLst>
                <a:ext uri="{FF2B5EF4-FFF2-40B4-BE49-F238E27FC236}">
                  <a16:creationId xmlns:a16="http://schemas.microsoft.com/office/drawing/2014/main" id="{2E09AED4-37AB-2043-8C01-A5FF4CA0E9CE}"/>
                </a:ext>
              </a:extLst>
            </p:cNvPr>
            <p:cNvSpPr/>
            <p:nvPr/>
          </p:nvSpPr>
          <p:spPr>
            <a:xfrm rot="5400000">
              <a:off x="9367812" y="5157514"/>
              <a:ext cx="211653" cy="2649265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E05E96DF-61BD-FE42-94E5-00827474EBC5}"/>
                    </a:ext>
                  </a:extLst>
                </p:cNvPr>
                <p:cNvSpPr txBox="1"/>
                <p:nvPr/>
              </p:nvSpPr>
              <p:spPr>
                <a:xfrm>
                  <a:off x="9213849" y="6626312"/>
                  <a:ext cx="9861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Times" pitchFamily="2" charset="0"/>
                    </a:rPr>
                    <a:t>1 year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endParaRPr lang="en-US" dirty="0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E05E96DF-61BD-FE42-94E5-00827474EB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3849" y="6626312"/>
                  <a:ext cx="98616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063" t="-1000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14101B0-F60B-9A41-BCB5-A0971679EF5C}"/>
                </a:ext>
              </a:extLst>
            </p:cNvPr>
            <p:cNvSpPr txBox="1"/>
            <p:nvPr/>
          </p:nvSpPr>
          <p:spPr>
            <a:xfrm>
              <a:off x="5469065" y="6525662"/>
              <a:ext cx="27494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 pitchFamily="2" charset="0"/>
                </a:rPr>
                <a:t>1 year for MCI prediction</a:t>
              </a:r>
            </a:p>
            <a:p>
              <a:r>
                <a:rPr lang="en-US" dirty="0">
                  <a:latin typeface="Times" pitchFamily="2" charset="0"/>
                </a:rPr>
                <a:t>2 months for recommender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B1774D92-5EB5-2345-9E75-A90C0EC94118}"/>
                    </a:ext>
                  </a:extLst>
                </p:cNvPr>
                <p:cNvSpPr txBox="1"/>
                <p:nvPr/>
              </p:nvSpPr>
              <p:spPr>
                <a:xfrm>
                  <a:off x="3225296" y="6608439"/>
                  <a:ext cx="9861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Times" pitchFamily="2" charset="0"/>
                    </a:rPr>
                    <a:t>1 year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endParaRPr lang="en-US" dirty="0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B1774D92-5EB5-2345-9E75-A90C0EC941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296" y="6608439"/>
                  <a:ext cx="98616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797" t="-6452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3" name="Picture 62" descr="Chart, scatter chart&#10;&#10;Description automatically generated">
            <a:extLst>
              <a:ext uri="{FF2B5EF4-FFF2-40B4-BE49-F238E27FC236}">
                <a16:creationId xmlns:a16="http://schemas.microsoft.com/office/drawing/2014/main" id="{6ABCA794-343F-1043-857D-982020BEA3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97" t="10883" r="7862" b="3768"/>
          <a:stretch/>
        </p:blipFill>
        <p:spPr>
          <a:xfrm>
            <a:off x="4631253" y="3232642"/>
            <a:ext cx="1580915" cy="1525641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DBED09DF-CD10-5745-BAB8-256BB4CEEF5C}"/>
              </a:ext>
            </a:extLst>
          </p:cNvPr>
          <p:cNvSpPr/>
          <p:nvPr/>
        </p:nvSpPr>
        <p:spPr>
          <a:xfrm>
            <a:off x="9286819" y="1961766"/>
            <a:ext cx="156264" cy="165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EA08AC17-D31D-5D41-A30A-AF2095C6B3AE}"/>
              </a:ext>
            </a:extLst>
          </p:cNvPr>
          <p:cNvSpPr/>
          <p:nvPr/>
        </p:nvSpPr>
        <p:spPr>
          <a:xfrm>
            <a:off x="9110867" y="2276450"/>
            <a:ext cx="156264" cy="165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54CF408-4B0D-F840-93A4-E2DEEB466206}"/>
              </a:ext>
            </a:extLst>
          </p:cNvPr>
          <p:cNvSpPr/>
          <p:nvPr/>
        </p:nvSpPr>
        <p:spPr>
          <a:xfrm>
            <a:off x="9462160" y="2272614"/>
            <a:ext cx="156264" cy="165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FC133C55-B69D-F345-9BFA-3A69C7C00CDB}"/>
              </a:ext>
            </a:extLst>
          </p:cNvPr>
          <p:cNvSpPr/>
          <p:nvPr/>
        </p:nvSpPr>
        <p:spPr>
          <a:xfrm>
            <a:off x="10160944" y="1938359"/>
            <a:ext cx="156264" cy="165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C852B066-2F20-9242-8241-DA969BE04D24}"/>
              </a:ext>
            </a:extLst>
          </p:cNvPr>
          <p:cNvSpPr/>
          <p:nvPr/>
        </p:nvSpPr>
        <p:spPr>
          <a:xfrm>
            <a:off x="9912393" y="2220173"/>
            <a:ext cx="156264" cy="165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89B8638-D92E-1545-898A-0D722E77D70D}"/>
              </a:ext>
            </a:extLst>
          </p:cNvPr>
          <p:cNvSpPr/>
          <p:nvPr/>
        </p:nvSpPr>
        <p:spPr>
          <a:xfrm>
            <a:off x="10160944" y="2228242"/>
            <a:ext cx="156264" cy="165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C0484E5A-9272-E743-9C31-EBDF394EE940}"/>
              </a:ext>
            </a:extLst>
          </p:cNvPr>
          <p:cNvSpPr/>
          <p:nvPr/>
        </p:nvSpPr>
        <p:spPr>
          <a:xfrm>
            <a:off x="10434727" y="2207799"/>
            <a:ext cx="156264" cy="165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7CA24D6-7492-D149-9AC5-4DDC9D3CFEF9}"/>
              </a:ext>
            </a:extLst>
          </p:cNvPr>
          <p:cNvSpPr/>
          <p:nvPr/>
        </p:nvSpPr>
        <p:spPr>
          <a:xfrm>
            <a:off x="9998821" y="2564229"/>
            <a:ext cx="156264" cy="165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0A4713BA-E394-D342-AA3D-287BC23DC606}"/>
              </a:ext>
            </a:extLst>
          </p:cNvPr>
          <p:cNvSpPr/>
          <p:nvPr/>
        </p:nvSpPr>
        <p:spPr>
          <a:xfrm>
            <a:off x="10418375" y="2537850"/>
            <a:ext cx="156264" cy="165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C5DE9EB3-3C9E-C142-8F4C-40F434CAA725}"/>
              </a:ext>
            </a:extLst>
          </p:cNvPr>
          <p:cNvSpPr/>
          <p:nvPr/>
        </p:nvSpPr>
        <p:spPr>
          <a:xfrm>
            <a:off x="9579267" y="2530776"/>
            <a:ext cx="156264" cy="165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99FE5A8-9734-3740-88DA-CF51E42C0376}"/>
              </a:ext>
            </a:extLst>
          </p:cNvPr>
          <p:cNvCxnSpPr>
            <a:cxnSpLocks/>
            <a:endCxn id="158" idx="0"/>
          </p:cNvCxnSpPr>
          <p:nvPr/>
        </p:nvCxnSpPr>
        <p:spPr>
          <a:xfrm flipH="1">
            <a:off x="9188999" y="2093169"/>
            <a:ext cx="113064" cy="183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9E7C400-1CE3-7A40-8D42-A414A58CA616}"/>
              </a:ext>
            </a:extLst>
          </p:cNvPr>
          <p:cNvCxnSpPr>
            <a:cxnSpLocks/>
            <a:endCxn id="161" idx="0"/>
          </p:cNvCxnSpPr>
          <p:nvPr/>
        </p:nvCxnSpPr>
        <p:spPr>
          <a:xfrm flipH="1">
            <a:off x="9990525" y="2054946"/>
            <a:ext cx="165964" cy="1652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0FBCC17-8CBA-9D41-AAF1-4D2400F1526B}"/>
              </a:ext>
            </a:extLst>
          </p:cNvPr>
          <p:cNvCxnSpPr>
            <a:cxnSpLocks/>
          </p:cNvCxnSpPr>
          <p:nvPr/>
        </p:nvCxnSpPr>
        <p:spPr>
          <a:xfrm flipH="1">
            <a:off x="10075867" y="2390616"/>
            <a:ext cx="113064" cy="183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798AAE7-40D7-B14B-AD3E-69695A0A4661}"/>
              </a:ext>
            </a:extLst>
          </p:cNvPr>
          <p:cNvCxnSpPr>
            <a:cxnSpLocks/>
            <a:stCxn id="162" idx="5"/>
            <a:endCxn id="165" idx="0"/>
          </p:cNvCxnSpPr>
          <p:nvPr/>
        </p:nvCxnSpPr>
        <p:spPr>
          <a:xfrm>
            <a:off x="10294324" y="2369474"/>
            <a:ext cx="202183" cy="1683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6466130-70E9-074F-8C4C-5E36CDE04DA3}"/>
              </a:ext>
            </a:extLst>
          </p:cNvPr>
          <p:cNvCxnSpPr>
            <a:cxnSpLocks/>
            <a:endCxn id="162" idx="0"/>
          </p:cNvCxnSpPr>
          <p:nvPr/>
        </p:nvCxnSpPr>
        <p:spPr>
          <a:xfrm flipH="1">
            <a:off x="10239076" y="2101213"/>
            <a:ext cx="1170" cy="127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B194301-3333-2E4D-8F64-C20CC5443E23}"/>
              </a:ext>
            </a:extLst>
          </p:cNvPr>
          <p:cNvCxnSpPr>
            <a:cxnSpLocks/>
            <a:endCxn id="163" idx="7"/>
          </p:cNvCxnSpPr>
          <p:nvPr/>
        </p:nvCxnSpPr>
        <p:spPr>
          <a:xfrm>
            <a:off x="10312421" y="2021090"/>
            <a:ext cx="255686" cy="210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7367594-5065-6C4C-A318-33A682446A36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9434278" y="2108231"/>
            <a:ext cx="106014" cy="1643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C61B536-C40D-2E47-8CB5-EFD70FFF658E}"/>
              </a:ext>
            </a:extLst>
          </p:cNvPr>
          <p:cNvCxnSpPr>
            <a:cxnSpLocks/>
            <a:endCxn id="166" idx="7"/>
          </p:cNvCxnSpPr>
          <p:nvPr/>
        </p:nvCxnSpPr>
        <p:spPr>
          <a:xfrm>
            <a:off x="9585276" y="2428101"/>
            <a:ext cx="127371" cy="126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6D4705A0-0878-E540-94D0-8839BC182C83}"/>
              </a:ext>
            </a:extLst>
          </p:cNvPr>
          <p:cNvSpPr/>
          <p:nvPr/>
        </p:nvSpPr>
        <p:spPr>
          <a:xfrm>
            <a:off x="9769499" y="3406818"/>
            <a:ext cx="156264" cy="165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2BC88D0A-0408-FE46-B145-5D85CBB91313}"/>
              </a:ext>
            </a:extLst>
          </p:cNvPr>
          <p:cNvSpPr/>
          <p:nvPr/>
        </p:nvSpPr>
        <p:spPr>
          <a:xfrm>
            <a:off x="9593547" y="3721502"/>
            <a:ext cx="156264" cy="165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6D6712D-9E62-DC40-82A1-4FAA0EF1C7F7}"/>
              </a:ext>
            </a:extLst>
          </p:cNvPr>
          <p:cNvSpPr/>
          <p:nvPr/>
        </p:nvSpPr>
        <p:spPr>
          <a:xfrm>
            <a:off x="9944840" y="3717666"/>
            <a:ext cx="156264" cy="165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5C25F9A6-6100-564B-95B4-D8A65E9D1102}"/>
              </a:ext>
            </a:extLst>
          </p:cNvPr>
          <p:cNvSpPr/>
          <p:nvPr/>
        </p:nvSpPr>
        <p:spPr>
          <a:xfrm>
            <a:off x="10643624" y="3383411"/>
            <a:ext cx="156264" cy="165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D139557C-5A2C-0243-BD23-D564F46FF92F}"/>
              </a:ext>
            </a:extLst>
          </p:cNvPr>
          <p:cNvSpPr/>
          <p:nvPr/>
        </p:nvSpPr>
        <p:spPr>
          <a:xfrm>
            <a:off x="10395073" y="3665225"/>
            <a:ext cx="156264" cy="165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667315EB-8BC5-5841-9D79-B2B262AD983E}"/>
              </a:ext>
            </a:extLst>
          </p:cNvPr>
          <p:cNvSpPr/>
          <p:nvPr/>
        </p:nvSpPr>
        <p:spPr>
          <a:xfrm>
            <a:off x="10643624" y="3673294"/>
            <a:ext cx="156264" cy="165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3716AE8C-A2C0-B64C-8B85-0486A9BC1B4B}"/>
              </a:ext>
            </a:extLst>
          </p:cNvPr>
          <p:cNvSpPr/>
          <p:nvPr/>
        </p:nvSpPr>
        <p:spPr>
          <a:xfrm>
            <a:off x="10917407" y="3652851"/>
            <a:ext cx="156264" cy="165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188FFB04-5B90-0047-B6D9-E8EBBA297727}"/>
              </a:ext>
            </a:extLst>
          </p:cNvPr>
          <p:cNvSpPr/>
          <p:nvPr/>
        </p:nvSpPr>
        <p:spPr>
          <a:xfrm>
            <a:off x="10481501" y="4009281"/>
            <a:ext cx="156264" cy="165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F1FB1CC-CCC5-DB41-BCE2-C110EE703993}"/>
              </a:ext>
            </a:extLst>
          </p:cNvPr>
          <p:cNvSpPr/>
          <p:nvPr/>
        </p:nvSpPr>
        <p:spPr>
          <a:xfrm>
            <a:off x="10901055" y="3982902"/>
            <a:ext cx="156264" cy="165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7652028E-CFF5-D14A-9C2A-AE77BADC5D93}"/>
              </a:ext>
            </a:extLst>
          </p:cNvPr>
          <p:cNvSpPr/>
          <p:nvPr/>
        </p:nvSpPr>
        <p:spPr>
          <a:xfrm>
            <a:off x="10061947" y="3975828"/>
            <a:ext cx="156264" cy="165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C6781A9-B80F-D643-850A-769F783472A0}"/>
              </a:ext>
            </a:extLst>
          </p:cNvPr>
          <p:cNvCxnSpPr>
            <a:cxnSpLocks/>
            <a:endCxn id="176" idx="0"/>
          </p:cNvCxnSpPr>
          <p:nvPr/>
        </p:nvCxnSpPr>
        <p:spPr>
          <a:xfrm flipH="1">
            <a:off x="9671679" y="3538221"/>
            <a:ext cx="113064" cy="183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E94AB7E8-79E3-5B4E-976E-DC3B18494692}"/>
              </a:ext>
            </a:extLst>
          </p:cNvPr>
          <p:cNvCxnSpPr>
            <a:cxnSpLocks/>
            <a:endCxn id="179" idx="0"/>
          </p:cNvCxnSpPr>
          <p:nvPr/>
        </p:nvCxnSpPr>
        <p:spPr>
          <a:xfrm flipH="1">
            <a:off x="10473205" y="3499998"/>
            <a:ext cx="165964" cy="1652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EF5FB5C-DDED-AC45-BC3A-5DB7F86D4CD6}"/>
              </a:ext>
            </a:extLst>
          </p:cNvPr>
          <p:cNvCxnSpPr>
            <a:cxnSpLocks/>
          </p:cNvCxnSpPr>
          <p:nvPr/>
        </p:nvCxnSpPr>
        <p:spPr>
          <a:xfrm flipH="1">
            <a:off x="10558547" y="3835668"/>
            <a:ext cx="113064" cy="183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E76F9-EF16-0B4D-A8FC-A7B67B685932}"/>
              </a:ext>
            </a:extLst>
          </p:cNvPr>
          <p:cNvCxnSpPr>
            <a:cxnSpLocks/>
            <a:stCxn id="180" idx="5"/>
            <a:endCxn id="183" idx="0"/>
          </p:cNvCxnSpPr>
          <p:nvPr/>
        </p:nvCxnSpPr>
        <p:spPr>
          <a:xfrm>
            <a:off x="10777004" y="3814526"/>
            <a:ext cx="202183" cy="1683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9A3FA6CC-6190-1045-9496-326329A8DF8D}"/>
              </a:ext>
            </a:extLst>
          </p:cNvPr>
          <p:cNvCxnSpPr>
            <a:cxnSpLocks/>
            <a:endCxn id="180" idx="0"/>
          </p:cNvCxnSpPr>
          <p:nvPr/>
        </p:nvCxnSpPr>
        <p:spPr>
          <a:xfrm flipH="1">
            <a:off x="10721756" y="3546265"/>
            <a:ext cx="1170" cy="127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1F5908D-DAA8-1A4E-95E8-946B3247B807}"/>
              </a:ext>
            </a:extLst>
          </p:cNvPr>
          <p:cNvCxnSpPr>
            <a:cxnSpLocks/>
            <a:endCxn id="181" idx="7"/>
          </p:cNvCxnSpPr>
          <p:nvPr/>
        </p:nvCxnSpPr>
        <p:spPr>
          <a:xfrm>
            <a:off x="10795101" y="3466142"/>
            <a:ext cx="255686" cy="210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4E6538D-D88A-6A4A-BB43-C419646CB62C}"/>
              </a:ext>
            </a:extLst>
          </p:cNvPr>
          <p:cNvCxnSpPr>
            <a:cxnSpLocks/>
            <a:endCxn id="177" idx="0"/>
          </p:cNvCxnSpPr>
          <p:nvPr/>
        </p:nvCxnSpPr>
        <p:spPr>
          <a:xfrm>
            <a:off x="9916958" y="3553283"/>
            <a:ext cx="106014" cy="1643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2C71687-21C9-744D-82BF-11420B160BE6}"/>
              </a:ext>
            </a:extLst>
          </p:cNvPr>
          <p:cNvCxnSpPr>
            <a:cxnSpLocks/>
            <a:endCxn id="184" idx="7"/>
          </p:cNvCxnSpPr>
          <p:nvPr/>
        </p:nvCxnSpPr>
        <p:spPr>
          <a:xfrm>
            <a:off x="10067956" y="3873153"/>
            <a:ext cx="127371" cy="126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id="{D751E5AE-54CC-C347-9AF2-BEF689DDFEA1}"/>
              </a:ext>
            </a:extLst>
          </p:cNvPr>
          <p:cNvSpPr/>
          <p:nvPr/>
        </p:nvSpPr>
        <p:spPr>
          <a:xfrm>
            <a:off x="9905683" y="4294551"/>
            <a:ext cx="156264" cy="165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7CDD29D4-9691-6341-8161-ACDAF4070E01}"/>
              </a:ext>
            </a:extLst>
          </p:cNvPr>
          <p:cNvSpPr/>
          <p:nvPr/>
        </p:nvSpPr>
        <p:spPr>
          <a:xfrm>
            <a:off x="9729731" y="4609235"/>
            <a:ext cx="156264" cy="165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4A87D601-2818-C041-BAF8-781A1C9B52F0}"/>
              </a:ext>
            </a:extLst>
          </p:cNvPr>
          <p:cNvSpPr/>
          <p:nvPr/>
        </p:nvSpPr>
        <p:spPr>
          <a:xfrm>
            <a:off x="10081024" y="4605399"/>
            <a:ext cx="156264" cy="165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D7577B93-0794-204F-9526-B3DF97B2573D}"/>
              </a:ext>
            </a:extLst>
          </p:cNvPr>
          <p:cNvSpPr/>
          <p:nvPr/>
        </p:nvSpPr>
        <p:spPr>
          <a:xfrm>
            <a:off x="11237389" y="3962071"/>
            <a:ext cx="156264" cy="165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3166F04B-98C5-5E40-9AD9-BD2CAE6CB614}"/>
              </a:ext>
            </a:extLst>
          </p:cNvPr>
          <p:cNvCxnSpPr>
            <a:cxnSpLocks/>
            <a:endCxn id="194" idx="0"/>
          </p:cNvCxnSpPr>
          <p:nvPr/>
        </p:nvCxnSpPr>
        <p:spPr>
          <a:xfrm flipH="1">
            <a:off x="9807863" y="4425954"/>
            <a:ext cx="113064" cy="183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3BC33110-2713-CC46-AE80-962B39A7666A}"/>
              </a:ext>
            </a:extLst>
          </p:cNvPr>
          <p:cNvCxnSpPr>
            <a:cxnSpLocks/>
            <a:endCxn id="195" idx="0"/>
          </p:cNvCxnSpPr>
          <p:nvPr/>
        </p:nvCxnSpPr>
        <p:spPr>
          <a:xfrm>
            <a:off x="10053142" y="4441016"/>
            <a:ext cx="106014" cy="1643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5799A80-899B-9847-A5ED-4949D7A20607}"/>
              </a:ext>
            </a:extLst>
          </p:cNvPr>
          <p:cNvCxnSpPr>
            <a:cxnSpLocks/>
            <a:stCxn id="184" idx="4"/>
            <a:endCxn id="193" idx="7"/>
          </p:cNvCxnSpPr>
          <p:nvPr/>
        </p:nvCxnSpPr>
        <p:spPr>
          <a:xfrm flipH="1">
            <a:off x="10039063" y="4141291"/>
            <a:ext cx="101016" cy="177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ACB8215-EE6E-9449-8A8C-353B796A15BF}"/>
              </a:ext>
            </a:extLst>
          </p:cNvPr>
          <p:cNvCxnSpPr>
            <a:cxnSpLocks/>
          </p:cNvCxnSpPr>
          <p:nvPr/>
        </p:nvCxnSpPr>
        <p:spPr>
          <a:xfrm>
            <a:off x="11084580" y="3776242"/>
            <a:ext cx="202183" cy="1683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82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2538B83-080F-2044-AABA-84662B9C2FF5}"/>
              </a:ext>
            </a:extLst>
          </p:cNvPr>
          <p:cNvSpPr txBox="1"/>
          <p:nvPr/>
        </p:nvSpPr>
        <p:spPr>
          <a:xfrm>
            <a:off x="960913" y="5731039"/>
            <a:ext cx="2411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for Biomedical Informatics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220200" y="5684513"/>
            <a:ext cx="2743200" cy="365125"/>
          </a:xfrm>
        </p:spPr>
        <p:txBody>
          <a:bodyPr/>
          <a:lstStyle/>
          <a:p>
            <a:fld id="{07D6A393-28FF-4644-9FD7-970D53743A9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AA61A0E4-12B7-3A47-BAE3-BC24245E767C}"/>
              </a:ext>
            </a:extLst>
          </p:cNvPr>
          <p:cNvSpPr/>
          <p:nvPr/>
        </p:nvSpPr>
        <p:spPr>
          <a:xfrm>
            <a:off x="929137" y="336077"/>
            <a:ext cx="1827497" cy="1067014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Stanford Healthcare EHR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E758697-A61E-4549-B215-DB645C6D5014}"/>
              </a:ext>
            </a:extLst>
          </p:cNvPr>
          <p:cNvSpPr/>
          <p:nvPr/>
        </p:nvSpPr>
        <p:spPr>
          <a:xfrm>
            <a:off x="2882486" y="949499"/>
            <a:ext cx="1438679" cy="23946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99A9E-91DD-174C-BC1D-53507CD56A4A}"/>
              </a:ext>
            </a:extLst>
          </p:cNvPr>
          <p:cNvSpPr txBox="1"/>
          <p:nvPr/>
        </p:nvSpPr>
        <p:spPr>
          <a:xfrm>
            <a:off x="2869304" y="268244"/>
            <a:ext cx="14285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Patients with at</a:t>
            </a:r>
          </a:p>
          <a:p>
            <a:r>
              <a:rPr lang="en-US" sz="1400" dirty="0"/>
              <a:t> least one </a:t>
            </a:r>
          </a:p>
          <a:p>
            <a:r>
              <a:rPr lang="en-US" sz="1400" dirty="0"/>
              <a:t>diagnosis of MCI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2956AC-CFBC-AD4A-A6E6-D3422F2CC271}"/>
              </a:ext>
            </a:extLst>
          </p:cNvPr>
          <p:cNvSpPr txBox="1"/>
          <p:nvPr/>
        </p:nvSpPr>
        <p:spPr>
          <a:xfrm>
            <a:off x="7262308" y="1015445"/>
            <a:ext cx="2299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case control matching based on age and gender.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34AE1E0E-AF12-E046-A7F2-F66A17A36E87}"/>
              </a:ext>
            </a:extLst>
          </p:cNvPr>
          <p:cNvSpPr/>
          <p:nvPr/>
        </p:nvSpPr>
        <p:spPr>
          <a:xfrm>
            <a:off x="9968725" y="234115"/>
            <a:ext cx="1746993" cy="1341936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4,637 cases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93583 controls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B719BB-2A71-5047-9323-90E378422490}"/>
              </a:ext>
            </a:extLst>
          </p:cNvPr>
          <p:cNvSpPr txBox="1"/>
          <p:nvPr/>
        </p:nvSpPr>
        <p:spPr>
          <a:xfrm>
            <a:off x="5964479" y="5741619"/>
            <a:ext cx="2255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2" name="Multidocument 1">
            <a:extLst>
              <a:ext uri="{FF2B5EF4-FFF2-40B4-BE49-F238E27FC236}">
                <a16:creationId xmlns:a16="http://schemas.microsoft.com/office/drawing/2014/main" id="{6D096048-C95A-7241-A8D5-A53676AD3103}"/>
              </a:ext>
            </a:extLst>
          </p:cNvPr>
          <p:cNvSpPr/>
          <p:nvPr/>
        </p:nvSpPr>
        <p:spPr>
          <a:xfrm>
            <a:off x="4436538" y="80911"/>
            <a:ext cx="2655814" cy="1750473"/>
          </a:xfrm>
          <a:prstGeom prst="flowChartMultidocumen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11,528 MCI Patients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3.6M diagnosis records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1.5M medication records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7.4M procedure records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B0F5C9-96F5-4548-A107-4127E0C69479}"/>
              </a:ext>
            </a:extLst>
          </p:cNvPr>
          <p:cNvSpPr txBox="1"/>
          <p:nvPr/>
        </p:nvSpPr>
        <p:spPr>
          <a:xfrm>
            <a:off x="7283525" y="106156"/>
            <a:ext cx="2426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year data availability.</a:t>
            </a:r>
          </a:p>
          <a:p>
            <a:r>
              <a:rPr lang="en-US" sz="1600" dirty="0"/>
              <a:t>1 year prediction window.</a:t>
            </a:r>
          </a:p>
          <a:p>
            <a:r>
              <a:rPr lang="en-US" sz="1600" dirty="0"/>
              <a:t>Age &gt;= 50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4378D2-18A5-684C-8DCF-CA5117FB60CF}"/>
              </a:ext>
            </a:extLst>
          </p:cNvPr>
          <p:cNvGrpSpPr/>
          <p:nvPr/>
        </p:nvGrpSpPr>
        <p:grpSpPr>
          <a:xfrm>
            <a:off x="7102162" y="1929308"/>
            <a:ext cx="430012" cy="1737092"/>
            <a:chOff x="4961520" y="3309353"/>
            <a:chExt cx="449687" cy="205311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0254E36-9A4C-CA43-A3CD-A9A12BF653B7}"/>
                </a:ext>
              </a:extLst>
            </p:cNvPr>
            <p:cNvSpPr txBox="1"/>
            <p:nvPr/>
          </p:nvSpPr>
          <p:spPr>
            <a:xfrm rot="16200000">
              <a:off x="4875176" y="3557338"/>
              <a:ext cx="7729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MCI label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D251D2-5E0B-384A-9D89-17D4BE45DE98}"/>
                </a:ext>
              </a:extLst>
            </p:cNvPr>
            <p:cNvGrpSpPr/>
            <p:nvPr/>
          </p:nvGrpSpPr>
          <p:grpSpPr>
            <a:xfrm>
              <a:off x="5179365" y="4042095"/>
              <a:ext cx="231842" cy="1154283"/>
              <a:chOff x="5290311" y="4046175"/>
              <a:chExt cx="231842" cy="1154283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5947F77-E5D7-D440-8E1C-EE9B5DA3070D}"/>
                  </a:ext>
                </a:extLst>
              </p:cNvPr>
              <p:cNvSpPr/>
              <p:nvPr/>
            </p:nvSpPr>
            <p:spPr>
              <a:xfrm>
                <a:off x="5290311" y="4046175"/>
                <a:ext cx="231842" cy="115428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E1D04BF-1EC9-A040-AA74-3D4C19955B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0311" y="4240208"/>
                <a:ext cx="2318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35E81F2-BBDE-7642-BFDC-C66ED744BD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0311" y="4509222"/>
                <a:ext cx="2318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8FDB5AF-9149-224E-A8DA-BB28FE6672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0311" y="4842615"/>
                <a:ext cx="2318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906767F-07C2-2143-BC2C-6DFECD740A98}"/>
                </a:ext>
              </a:extLst>
            </p:cNvPr>
            <p:cNvGrpSpPr/>
            <p:nvPr/>
          </p:nvGrpSpPr>
          <p:grpSpPr>
            <a:xfrm>
              <a:off x="5060232" y="4126504"/>
              <a:ext cx="231842" cy="1154283"/>
              <a:chOff x="5290311" y="4046175"/>
              <a:chExt cx="231842" cy="1154283"/>
            </a:xfrm>
            <a:solidFill>
              <a:schemeClr val="bg1"/>
            </a:solidFill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D4B523CD-87FF-9645-84C0-42C8313FD67A}"/>
                  </a:ext>
                </a:extLst>
              </p:cNvPr>
              <p:cNvSpPr/>
              <p:nvPr/>
            </p:nvSpPr>
            <p:spPr>
              <a:xfrm>
                <a:off x="5290311" y="4046175"/>
                <a:ext cx="231842" cy="1154283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59B5F5E-B2A5-DF45-84F3-C5021332AF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0311" y="4240208"/>
                <a:ext cx="23184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DD3A2D3-FF1D-F846-A9FA-42AC56432F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0311" y="4509222"/>
                <a:ext cx="23184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561358A-F628-E74A-BDCC-DF4655B880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0311" y="4842615"/>
                <a:ext cx="23184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E95E525-21F8-3D40-AA84-E1EDD76B22DE}"/>
                </a:ext>
              </a:extLst>
            </p:cNvPr>
            <p:cNvGrpSpPr/>
            <p:nvPr/>
          </p:nvGrpSpPr>
          <p:grpSpPr>
            <a:xfrm>
              <a:off x="4961520" y="4208180"/>
              <a:ext cx="231842" cy="1154283"/>
              <a:chOff x="5290311" y="4046175"/>
              <a:chExt cx="231842" cy="1154283"/>
            </a:xfrm>
            <a:solidFill>
              <a:schemeClr val="bg1"/>
            </a:solidFill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A2B238AE-5C42-584B-B481-B983BCF2619B}"/>
                  </a:ext>
                </a:extLst>
              </p:cNvPr>
              <p:cNvSpPr/>
              <p:nvPr/>
            </p:nvSpPr>
            <p:spPr>
              <a:xfrm>
                <a:off x="5290311" y="4046175"/>
                <a:ext cx="231842" cy="1154283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2A97EF4-CE87-3142-BF0C-1725E38308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0311" y="4240208"/>
                <a:ext cx="23184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B2EDFF2-034B-C04A-9BFD-A44197FF98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0311" y="4509222"/>
                <a:ext cx="23184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516F7BA-6191-6245-9784-9AC5130CD9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0311" y="4842615"/>
                <a:ext cx="23184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4E1D1D2-A6A4-6A40-90C6-39190584F02D}"/>
              </a:ext>
            </a:extLst>
          </p:cNvPr>
          <p:cNvGrpSpPr/>
          <p:nvPr/>
        </p:nvGrpSpPr>
        <p:grpSpPr>
          <a:xfrm>
            <a:off x="2686800" y="2417559"/>
            <a:ext cx="2527760" cy="2446350"/>
            <a:chOff x="2259491" y="3027754"/>
            <a:chExt cx="2527760" cy="244635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037C801-1AE9-124F-AA02-2CF466222F89}"/>
                </a:ext>
              </a:extLst>
            </p:cNvPr>
            <p:cNvCxnSpPr>
              <a:cxnSpLocks/>
            </p:cNvCxnSpPr>
            <p:nvPr/>
          </p:nvCxnSpPr>
          <p:spPr>
            <a:xfrm>
              <a:off x="2906805" y="4032649"/>
              <a:ext cx="0" cy="11542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866C873-2FFE-4C4F-A394-690F584BC277}"/>
                </a:ext>
              </a:extLst>
            </p:cNvPr>
            <p:cNvSpPr txBox="1"/>
            <p:nvPr/>
          </p:nvSpPr>
          <p:spPr>
            <a:xfrm rot="16200000">
              <a:off x="2391552" y="3543774"/>
              <a:ext cx="7956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Patient ID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E38BDFB-3784-114F-B096-F93954C8902B}"/>
                </a:ext>
              </a:extLst>
            </p:cNvPr>
            <p:cNvSpPr txBox="1"/>
            <p:nvPr/>
          </p:nvSpPr>
          <p:spPr>
            <a:xfrm rot="16200000">
              <a:off x="2550675" y="3428857"/>
              <a:ext cx="1079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Demographics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D04099B-0DD7-5548-8CF7-A24507DBC731}"/>
                </a:ext>
              </a:extLst>
            </p:cNvPr>
            <p:cNvSpPr txBox="1"/>
            <p:nvPr/>
          </p:nvSpPr>
          <p:spPr>
            <a:xfrm rot="16200000">
              <a:off x="3092201" y="3557931"/>
              <a:ext cx="8210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Diagnoses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2A38001-028D-3745-B3AA-7451AF9FD474}"/>
                </a:ext>
              </a:extLst>
            </p:cNvPr>
            <p:cNvSpPr txBox="1"/>
            <p:nvPr/>
          </p:nvSpPr>
          <p:spPr>
            <a:xfrm rot="16200000">
              <a:off x="3566912" y="3497287"/>
              <a:ext cx="8886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Procedures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5E2F9BF-8AB8-B44C-8B93-4E54D62B5A6A}"/>
                </a:ext>
              </a:extLst>
            </p:cNvPr>
            <p:cNvSpPr txBox="1"/>
            <p:nvPr/>
          </p:nvSpPr>
          <p:spPr>
            <a:xfrm rot="16200000">
              <a:off x="4059009" y="3475911"/>
              <a:ext cx="9546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Medications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0A39DF6-CC82-204A-8601-3F192315D695}"/>
                </a:ext>
              </a:extLst>
            </p:cNvPr>
            <p:cNvGrpSpPr/>
            <p:nvPr/>
          </p:nvGrpSpPr>
          <p:grpSpPr>
            <a:xfrm>
              <a:off x="2674647" y="4031326"/>
              <a:ext cx="2112604" cy="1155606"/>
              <a:chOff x="2937088" y="4035320"/>
              <a:chExt cx="2112604" cy="115560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5CEC7D2-73E7-CA47-B22B-11C162F0300E}"/>
                  </a:ext>
                </a:extLst>
              </p:cNvPr>
              <p:cNvSpPr/>
              <p:nvPr/>
            </p:nvSpPr>
            <p:spPr>
              <a:xfrm>
                <a:off x="2937088" y="4041350"/>
                <a:ext cx="2112604" cy="1149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E967F6C-6BC7-134F-B482-AD818C68EF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2868" y="4047529"/>
                <a:ext cx="0" cy="11433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46AD86B-B558-684D-9FC1-F431ED3F0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0416" y="4047529"/>
                <a:ext cx="0" cy="11433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B35FE0D-0644-4443-A6CC-66C771BB90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7088" y="4240208"/>
                <a:ext cx="21126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E433E29-C4FB-334C-8440-629720341E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7088" y="4509222"/>
                <a:ext cx="21126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AF301ED-078B-AC43-BAF9-CEF89D1718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7088" y="4848280"/>
                <a:ext cx="21126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210D9F4-CBDA-4C4D-ACDD-94AD7F9778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8787" y="4035320"/>
                <a:ext cx="0" cy="11433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34ADFFB-C297-C742-B1EA-967E360B5499}"/>
                </a:ext>
              </a:extLst>
            </p:cNvPr>
            <p:cNvGrpSpPr/>
            <p:nvPr/>
          </p:nvGrpSpPr>
          <p:grpSpPr>
            <a:xfrm>
              <a:off x="2500110" y="4154305"/>
              <a:ext cx="2112604" cy="1155606"/>
              <a:chOff x="2937088" y="4035320"/>
              <a:chExt cx="2112604" cy="1155606"/>
            </a:xfrm>
            <a:solidFill>
              <a:schemeClr val="bg1"/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1965412-AC6C-FE4D-A5FF-D5ABA61C8C12}"/>
                  </a:ext>
                </a:extLst>
              </p:cNvPr>
              <p:cNvSpPr/>
              <p:nvPr/>
            </p:nvSpPr>
            <p:spPr>
              <a:xfrm>
                <a:off x="2937088" y="4041350"/>
                <a:ext cx="2112604" cy="114957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E62201E-ED24-B144-9D9D-B6A2C2AFC8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2868" y="4047529"/>
                <a:ext cx="0" cy="114339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AB95F5F-4E24-294E-96BB-09DF03593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0416" y="4047529"/>
                <a:ext cx="0" cy="114339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2E238BE-6886-3A49-9B4B-5B7D857E3E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7088" y="4240208"/>
                <a:ext cx="2112604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B13CF8B-63A0-F74A-82F1-B5E10DB1BB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7088" y="4509222"/>
                <a:ext cx="2112604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6640912-8533-1C48-80CA-FA481F1C48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7088" y="4848280"/>
                <a:ext cx="2112604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6F05F12-24D5-514B-B08E-F21D8935D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8787" y="4035320"/>
                <a:ext cx="0" cy="114339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871B6C63-2D23-7A49-80B9-EF076A07772C}"/>
                </a:ext>
              </a:extLst>
            </p:cNvPr>
            <p:cNvGrpSpPr/>
            <p:nvPr/>
          </p:nvGrpSpPr>
          <p:grpSpPr>
            <a:xfrm>
              <a:off x="2259491" y="4318498"/>
              <a:ext cx="2112604" cy="1155606"/>
              <a:chOff x="2198293" y="4730160"/>
              <a:chExt cx="2112604" cy="1155606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D6B0E93E-0B05-C947-926B-DEDF4FEE59E5}"/>
                  </a:ext>
                </a:extLst>
              </p:cNvPr>
              <p:cNvSpPr/>
              <p:nvPr/>
            </p:nvSpPr>
            <p:spPr>
              <a:xfrm>
                <a:off x="2198293" y="4736190"/>
                <a:ext cx="2112604" cy="1149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9BD3C74D-F531-6143-9F95-E1FB7CD14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073" y="4742369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6BE92FDD-7546-C245-8248-66E4966603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621" y="4742369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B73477A1-98B4-A944-9EED-1D68F443AB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8293" y="4935048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F905846E-005E-654B-88DC-692347EEEF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8293" y="5204062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A6F7585C-1671-5B48-AF40-5C53F1B8B5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8293" y="5543120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A7073F38-E175-0040-9DB0-C50E142411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99992" y="4730160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4BE17F7-1049-3B48-8591-65D4BA9050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9798" y="4733035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1FB04F-5F4B-2E42-93ED-72D43B987A6B}"/>
              </a:ext>
            </a:extLst>
          </p:cNvPr>
          <p:cNvGrpSpPr/>
          <p:nvPr/>
        </p:nvGrpSpPr>
        <p:grpSpPr>
          <a:xfrm>
            <a:off x="6149663" y="3738407"/>
            <a:ext cx="2299726" cy="1574788"/>
            <a:chOff x="5590527" y="3708393"/>
            <a:chExt cx="2460298" cy="1674586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F5F5408-0B89-094F-905E-1BCE25059343}"/>
                </a:ext>
              </a:extLst>
            </p:cNvPr>
            <p:cNvGrpSpPr/>
            <p:nvPr/>
          </p:nvGrpSpPr>
          <p:grpSpPr>
            <a:xfrm>
              <a:off x="5938221" y="4038969"/>
              <a:ext cx="2112604" cy="1156232"/>
              <a:chOff x="5877023" y="4450631"/>
              <a:chExt cx="2112604" cy="1156232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F423CD3-A7E4-8647-8C96-4F5F7BEC9D94}"/>
                  </a:ext>
                </a:extLst>
              </p:cNvPr>
              <p:cNvSpPr/>
              <p:nvPr/>
            </p:nvSpPr>
            <p:spPr>
              <a:xfrm>
                <a:off x="5877023" y="4457287"/>
                <a:ext cx="2112604" cy="1149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9ADB24C-A30B-544C-BAEB-D1EBE876A5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8061" y="4462703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CED0DCED-B7C0-124E-8E30-B86967781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3758" y="4452580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61DDCD9-0C13-BF49-A785-C48E0D0EFD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7023" y="4699689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03F1E2D-FE82-1847-A819-4D34C3E32B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7023" y="4957817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6A9FCE20-D744-2E49-9BB5-35AAF51E43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7023" y="5307761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2A2F7BD-B69E-AE45-BF2D-C78C922A74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970" y="4462220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7C2B462A-A97E-E544-9537-2E956AE472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7998" y="4462220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EFCE1A68-6C4A-A54C-B120-13F5C7CA4D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7227" y="4450631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82631F3-A358-C64F-A722-5BB7127F6A23}"/>
                </a:ext>
              </a:extLst>
            </p:cNvPr>
            <p:cNvGrpSpPr/>
            <p:nvPr/>
          </p:nvGrpSpPr>
          <p:grpSpPr>
            <a:xfrm>
              <a:off x="5795693" y="4115039"/>
              <a:ext cx="2112604" cy="1156232"/>
              <a:chOff x="5877023" y="4450631"/>
              <a:chExt cx="2112604" cy="1156232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08C415D1-F062-EB42-971B-A3A0A573CBB9}"/>
                  </a:ext>
                </a:extLst>
              </p:cNvPr>
              <p:cNvSpPr/>
              <p:nvPr/>
            </p:nvSpPr>
            <p:spPr>
              <a:xfrm>
                <a:off x="5877023" y="4457287"/>
                <a:ext cx="2112604" cy="1149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F9D0E3C-A0B8-9F4B-ABDD-F08247661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8061" y="4462703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06596CC-41B8-1E40-AB99-320420BC1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3758" y="4452580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A8B04431-F016-4842-85C4-D9B52134FE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7023" y="4699689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4D6AA5FF-6595-504C-955D-D284F416CE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7023" y="4957817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9931A7DD-68EB-BA40-A9F3-BB04B8D734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7023" y="5307761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C3E7AFD-792F-FD42-A17E-90F8C5F8D7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970" y="4462220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2B147B9-800E-4F49-9D73-F5FDD99812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7998" y="4462220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71EC30A-AA6E-EA47-8BFD-8D15B9183C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7227" y="4450631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394B02A-D539-664A-9673-0E496F9B97A1}"/>
                </a:ext>
              </a:extLst>
            </p:cNvPr>
            <p:cNvGrpSpPr/>
            <p:nvPr/>
          </p:nvGrpSpPr>
          <p:grpSpPr>
            <a:xfrm>
              <a:off x="5590527" y="4226747"/>
              <a:ext cx="2112604" cy="1156232"/>
              <a:chOff x="5877023" y="4450631"/>
              <a:chExt cx="2112604" cy="1156232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AB98651F-819B-8D49-BB7D-78914812B293}"/>
                  </a:ext>
                </a:extLst>
              </p:cNvPr>
              <p:cNvSpPr/>
              <p:nvPr/>
            </p:nvSpPr>
            <p:spPr>
              <a:xfrm>
                <a:off x="5877023" y="4457287"/>
                <a:ext cx="2112604" cy="1149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C854CE4C-E0B5-3946-9F94-EC476F4AB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8061" y="4462703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91C45AED-3D73-A541-B362-BE66A4FC0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3758" y="4452580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31738EB2-38B2-4C46-803B-00899F4C11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7023" y="4699689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153F5CC5-1B9A-CF4F-9385-3CC3B9516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7023" y="4957817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BC2386C-3A90-844C-B0D8-90131718D6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7023" y="5307761"/>
                <a:ext cx="211260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2833BE30-E10F-E94C-BF21-B7E904DC4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970" y="4462220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CF6C8CE-DD5C-3544-9F0B-7226EC49C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7998" y="4462220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6FBD7697-4E62-1344-B118-A68B2E11B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7227" y="4450631"/>
                <a:ext cx="0" cy="11433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A0AC185-C86D-8641-BD52-7D461C99E914}"/>
                </a:ext>
              </a:extLst>
            </p:cNvPr>
            <p:cNvSpPr txBox="1"/>
            <p:nvPr/>
          </p:nvSpPr>
          <p:spPr>
            <a:xfrm>
              <a:off x="5957803" y="3708393"/>
              <a:ext cx="1868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Recommended procedures</a:t>
              </a:r>
            </a:p>
          </p:txBody>
        </p:sp>
      </p:grpSp>
      <p:sp>
        <p:nvSpPr>
          <p:cNvPr id="149" name="Right Arrow 148">
            <a:extLst>
              <a:ext uri="{FF2B5EF4-FFF2-40B4-BE49-F238E27FC236}">
                <a16:creationId xmlns:a16="http://schemas.microsoft.com/office/drawing/2014/main" id="{1A8B51A8-409A-7E4B-AC8B-B1EF99006096}"/>
              </a:ext>
            </a:extLst>
          </p:cNvPr>
          <p:cNvSpPr/>
          <p:nvPr/>
        </p:nvSpPr>
        <p:spPr>
          <a:xfrm>
            <a:off x="7236126" y="900581"/>
            <a:ext cx="2426527" cy="23946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rd 32">
            <a:extLst>
              <a:ext uri="{FF2B5EF4-FFF2-40B4-BE49-F238E27FC236}">
                <a16:creationId xmlns:a16="http://schemas.microsoft.com/office/drawing/2014/main" id="{DE8518EC-F229-3244-A024-288B23CE0034}"/>
              </a:ext>
            </a:extLst>
          </p:cNvPr>
          <p:cNvSpPr/>
          <p:nvPr/>
        </p:nvSpPr>
        <p:spPr>
          <a:xfrm>
            <a:off x="1009012" y="2369509"/>
            <a:ext cx="1043619" cy="538650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" pitchFamily="2" charset="0"/>
              </a:rPr>
              <a:t>Diagnoses</a:t>
            </a:r>
          </a:p>
        </p:txBody>
      </p:sp>
      <p:sp>
        <p:nvSpPr>
          <p:cNvPr id="34" name="Vertical Scroll 33">
            <a:extLst>
              <a:ext uri="{FF2B5EF4-FFF2-40B4-BE49-F238E27FC236}">
                <a16:creationId xmlns:a16="http://schemas.microsoft.com/office/drawing/2014/main" id="{B2CF653F-5D94-9341-BEAE-F482C2B70BDF}"/>
              </a:ext>
            </a:extLst>
          </p:cNvPr>
          <p:cNvSpPr/>
          <p:nvPr/>
        </p:nvSpPr>
        <p:spPr>
          <a:xfrm>
            <a:off x="904679" y="3673528"/>
            <a:ext cx="1285864" cy="680323"/>
          </a:xfrm>
          <a:prstGeom prst="verticalScroll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" pitchFamily="2" charset="0"/>
              </a:rPr>
              <a:t>Medications</a:t>
            </a:r>
          </a:p>
        </p:txBody>
      </p:sp>
      <p:sp>
        <p:nvSpPr>
          <p:cNvPr id="42" name="Document 41">
            <a:extLst>
              <a:ext uri="{FF2B5EF4-FFF2-40B4-BE49-F238E27FC236}">
                <a16:creationId xmlns:a16="http://schemas.microsoft.com/office/drawing/2014/main" id="{A1D6F783-1D3E-5849-BB43-D7CE1BB35286}"/>
              </a:ext>
            </a:extLst>
          </p:cNvPr>
          <p:cNvSpPr/>
          <p:nvPr/>
        </p:nvSpPr>
        <p:spPr>
          <a:xfrm>
            <a:off x="1009012" y="3006617"/>
            <a:ext cx="1025874" cy="594808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" pitchFamily="2" charset="0"/>
              </a:rPr>
              <a:t>Procedures</a:t>
            </a:r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58998F04-297F-894C-8F58-1344558C7CE1}"/>
              </a:ext>
            </a:extLst>
          </p:cNvPr>
          <p:cNvSpPr/>
          <p:nvPr/>
        </p:nvSpPr>
        <p:spPr>
          <a:xfrm>
            <a:off x="911742" y="4431883"/>
            <a:ext cx="1285862" cy="535173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" pitchFamily="2" charset="0"/>
              </a:rPr>
              <a:t>Demographics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E46437DE-CD4D-DB4D-A2FE-09156744921F}"/>
              </a:ext>
            </a:extLst>
          </p:cNvPr>
          <p:cNvSpPr/>
          <p:nvPr/>
        </p:nvSpPr>
        <p:spPr>
          <a:xfrm>
            <a:off x="2193534" y="2334800"/>
            <a:ext cx="355299" cy="266875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E541C74-D04E-8A4B-BC22-2DCD9CB6F834}"/>
              </a:ext>
            </a:extLst>
          </p:cNvPr>
          <p:cNvGrpSpPr/>
          <p:nvPr/>
        </p:nvGrpSpPr>
        <p:grpSpPr>
          <a:xfrm>
            <a:off x="1740935" y="5472622"/>
            <a:ext cx="10131707" cy="1385378"/>
            <a:chOff x="986059" y="5786615"/>
            <a:chExt cx="10131707" cy="1385378"/>
          </a:xfrm>
        </p:grpSpPr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72D10295-F657-CD4E-B41D-8EEF6D83D3D7}"/>
                </a:ext>
              </a:extLst>
            </p:cNvPr>
            <p:cNvSpPr/>
            <p:nvPr/>
          </p:nvSpPr>
          <p:spPr>
            <a:xfrm>
              <a:off x="1582677" y="5978245"/>
              <a:ext cx="9535089" cy="457200"/>
            </a:xfrm>
            <a:prstGeom prst="rightArrow">
              <a:avLst/>
            </a:prstGeom>
            <a:gradFill flip="none" rotWithShape="1">
              <a:gsLst>
                <a:gs pos="77000">
                  <a:schemeClr val="accent4">
                    <a:lumMod val="40000"/>
                    <a:lumOff val="60000"/>
                  </a:schemeClr>
                </a:gs>
                <a:gs pos="100000">
                  <a:srgbClr val="FF0000"/>
                </a:gs>
                <a:gs pos="0">
                  <a:srgbClr val="00B050"/>
                </a:gs>
                <a:gs pos="40000">
                  <a:schemeClr val="accent6">
                    <a:lumMod val="45000"/>
                    <a:lumOff val="55000"/>
                  </a:schemeClr>
                </a:gs>
                <a:gs pos="47000">
                  <a:schemeClr val="accent6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CE1FAB3-0480-1F42-AFF3-78D02E4E3DE9}"/>
                </a:ext>
              </a:extLst>
            </p:cNvPr>
            <p:cNvSpPr txBox="1"/>
            <p:nvPr/>
          </p:nvSpPr>
          <p:spPr>
            <a:xfrm>
              <a:off x="4743907" y="5808770"/>
              <a:ext cx="157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 pitchFamily="2" charset="0"/>
                </a:rPr>
                <a:t>Prediction date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1F713D3-160B-174D-AAA6-40003D13F8BB}"/>
                </a:ext>
              </a:extLst>
            </p:cNvPr>
            <p:cNvSpPr txBox="1"/>
            <p:nvPr/>
          </p:nvSpPr>
          <p:spPr>
            <a:xfrm>
              <a:off x="7538089" y="5786615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 pitchFamily="2" charset="0"/>
                </a:rPr>
                <a:t>Index date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06D7E8C-2856-6040-B3A8-FF66FB89D07C}"/>
                </a:ext>
              </a:extLst>
            </p:cNvPr>
            <p:cNvSpPr txBox="1"/>
            <p:nvPr/>
          </p:nvSpPr>
          <p:spPr>
            <a:xfrm>
              <a:off x="986059" y="5787378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 pitchFamily="2" charset="0"/>
                </a:rPr>
                <a:t>First record date</a:t>
              </a:r>
            </a:p>
          </p:txBody>
        </p:sp>
        <p:sp>
          <p:nvSpPr>
            <p:cNvPr id="52" name="Right Brace 51">
              <a:extLst>
                <a:ext uri="{FF2B5EF4-FFF2-40B4-BE49-F238E27FC236}">
                  <a16:creationId xmlns:a16="http://schemas.microsoft.com/office/drawing/2014/main" id="{20707C6E-2A41-5545-8A51-7350E3A994BC}"/>
                </a:ext>
              </a:extLst>
            </p:cNvPr>
            <p:cNvSpPr/>
            <p:nvPr/>
          </p:nvSpPr>
          <p:spPr>
            <a:xfrm rot="5400000">
              <a:off x="3457493" y="4631327"/>
              <a:ext cx="218379" cy="3727921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ight Brace 151">
              <a:extLst>
                <a:ext uri="{FF2B5EF4-FFF2-40B4-BE49-F238E27FC236}">
                  <a16:creationId xmlns:a16="http://schemas.microsoft.com/office/drawing/2014/main" id="{40653F48-301C-B346-B588-E5C8EDCBA3A5}"/>
                </a:ext>
              </a:extLst>
            </p:cNvPr>
            <p:cNvSpPr/>
            <p:nvPr/>
          </p:nvSpPr>
          <p:spPr>
            <a:xfrm rot="5400000">
              <a:off x="6676477" y="5174018"/>
              <a:ext cx="211653" cy="2649265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ight Brace 152">
              <a:extLst>
                <a:ext uri="{FF2B5EF4-FFF2-40B4-BE49-F238E27FC236}">
                  <a16:creationId xmlns:a16="http://schemas.microsoft.com/office/drawing/2014/main" id="{2E09AED4-37AB-2043-8C01-A5FF4CA0E9CE}"/>
                </a:ext>
              </a:extLst>
            </p:cNvPr>
            <p:cNvSpPr/>
            <p:nvPr/>
          </p:nvSpPr>
          <p:spPr>
            <a:xfrm rot="5400000">
              <a:off x="9367812" y="5157514"/>
              <a:ext cx="211653" cy="2649265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E05E96DF-61BD-FE42-94E5-00827474EBC5}"/>
                    </a:ext>
                  </a:extLst>
                </p:cNvPr>
                <p:cNvSpPr txBox="1"/>
                <p:nvPr/>
              </p:nvSpPr>
              <p:spPr>
                <a:xfrm>
                  <a:off x="9213849" y="6626312"/>
                  <a:ext cx="9861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Times" pitchFamily="2" charset="0"/>
                    </a:rPr>
                    <a:t>1 year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endParaRPr lang="en-US" dirty="0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E05E96DF-61BD-FE42-94E5-00827474EB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3849" y="6626312"/>
                  <a:ext cx="98616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063" t="-6452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14101B0-F60B-9A41-BCB5-A0971679EF5C}"/>
                </a:ext>
              </a:extLst>
            </p:cNvPr>
            <p:cNvSpPr txBox="1"/>
            <p:nvPr/>
          </p:nvSpPr>
          <p:spPr>
            <a:xfrm>
              <a:off x="5469065" y="6525662"/>
              <a:ext cx="27494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 pitchFamily="2" charset="0"/>
                </a:rPr>
                <a:t>1 year for MCI prediction</a:t>
              </a:r>
            </a:p>
            <a:p>
              <a:r>
                <a:rPr lang="en-US" dirty="0">
                  <a:latin typeface="Times" pitchFamily="2" charset="0"/>
                </a:rPr>
                <a:t>2 months for recommender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B1774D92-5EB5-2345-9E75-A90C0EC94118}"/>
                    </a:ext>
                  </a:extLst>
                </p:cNvPr>
                <p:cNvSpPr txBox="1"/>
                <p:nvPr/>
              </p:nvSpPr>
              <p:spPr>
                <a:xfrm>
                  <a:off x="3225296" y="6608439"/>
                  <a:ext cx="9861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Times" pitchFamily="2" charset="0"/>
                    </a:rPr>
                    <a:t>1 year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endParaRPr lang="en-US" dirty="0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B1774D92-5EB5-2345-9E75-A90C0EC941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296" y="6608439"/>
                  <a:ext cx="98616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063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2BBEBF-84C3-374C-A7D2-95427276CA48}"/>
              </a:ext>
            </a:extLst>
          </p:cNvPr>
          <p:cNvGrpSpPr/>
          <p:nvPr/>
        </p:nvGrpSpPr>
        <p:grpSpPr>
          <a:xfrm>
            <a:off x="9374299" y="2500362"/>
            <a:ext cx="2227629" cy="882992"/>
            <a:chOff x="9202371" y="2193432"/>
            <a:chExt cx="2227629" cy="882992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AC26ED85-E7DC-EC41-A5EB-75D44BD74F4B}"/>
                </a:ext>
              </a:extLst>
            </p:cNvPr>
            <p:cNvSpPr/>
            <p:nvPr/>
          </p:nvSpPr>
          <p:spPr>
            <a:xfrm>
              <a:off x="9202371" y="2193432"/>
              <a:ext cx="1626774" cy="88299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" pitchFamily="2" charset="0"/>
                </a:rPr>
                <a:t>MCI prediction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650EF25-2AC4-7748-847A-6D3A19D5D375}"/>
                </a:ext>
              </a:extLst>
            </p:cNvPr>
            <p:cNvCxnSpPr/>
            <p:nvPr/>
          </p:nvCxnSpPr>
          <p:spPr>
            <a:xfrm>
              <a:off x="10831595" y="2493875"/>
              <a:ext cx="5984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3D8F50BE-BAA2-7547-BEF7-63DE617E26DE}"/>
                </a:ext>
              </a:extLst>
            </p:cNvPr>
            <p:cNvCxnSpPr/>
            <p:nvPr/>
          </p:nvCxnSpPr>
          <p:spPr>
            <a:xfrm>
              <a:off x="10807085" y="2745517"/>
              <a:ext cx="5984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945098-CF63-3F4F-B567-4B9782B23CDF}"/>
              </a:ext>
            </a:extLst>
          </p:cNvPr>
          <p:cNvGrpSpPr/>
          <p:nvPr/>
        </p:nvGrpSpPr>
        <p:grpSpPr>
          <a:xfrm>
            <a:off x="9366867" y="3995909"/>
            <a:ext cx="2236374" cy="882992"/>
            <a:chOff x="9227123" y="3812369"/>
            <a:chExt cx="2236374" cy="882992"/>
          </a:xfrm>
        </p:grpSpPr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3CFB35D3-79A4-924B-9B3B-B92CF0FB54DD}"/>
                </a:ext>
              </a:extLst>
            </p:cNvPr>
            <p:cNvSpPr/>
            <p:nvPr/>
          </p:nvSpPr>
          <p:spPr>
            <a:xfrm>
              <a:off x="9227123" y="3812369"/>
              <a:ext cx="1626774" cy="88299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" pitchFamily="2" charset="0"/>
                </a:rPr>
                <a:t>Procedure recommendation</a:t>
              </a:r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23E764E5-66E9-BF42-BCF0-FA6C9DCE8CE4}"/>
                </a:ext>
              </a:extLst>
            </p:cNvPr>
            <p:cNvCxnSpPr/>
            <p:nvPr/>
          </p:nvCxnSpPr>
          <p:spPr>
            <a:xfrm>
              <a:off x="10856105" y="3930845"/>
              <a:ext cx="5984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ED15ACA6-DC8F-3F4D-ACC0-FA2A5959E58E}"/>
                </a:ext>
              </a:extLst>
            </p:cNvPr>
            <p:cNvCxnSpPr/>
            <p:nvPr/>
          </p:nvCxnSpPr>
          <p:spPr>
            <a:xfrm>
              <a:off x="10853570" y="4055135"/>
              <a:ext cx="5984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029E4A2-457E-D647-9361-5541A548B2BC}"/>
                </a:ext>
              </a:extLst>
            </p:cNvPr>
            <p:cNvCxnSpPr/>
            <p:nvPr/>
          </p:nvCxnSpPr>
          <p:spPr>
            <a:xfrm>
              <a:off x="10865092" y="4204192"/>
              <a:ext cx="5984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78CE90AB-54FF-3F4D-97F5-6D9EC56FC5B1}"/>
                </a:ext>
              </a:extLst>
            </p:cNvPr>
            <p:cNvCxnSpPr/>
            <p:nvPr/>
          </p:nvCxnSpPr>
          <p:spPr>
            <a:xfrm>
              <a:off x="10863779" y="4554717"/>
              <a:ext cx="5984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CB1D-D30E-A04E-B242-D561A8ED40B2}"/>
                </a:ext>
              </a:extLst>
            </p:cNvPr>
            <p:cNvSpPr txBox="1"/>
            <p:nvPr/>
          </p:nvSpPr>
          <p:spPr>
            <a:xfrm rot="5400000">
              <a:off x="10981254" y="418056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209" name="Right Arrow 208">
            <a:extLst>
              <a:ext uri="{FF2B5EF4-FFF2-40B4-BE49-F238E27FC236}">
                <a16:creationId xmlns:a16="http://schemas.microsoft.com/office/drawing/2014/main" id="{D8BCDBE6-74D3-C14C-A8D6-231C4B8CF768}"/>
              </a:ext>
            </a:extLst>
          </p:cNvPr>
          <p:cNvSpPr/>
          <p:nvPr/>
        </p:nvSpPr>
        <p:spPr>
          <a:xfrm>
            <a:off x="7765510" y="2862237"/>
            <a:ext cx="1438679" cy="23946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ight Arrow 209">
            <a:extLst>
              <a:ext uri="{FF2B5EF4-FFF2-40B4-BE49-F238E27FC236}">
                <a16:creationId xmlns:a16="http://schemas.microsoft.com/office/drawing/2014/main" id="{DBFFF939-D8AC-2E4A-B875-D17BA93F3410}"/>
              </a:ext>
            </a:extLst>
          </p:cNvPr>
          <p:cNvSpPr/>
          <p:nvPr/>
        </p:nvSpPr>
        <p:spPr>
          <a:xfrm>
            <a:off x="8539574" y="4398343"/>
            <a:ext cx="805369" cy="23946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ight Arrow 210">
            <a:extLst>
              <a:ext uri="{FF2B5EF4-FFF2-40B4-BE49-F238E27FC236}">
                <a16:creationId xmlns:a16="http://schemas.microsoft.com/office/drawing/2014/main" id="{D58B7D5A-2D9C-F341-9DD1-84C0B8A174D5}"/>
              </a:ext>
            </a:extLst>
          </p:cNvPr>
          <p:cNvSpPr/>
          <p:nvPr/>
        </p:nvSpPr>
        <p:spPr>
          <a:xfrm rot="20172086">
            <a:off x="5296328" y="3389077"/>
            <a:ext cx="1438679" cy="23946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ight Arrow 211">
            <a:extLst>
              <a:ext uri="{FF2B5EF4-FFF2-40B4-BE49-F238E27FC236}">
                <a16:creationId xmlns:a16="http://schemas.microsoft.com/office/drawing/2014/main" id="{232746B8-1E95-874F-96C1-A492C5FC3372}"/>
              </a:ext>
            </a:extLst>
          </p:cNvPr>
          <p:cNvSpPr/>
          <p:nvPr/>
        </p:nvSpPr>
        <p:spPr>
          <a:xfrm rot="2182675">
            <a:off x="5329830" y="4209266"/>
            <a:ext cx="805369" cy="23946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51B834-E37C-B84F-9934-DE4F276B3D71}"/>
              </a:ext>
            </a:extLst>
          </p:cNvPr>
          <p:cNvSpPr txBox="1"/>
          <p:nvPr/>
        </p:nvSpPr>
        <p:spPr>
          <a:xfrm>
            <a:off x="296091" y="74022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(a)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FA276E-7871-EF4B-95A4-5FC8BA234661}"/>
              </a:ext>
            </a:extLst>
          </p:cNvPr>
          <p:cNvSpPr txBox="1"/>
          <p:nvPr/>
        </p:nvSpPr>
        <p:spPr>
          <a:xfrm>
            <a:off x="292349" y="33054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(b)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640A5B0-4D40-5645-BDDF-E18A9921FD2F}"/>
              </a:ext>
            </a:extLst>
          </p:cNvPr>
          <p:cNvSpPr txBox="1"/>
          <p:nvPr/>
        </p:nvSpPr>
        <p:spPr>
          <a:xfrm>
            <a:off x="307093" y="57643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28220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280</Words>
  <Application>Microsoft Macintosh PowerPoint</Application>
  <PresentationFormat>Widescreen</PresentationFormat>
  <Paragraphs>106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 Fouladvand</dc:creator>
  <cp:lastModifiedBy>Sajjad Fouladvand</cp:lastModifiedBy>
  <cp:revision>6</cp:revision>
  <dcterms:created xsi:type="dcterms:W3CDTF">2022-03-03T18:09:36Z</dcterms:created>
  <dcterms:modified xsi:type="dcterms:W3CDTF">2022-03-06T19:10:42Z</dcterms:modified>
</cp:coreProperties>
</file>