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3420-2202-4D3C-AA2D-6595442B680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41EE-7EC5-4328-836F-A074B61FD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CC1-E19B-408B-BCA8-1150821BFD36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27C2-C74C-46D7-BB6E-C983E5EDAD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1840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31840" y="1772816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Sequencer Simulator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3573016"/>
            <a:ext cx="6912768" cy="22322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Run Folder Generator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31640" y="4149080"/>
            <a:ext cx="2880320" cy="136815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Structure creation</a:t>
            </a:r>
          </a:p>
          <a:p>
            <a:r>
              <a:rPr lang="en-GB" dirty="0" smtClean="0"/>
              <a:t>Allocation of reads to tiles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16016" y="4149080"/>
            <a:ext cx="2376264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BCL output per tile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16016" y="5013176"/>
            <a:ext cx="2376264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BCL output per tile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5652120" y="4797152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4211960" y="4365104"/>
            <a:ext cx="50405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4211960" y="4833156"/>
            <a:ext cx="50405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 flipV="1">
            <a:off x="4211960" y="4797152"/>
            <a:ext cx="50405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>
            <a:off x="4283968" y="7647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53" idx="0"/>
          </p:cNvCxnSpPr>
          <p:nvPr/>
        </p:nvCxnSpPr>
        <p:spPr>
          <a:xfrm rot="5400000">
            <a:off x="4139952" y="249289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131840" y="6093296"/>
            <a:ext cx="2304256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Run Folder (</a:t>
            </a:r>
            <a:r>
              <a:rPr lang="en-GB" dirty="0" err="1" smtClean="0"/>
              <a:t>Bcl</a:t>
            </a:r>
            <a:r>
              <a:rPr lang="en-GB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rot="5400000">
            <a:off x="4139952" y="594928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948264" y="1772816"/>
            <a:ext cx="93610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BAM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" idx="3"/>
            <a:endCxn id="40" idx="2"/>
          </p:cNvCxnSpPr>
          <p:nvPr/>
        </p:nvCxnSpPr>
        <p:spPr>
          <a:xfrm>
            <a:off x="5436096" y="2060848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07904" y="2636912"/>
            <a:ext cx="1152128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4103948" y="339299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059832" y="980728"/>
            <a:ext cx="2448272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4176750" y="166401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2924944"/>
            <a:ext cx="2592288" cy="37444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Read </a:t>
            </a:r>
            <a:r>
              <a:rPr lang="en-GB" dirty="0" err="1" smtClean="0"/>
              <a:t>Config</a:t>
            </a:r>
            <a:r>
              <a:rPr lang="en-GB" dirty="0" smtClean="0"/>
              <a:t>/Inputs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5536" y="3645024"/>
            <a:ext cx="194421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92500" lnSpcReduction="10000"/>
          </a:bodyPr>
          <a:lstStyle/>
          <a:p>
            <a:r>
              <a:rPr lang="en-GB" dirty="0" err="1" smtClean="0"/>
              <a:t>ConfigReader</a:t>
            </a:r>
            <a:r>
              <a:rPr lang="en-GB" dirty="0" smtClean="0"/>
              <a:t> (static)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5536" y="4149080"/>
            <a:ext cx="194421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92500" lnSpcReduction="10000"/>
          </a:bodyPr>
          <a:lstStyle/>
          <a:p>
            <a:r>
              <a:rPr lang="en-GB" dirty="0" smtClean="0"/>
              <a:t>Format1 Reader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5536" y="4581128"/>
            <a:ext cx="194421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92500" lnSpcReduction="10000"/>
          </a:bodyPr>
          <a:lstStyle/>
          <a:p>
            <a:r>
              <a:rPr lang="en-GB" dirty="0" smtClean="0"/>
              <a:t>Format2 Reader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5013176"/>
            <a:ext cx="194421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92500" lnSpcReduction="10000"/>
          </a:bodyPr>
          <a:lstStyle/>
          <a:p>
            <a:r>
              <a:rPr lang="en-GB" dirty="0" smtClean="0"/>
              <a:t>Format3 Reader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5536" y="5445224"/>
            <a:ext cx="2088232" cy="9361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FASTA Streamer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3848" y="6237312"/>
            <a:ext cx="1008112" cy="504056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50000"/>
                </a:schemeClr>
              </a:gs>
              <a:gs pos="80000">
                <a:schemeClr val="accent1">
                  <a:shade val="93000"/>
                  <a:satMod val="130000"/>
                  <a:alpha val="47000"/>
                </a:schemeClr>
              </a:gs>
              <a:gs pos="100000">
                <a:schemeClr val="accent1">
                  <a:shade val="94000"/>
                  <a:satMod val="135000"/>
                  <a:alpha val="4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Window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1600" y="5877272"/>
            <a:ext cx="1944216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85000" lnSpcReduction="10000"/>
          </a:bodyPr>
          <a:lstStyle/>
          <a:p>
            <a:r>
              <a:rPr lang="en-GB" dirty="0" err="1" smtClean="0"/>
              <a:t>CachedFastaWindow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44008" y="5013176"/>
            <a:ext cx="2088232" cy="165618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RequestedCoverage</a:t>
            </a:r>
          </a:p>
          <a:p>
            <a:r>
              <a:rPr lang="en-GB" sz="1200" dirty="0" smtClean="0"/>
              <a:t>Init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88024" y="5661248"/>
            <a:ext cx="1656184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err="1" smtClean="0"/>
              <a:t>CurrentWindow</a:t>
            </a:r>
            <a:endParaRPr lang="en-GB" dirty="0" smtClean="0"/>
          </a:p>
          <a:p>
            <a:r>
              <a:rPr lang="en-GB" sz="1200" dirty="0" smtClean="0"/>
              <a:t>Update</a:t>
            </a:r>
          </a:p>
          <a:p>
            <a:r>
              <a:rPr lang="en-GB" sz="1200" dirty="0" smtClean="0"/>
              <a:t>Output when more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15816" y="6237312"/>
            <a:ext cx="288032" cy="7200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1"/>
          </p:cNvCxnSpPr>
          <p:nvPr/>
        </p:nvCxnSpPr>
        <p:spPr>
          <a:xfrm rot="10800000" flipV="1">
            <a:off x="4211960" y="6093296"/>
            <a:ext cx="576064" cy="1440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04048" y="5517232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948264" y="3140968"/>
            <a:ext cx="1944216" cy="324036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smtClean="0"/>
              <a:t>Outputs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092280" y="5733256"/>
            <a:ext cx="1656184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62500" lnSpcReduction="20000"/>
          </a:bodyPr>
          <a:lstStyle/>
          <a:p>
            <a:r>
              <a:rPr lang="en-GB" dirty="0" err="1" smtClean="0"/>
              <a:t>AccomplishedCoverage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6084168" y="5913276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401198">
            <a:off x="6098775" y="5909651"/>
            <a:ext cx="868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GB" sz="1200" dirty="0" smtClean="0"/>
              <a:t>tream out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3635896" y="2924944"/>
            <a:ext cx="2520280" cy="1800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1600" dirty="0" smtClean="0"/>
              <a:t> Pick random pair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smtClean="0"/>
              <a:t>Apply errors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smtClean="0"/>
              <a:t>Check if allowed to add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smtClean="0"/>
              <a:t>If yes: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smtClean="0"/>
              <a:t>Update state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/>
              <a:t> </a:t>
            </a:r>
            <a:r>
              <a:rPr lang="en-GB" sz="1600" dirty="0" smtClean="0"/>
              <a:t>Output</a:t>
            </a:r>
          </a:p>
          <a:p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2915816" y="4941168"/>
            <a:ext cx="1152128" cy="648072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50000"/>
                </a:schemeClr>
              </a:gs>
              <a:gs pos="80000">
                <a:schemeClr val="accent1">
                  <a:shade val="93000"/>
                  <a:satMod val="130000"/>
                  <a:alpha val="47000"/>
                </a:schemeClr>
              </a:gs>
              <a:gs pos="100000">
                <a:schemeClr val="accent1">
                  <a:shade val="94000"/>
                  <a:satMod val="135000"/>
                  <a:alpha val="44000"/>
                </a:schemeClr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lnSpcReduction="10000"/>
          </a:bodyPr>
          <a:lstStyle/>
          <a:p>
            <a:r>
              <a:rPr lang="en-GB" dirty="0" err="1"/>
              <a:t>Fasta</a:t>
            </a:r>
            <a:r>
              <a:rPr lang="en-GB" dirty="0"/>
              <a:t> + Properties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2771800" y="5661248"/>
            <a:ext cx="288032" cy="1440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508104" y="2060848"/>
            <a:ext cx="1512168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85000" lnSpcReduction="10000"/>
          </a:bodyPr>
          <a:lstStyle/>
          <a:p>
            <a:r>
              <a:rPr lang="en-GB" dirty="0" err="1" smtClean="0"/>
              <a:t>NextInsertPicker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372200" y="1484784"/>
            <a:ext cx="2448272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70000" lnSpcReduction="20000"/>
          </a:bodyPr>
          <a:lstStyle/>
          <a:p>
            <a:r>
              <a:rPr lang="en-GB" dirty="0" err="1" smtClean="0"/>
              <a:t>PropertyBasedCoverageModifier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876256" y="1052736"/>
            <a:ext cx="1512168" cy="2880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 fontScale="85000" lnSpcReduction="20000"/>
          </a:bodyPr>
          <a:lstStyle/>
          <a:p>
            <a:r>
              <a:rPr lang="en-GB" dirty="0" err="1" smtClean="0"/>
              <a:t>Homopolymer</a:t>
            </a:r>
            <a:r>
              <a:rPr lang="en-GB" dirty="0" smtClean="0"/>
              <a:t> %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43" idx="2"/>
          </p:cNvCxnSpPr>
          <p:nvPr/>
        </p:nvCxnSpPr>
        <p:spPr>
          <a:xfrm flipV="1">
            <a:off x="5292080" y="2492896"/>
            <a:ext cx="972108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588224" y="1772816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35502" y="1413570"/>
            <a:ext cx="1456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987824" y="764704"/>
            <a:ext cx="2088232" cy="11521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r>
              <a:rPr lang="en-GB" dirty="0" err="1" smtClean="0"/>
              <a:t>ReadPairWithErrors</a:t>
            </a:r>
            <a:endParaRPr lang="en-GB" dirty="0" smtClean="0"/>
          </a:p>
          <a:p>
            <a:r>
              <a:rPr lang="en-GB" sz="1200" dirty="0" err="1" smtClean="0"/>
              <a:t>startPos</a:t>
            </a:r>
            <a:r>
              <a:rPr lang="en-GB" sz="1200" dirty="0" smtClean="0"/>
              <a:t>, </a:t>
            </a:r>
            <a:r>
              <a:rPr lang="en-GB" sz="1200" dirty="0" err="1" smtClean="0"/>
              <a:t>endPos</a:t>
            </a:r>
            <a:endParaRPr lang="en-GB" sz="1200" dirty="0" smtClean="0"/>
          </a:p>
          <a:p>
            <a:r>
              <a:rPr lang="en-GB" sz="1200" dirty="0" smtClean="0"/>
              <a:t>CIGAR?</a:t>
            </a:r>
          </a:p>
          <a:p>
            <a:r>
              <a:rPr lang="en-GB" sz="1200" dirty="0" smtClean="0"/>
              <a:t>qualities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251520" y="548680"/>
            <a:ext cx="2448272" cy="15841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dirty="0" smtClean="0"/>
              <a:t> Gen Quality Bin Choices, </a:t>
            </a:r>
            <a:r>
              <a:rPr lang="en-GB" sz="1200" dirty="0" smtClean="0"/>
              <a:t>taking into account </a:t>
            </a:r>
            <a:r>
              <a:rPr lang="en-GB" sz="1200" dirty="0" err="1" smtClean="0"/>
              <a:t>homopolymers</a:t>
            </a:r>
            <a:r>
              <a:rPr lang="en-GB" sz="1200" dirty="0" smtClean="0"/>
              <a:t> etc, by starting from middle</a:t>
            </a:r>
            <a:endParaRPr lang="en-GB" sz="1400" dirty="0" smtClean="0"/>
          </a:p>
          <a:p>
            <a:pPr>
              <a:buFont typeface="Arial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smtClean="0"/>
              <a:t>Gen Qualities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smtClean="0"/>
              <a:t>Gen Errors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/>
              <a:t> Gen Bases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 rot="16200000" flipV="1">
            <a:off x="2843808" y="2420888"/>
            <a:ext cx="158417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1" idx="3"/>
            <a:endCxn id="60" idx="1"/>
          </p:cNvCxnSpPr>
          <p:nvPr/>
        </p:nvCxnSpPr>
        <p:spPr>
          <a:xfrm>
            <a:off x="2699792" y="134076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4608004" y="4617132"/>
            <a:ext cx="208823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04048" y="4365104"/>
            <a:ext cx="20882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rot="16200000" flipV="1">
            <a:off x="827584" y="2276872"/>
            <a:ext cx="309634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9872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Bin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 rot="5400000">
            <a:off x="4463988" y="8727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2" idx="7"/>
          </p:cNvCxnSpPr>
          <p:nvPr/>
        </p:nvCxnSpPr>
        <p:spPr>
          <a:xfrm rot="5400000">
            <a:off x="1526044" y="3415366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951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rot="5400000">
            <a:off x="102560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835696" y="980728"/>
            <a:ext cx="5472608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" idx="0"/>
          </p:cNvCxnSpPr>
          <p:nvPr/>
        </p:nvCxnSpPr>
        <p:spPr>
          <a:xfrm rot="5400000">
            <a:off x="1241630" y="1898830"/>
            <a:ext cx="158417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322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Bin 9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051720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bin0/</a:t>
            </a:r>
          </a:p>
          <a:p>
            <a:pPr algn="ctr"/>
            <a:r>
              <a:rPr lang="en-GB" dirty="0" smtClean="0"/>
              <a:t>tile255</a:t>
            </a:r>
          </a:p>
        </p:txBody>
      </p:sp>
      <p:sp>
        <p:nvSpPr>
          <p:cNvPr id="32" name="Oval 31"/>
          <p:cNvSpPr/>
          <p:nvPr/>
        </p:nvSpPr>
        <p:spPr>
          <a:xfrm>
            <a:off x="467544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bin0/</a:t>
            </a:r>
          </a:p>
          <a:p>
            <a:pPr algn="ctr"/>
            <a:r>
              <a:rPr lang="en-GB" dirty="0" smtClean="0"/>
              <a:t>tile0</a:t>
            </a:r>
          </a:p>
        </p:txBody>
      </p:sp>
      <p:sp>
        <p:nvSpPr>
          <p:cNvPr id="33" name="Oval 32"/>
          <p:cNvSpPr/>
          <p:nvPr/>
        </p:nvSpPr>
        <p:spPr>
          <a:xfrm>
            <a:off x="7452320" y="3645024"/>
            <a:ext cx="1368152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bin9/</a:t>
            </a:r>
          </a:p>
          <a:p>
            <a:pPr algn="ctr"/>
            <a:r>
              <a:rPr lang="en-GB" dirty="0" smtClean="0"/>
              <a:t>tile255</a:t>
            </a:r>
          </a:p>
        </p:txBody>
      </p:sp>
      <p:sp>
        <p:nvSpPr>
          <p:cNvPr id="34" name="Oval 33"/>
          <p:cNvSpPr/>
          <p:nvPr/>
        </p:nvSpPr>
        <p:spPr>
          <a:xfrm>
            <a:off x="5796136" y="3645024"/>
            <a:ext cx="1296144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bin9/</a:t>
            </a:r>
          </a:p>
          <a:p>
            <a:pPr algn="ctr"/>
            <a:r>
              <a:rPr lang="en-GB" dirty="0" smtClean="0"/>
              <a:t>tile0</a:t>
            </a:r>
          </a:p>
        </p:txBody>
      </p:sp>
      <p:cxnSp>
        <p:nvCxnSpPr>
          <p:cNvPr id="36" name="Straight Arrow Connector 35"/>
          <p:cNvCxnSpPr>
            <a:stCxn id="5" idx="2"/>
            <a:endCxn id="31" idx="1"/>
          </p:cNvCxnSpPr>
          <p:nvPr/>
        </p:nvCxnSpPr>
        <p:spPr>
          <a:xfrm rot="16200000" flipH="1">
            <a:off x="1885334" y="3415365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2"/>
            <a:endCxn id="34" idx="7"/>
          </p:cNvCxnSpPr>
          <p:nvPr/>
        </p:nvCxnSpPr>
        <p:spPr>
          <a:xfrm rot="5400000">
            <a:off x="6921371" y="3410093"/>
            <a:ext cx="332023" cy="369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33" idx="1"/>
          </p:cNvCxnSpPr>
          <p:nvPr/>
        </p:nvCxnSpPr>
        <p:spPr>
          <a:xfrm rot="16200000" flipH="1">
            <a:off x="7296479" y="3404820"/>
            <a:ext cx="332023" cy="38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1" idx="2"/>
          </p:cNvCxnSpPr>
          <p:nvPr/>
        </p:nvCxnSpPr>
        <p:spPr>
          <a:xfrm>
            <a:off x="1691680" y="4041068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6"/>
            <a:endCxn id="33" idx="2"/>
          </p:cNvCxnSpPr>
          <p:nvPr/>
        </p:nvCxnSpPr>
        <p:spPr>
          <a:xfrm>
            <a:off x="7092280" y="4041068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27" idx="1"/>
          </p:cNvCxnSpPr>
          <p:nvPr/>
        </p:nvCxnSpPr>
        <p:spPr>
          <a:xfrm>
            <a:off x="2411760" y="3140968"/>
            <a:ext cx="432048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7" idx="0"/>
          </p:cNvCxnSpPr>
          <p:nvPr/>
        </p:nvCxnSpPr>
        <p:spPr>
          <a:xfrm rot="16200000" flipH="1">
            <a:off x="6282190" y="1862826"/>
            <a:ext cx="158417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267744" y="1268760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444208" y="1268760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2771800" y="1268760"/>
            <a:ext cx="43204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868144" y="1268760"/>
            <a:ext cx="43204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311860" y="1232756"/>
            <a:ext cx="50405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</p:cNvCxnSpPr>
          <p:nvPr/>
        </p:nvCxnSpPr>
        <p:spPr>
          <a:xfrm rot="16200000" flipH="1">
            <a:off x="4283968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779912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788024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328084" y="1232756"/>
            <a:ext cx="50405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02027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3"/>
            <a:endCxn id="97" idx="1"/>
          </p:cNvCxnSpPr>
          <p:nvPr/>
        </p:nvCxnSpPr>
        <p:spPr>
          <a:xfrm>
            <a:off x="2123728" y="5229200"/>
            <a:ext cx="489654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4"/>
            <a:endCxn id="6" idx="0"/>
          </p:cNvCxnSpPr>
          <p:nvPr/>
        </p:nvCxnSpPr>
        <p:spPr>
          <a:xfrm rot="16200000" flipH="1">
            <a:off x="1115616" y="440110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4" idx="3"/>
            <a:endCxn id="6" idx="0"/>
          </p:cNvCxnSpPr>
          <p:nvPr/>
        </p:nvCxnSpPr>
        <p:spPr>
          <a:xfrm rot="5400000">
            <a:off x="3510787" y="2321986"/>
            <a:ext cx="476039" cy="447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3" idx="4"/>
            <a:endCxn id="97" idx="0"/>
          </p:cNvCxnSpPr>
          <p:nvPr/>
        </p:nvCxnSpPr>
        <p:spPr>
          <a:xfrm rot="5400000">
            <a:off x="7704348" y="436510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9168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29" idx="6"/>
            <a:endCxn id="122" idx="2"/>
          </p:cNvCxnSpPr>
          <p:nvPr/>
        </p:nvCxnSpPr>
        <p:spPr>
          <a:xfrm>
            <a:off x="133164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22" idx="0"/>
          </p:cNvCxnSpPr>
          <p:nvPr/>
        </p:nvCxnSpPr>
        <p:spPr>
          <a:xfrm rot="16200000" flipH="1">
            <a:off x="178169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30019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97" idx="2"/>
            <a:endCxn id="131" idx="0"/>
          </p:cNvCxnSpPr>
          <p:nvPr/>
        </p:nvCxnSpPr>
        <p:spPr>
          <a:xfrm rot="5400000">
            <a:off x="714628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81236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1" idx="6"/>
            <a:endCxn id="133" idx="2"/>
          </p:cNvCxnSpPr>
          <p:nvPr/>
        </p:nvCxnSpPr>
        <p:spPr>
          <a:xfrm>
            <a:off x="745232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7" idx="2"/>
            <a:endCxn id="133" idx="0"/>
          </p:cNvCxnSpPr>
          <p:nvPr/>
        </p:nvCxnSpPr>
        <p:spPr>
          <a:xfrm rot="16200000" flipH="1">
            <a:off x="790237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139952" y="6309320"/>
            <a:ext cx="8640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3419872" y="3645024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5" name="Straight Arrow Connector 194"/>
          <p:cNvCxnSpPr>
            <a:stCxn id="5" idx="2"/>
            <a:endCxn id="194" idx="1"/>
          </p:cNvCxnSpPr>
          <p:nvPr/>
        </p:nvCxnSpPr>
        <p:spPr>
          <a:xfrm rot="16200000" flipH="1">
            <a:off x="2564138" y="2736562"/>
            <a:ext cx="289841" cy="167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4788024" y="3645024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9" name="Straight Arrow Connector 198"/>
          <p:cNvCxnSpPr>
            <a:stCxn id="27" idx="2"/>
            <a:endCxn id="198" idx="7"/>
          </p:cNvCxnSpPr>
          <p:nvPr/>
        </p:nvCxnSpPr>
        <p:spPr>
          <a:xfrm rot="5400000">
            <a:off x="6254018" y="2700558"/>
            <a:ext cx="289841" cy="1746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59832" y="1772816"/>
            <a:ext cx="302433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Random positions allocator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2771800" y="2348880"/>
            <a:ext cx="3600400" cy="4320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Read pos + tile allocation</a:t>
            </a:r>
          </a:p>
        </p:txBody>
      </p:sp>
      <p:cxnSp>
        <p:nvCxnSpPr>
          <p:cNvPr id="236" name="Straight Arrow Connector 235"/>
          <p:cNvCxnSpPr>
            <a:stCxn id="59" idx="4"/>
            <a:endCxn id="232" idx="0"/>
          </p:cNvCxnSpPr>
          <p:nvPr/>
        </p:nvCxnSpPr>
        <p:spPr>
          <a:xfrm rot="5400000">
            <a:off x="4463988" y="166480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2" idx="2"/>
            <a:endCxn id="233" idx="0"/>
          </p:cNvCxnSpPr>
          <p:nvPr/>
        </p:nvCxnSpPr>
        <p:spPr>
          <a:xfrm rot="5400000">
            <a:off x="4463988" y="2240868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3"/>
          </p:cNvCxnSpPr>
          <p:nvPr/>
        </p:nvCxnSpPr>
        <p:spPr>
          <a:xfrm rot="5400000">
            <a:off x="2751769" y="2377648"/>
            <a:ext cx="207290" cy="88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3" idx="5"/>
          </p:cNvCxnSpPr>
          <p:nvPr/>
        </p:nvCxnSpPr>
        <p:spPr>
          <a:xfrm rot="16200000" flipH="1">
            <a:off x="6184941" y="2377647"/>
            <a:ext cx="207290" cy="88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5"/>
            <a:endCxn id="97" idx="0"/>
          </p:cNvCxnSpPr>
          <p:nvPr/>
        </p:nvCxnSpPr>
        <p:spPr>
          <a:xfrm rot="16200000" flipH="1">
            <a:off x="5126443" y="2291254"/>
            <a:ext cx="476039" cy="453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236296" y="112474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6.4GB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99592" y="1844824"/>
            <a:ext cx="125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640M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63041" y="1556792"/>
            <a:ext cx="123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0B at first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72000" y="2132856"/>
            <a:ext cx="210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1Greads*3B/read=3GB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1520" y="3440033"/>
            <a:ext cx="1547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20GB in 256//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707904" y="6093296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200GB over 50,000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07704" y="5589240"/>
            <a:ext cx="19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800MB in 202 //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67566" y="4509120"/>
            <a:ext cx="2264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80M*10bins=800MB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347864" y="3224009"/>
            <a:ext cx="253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Total writes for BCL: 200GB in 2560 //</a:t>
            </a:r>
          </a:p>
          <a:p>
            <a:r>
              <a:rPr lang="en-GB" sz="1200" dirty="0" smtClean="0">
                <a:solidFill>
                  <a:srgbClr val="FF0000"/>
                </a:solidFill>
              </a:rPr>
              <a:t>                   for BAM: 60GB in 10 //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093482" y="2647945"/>
            <a:ext cx="125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300M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9872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 rot="5400000">
            <a:off x="4463988" y="87271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2" idx="7"/>
          </p:cNvCxnSpPr>
          <p:nvPr/>
        </p:nvCxnSpPr>
        <p:spPr>
          <a:xfrm rot="5400000">
            <a:off x="1526044" y="3415366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951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rot="5400000">
            <a:off x="102560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835696" y="980728"/>
            <a:ext cx="5472608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>
            <a:endCxn id="5" idx="0"/>
          </p:cNvCxnSpPr>
          <p:nvPr/>
        </p:nvCxnSpPr>
        <p:spPr>
          <a:xfrm rot="5400000">
            <a:off x="1241630" y="1898830"/>
            <a:ext cx="1584176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51720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tile255</a:t>
            </a:r>
          </a:p>
        </p:txBody>
      </p:sp>
      <p:sp>
        <p:nvSpPr>
          <p:cNvPr id="32" name="Oval 31"/>
          <p:cNvSpPr/>
          <p:nvPr/>
        </p:nvSpPr>
        <p:spPr>
          <a:xfrm>
            <a:off x="467544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tile0</a:t>
            </a:r>
          </a:p>
        </p:txBody>
      </p:sp>
      <p:cxnSp>
        <p:nvCxnSpPr>
          <p:cNvPr id="36" name="Straight Arrow Connector 35"/>
          <p:cNvCxnSpPr>
            <a:stCxn id="5" idx="2"/>
            <a:endCxn id="31" idx="1"/>
          </p:cNvCxnSpPr>
          <p:nvPr/>
        </p:nvCxnSpPr>
        <p:spPr>
          <a:xfrm rot="16200000" flipH="1">
            <a:off x="1885334" y="3415365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1" idx="2"/>
          </p:cNvCxnSpPr>
          <p:nvPr/>
        </p:nvCxnSpPr>
        <p:spPr>
          <a:xfrm>
            <a:off x="1691680" y="4041068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2267744" y="1268760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444208" y="1268760"/>
            <a:ext cx="28803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2771800" y="1268760"/>
            <a:ext cx="43204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5868144" y="1268760"/>
            <a:ext cx="43204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311860" y="1232756"/>
            <a:ext cx="50405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</p:cNvCxnSpPr>
          <p:nvPr/>
        </p:nvCxnSpPr>
        <p:spPr>
          <a:xfrm rot="16200000" flipH="1">
            <a:off x="4283968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3779912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4788024" y="1268760"/>
            <a:ext cx="5760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328084" y="1232756"/>
            <a:ext cx="50405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02027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3"/>
            <a:endCxn id="97" idx="1"/>
          </p:cNvCxnSpPr>
          <p:nvPr/>
        </p:nvCxnSpPr>
        <p:spPr>
          <a:xfrm>
            <a:off x="2123728" y="5229200"/>
            <a:ext cx="489654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4"/>
            <a:endCxn id="6" idx="0"/>
          </p:cNvCxnSpPr>
          <p:nvPr/>
        </p:nvCxnSpPr>
        <p:spPr>
          <a:xfrm rot="16200000" flipH="1">
            <a:off x="1115616" y="440110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9168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29" idx="6"/>
            <a:endCxn id="122" idx="2"/>
          </p:cNvCxnSpPr>
          <p:nvPr/>
        </p:nvCxnSpPr>
        <p:spPr>
          <a:xfrm>
            <a:off x="133164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22" idx="0"/>
          </p:cNvCxnSpPr>
          <p:nvPr/>
        </p:nvCxnSpPr>
        <p:spPr>
          <a:xfrm rot="16200000" flipH="1">
            <a:off x="178169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30019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97" idx="2"/>
            <a:endCxn id="131" idx="0"/>
          </p:cNvCxnSpPr>
          <p:nvPr/>
        </p:nvCxnSpPr>
        <p:spPr>
          <a:xfrm rot="5400000">
            <a:off x="714628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81236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1" idx="6"/>
            <a:endCxn id="133" idx="2"/>
          </p:cNvCxnSpPr>
          <p:nvPr/>
        </p:nvCxnSpPr>
        <p:spPr>
          <a:xfrm>
            <a:off x="745232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7" idx="2"/>
            <a:endCxn id="133" idx="0"/>
          </p:cNvCxnSpPr>
          <p:nvPr/>
        </p:nvCxnSpPr>
        <p:spPr>
          <a:xfrm rot="16200000" flipH="1">
            <a:off x="790237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139952" y="6309320"/>
            <a:ext cx="8640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3419872" y="3645024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5" name="Straight Arrow Connector 194"/>
          <p:cNvCxnSpPr>
            <a:stCxn id="5" idx="2"/>
            <a:endCxn id="194" idx="1"/>
          </p:cNvCxnSpPr>
          <p:nvPr/>
        </p:nvCxnSpPr>
        <p:spPr>
          <a:xfrm rot="16200000" flipH="1">
            <a:off x="2564138" y="2736562"/>
            <a:ext cx="289841" cy="167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59832" y="1772816"/>
            <a:ext cx="302433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Random </a:t>
            </a:r>
            <a:r>
              <a:rPr lang="en-GB" dirty="0" smtClean="0"/>
              <a:t>inserts allocator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2771800" y="2348880"/>
            <a:ext cx="3600400" cy="4320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Read pos + tile allocation</a:t>
            </a:r>
          </a:p>
        </p:txBody>
      </p:sp>
      <p:cxnSp>
        <p:nvCxnSpPr>
          <p:cNvPr id="236" name="Straight Arrow Connector 235"/>
          <p:cNvCxnSpPr>
            <a:stCxn id="59" idx="4"/>
            <a:endCxn id="232" idx="0"/>
          </p:cNvCxnSpPr>
          <p:nvPr/>
        </p:nvCxnSpPr>
        <p:spPr>
          <a:xfrm rot="5400000">
            <a:off x="4463988" y="166480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2" idx="2"/>
            <a:endCxn id="233" idx="0"/>
          </p:cNvCxnSpPr>
          <p:nvPr/>
        </p:nvCxnSpPr>
        <p:spPr>
          <a:xfrm rot="5400000">
            <a:off x="4463988" y="2240868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3"/>
          </p:cNvCxnSpPr>
          <p:nvPr/>
        </p:nvCxnSpPr>
        <p:spPr>
          <a:xfrm rot="5400000">
            <a:off x="2751769" y="2377648"/>
            <a:ext cx="207290" cy="88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1" idx="5"/>
            <a:endCxn id="97" idx="0"/>
          </p:cNvCxnSpPr>
          <p:nvPr/>
        </p:nvCxnSpPr>
        <p:spPr>
          <a:xfrm rot="16200000" flipH="1">
            <a:off x="5126443" y="2291254"/>
            <a:ext cx="476039" cy="453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236296" y="112474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6.4GB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99592" y="1844824"/>
            <a:ext cx="126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6.4GB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63041" y="1556792"/>
            <a:ext cx="123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0B at first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72000" y="2132856"/>
            <a:ext cx="210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1Greads*3B/read=3GB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79512" y="3440033"/>
            <a:ext cx="1626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200GB in 256//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707904" y="6093296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200GB over 50,000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07704" y="5589240"/>
            <a:ext cx="19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800MB in 202 //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67566" y="4509120"/>
            <a:ext cx="125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800M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347864" y="3224009"/>
            <a:ext cx="253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Total writes for BCL: 200GB in 256 //</a:t>
            </a:r>
          </a:p>
          <a:p>
            <a:r>
              <a:rPr lang="en-GB" sz="1200" dirty="0" smtClean="0">
                <a:solidFill>
                  <a:srgbClr val="FF0000"/>
                </a:solidFill>
              </a:rPr>
              <a:t>                   for BAM: 60GB in 1 file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093482" y="2647945"/>
            <a:ext cx="114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3GB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9872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>
            <a:off x="4572000" y="7647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2" idx="7"/>
          </p:cNvCxnSpPr>
          <p:nvPr/>
        </p:nvCxnSpPr>
        <p:spPr>
          <a:xfrm rot="5400000">
            <a:off x="1526044" y="3415366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951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rot="5400000">
            <a:off x="102560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99792" y="980728"/>
            <a:ext cx="3744416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3"/>
            <a:endCxn id="5" idx="0"/>
          </p:cNvCxnSpPr>
          <p:nvPr/>
        </p:nvCxnSpPr>
        <p:spPr>
          <a:xfrm flipH="1">
            <a:off x="1871700" y="1472429"/>
            <a:ext cx="1376449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322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Autofit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7544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tile0</a:t>
            </a:r>
          </a:p>
        </p:txBody>
      </p:sp>
      <p:sp>
        <p:nvSpPr>
          <p:cNvPr id="33" name="Oval 32"/>
          <p:cNvSpPr/>
          <p:nvPr/>
        </p:nvSpPr>
        <p:spPr>
          <a:xfrm>
            <a:off x="7452320" y="3645024"/>
            <a:ext cx="1368152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tile255</a:t>
            </a:r>
          </a:p>
        </p:txBody>
      </p:sp>
      <p:cxnSp>
        <p:nvCxnSpPr>
          <p:cNvPr id="42" name="Straight Arrow Connector 41"/>
          <p:cNvCxnSpPr>
            <a:stCxn id="27" idx="2"/>
            <a:endCxn id="33" idx="1"/>
          </p:cNvCxnSpPr>
          <p:nvPr/>
        </p:nvCxnSpPr>
        <p:spPr>
          <a:xfrm rot="16200000" flipH="1">
            <a:off x="7296479" y="3404820"/>
            <a:ext cx="332023" cy="38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27" idx="1"/>
          </p:cNvCxnSpPr>
          <p:nvPr/>
        </p:nvCxnSpPr>
        <p:spPr>
          <a:xfrm>
            <a:off x="2411760" y="3140968"/>
            <a:ext cx="432048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5"/>
            <a:endCxn id="27" idx="0"/>
          </p:cNvCxnSpPr>
          <p:nvPr/>
        </p:nvCxnSpPr>
        <p:spPr>
          <a:xfrm>
            <a:off x="5895851" y="1472429"/>
            <a:ext cx="1376449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02027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3"/>
            <a:endCxn id="97" idx="1"/>
          </p:cNvCxnSpPr>
          <p:nvPr/>
        </p:nvCxnSpPr>
        <p:spPr>
          <a:xfrm>
            <a:off x="2123728" y="5229200"/>
            <a:ext cx="489654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4"/>
            <a:endCxn id="6" idx="0"/>
          </p:cNvCxnSpPr>
          <p:nvPr/>
        </p:nvCxnSpPr>
        <p:spPr>
          <a:xfrm rot="16200000" flipH="1">
            <a:off x="1115616" y="440110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3" idx="4"/>
            <a:endCxn id="97" idx="0"/>
          </p:cNvCxnSpPr>
          <p:nvPr/>
        </p:nvCxnSpPr>
        <p:spPr>
          <a:xfrm rot="5400000">
            <a:off x="7704348" y="436510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9168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29" idx="6"/>
            <a:endCxn id="122" idx="2"/>
          </p:cNvCxnSpPr>
          <p:nvPr/>
        </p:nvCxnSpPr>
        <p:spPr>
          <a:xfrm>
            <a:off x="133164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22" idx="0"/>
          </p:cNvCxnSpPr>
          <p:nvPr/>
        </p:nvCxnSpPr>
        <p:spPr>
          <a:xfrm rot="16200000" flipH="1">
            <a:off x="178169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30019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97" idx="2"/>
            <a:endCxn id="131" idx="0"/>
          </p:cNvCxnSpPr>
          <p:nvPr/>
        </p:nvCxnSpPr>
        <p:spPr>
          <a:xfrm rot="5400000">
            <a:off x="714628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81236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1" idx="6"/>
            <a:endCxn id="133" idx="2"/>
          </p:cNvCxnSpPr>
          <p:nvPr/>
        </p:nvCxnSpPr>
        <p:spPr>
          <a:xfrm>
            <a:off x="745232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7" idx="2"/>
            <a:endCxn id="133" idx="0"/>
          </p:cNvCxnSpPr>
          <p:nvPr/>
        </p:nvCxnSpPr>
        <p:spPr>
          <a:xfrm rot="16200000" flipH="1">
            <a:off x="790237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139952" y="6309320"/>
            <a:ext cx="8640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123728" y="3717032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5" name="Straight Arrow Connector 194"/>
          <p:cNvCxnSpPr>
            <a:stCxn id="5" idx="2"/>
            <a:endCxn id="194" idx="1"/>
          </p:cNvCxnSpPr>
          <p:nvPr/>
        </p:nvCxnSpPr>
        <p:spPr>
          <a:xfrm rot="16200000" flipH="1">
            <a:off x="1880062" y="3420638"/>
            <a:ext cx="361849" cy="37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6084168" y="3717032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9" name="Straight Arrow Connector 198"/>
          <p:cNvCxnSpPr>
            <a:stCxn id="27" idx="2"/>
            <a:endCxn id="198" idx="7"/>
          </p:cNvCxnSpPr>
          <p:nvPr/>
        </p:nvCxnSpPr>
        <p:spPr>
          <a:xfrm rot="5400000">
            <a:off x="6866086" y="3384634"/>
            <a:ext cx="361849" cy="45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59832" y="1772816"/>
            <a:ext cx="302433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Random </a:t>
            </a:r>
            <a:r>
              <a:rPr lang="en-GB" dirty="0" smtClean="0"/>
              <a:t>inserts allocator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2771800" y="2348880"/>
            <a:ext cx="3600400" cy="4320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Read pos + tile allocation</a:t>
            </a:r>
          </a:p>
        </p:txBody>
      </p:sp>
      <p:cxnSp>
        <p:nvCxnSpPr>
          <p:cNvPr id="236" name="Straight Arrow Connector 235"/>
          <p:cNvCxnSpPr>
            <a:stCxn id="59" idx="4"/>
            <a:endCxn id="232" idx="0"/>
          </p:cNvCxnSpPr>
          <p:nvPr/>
        </p:nvCxnSpPr>
        <p:spPr>
          <a:xfrm>
            <a:off x="4572000" y="15567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2" idx="2"/>
            <a:endCxn id="233" idx="0"/>
          </p:cNvCxnSpPr>
          <p:nvPr/>
        </p:nvCxnSpPr>
        <p:spPr>
          <a:xfrm rot="5400000">
            <a:off x="4463988" y="2240868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3"/>
          </p:cNvCxnSpPr>
          <p:nvPr/>
        </p:nvCxnSpPr>
        <p:spPr>
          <a:xfrm rot="5400000">
            <a:off x="2751769" y="2377648"/>
            <a:ext cx="207290" cy="88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3" idx="5"/>
          </p:cNvCxnSpPr>
          <p:nvPr/>
        </p:nvCxnSpPr>
        <p:spPr>
          <a:xfrm rot="16200000" flipH="1">
            <a:off x="6184941" y="2377647"/>
            <a:ext cx="207290" cy="88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444208" y="112474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6.4GB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397320" y="1844824"/>
            <a:ext cx="1302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6.4GB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563041" y="1556792"/>
            <a:ext cx="1232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0B at first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572000" y="2132856"/>
            <a:ext cx="2104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1Greads*3B/read=3GB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7504" y="3440033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800MB in </a:t>
            </a:r>
            <a:r>
              <a:rPr lang="en-GB" sz="1200" dirty="0" smtClean="0">
                <a:solidFill>
                  <a:srgbClr val="FF0000"/>
                </a:solidFill>
              </a:rPr>
              <a:t>RAM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707904" y="6093296"/>
            <a:ext cx="16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200GB over 50,000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07704" y="5589240"/>
            <a:ext cx="198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800MB in 202 // files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67566" y="4509120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800MB from </a:t>
            </a:r>
            <a:r>
              <a:rPr lang="en-GB" sz="1200" dirty="0" smtClean="0">
                <a:solidFill>
                  <a:srgbClr val="FF0000"/>
                </a:solidFill>
              </a:rPr>
              <a:t>RAM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093482" y="2647945"/>
            <a:ext cx="114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3GB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01283" y="2647945"/>
            <a:ext cx="114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3GB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16216" y="1844824"/>
            <a:ext cx="126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6.4GB </a:t>
            </a:r>
            <a:r>
              <a:rPr lang="en-GB" sz="1200" dirty="0" err="1" smtClean="0">
                <a:solidFill>
                  <a:srgbClr val="FF0000"/>
                </a:solidFill>
              </a:rPr>
              <a:t>seq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51720" y="3501008"/>
            <a:ext cx="1457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Writes: 234MB BAM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stCxn id="194" idx="5"/>
            <a:endCxn id="95" idx="1"/>
          </p:cNvCxnSpPr>
          <p:nvPr/>
        </p:nvCxnSpPr>
        <p:spPr>
          <a:xfrm rot="16200000" flipH="1">
            <a:off x="3175676" y="3832875"/>
            <a:ext cx="505865" cy="1134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8" idx="3"/>
            <a:endCxn id="95" idx="3"/>
          </p:cNvCxnSpPr>
          <p:nvPr/>
        </p:nvCxnSpPr>
        <p:spPr>
          <a:xfrm rot="5400000">
            <a:off x="5426456" y="3868879"/>
            <a:ext cx="505865" cy="1062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59832" y="4088105"/>
            <a:ext cx="1618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 60GB in 256 //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1" name="Straight Arrow Connector 90"/>
          <p:cNvCxnSpPr>
            <a:stCxn id="233" idx="4"/>
            <a:endCxn id="95" idx="0"/>
          </p:cNvCxnSpPr>
          <p:nvPr/>
        </p:nvCxnSpPr>
        <p:spPr>
          <a:xfrm rot="5400000">
            <a:off x="3779912" y="3573016"/>
            <a:ext cx="15841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39952" y="5445224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BAM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3995936" y="4365104"/>
            <a:ext cx="1152128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smtClean="0"/>
              <a:t>BAM generator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95" idx="2"/>
            <a:endCxn id="94" idx="0"/>
          </p:cNvCxnSpPr>
          <p:nvPr/>
        </p:nvCxnSpPr>
        <p:spPr>
          <a:xfrm rot="5400000">
            <a:off x="4319972" y="519319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67944" y="4941168"/>
            <a:ext cx="965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Writes 60GB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67944" y="3872081"/>
            <a:ext cx="9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Reads:  3GB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6660232" y="2708920"/>
            <a:ext cx="2160240" cy="30243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395536" y="2708920"/>
            <a:ext cx="2160240" cy="30243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19872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316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959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>
            <a:off x="4572000" y="7647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2" idx="7"/>
          </p:cNvCxnSpPr>
          <p:nvPr/>
        </p:nvCxnSpPr>
        <p:spPr>
          <a:xfrm rot="5400000">
            <a:off x="1526044" y="3415366"/>
            <a:ext cx="332023" cy="359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951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rot="5400000">
            <a:off x="102560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99792" y="980728"/>
            <a:ext cx="3744416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3"/>
            <a:endCxn id="5" idx="0"/>
          </p:cNvCxnSpPr>
          <p:nvPr/>
        </p:nvCxnSpPr>
        <p:spPr>
          <a:xfrm flipH="1">
            <a:off x="1871700" y="1472429"/>
            <a:ext cx="1376449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32240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Autofit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7544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 0</a:t>
            </a:r>
          </a:p>
          <a:p>
            <a:pPr algn="ctr"/>
            <a:r>
              <a:rPr lang="en-GB" dirty="0" smtClean="0"/>
              <a:t>i</a:t>
            </a:r>
            <a:r>
              <a:rPr lang="en-GB" dirty="0" smtClean="0"/>
              <a:t>n RAM</a:t>
            </a:r>
            <a:endParaRPr lang="en-GB" dirty="0" smtClean="0"/>
          </a:p>
        </p:txBody>
      </p:sp>
      <p:sp>
        <p:nvSpPr>
          <p:cNvPr id="33" name="Oval 32"/>
          <p:cNvSpPr/>
          <p:nvPr/>
        </p:nvSpPr>
        <p:spPr>
          <a:xfrm>
            <a:off x="7452320" y="3645024"/>
            <a:ext cx="1368152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 255</a:t>
            </a:r>
          </a:p>
          <a:p>
            <a:pPr algn="ctr"/>
            <a:r>
              <a:rPr lang="en-GB" dirty="0" smtClean="0"/>
              <a:t>in RAM</a:t>
            </a:r>
            <a:endParaRPr lang="en-GB" dirty="0" smtClean="0"/>
          </a:p>
        </p:txBody>
      </p:sp>
      <p:cxnSp>
        <p:nvCxnSpPr>
          <p:cNvPr id="42" name="Straight Arrow Connector 41"/>
          <p:cNvCxnSpPr>
            <a:stCxn id="27" idx="2"/>
            <a:endCxn id="33" idx="1"/>
          </p:cNvCxnSpPr>
          <p:nvPr/>
        </p:nvCxnSpPr>
        <p:spPr>
          <a:xfrm rot="16200000" flipH="1">
            <a:off x="7296479" y="3404820"/>
            <a:ext cx="332023" cy="380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27" idx="1"/>
          </p:cNvCxnSpPr>
          <p:nvPr/>
        </p:nvCxnSpPr>
        <p:spPr>
          <a:xfrm>
            <a:off x="2411760" y="3140968"/>
            <a:ext cx="432048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5"/>
            <a:endCxn id="27" idx="0"/>
          </p:cNvCxnSpPr>
          <p:nvPr/>
        </p:nvCxnSpPr>
        <p:spPr>
          <a:xfrm>
            <a:off x="5895851" y="1472429"/>
            <a:ext cx="1376449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020272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3"/>
            <a:endCxn id="97" idx="1"/>
          </p:cNvCxnSpPr>
          <p:nvPr/>
        </p:nvCxnSpPr>
        <p:spPr>
          <a:xfrm>
            <a:off x="2123728" y="5229200"/>
            <a:ext cx="489654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4"/>
            <a:endCxn id="6" idx="0"/>
          </p:cNvCxnSpPr>
          <p:nvPr/>
        </p:nvCxnSpPr>
        <p:spPr>
          <a:xfrm rot="16200000" flipH="1">
            <a:off x="1115616" y="4401108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3" idx="4"/>
            <a:endCxn id="97" idx="0"/>
          </p:cNvCxnSpPr>
          <p:nvPr/>
        </p:nvCxnSpPr>
        <p:spPr>
          <a:xfrm rot="5400000">
            <a:off x="7704348" y="436510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9168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29" idx="6"/>
            <a:endCxn id="122" idx="2"/>
          </p:cNvCxnSpPr>
          <p:nvPr/>
        </p:nvCxnSpPr>
        <p:spPr>
          <a:xfrm>
            <a:off x="133164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22" idx="0"/>
          </p:cNvCxnSpPr>
          <p:nvPr/>
        </p:nvCxnSpPr>
        <p:spPr>
          <a:xfrm rot="16200000" flipH="1">
            <a:off x="178169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30019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97" idx="2"/>
            <a:endCxn id="131" idx="0"/>
          </p:cNvCxnSpPr>
          <p:nvPr/>
        </p:nvCxnSpPr>
        <p:spPr>
          <a:xfrm rot="5400000">
            <a:off x="7146286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81236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1" idx="6"/>
            <a:endCxn id="133" idx="2"/>
          </p:cNvCxnSpPr>
          <p:nvPr/>
        </p:nvCxnSpPr>
        <p:spPr>
          <a:xfrm>
            <a:off x="745232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7" idx="2"/>
            <a:endCxn id="133" idx="0"/>
          </p:cNvCxnSpPr>
          <p:nvPr/>
        </p:nvCxnSpPr>
        <p:spPr>
          <a:xfrm rot="16200000" flipH="1">
            <a:off x="7902370" y="5391218"/>
            <a:ext cx="2160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75856" y="6309320"/>
            <a:ext cx="244827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771800" y="3717032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5" name="Straight Arrow Connector 194"/>
          <p:cNvCxnSpPr>
            <a:stCxn id="5" idx="2"/>
            <a:endCxn id="194" idx="1"/>
          </p:cNvCxnSpPr>
          <p:nvPr/>
        </p:nvCxnSpPr>
        <p:spPr>
          <a:xfrm>
            <a:off x="1871700" y="3429000"/>
            <a:ext cx="1026644" cy="3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5580112" y="3717032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Meta</a:t>
            </a:r>
          </a:p>
          <a:p>
            <a:pPr algn="ctr"/>
            <a:r>
              <a:rPr lang="en-GB" sz="1400" dirty="0" smtClean="0"/>
              <a:t>data</a:t>
            </a:r>
            <a:endParaRPr lang="en-US" sz="1400" dirty="0"/>
          </a:p>
        </p:txBody>
      </p:sp>
      <p:cxnSp>
        <p:nvCxnSpPr>
          <p:cNvPr id="199" name="Straight Arrow Connector 198"/>
          <p:cNvCxnSpPr>
            <a:stCxn id="27" idx="2"/>
            <a:endCxn id="198" idx="7"/>
          </p:cNvCxnSpPr>
          <p:nvPr/>
        </p:nvCxnSpPr>
        <p:spPr>
          <a:xfrm flipH="1">
            <a:off x="6317664" y="3429000"/>
            <a:ext cx="954636" cy="3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59832" y="1772816"/>
            <a:ext cx="302433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Random </a:t>
            </a:r>
            <a:r>
              <a:rPr lang="en-GB" dirty="0" smtClean="0"/>
              <a:t>inserts allocator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2627784" y="2348880"/>
            <a:ext cx="3888432" cy="4320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Insert pos </a:t>
            </a:r>
            <a:r>
              <a:rPr lang="en-GB" dirty="0" smtClean="0"/>
              <a:t>+ tile allocation</a:t>
            </a:r>
          </a:p>
        </p:txBody>
      </p:sp>
      <p:cxnSp>
        <p:nvCxnSpPr>
          <p:cNvPr id="236" name="Straight Arrow Connector 235"/>
          <p:cNvCxnSpPr>
            <a:stCxn id="59" idx="4"/>
            <a:endCxn id="232" idx="0"/>
          </p:cNvCxnSpPr>
          <p:nvPr/>
        </p:nvCxnSpPr>
        <p:spPr>
          <a:xfrm>
            <a:off x="4572000" y="15567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2" idx="2"/>
            <a:endCxn id="233" idx="0"/>
          </p:cNvCxnSpPr>
          <p:nvPr/>
        </p:nvCxnSpPr>
        <p:spPr>
          <a:xfrm>
            <a:off x="4572000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3"/>
          </p:cNvCxnSpPr>
          <p:nvPr/>
        </p:nvCxnSpPr>
        <p:spPr>
          <a:xfrm flipH="1">
            <a:off x="2411762" y="2717656"/>
            <a:ext cx="785470" cy="20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3" idx="5"/>
          </p:cNvCxnSpPr>
          <p:nvPr/>
        </p:nvCxnSpPr>
        <p:spPr>
          <a:xfrm>
            <a:off x="5946768" y="2717656"/>
            <a:ext cx="785471" cy="207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4" idx="5"/>
            <a:endCxn id="95" idx="1"/>
          </p:cNvCxnSpPr>
          <p:nvPr/>
        </p:nvCxnSpPr>
        <p:spPr>
          <a:xfrm>
            <a:off x="3509352" y="4147271"/>
            <a:ext cx="486584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8" idx="3"/>
            <a:endCxn id="95" idx="3"/>
          </p:cNvCxnSpPr>
          <p:nvPr/>
        </p:nvCxnSpPr>
        <p:spPr>
          <a:xfrm flipH="1">
            <a:off x="5148064" y="4147271"/>
            <a:ext cx="558592" cy="50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3" idx="4"/>
            <a:endCxn id="95" idx="0"/>
          </p:cNvCxnSpPr>
          <p:nvPr/>
        </p:nvCxnSpPr>
        <p:spPr>
          <a:xfrm>
            <a:off x="4572000" y="2780928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39952" y="5445224"/>
            <a:ext cx="86409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BAM</a:t>
            </a:r>
            <a:endParaRPr lang="en-US" sz="1400" dirty="0"/>
          </a:p>
        </p:txBody>
      </p:sp>
      <p:sp>
        <p:nvSpPr>
          <p:cNvPr id="95" name="Rounded Rectangle 94"/>
          <p:cNvSpPr/>
          <p:nvPr/>
        </p:nvSpPr>
        <p:spPr>
          <a:xfrm>
            <a:off x="3995936" y="4365104"/>
            <a:ext cx="1152128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smtClean="0"/>
              <a:t>BAM generator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95" idx="2"/>
            <a:endCxn id="94" idx="0"/>
          </p:cNvCxnSpPr>
          <p:nvPr/>
        </p:nvCxnSpPr>
        <p:spPr>
          <a:xfrm rot="5400000">
            <a:off x="4319972" y="5193196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6336" y="1484784"/>
            <a:ext cx="137653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Requested coverage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7596336" y="2132856"/>
            <a:ext cx="137653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Achieved coverage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flipH="1">
            <a:off x="6084168" y="1736812"/>
            <a:ext cx="151216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4" idx="2"/>
          </p:cNvCxnSpPr>
          <p:nvPr/>
        </p:nvCxnSpPr>
        <p:spPr>
          <a:xfrm>
            <a:off x="6084168" y="2060848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804248" y="260648"/>
            <a:ext cx="20880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Relative to ref or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 to sample genome?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2"/>
            <a:endCxn id="63" idx="0"/>
          </p:cNvCxnSpPr>
          <p:nvPr/>
        </p:nvCxnSpPr>
        <p:spPr>
          <a:xfrm>
            <a:off x="7848284" y="906979"/>
            <a:ext cx="436320" cy="577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0" idx="2"/>
            <a:endCxn id="194" idx="7"/>
          </p:cNvCxnSpPr>
          <p:nvPr/>
        </p:nvCxnSpPr>
        <p:spPr>
          <a:xfrm flipH="1">
            <a:off x="3509352" y="906979"/>
            <a:ext cx="4338932" cy="2883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1907704" y="3068960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err="1" smtClean="0"/>
              <a:t>ChrBin</a:t>
            </a:r>
            <a:r>
              <a:rPr lang="en-GB" dirty="0" smtClean="0"/>
              <a:t> 0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6156176" y="3068960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err="1" smtClean="0"/>
              <a:t>ChrBin</a:t>
            </a:r>
            <a:r>
              <a:rPr lang="en-GB" dirty="0" smtClean="0"/>
              <a:t> 70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7380312" y="2708920"/>
            <a:ext cx="1440160" cy="30243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395536" y="2708920"/>
            <a:ext cx="1368152" cy="30243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19872" y="188640"/>
            <a:ext cx="2304256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/>
          </a:bodyPr>
          <a:lstStyle/>
          <a:p>
            <a:pPr algn="ctr"/>
            <a:r>
              <a:rPr lang="en-GB" dirty="0" smtClean="0"/>
              <a:t>Genome </a:t>
            </a:r>
            <a:r>
              <a:rPr lang="en-GB" dirty="0" err="1" smtClean="0"/>
              <a:t>Mutator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20000"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4725144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59" idx="0"/>
          </p:cNvCxnSpPr>
          <p:nvPr/>
        </p:nvCxnSpPr>
        <p:spPr>
          <a:xfrm>
            <a:off x="4572000" y="76470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32" idx="0"/>
          </p:cNvCxnSpPr>
          <p:nvPr/>
        </p:nvCxnSpPr>
        <p:spPr>
          <a:xfrm>
            <a:off x="1079612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951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>
          <a:xfrm flipH="1">
            <a:off x="755576" y="558924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547664" y="980728"/>
            <a:ext cx="6048672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Sample genome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3"/>
            <a:endCxn id="5" idx="0"/>
          </p:cNvCxnSpPr>
          <p:nvPr/>
        </p:nvCxnSpPr>
        <p:spPr>
          <a:xfrm flipH="1">
            <a:off x="1079612" y="1472429"/>
            <a:ext cx="1353860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596336" y="2852936"/>
            <a:ext cx="1080120" cy="5760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Autofit/>
          </a:bodyPr>
          <a:lstStyle/>
          <a:p>
            <a:pPr algn="ctr"/>
            <a:r>
              <a:rPr lang="en-GB" dirty="0" err="1" smtClean="0"/>
              <a:t>Seq</a:t>
            </a:r>
            <a:r>
              <a:rPr lang="en-GB" dirty="0" smtClean="0"/>
              <a:t> </a:t>
            </a:r>
            <a:r>
              <a:rPr lang="en-GB" dirty="0" err="1" smtClean="0"/>
              <a:t>Sim</a:t>
            </a:r>
            <a:endParaRPr lang="en-GB" dirty="0" smtClean="0"/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7544" y="3645024"/>
            <a:ext cx="1224136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 0</a:t>
            </a:r>
          </a:p>
          <a:p>
            <a:pPr algn="ctr"/>
            <a:r>
              <a:rPr lang="en-GB" dirty="0" smtClean="0"/>
              <a:t>i</a:t>
            </a:r>
            <a:r>
              <a:rPr lang="en-GB" dirty="0" smtClean="0"/>
              <a:t>n RAM</a:t>
            </a:r>
            <a:endParaRPr lang="en-GB" dirty="0" smtClean="0"/>
          </a:p>
        </p:txBody>
      </p:sp>
      <p:sp>
        <p:nvSpPr>
          <p:cNvPr id="33" name="Oval 32"/>
          <p:cNvSpPr/>
          <p:nvPr/>
        </p:nvSpPr>
        <p:spPr>
          <a:xfrm>
            <a:off x="7452320" y="3645024"/>
            <a:ext cx="1368152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Tile 255</a:t>
            </a:r>
          </a:p>
          <a:p>
            <a:pPr algn="ctr"/>
            <a:r>
              <a:rPr lang="en-GB" dirty="0" smtClean="0"/>
              <a:t>in RAM</a:t>
            </a:r>
            <a:endParaRPr lang="en-GB" dirty="0" smtClean="0"/>
          </a:p>
        </p:txBody>
      </p:sp>
      <p:cxnSp>
        <p:nvCxnSpPr>
          <p:cNvPr id="42" name="Straight Arrow Connector 41"/>
          <p:cNvCxnSpPr>
            <a:stCxn id="27" idx="2"/>
            <a:endCxn id="33" idx="0"/>
          </p:cNvCxnSpPr>
          <p:nvPr/>
        </p:nvCxnSpPr>
        <p:spPr>
          <a:xfrm>
            <a:off x="8136396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619672" y="2996952"/>
            <a:ext cx="597666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5"/>
            <a:endCxn id="27" idx="0"/>
          </p:cNvCxnSpPr>
          <p:nvPr/>
        </p:nvCxnSpPr>
        <p:spPr>
          <a:xfrm>
            <a:off x="6710528" y="1472429"/>
            <a:ext cx="1425868" cy="13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7524328" y="4797152"/>
            <a:ext cx="1224136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Run Folder Generator</a:t>
            </a:r>
          </a:p>
          <a:p>
            <a:pPr algn="ctr"/>
            <a:r>
              <a:rPr lang="en-GB" dirty="0" smtClean="0"/>
              <a:t>Tile 255</a:t>
            </a:r>
            <a:endParaRPr lang="en-US" dirty="0"/>
          </a:p>
        </p:txBody>
      </p:sp>
      <p:cxnSp>
        <p:nvCxnSpPr>
          <p:cNvPr id="98" name="Straight Connector 97"/>
          <p:cNvCxnSpPr>
            <a:stCxn id="6" idx="3"/>
            <a:endCxn id="97" idx="1"/>
          </p:cNvCxnSpPr>
          <p:nvPr/>
        </p:nvCxnSpPr>
        <p:spPr>
          <a:xfrm>
            <a:off x="1691680" y="5157192"/>
            <a:ext cx="5832648" cy="7200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4"/>
            <a:endCxn id="6" idx="0"/>
          </p:cNvCxnSpPr>
          <p:nvPr/>
        </p:nvCxnSpPr>
        <p:spPr>
          <a:xfrm>
            <a:off x="1079612" y="44371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3" idx="4"/>
            <a:endCxn id="97" idx="0"/>
          </p:cNvCxnSpPr>
          <p:nvPr/>
        </p:nvCxnSpPr>
        <p:spPr>
          <a:xfrm>
            <a:off x="8136396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69168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Tile0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29" idx="6"/>
            <a:endCxn id="122" idx="2"/>
          </p:cNvCxnSpPr>
          <p:nvPr/>
        </p:nvCxnSpPr>
        <p:spPr>
          <a:xfrm>
            <a:off x="133164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" idx="2"/>
            <a:endCxn id="122" idx="0"/>
          </p:cNvCxnSpPr>
          <p:nvPr/>
        </p:nvCxnSpPr>
        <p:spPr>
          <a:xfrm>
            <a:off x="1079612" y="5589240"/>
            <a:ext cx="11881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300192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Cluster0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97" idx="2"/>
            <a:endCxn id="131" idx="0"/>
          </p:cNvCxnSpPr>
          <p:nvPr/>
        </p:nvCxnSpPr>
        <p:spPr>
          <a:xfrm flipH="1">
            <a:off x="6876256" y="5661248"/>
            <a:ext cx="12601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812360" y="5877272"/>
            <a:ext cx="1152128" cy="79208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GB" sz="1400" dirty="0" smtClean="0"/>
              <a:t>Tile255</a:t>
            </a:r>
          </a:p>
          <a:p>
            <a:pPr algn="ctr"/>
            <a:r>
              <a:rPr lang="en-GB" sz="1400" dirty="0" smtClean="0"/>
              <a:t>Cluster201</a:t>
            </a:r>
          </a:p>
          <a:p>
            <a:pPr algn="ctr"/>
            <a:r>
              <a:rPr lang="en-GB" sz="1400" dirty="0" smtClean="0"/>
              <a:t>.</a:t>
            </a:r>
            <a:r>
              <a:rPr lang="en-GB" sz="1400" dirty="0" err="1" smtClean="0"/>
              <a:t>bcl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1" idx="6"/>
            <a:endCxn id="133" idx="2"/>
          </p:cNvCxnSpPr>
          <p:nvPr/>
        </p:nvCxnSpPr>
        <p:spPr>
          <a:xfrm>
            <a:off x="7452320" y="6273316"/>
            <a:ext cx="36004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7" idx="2"/>
            <a:endCxn id="133" idx="0"/>
          </p:cNvCxnSpPr>
          <p:nvPr/>
        </p:nvCxnSpPr>
        <p:spPr>
          <a:xfrm>
            <a:off x="8136396" y="5661248"/>
            <a:ext cx="2520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75856" y="6309320"/>
            <a:ext cx="244827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907704" y="4005064"/>
            <a:ext cx="1080120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BAM per bin</a:t>
            </a:r>
            <a:endParaRPr lang="en-US" sz="1400" dirty="0"/>
          </a:p>
        </p:txBody>
      </p:sp>
      <p:cxnSp>
        <p:nvCxnSpPr>
          <p:cNvPr id="195" name="Straight Arrow Connector 194"/>
          <p:cNvCxnSpPr>
            <a:stCxn id="66" idx="2"/>
            <a:endCxn id="194" idx="0"/>
          </p:cNvCxnSpPr>
          <p:nvPr/>
        </p:nvCxnSpPr>
        <p:spPr>
          <a:xfrm>
            <a:off x="2447764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59832" y="1772816"/>
            <a:ext cx="3024336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>
            <a:normAutofit fontScale="92500" lnSpcReduction="10000"/>
          </a:bodyPr>
          <a:lstStyle/>
          <a:p>
            <a:pPr algn="ctr"/>
            <a:r>
              <a:rPr lang="en-GB" dirty="0" smtClean="0"/>
              <a:t>Random </a:t>
            </a:r>
            <a:r>
              <a:rPr lang="en-GB" dirty="0" smtClean="0"/>
              <a:t>inserts allocator</a:t>
            </a:r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2627784" y="2348880"/>
            <a:ext cx="3888432" cy="4320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dirty="0" smtClean="0"/>
              <a:t>Insert pos </a:t>
            </a:r>
            <a:r>
              <a:rPr lang="en-GB" dirty="0" smtClean="0"/>
              <a:t>+ tile allocation</a:t>
            </a:r>
          </a:p>
        </p:txBody>
      </p:sp>
      <p:cxnSp>
        <p:nvCxnSpPr>
          <p:cNvPr id="236" name="Straight Arrow Connector 235"/>
          <p:cNvCxnSpPr>
            <a:stCxn id="59" idx="4"/>
            <a:endCxn id="232" idx="0"/>
          </p:cNvCxnSpPr>
          <p:nvPr/>
        </p:nvCxnSpPr>
        <p:spPr>
          <a:xfrm>
            <a:off x="4572000" y="15567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2" idx="2"/>
            <a:endCxn id="233" idx="0"/>
          </p:cNvCxnSpPr>
          <p:nvPr/>
        </p:nvCxnSpPr>
        <p:spPr>
          <a:xfrm>
            <a:off x="4572000" y="21328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3" idx="3"/>
            <a:endCxn id="66" idx="0"/>
          </p:cNvCxnSpPr>
          <p:nvPr/>
        </p:nvCxnSpPr>
        <p:spPr>
          <a:xfrm flipH="1">
            <a:off x="2447764" y="2717656"/>
            <a:ext cx="749468" cy="35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3" idx="5"/>
            <a:endCxn id="113" idx="0"/>
          </p:cNvCxnSpPr>
          <p:nvPr/>
        </p:nvCxnSpPr>
        <p:spPr>
          <a:xfrm>
            <a:off x="5946768" y="2717656"/>
            <a:ext cx="749468" cy="351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6336" y="1484784"/>
            <a:ext cx="137653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Requested coverage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7596336" y="2132856"/>
            <a:ext cx="1376536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Achieved coverage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 flipH="1">
            <a:off x="6084168" y="1736812"/>
            <a:ext cx="151216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4" idx="2"/>
          </p:cNvCxnSpPr>
          <p:nvPr/>
        </p:nvCxnSpPr>
        <p:spPr>
          <a:xfrm>
            <a:off x="6084168" y="2060848"/>
            <a:ext cx="15121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059832" y="3356992"/>
            <a:ext cx="302433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156176" y="4005064"/>
            <a:ext cx="1080120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 smtClean="0"/>
              <a:t>BAM per bin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13" idx="2"/>
            <a:endCxn id="121" idx="0"/>
          </p:cNvCxnSpPr>
          <p:nvPr/>
        </p:nvCxnSpPr>
        <p:spPr>
          <a:xfrm>
            <a:off x="6696236" y="36450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94" idx="6"/>
            <a:endCxn id="121" idx="2"/>
          </p:cNvCxnSpPr>
          <p:nvPr/>
        </p:nvCxnSpPr>
        <p:spPr>
          <a:xfrm>
            <a:off x="2987824" y="4257092"/>
            <a:ext cx="316835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33" idx="2"/>
          </p:cNvCxnSpPr>
          <p:nvPr/>
        </p:nvCxnSpPr>
        <p:spPr>
          <a:xfrm flipH="1">
            <a:off x="1547664" y="2564904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233" idx="6"/>
          </p:cNvCxnSpPr>
          <p:nvPr/>
        </p:nvCxnSpPr>
        <p:spPr>
          <a:xfrm>
            <a:off x="6516216" y="2564904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9" idx="3"/>
            <a:endCxn id="66" idx="0"/>
          </p:cNvCxnSpPr>
          <p:nvPr/>
        </p:nvCxnSpPr>
        <p:spPr>
          <a:xfrm>
            <a:off x="2433472" y="1472429"/>
            <a:ext cx="14292" cy="159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59" idx="5"/>
            <a:endCxn id="113" idx="0"/>
          </p:cNvCxnSpPr>
          <p:nvPr/>
        </p:nvCxnSpPr>
        <p:spPr>
          <a:xfrm flipH="1">
            <a:off x="6696236" y="1472429"/>
            <a:ext cx="14292" cy="159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597</Words>
  <Application>Microsoft Office PowerPoint</Application>
  <PresentationFormat>On-screen Show (4:3)</PresentationFormat>
  <Paragraphs>249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Illumina,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Lilian Janin</dc:creator>
  <cp:lastModifiedBy>Lilian Janin</cp:lastModifiedBy>
  <cp:revision>43</cp:revision>
  <dcterms:created xsi:type="dcterms:W3CDTF">2011-11-15T13:11:12Z</dcterms:created>
  <dcterms:modified xsi:type="dcterms:W3CDTF">2011-11-23T15:19:45Z</dcterms:modified>
</cp:coreProperties>
</file>