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notesMasterIdLst>
    <p:notesMasterId r:id="rId35"/>
  </p:notesMasterIdLst>
  <p:handoutMasterIdLst>
    <p:handoutMasterId r:id="rId36"/>
  </p:handoutMasterIdLst>
  <p:sldIdLst>
    <p:sldId id="282" r:id="rId5"/>
    <p:sldId id="329" r:id="rId6"/>
    <p:sldId id="283" r:id="rId7"/>
    <p:sldId id="310" r:id="rId8"/>
    <p:sldId id="316" r:id="rId9"/>
    <p:sldId id="289" r:id="rId10"/>
    <p:sldId id="314" r:id="rId11"/>
    <p:sldId id="318" r:id="rId12"/>
    <p:sldId id="292" r:id="rId13"/>
    <p:sldId id="294" r:id="rId14"/>
    <p:sldId id="293" r:id="rId15"/>
    <p:sldId id="300" r:id="rId16"/>
    <p:sldId id="295" r:id="rId17"/>
    <p:sldId id="296" r:id="rId18"/>
    <p:sldId id="298" r:id="rId19"/>
    <p:sldId id="299" r:id="rId20"/>
    <p:sldId id="301" r:id="rId21"/>
    <p:sldId id="291" r:id="rId22"/>
    <p:sldId id="323" r:id="rId23"/>
    <p:sldId id="307" r:id="rId24"/>
    <p:sldId id="303" r:id="rId25"/>
    <p:sldId id="324" r:id="rId26"/>
    <p:sldId id="309" r:id="rId27"/>
    <p:sldId id="312" r:id="rId28"/>
    <p:sldId id="313" r:id="rId29"/>
    <p:sldId id="305" r:id="rId30"/>
    <p:sldId id="320" r:id="rId31"/>
    <p:sldId id="322" r:id="rId32"/>
    <p:sldId id="326" r:id="rId33"/>
    <p:sldId id="32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EB8C8B-581A-1B70-3369-487A9B18FF79}" name="Byeongsoo Min" initials="BM" userId="S::min121@purdue.edu::ae278b29-5b99-48cd-a382-0410ece75dfd" providerId="AD"/>
  <p188:author id="{B1F5F5BB-D6CB-CAFC-1360-DF5B5CA9B595}" name="Jeongmin Seo" initials="JS" userId="S::seo140@purdue.edu::8c5bbb1d-7166-4eb8-b22b-bfdddaba18a0" providerId="AD"/>
  <p188:author id="{6EAF2AEF-52C7-C034-2F79-C3D74B4E3F7D}" name="Yunhui Lim" initials="YL" userId="S::lim440@purdue.edu::5dee065f-0aa9-4214-a996-6868ca0eb11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32E"/>
    <a:srgbClr val="9799CC"/>
    <a:srgbClr val="97AA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7A860-0340-64A0-17CA-587C9F47305B}" v="8" dt="2023-10-31T13:36:49.464"/>
    <p1510:client id="{19AD559B-14A2-BB05-8787-2B3AFDD87CB5}" v="84" dt="2023-10-31T14:13:45.954"/>
    <p1510:client id="{231055F9-8E5A-41F9-21A5-5211322B2D40}" v="7" dt="2023-10-31T01:37:30.852"/>
    <p1510:client id="{2BA3F0EF-81F8-5536-6E90-76B10E33BF53}" v="90" dt="2023-10-31T14:12:35.121"/>
    <p1510:client id="{32C50586-6DF8-47DD-A6DA-BA495AC24A1C}" v="10063" dt="2023-10-31T17:10:57.987"/>
    <p1510:client id="{66AC1619-3E1F-4B5C-9B90-0FF70128B772}" v="15495" vWet="15497" dt="2023-10-31T14:50:56.617"/>
    <p1510:client id="{67F7CC03-9970-90BB-A857-B37D3CF066A4}" v="72" dt="2023-10-31T13:51:59.754"/>
    <p1510:client id="{86357FC0-DADC-223E-2FE7-532BA849C800}" v="2" dt="2023-10-31T17:10:58.452"/>
    <p1510:client id="{8C92E685-A552-F0E6-B6B1-8B418F7A92B6}" v="58" dt="2023-10-31T15:09:19.248"/>
    <p1510:client id="{94921B9C-DB25-FC6A-3C0F-E24295335F17}" v="49" dt="2023-10-30T20:36:03.191"/>
    <p1510:client id="{A411B66A-61F0-54BF-0C24-492E4C0033EB}" v="135" dt="2023-10-31T14:14:29.784"/>
    <p1510:client id="{A62C25B0-6E83-4F50-391F-64AE470B6E98}" v="9" dt="2023-10-31T14:51:20.419"/>
    <p1510:client id="{B35DB7AD-6F30-DD2F-C426-CDFECB748F9D}" v="121" dt="2023-10-31T02:45:20.94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94" d="100"/>
          <a:sy n="94" d="100"/>
        </p:scale>
        <p:origin x="936" y="-11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7B329F86-E288-4F4A-85CA-121577EA63A8}">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B4E2694B-22F5-4442-85E1-FD409E2B323F}" type="parTrans" cxnId="{CAFA00E7-ABED-4589-B870-52D152D28D48}">
      <dgm:prSet/>
      <dgm:spPr/>
      <dgm:t>
        <a:bodyPr/>
        <a:lstStyle/>
        <a:p>
          <a:pPr latinLnBrk="1"/>
          <a:endParaRPr lang="ko-KR" altLang="en-US"/>
        </a:p>
      </dgm:t>
    </dgm:pt>
    <dgm:pt modelId="{859A052E-8E7D-441E-AF37-F8A257212F9A}" type="sibTrans" cxnId="{CAFA00E7-ABED-4589-B870-52D152D28D48}">
      <dgm:prSet/>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E9F549B6-6B5D-42BB-9BED-C16813A49110}" type="pres">
      <dgm:prSet presAssocID="{7B329F86-E288-4F4A-85CA-121577EA63A8}" presName="node" presStyleLbl="node1" presStyleIdx="2" presStyleCnt="3" custScaleX="119045" custScaleY="94806" custRadScaleRad="99261" custRadScaleInc="26810">
        <dgm:presLayoutVars>
          <dgm:bulletEnabled val="1"/>
        </dgm:presLayoutVars>
      </dgm:prSet>
      <dgm:spPr/>
    </dgm:pt>
    <dgm:pt modelId="{916E66FA-E927-4DFC-9E05-F3C4B7661CD3}" type="pres">
      <dgm:prSet presAssocID="{7B329F86-E288-4F4A-85CA-121577EA63A8}" presName="spNode" presStyleCnt="0"/>
      <dgm:spPr/>
    </dgm:pt>
    <dgm:pt modelId="{0C07DB4D-42E7-46A0-ABE0-5BCC6158D2B1}" type="pres">
      <dgm:prSet presAssocID="{859A052E-8E7D-441E-AF37-F8A257212F9A}" presName="sibTrans" presStyleLbl="sibTrans1D1" presStyleIdx="2" presStyleCnt="3"/>
      <dgm:spPr/>
    </dgm:pt>
  </dgm:ptLst>
  <dgm:cxnLst>
    <dgm:cxn modelId="{14A6DC6B-FB7D-4FD4-A0AF-FA43335DAD06}" type="presOf" srcId="{2D5AF728-6B0F-4DE8-84D8-E879598A98FA}" destId="{5E2D4662-9A3A-4310-94C8-10762F6AC03D}" srcOrd="0" destOrd="0" presId="urn:microsoft.com/office/officeart/2005/8/layout/cycle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1B622D95-9477-406D-926F-3551BADCA75C}" type="presOf" srcId="{7B329F86-E288-4F4A-85CA-121577EA63A8}" destId="{E9F549B6-6B5D-42BB-9BED-C16813A49110}"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AFA00E7-ABED-4589-B870-52D152D28D48}" srcId="{15D70075-6103-4A6B-96A8-5D24947D7192}" destId="{7B329F86-E288-4F4A-85CA-121577EA63A8}" srcOrd="2" destOrd="0" parTransId="{B4E2694B-22F5-4442-85E1-FD409E2B323F}" sibTransId="{859A052E-8E7D-441E-AF37-F8A257212F9A}"/>
    <dgm:cxn modelId="{FE1239E7-2312-4094-A2E4-880F04898F1B}" type="presOf" srcId="{859A052E-8E7D-441E-AF37-F8A257212F9A}" destId="{0C07DB4D-42E7-46A0-ABE0-5BCC6158D2B1}" srcOrd="0" destOrd="0" presId="urn:microsoft.com/office/officeart/2005/8/layout/cycle6"/>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1BA1B34C-BCAF-4DA2-A946-C508D024373E}" type="presParOf" srcId="{9600D4CD-FC04-4556-A813-33A995C42254}" destId="{E9F549B6-6B5D-42BB-9BED-C16813A49110}" srcOrd="6" destOrd="0" presId="urn:microsoft.com/office/officeart/2005/8/layout/cycle6"/>
    <dgm:cxn modelId="{6194D2C6-182E-4976-AF62-6C4EA0B7AED8}" type="presParOf" srcId="{9600D4CD-FC04-4556-A813-33A995C42254}" destId="{916E66FA-E927-4DFC-9E05-F3C4B7661CD3}" srcOrd="7" destOrd="0" presId="urn:microsoft.com/office/officeart/2005/8/layout/cycle6"/>
    <dgm:cxn modelId="{50B9547D-5651-465B-A2C4-EFAFC76946C7}" type="presParOf" srcId="{9600D4CD-FC04-4556-A813-33A995C42254}" destId="{0C07DB4D-42E7-46A0-ABE0-5BCC6158D2B1}"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D613C21A-1364-4636-B9B9-06EBA0F06976}">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3FFF408A-80DD-42A4-BF13-053E685AFAF0}" type="parTrans" cxnId="{7ECBC623-A1FC-4A0B-97C9-446F70873875}">
      <dgm:prSet/>
      <dgm:spPr/>
      <dgm:t>
        <a:bodyPr/>
        <a:lstStyle/>
        <a:p>
          <a:pPr latinLnBrk="1"/>
          <a:endParaRPr lang="ko-KR" altLang="en-US"/>
        </a:p>
      </dgm:t>
    </dgm:pt>
    <dgm:pt modelId="{DC657494-720E-4CEB-AB07-241B1007D0E3}" type="sibTrans" cxnId="{7ECBC623-A1FC-4A0B-97C9-446F70873875}">
      <dgm:prSet/>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33F6611-36EB-42B3-896F-CA0F7D860805}" type="sibTrans" cxnId="{427E89D9-5F0C-4278-AB5D-8EDEFEA0CE24}">
      <dgm:prSet/>
      <dgm:spPr/>
      <dgm:t>
        <a:bodyPr/>
        <a:lstStyle/>
        <a:p>
          <a:pPr latinLnBrk="1"/>
          <a:endParaRPr lang="ko-KR" altLang="en-US"/>
        </a:p>
      </dgm:t>
    </dgm:pt>
    <dgm:pt modelId="{6640A9CC-F737-425D-B20B-2FE54A6AA748}" type="parTrans" cxnId="{427E89D9-5F0C-4278-AB5D-8EDEFEA0CE24}">
      <dgm:prSet/>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0DD6C4E5-A2DC-4186-88CD-5C766B5359CB}" type="pres">
      <dgm:prSet presAssocID="{D613C21A-1364-4636-B9B9-06EBA0F06976}" presName="node" presStyleLbl="node1" presStyleIdx="2" presStyleCnt="3" custScaleX="119045" custScaleY="94806" custRadScaleRad="99261" custRadScaleInc="26810">
        <dgm:presLayoutVars>
          <dgm:bulletEnabled val="1"/>
        </dgm:presLayoutVars>
      </dgm:prSet>
      <dgm:spPr/>
    </dgm:pt>
    <dgm:pt modelId="{0361592C-E1E9-4C38-B658-6AB6EDD2C5FF}" type="pres">
      <dgm:prSet presAssocID="{D613C21A-1364-4636-B9B9-06EBA0F06976}" presName="spNode" presStyleCnt="0"/>
      <dgm:spPr/>
    </dgm:pt>
    <dgm:pt modelId="{AD123731-2489-42E1-BEA4-FDFF7C262655}" type="pres">
      <dgm:prSet presAssocID="{DC657494-720E-4CEB-AB07-241B1007D0E3}" presName="sibTrans" presStyleLbl="sibTrans1D1" presStyleIdx="2" presStyleCnt="3"/>
      <dgm:spPr/>
    </dgm:pt>
  </dgm:ptLst>
  <dgm:cxnLst>
    <dgm:cxn modelId="{7ECBC623-A1FC-4A0B-97C9-446F70873875}" srcId="{15D70075-6103-4A6B-96A8-5D24947D7192}" destId="{D613C21A-1364-4636-B9B9-06EBA0F06976}" srcOrd="2" destOrd="0" parTransId="{3FFF408A-80DD-42A4-BF13-053E685AFAF0}" sibTransId="{DC657494-720E-4CEB-AB07-241B1007D0E3}"/>
    <dgm:cxn modelId="{9AA6CA38-5937-4AD4-BCAC-0C40906E32E3}" type="presOf" srcId="{D613C21A-1364-4636-B9B9-06EBA0F06976}" destId="{0DD6C4E5-A2DC-4186-88CD-5C766B5359CB}" srcOrd="0" destOrd="0" presId="urn:microsoft.com/office/officeart/2005/8/layout/cycle6"/>
    <dgm:cxn modelId="{0C9F6E3B-83CB-42A1-8F66-A4259F748867}" type="presOf" srcId="{DC657494-720E-4CEB-AB07-241B1007D0E3}" destId="{AD123731-2489-42E1-BEA4-FDFF7C262655}"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7531FB0C-A243-436D-BCE7-9B0F9D308E8F}" type="presParOf" srcId="{9600D4CD-FC04-4556-A813-33A995C42254}" destId="{0DD6C4E5-A2DC-4186-88CD-5C766B5359CB}" srcOrd="6" destOrd="0" presId="urn:microsoft.com/office/officeart/2005/8/layout/cycle6"/>
    <dgm:cxn modelId="{D45E40D7-C60E-40E2-BCC4-56FDFDF18353}" type="presParOf" srcId="{9600D4CD-FC04-4556-A813-33A995C42254}" destId="{0361592C-E1E9-4C38-B658-6AB6EDD2C5FF}" srcOrd="7" destOrd="0" presId="urn:microsoft.com/office/officeart/2005/8/layout/cycle6"/>
    <dgm:cxn modelId="{38BCC922-D986-42F9-B8F4-CD0497D28DB6}" type="presParOf" srcId="{9600D4CD-FC04-4556-A813-33A995C42254}" destId="{AD123731-2489-42E1-BEA4-FDFF7C262655}"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264B1783-BB06-4648-8749-DE6A13F7DBDF}">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A4CEF3B6-51A2-48E0-AAEC-82F957973D6C}" type="parTrans" cxnId="{F21EB84C-43B9-41B4-A4AE-E0B6B747FEF5}">
      <dgm:prSet/>
      <dgm:spPr/>
      <dgm:t>
        <a:bodyPr/>
        <a:lstStyle/>
        <a:p>
          <a:pPr latinLnBrk="1"/>
          <a:endParaRPr lang="ko-KR" altLang="en-US"/>
        </a:p>
      </dgm:t>
    </dgm:pt>
    <dgm:pt modelId="{A579FC88-FFDA-4284-B9A4-1B799C598646}" type="sibTrans" cxnId="{F21EB84C-43B9-41B4-A4AE-E0B6B747FEF5}">
      <dgm:prSet/>
      <dgm:spPr>
        <a:ln w="38100">
          <a:solidFill>
            <a:srgbClr val="C00000"/>
          </a:solidFill>
        </a:ln>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9D411B2B-A57F-4411-AC0B-EA0D39AA2F68}" type="pres">
      <dgm:prSet presAssocID="{264B1783-BB06-4648-8749-DE6A13F7DBDF}" presName="node" presStyleLbl="node1" presStyleIdx="2" presStyleCnt="3" custScaleX="119045" custScaleY="94806" custRadScaleRad="99261" custRadScaleInc="26810">
        <dgm:presLayoutVars>
          <dgm:bulletEnabled val="1"/>
        </dgm:presLayoutVars>
      </dgm:prSet>
      <dgm:spPr/>
    </dgm:pt>
    <dgm:pt modelId="{AD2537FB-68CD-4E8A-B2A0-32BAB70232E7}" type="pres">
      <dgm:prSet presAssocID="{264B1783-BB06-4648-8749-DE6A13F7DBDF}" presName="spNode" presStyleCnt="0"/>
      <dgm:spPr/>
    </dgm:pt>
    <dgm:pt modelId="{1DA33AD4-01C2-4B01-9FE4-0975189203D1}" type="pres">
      <dgm:prSet presAssocID="{A579FC88-FFDA-4284-B9A4-1B799C598646}" presName="sibTrans" presStyleLbl="sibTrans1D1" presStyleIdx="2" presStyleCnt="3"/>
      <dgm:spPr/>
    </dgm:pt>
  </dgm:ptLst>
  <dgm:cxnLst>
    <dgm:cxn modelId="{A90AEF09-6D84-431C-870E-D6DECA92E9EA}" type="presOf" srcId="{A579FC88-FFDA-4284-B9A4-1B799C598646}" destId="{1DA33AD4-01C2-4B01-9FE4-0975189203D1}"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F21EB84C-43B9-41B4-A4AE-E0B6B747FEF5}" srcId="{15D70075-6103-4A6B-96A8-5D24947D7192}" destId="{264B1783-BB06-4648-8749-DE6A13F7DBDF}" srcOrd="2" destOrd="0" parTransId="{A4CEF3B6-51A2-48E0-AAEC-82F957973D6C}" sibTransId="{A579FC88-FFDA-4284-B9A4-1B799C59864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E600D48D-2AAD-46C3-9AD5-FB682532FE76}" type="presOf" srcId="{264B1783-BB06-4648-8749-DE6A13F7DBDF}" destId="{9D411B2B-A57F-4411-AC0B-EA0D39AA2F68}"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AEF911B7-C30C-43CB-B073-6F5C87E4E665}" type="presParOf" srcId="{9600D4CD-FC04-4556-A813-33A995C42254}" destId="{9D411B2B-A57F-4411-AC0B-EA0D39AA2F68}" srcOrd="6" destOrd="0" presId="urn:microsoft.com/office/officeart/2005/8/layout/cycle6"/>
    <dgm:cxn modelId="{528FEF49-E207-4106-B855-D93B8A29A563}" type="presParOf" srcId="{9600D4CD-FC04-4556-A813-33A995C42254}" destId="{AD2537FB-68CD-4E8A-B2A0-32BAB70232E7}" srcOrd="7" destOrd="0" presId="urn:microsoft.com/office/officeart/2005/8/layout/cycle6"/>
    <dgm:cxn modelId="{17DAAF13-7F40-4F66-A502-531D804A4B22}" type="presParOf" srcId="{9600D4CD-FC04-4556-A813-33A995C42254}" destId="{1DA33AD4-01C2-4B01-9FE4-0975189203D1}"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264B1783-BB06-4648-8749-DE6A13F7DBDF}">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A4CEF3B6-51A2-48E0-AAEC-82F957973D6C}" type="parTrans" cxnId="{F21EB84C-43B9-41B4-A4AE-E0B6B747FEF5}">
      <dgm:prSet/>
      <dgm:spPr/>
      <dgm:t>
        <a:bodyPr/>
        <a:lstStyle/>
        <a:p>
          <a:pPr latinLnBrk="1"/>
          <a:endParaRPr lang="ko-KR" altLang="en-US"/>
        </a:p>
      </dgm:t>
    </dgm:pt>
    <dgm:pt modelId="{A579FC88-FFDA-4284-B9A4-1B799C598646}" type="sibTrans" cxnId="{F21EB84C-43B9-41B4-A4AE-E0B6B747FEF5}">
      <dgm:prSet/>
      <dgm:spPr>
        <a:ln w="38100">
          <a:solidFill>
            <a:srgbClr val="C00000"/>
          </a:solidFill>
        </a:ln>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9D411B2B-A57F-4411-AC0B-EA0D39AA2F68}" type="pres">
      <dgm:prSet presAssocID="{264B1783-BB06-4648-8749-DE6A13F7DBDF}" presName="node" presStyleLbl="node1" presStyleIdx="2" presStyleCnt="3" custScaleX="119045" custScaleY="94806" custRadScaleRad="99261" custRadScaleInc="26810">
        <dgm:presLayoutVars>
          <dgm:bulletEnabled val="1"/>
        </dgm:presLayoutVars>
      </dgm:prSet>
      <dgm:spPr/>
    </dgm:pt>
    <dgm:pt modelId="{AD2537FB-68CD-4E8A-B2A0-32BAB70232E7}" type="pres">
      <dgm:prSet presAssocID="{264B1783-BB06-4648-8749-DE6A13F7DBDF}" presName="spNode" presStyleCnt="0"/>
      <dgm:spPr/>
    </dgm:pt>
    <dgm:pt modelId="{1DA33AD4-01C2-4B01-9FE4-0975189203D1}" type="pres">
      <dgm:prSet presAssocID="{A579FC88-FFDA-4284-B9A4-1B799C598646}" presName="sibTrans" presStyleLbl="sibTrans1D1" presStyleIdx="2" presStyleCnt="3"/>
      <dgm:spPr/>
    </dgm:pt>
  </dgm:ptLst>
  <dgm:cxnLst>
    <dgm:cxn modelId="{A90AEF09-6D84-431C-870E-D6DECA92E9EA}" type="presOf" srcId="{A579FC88-FFDA-4284-B9A4-1B799C598646}" destId="{1DA33AD4-01C2-4B01-9FE4-0975189203D1}"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F21EB84C-43B9-41B4-A4AE-E0B6B747FEF5}" srcId="{15D70075-6103-4A6B-96A8-5D24947D7192}" destId="{264B1783-BB06-4648-8749-DE6A13F7DBDF}" srcOrd="2" destOrd="0" parTransId="{A4CEF3B6-51A2-48E0-AAEC-82F957973D6C}" sibTransId="{A579FC88-FFDA-4284-B9A4-1B799C59864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E600D48D-2AAD-46C3-9AD5-FB682532FE76}" type="presOf" srcId="{264B1783-BB06-4648-8749-DE6A13F7DBDF}" destId="{9D411B2B-A57F-4411-AC0B-EA0D39AA2F68}"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AEF911B7-C30C-43CB-B073-6F5C87E4E665}" type="presParOf" srcId="{9600D4CD-FC04-4556-A813-33A995C42254}" destId="{9D411B2B-A57F-4411-AC0B-EA0D39AA2F68}" srcOrd="6" destOrd="0" presId="urn:microsoft.com/office/officeart/2005/8/layout/cycle6"/>
    <dgm:cxn modelId="{528FEF49-E207-4106-B855-D93B8A29A563}" type="presParOf" srcId="{9600D4CD-FC04-4556-A813-33A995C42254}" destId="{AD2537FB-68CD-4E8A-B2A0-32BAB70232E7}" srcOrd="7" destOrd="0" presId="urn:microsoft.com/office/officeart/2005/8/layout/cycle6"/>
    <dgm:cxn modelId="{17DAAF13-7F40-4F66-A502-531D804A4B22}" type="presParOf" srcId="{9600D4CD-FC04-4556-A813-33A995C42254}" destId="{1DA33AD4-01C2-4B01-9FE4-0975189203D1}" srcOrd="8"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a:ln w="38100">
          <a:solidFill>
            <a:srgbClr val="C00000"/>
          </a:solidFill>
        </a:ln>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264B1783-BB06-4648-8749-DE6A13F7DBDF}">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A4CEF3B6-51A2-48E0-AAEC-82F957973D6C}" type="parTrans" cxnId="{F21EB84C-43B9-41B4-A4AE-E0B6B747FEF5}">
      <dgm:prSet/>
      <dgm:spPr/>
      <dgm:t>
        <a:bodyPr/>
        <a:lstStyle/>
        <a:p>
          <a:pPr latinLnBrk="1"/>
          <a:endParaRPr lang="ko-KR" altLang="en-US"/>
        </a:p>
      </dgm:t>
    </dgm:pt>
    <dgm:pt modelId="{A579FC88-FFDA-4284-B9A4-1B799C598646}" type="sibTrans" cxnId="{F21EB84C-43B9-41B4-A4AE-E0B6B747FEF5}">
      <dgm:prSet/>
      <dgm:spPr>
        <a:ln w="12700">
          <a:solidFill>
            <a:schemeClr val="tx2"/>
          </a:solidFill>
        </a:ln>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9D411B2B-A57F-4411-AC0B-EA0D39AA2F68}" type="pres">
      <dgm:prSet presAssocID="{264B1783-BB06-4648-8749-DE6A13F7DBDF}" presName="node" presStyleLbl="node1" presStyleIdx="2" presStyleCnt="3" custScaleX="119045" custScaleY="94806" custRadScaleRad="99261" custRadScaleInc="26810">
        <dgm:presLayoutVars>
          <dgm:bulletEnabled val="1"/>
        </dgm:presLayoutVars>
      </dgm:prSet>
      <dgm:spPr/>
    </dgm:pt>
    <dgm:pt modelId="{AD2537FB-68CD-4E8A-B2A0-32BAB70232E7}" type="pres">
      <dgm:prSet presAssocID="{264B1783-BB06-4648-8749-DE6A13F7DBDF}" presName="spNode" presStyleCnt="0"/>
      <dgm:spPr/>
    </dgm:pt>
    <dgm:pt modelId="{1DA33AD4-01C2-4B01-9FE4-0975189203D1}" type="pres">
      <dgm:prSet presAssocID="{A579FC88-FFDA-4284-B9A4-1B799C598646}" presName="sibTrans" presStyleLbl="sibTrans1D1" presStyleIdx="2" presStyleCnt="3"/>
      <dgm:spPr/>
    </dgm:pt>
  </dgm:ptLst>
  <dgm:cxnLst>
    <dgm:cxn modelId="{A90AEF09-6D84-431C-870E-D6DECA92E9EA}" type="presOf" srcId="{A579FC88-FFDA-4284-B9A4-1B799C598646}" destId="{1DA33AD4-01C2-4B01-9FE4-0975189203D1}"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F21EB84C-43B9-41B4-A4AE-E0B6B747FEF5}" srcId="{15D70075-6103-4A6B-96A8-5D24947D7192}" destId="{264B1783-BB06-4648-8749-DE6A13F7DBDF}" srcOrd="2" destOrd="0" parTransId="{A4CEF3B6-51A2-48E0-AAEC-82F957973D6C}" sibTransId="{A579FC88-FFDA-4284-B9A4-1B799C59864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E600D48D-2AAD-46C3-9AD5-FB682532FE76}" type="presOf" srcId="{264B1783-BB06-4648-8749-DE6A13F7DBDF}" destId="{9D411B2B-A57F-4411-AC0B-EA0D39AA2F68}"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AEF911B7-C30C-43CB-B073-6F5C87E4E665}" type="presParOf" srcId="{9600D4CD-FC04-4556-A813-33A995C42254}" destId="{9D411B2B-A57F-4411-AC0B-EA0D39AA2F68}" srcOrd="6" destOrd="0" presId="urn:microsoft.com/office/officeart/2005/8/layout/cycle6"/>
    <dgm:cxn modelId="{528FEF49-E207-4106-B855-D93B8A29A563}" type="presParOf" srcId="{9600D4CD-FC04-4556-A813-33A995C42254}" destId="{AD2537FB-68CD-4E8A-B2A0-32BAB70232E7}" srcOrd="7" destOrd="0" presId="urn:microsoft.com/office/officeart/2005/8/layout/cycle6"/>
    <dgm:cxn modelId="{17DAAF13-7F40-4F66-A502-531D804A4B22}" type="presParOf" srcId="{9600D4CD-FC04-4556-A813-33A995C42254}" destId="{1DA33AD4-01C2-4B01-9FE4-0975189203D1}" srcOrd="8"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a:ln w="38100">
          <a:solidFill>
            <a:srgbClr val="C00000"/>
          </a:solidFill>
        </a:ln>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264B1783-BB06-4648-8749-DE6A13F7DBDF}">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A4CEF3B6-51A2-48E0-AAEC-82F957973D6C}" type="parTrans" cxnId="{F21EB84C-43B9-41B4-A4AE-E0B6B747FEF5}">
      <dgm:prSet/>
      <dgm:spPr/>
      <dgm:t>
        <a:bodyPr/>
        <a:lstStyle/>
        <a:p>
          <a:pPr latinLnBrk="1"/>
          <a:endParaRPr lang="ko-KR" altLang="en-US"/>
        </a:p>
      </dgm:t>
    </dgm:pt>
    <dgm:pt modelId="{A579FC88-FFDA-4284-B9A4-1B799C598646}" type="sibTrans" cxnId="{F21EB84C-43B9-41B4-A4AE-E0B6B747FEF5}">
      <dgm:prSet/>
      <dgm:spPr>
        <a:ln w="12700">
          <a:solidFill>
            <a:schemeClr val="tx2"/>
          </a:solidFill>
        </a:ln>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9D411B2B-A57F-4411-AC0B-EA0D39AA2F68}" type="pres">
      <dgm:prSet presAssocID="{264B1783-BB06-4648-8749-DE6A13F7DBDF}" presName="node" presStyleLbl="node1" presStyleIdx="2" presStyleCnt="3" custScaleX="119045" custScaleY="94806" custRadScaleRad="99261" custRadScaleInc="26810">
        <dgm:presLayoutVars>
          <dgm:bulletEnabled val="1"/>
        </dgm:presLayoutVars>
      </dgm:prSet>
      <dgm:spPr/>
    </dgm:pt>
    <dgm:pt modelId="{AD2537FB-68CD-4E8A-B2A0-32BAB70232E7}" type="pres">
      <dgm:prSet presAssocID="{264B1783-BB06-4648-8749-DE6A13F7DBDF}" presName="spNode" presStyleCnt="0"/>
      <dgm:spPr/>
    </dgm:pt>
    <dgm:pt modelId="{1DA33AD4-01C2-4B01-9FE4-0975189203D1}" type="pres">
      <dgm:prSet presAssocID="{A579FC88-FFDA-4284-B9A4-1B799C598646}" presName="sibTrans" presStyleLbl="sibTrans1D1" presStyleIdx="2" presStyleCnt="3"/>
      <dgm:spPr/>
    </dgm:pt>
  </dgm:ptLst>
  <dgm:cxnLst>
    <dgm:cxn modelId="{A90AEF09-6D84-431C-870E-D6DECA92E9EA}" type="presOf" srcId="{A579FC88-FFDA-4284-B9A4-1B799C598646}" destId="{1DA33AD4-01C2-4B01-9FE4-0975189203D1}"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F21EB84C-43B9-41B4-A4AE-E0B6B747FEF5}" srcId="{15D70075-6103-4A6B-96A8-5D24947D7192}" destId="{264B1783-BB06-4648-8749-DE6A13F7DBDF}" srcOrd="2" destOrd="0" parTransId="{A4CEF3B6-51A2-48E0-AAEC-82F957973D6C}" sibTransId="{A579FC88-FFDA-4284-B9A4-1B799C59864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E600D48D-2AAD-46C3-9AD5-FB682532FE76}" type="presOf" srcId="{264B1783-BB06-4648-8749-DE6A13F7DBDF}" destId="{9D411B2B-A57F-4411-AC0B-EA0D39AA2F68}"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AEF911B7-C30C-43CB-B073-6F5C87E4E665}" type="presParOf" srcId="{9600D4CD-FC04-4556-A813-33A995C42254}" destId="{9D411B2B-A57F-4411-AC0B-EA0D39AA2F68}" srcOrd="6" destOrd="0" presId="urn:microsoft.com/office/officeart/2005/8/layout/cycle6"/>
    <dgm:cxn modelId="{528FEF49-E207-4106-B855-D93B8A29A563}" type="presParOf" srcId="{9600D4CD-FC04-4556-A813-33A995C42254}" destId="{AD2537FB-68CD-4E8A-B2A0-32BAB70232E7}" srcOrd="7" destOrd="0" presId="urn:microsoft.com/office/officeart/2005/8/layout/cycle6"/>
    <dgm:cxn modelId="{17DAAF13-7F40-4F66-A502-531D804A4B22}" type="presParOf" srcId="{9600D4CD-FC04-4556-A813-33A995C42254}" destId="{1DA33AD4-01C2-4B01-9FE4-0975189203D1}" srcOrd="8"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a:ln w="38100">
          <a:solidFill>
            <a:srgbClr val="C00000"/>
          </a:solidFill>
        </a:ln>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dgm:t>
        <a:bodyPr/>
        <a:lstStyle/>
        <a:p>
          <a:pPr latinLnBrk="1"/>
          <a:endParaRPr lang="ko-KR" altLang="en-US"/>
        </a:p>
      </dgm:t>
    </dgm:pt>
    <dgm:pt modelId="{264B1783-BB06-4648-8749-DE6A13F7DBDF}">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A4CEF3B6-51A2-48E0-AAEC-82F957973D6C}" type="parTrans" cxnId="{F21EB84C-43B9-41B4-A4AE-E0B6B747FEF5}">
      <dgm:prSet/>
      <dgm:spPr/>
      <dgm:t>
        <a:bodyPr/>
        <a:lstStyle/>
        <a:p>
          <a:pPr latinLnBrk="1"/>
          <a:endParaRPr lang="ko-KR" altLang="en-US"/>
        </a:p>
      </dgm:t>
    </dgm:pt>
    <dgm:pt modelId="{A579FC88-FFDA-4284-B9A4-1B799C598646}" type="sibTrans" cxnId="{F21EB84C-43B9-41B4-A4AE-E0B6B747FEF5}">
      <dgm:prSet/>
      <dgm:spPr>
        <a:ln w="12700">
          <a:solidFill>
            <a:schemeClr val="tx2"/>
          </a:solidFill>
        </a:ln>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9D411B2B-A57F-4411-AC0B-EA0D39AA2F68}" type="pres">
      <dgm:prSet presAssocID="{264B1783-BB06-4648-8749-DE6A13F7DBDF}" presName="node" presStyleLbl="node1" presStyleIdx="2" presStyleCnt="3" custScaleX="119045" custScaleY="94806" custRadScaleRad="99261" custRadScaleInc="26810">
        <dgm:presLayoutVars>
          <dgm:bulletEnabled val="1"/>
        </dgm:presLayoutVars>
      </dgm:prSet>
      <dgm:spPr/>
    </dgm:pt>
    <dgm:pt modelId="{AD2537FB-68CD-4E8A-B2A0-32BAB70232E7}" type="pres">
      <dgm:prSet presAssocID="{264B1783-BB06-4648-8749-DE6A13F7DBDF}" presName="spNode" presStyleCnt="0"/>
      <dgm:spPr/>
    </dgm:pt>
    <dgm:pt modelId="{1DA33AD4-01C2-4B01-9FE4-0975189203D1}" type="pres">
      <dgm:prSet presAssocID="{A579FC88-FFDA-4284-B9A4-1B799C598646}" presName="sibTrans" presStyleLbl="sibTrans1D1" presStyleIdx="2" presStyleCnt="3"/>
      <dgm:spPr/>
    </dgm:pt>
  </dgm:ptLst>
  <dgm:cxnLst>
    <dgm:cxn modelId="{A90AEF09-6D84-431C-870E-D6DECA92E9EA}" type="presOf" srcId="{A579FC88-FFDA-4284-B9A4-1B799C598646}" destId="{1DA33AD4-01C2-4B01-9FE4-0975189203D1}"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F21EB84C-43B9-41B4-A4AE-E0B6B747FEF5}" srcId="{15D70075-6103-4A6B-96A8-5D24947D7192}" destId="{264B1783-BB06-4648-8749-DE6A13F7DBDF}" srcOrd="2" destOrd="0" parTransId="{A4CEF3B6-51A2-48E0-AAEC-82F957973D6C}" sibTransId="{A579FC88-FFDA-4284-B9A4-1B799C59864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E600D48D-2AAD-46C3-9AD5-FB682532FE76}" type="presOf" srcId="{264B1783-BB06-4648-8749-DE6A13F7DBDF}" destId="{9D411B2B-A57F-4411-AC0B-EA0D39AA2F68}"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AEF911B7-C30C-43CB-B073-6F5C87E4E665}" type="presParOf" srcId="{9600D4CD-FC04-4556-A813-33A995C42254}" destId="{9D411B2B-A57F-4411-AC0B-EA0D39AA2F68}" srcOrd="6" destOrd="0" presId="urn:microsoft.com/office/officeart/2005/8/layout/cycle6"/>
    <dgm:cxn modelId="{528FEF49-E207-4106-B855-D93B8A29A563}" type="presParOf" srcId="{9600D4CD-FC04-4556-A813-33A995C42254}" destId="{AD2537FB-68CD-4E8A-B2A0-32BAB70232E7}" srcOrd="7" destOrd="0" presId="urn:microsoft.com/office/officeart/2005/8/layout/cycle6"/>
    <dgm:cxn modelId="{17DAAF13-7F40-4F66-A502-531D804A4B22}" type="presParOf" srcId="{9600D4CD-FC04-4556-A813-33A995C42254}" destId="{1DA33AD4-01C2-4B01-9FE4-0975189203D1}" srcOrd="8"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D70075-6103-4A6B-96A8-5D24947D7192}" type="doc">
      <dgm:prSet loTypeId="urn:microsoft.com/office/officeart/2005/8/layout/cycle6" loCatId="cycle" qsTypeId="urn:microsoft.com/office/officeart/2005/8/quickstyle/simple5" qsCatId="simple" csTypeId="urn:microsoft.com/office/officeart/2005/8/colors/accent1_3" csCatId="accent1" phldr="1"/>
      <dgm:spPr/>
      <dgm:t>
        <a:bodyPr/>
        <a:lstStyle/>
        <a:p>
          <a:pPr latinLnBrk="1"/>
          <a:endParaRPr lang="ko-KR" altLang="en-US"/>
        </a:p>
      </dgm:t>
    </dgm:pt>
    <dgm:pt modelId="{2D5AF728-6B0F-4DE8-84D8-E879598A98FA}">
      <dgm:prSet phldrT="[텍스트]" custT="1"/>
      <dgm:spPr/>
      <dgm:t>
        <a:bodyPr/>
        <a:lstStyle/>
        <a:p>
          <a:pPr latinLnBrk="1"/>
          <a:r>
            <a:rPr lang="en-US" altLang="ko-KR" sz="1400" b="0">
              <a:solidFill>
                <a:schemeClr val="accent6"/>
              </a:solidFill>
              <a:effectLst/>
              <a:latin typeface="+mj-lt"/>
            </a:rPr>
            <a:t>EEG</a:t>
          </a:r>
          <a:endParaRPr lang="ko-KR" altLang="en-US" sz="1400" b="0">
            <a:solidFill>
              <a:schemeClr val="accent6"/>
            </a:solidFill>
            <a:effectLst/>
            <a:latin typeface="+mj-lt"/>
          </a:endParaRPr>
        </a:p>
      </dgm:t>
    </dgm:pt>
    <dgm:pt modelId="{6640A9CC-F737-425D-B20B-2FE54A6AA748}" type="parTrans" cxnId="{427E89D9-5F0C-4278-AB5D-8EDEFEA0CE24}">
      <dgm:prSet/>
      <dgm:spPr/>
      <dgm:t>
        <a:bodyPr/>
        <a:lstStyle/>
        <a:p>
          <a:pPr latinLnBrk="1"/>
          <a:endParaRPr lang="ko-KR" altLang="en-US"/>
        </a:p>
      </dgm:t>
    </dgm:pt>
    <dgm:pt modelId="{633F6611-36EB-42B3-896F-CA0F7D860805}" type="sibTrans" cxnId="{427E89D9-5F0C-4278-AB5D-8EDEFEA0CE24}">
      <dgm:prSet/>
      <dgm:spPr>
        <a:ln w="12700">
          <a:solidFill>
            <a:schemeClr val="accent1"/>
          </a:solidFill>
        </a:ln>
      </dgm:spPr>
      <dgm:t>
        <a:bodyPr/>
        <a:lstStyle/>
        <a:p>
          <a:pPr latinLnBrk="1"/>
          <a:endParaRPr lang="ko-KR" altLang="en-US"/>
        </a:p>
      </dgm:t>
    </dgm:pt>
    <dgm:pt modelId="{7156D0C2-29A9-4AB8-A698-91F2E3E4CE74}">
      <dgm:prSet phldrT="[텍스트]" custT="1"/>
      <dgm:spPr/>
      <dgm:t>
        <a:bodyPr/>
        <a:lstStyle/>
        <a:p>
          <a:pPr latinLnBrk="1"/>
          <a:r>
            <a:rPr lang="en-US" altLang="ko-KR" sz="1400" b="0">
              <a:solidFill>
                <a:schemeClr val="accent6"/>
              </a:solidFill>
              <a:effectLst/>
              <a:latin typeface="+mj-lt"/>
            </a:rPr>
            <a:t>Bio-Data</a:t>
          </a:r>
          <a:endParaRPr lang="ko-KR" altLang="en-US" sz="1400" b="0">
            <a:solidFill>
              <a:schemeClr val="accent6"/>
            </a:solidFill>
            <a:effectLst/>
            <a:latin typeface="+mj-lt"/>
          </a:endParaRPr>
        </a:p>
      </dgm:t>
    </dgm:pt>
    <dgm:pt modelId="{C847DAF9-BF41-4F29-B936-9FE4728DD9E5}" type="parTrans" cxnId="{459FDEB3-8DDF-4265-87CE-26664BF5823D}">
      <dgm:prSet/>
      <dgm:spPr/>
      <dgm:t>
        <a:bodyPr/>
        <a:lstStyle/>
        <a:p>
          <a:pPr latinLnBrk="1"/>
          <a:endParaRPr lang="ko-KR" altLang="en-US"/>
        </a:p>
      </dgm:t>
    </dgm:pt>
    <dgm:pt modelId="{CB1A2390-5F4C-4885-B075-C354872B402C}" type="sibTrans" cxnId="{459FDEB3-8DDF-4265-87CE-26664BF5823D}">
      <dgm:prSet/>
      <dgm:spPr>
        <a:ln w="38100">
          <a:solidFill>
            <a:srgbClr val="C00000"/>
          </a:solidFill>
        </a:ln>
      </dgm:spPr>
      <dgm:t>
        <a:bodyPr/>
        <a:lstStyle/>
        <a:p>
          <a:pPr latinLnBrk="1"/>
          <a:endParaRPr lang="ko-KR" altLang="en-US"/>
        </a:p>
      </dgm:t>
    </dgm:pt>
    <dgm:pt modelId="{264B1783-BB06-4648-8749-DE6A13F7DBDF}">
      <dgm:prSet phldrT="[텍스트]" custT="1"/>
      <dgm:spPr>
        <a:solidFill>
          <a:schemeClr val="accent1">
            <a:lumMod val="50000"/>
          </a:schemeClr>
        </a:solidFill>
      </dgm:spPr>
      <dgm:t>
        <a:bodyPr/>
        <a:lstStyle/>
        <a:p>
          <a:pPr latinLnBrk="1"/>
          <a:r>
            <a:rPr lang="en-US" altLang="ko-KR" sz="1400" b="0" err="1">
              <a:solidFill>
                <a:schemeClr val="accent6"/>
              </a:solidFill>
              <a:effectLst/>
              <a:latin typeface="+mj-lt"/>
            </a:rPr>
            <a:t>Concent</a:t>
          </a:r>
          <a:r>
            <a:rPr lang="en-US" altLang="ko-KR" sz="1400" b="0">
              <a:solidFill>
                <a:schemeClr val="accent6"/>
              </a:solidFill>
              <a:effectLst/>
              <a:latin typeface="+mj-lt"/>
            </a:rPr>
            <a:t>-ration</a:t>
          </a:r>
          <a:endParaRPr lang="ko-KR" altLang="en-US" sz="1400" b="0">
            <a:solidFill>
              <a:schemeClr val="accent6"/>
            </a:solidFill>
            <a:effectLst/>
            <a:latin typeface="+mj-lt"/>
          </a:endParaRPr>
        </a:p>
      </dgm:t>
    </dgm:pt>
    <dgm:pt modelId="{A4CEF3B6-51A2-48E0-AAEC-82F957973D6C}" type="parTrans" cxnId="{F21EB84C-43B9-41B4-A4AE-E0B6B747FEF5}">
      <dgm:prSet/>
      <dgm:spPr/>
      <dgm:t>
        <a:bodyPr/>
        <a:lstStyle/>
        <a:p>
          <a:pPr latinLnBrk="1"/>
          <a:endParaRPr lang="ko-KR" altLang="en-US"/>
        </a:p>
      </dgm:t>
    </dgm:pt>
    <dgm:pt modelId="{A579FC88-FFDA-4284-B9A4-1B799C598646}" type="sibTrans" cxnId="{F21EB84C-43B9-41B4-A4AE-E0B6B747FEF5}">
      <dgm:prSet/>
      <dgm:spPr>
        <a:ln w="12700">
          <a:solidFill>
            <a:schemeClr val="tx2"/>
          </a:solidFill>
        </a:ln>
      </dgm:spPr>
      <dgm:t>
        <a:bodyPr/>
        <a:lstStyle/>
        <a:p>
          <a:pPr latinLnBrk="1"/>
          <a:endParaRPr lang="ko-KR" altLang="en-US"/>
        </a:p>
      </dgm:t>
    </dgm:pt>
    <dgm:pt modelId="{9600D4CD-FC04-4556-A813-33A995C42254}" type="pres">
      <dgm:prSet presAssocID="{15D70075-6103-4A6B-96A8-5D24947D7192}" presName="cycle" presStyleCnt="0">
        <dgm:presLayoutVars>
          <dgm:dir/>
          <dgm:resizeHandles val="exact"/>
        </dgm:presLayoutVars>
      </dgm:prSet>
      <dgm:spPr/>
    </dgm:pt>
    <dgm:pt modelId="{5E2D4662-9A3A-4310-94C8-10762F6AC03D}" type="pres">
      <dgm:prSet presAssocID="{2D5AF728-6B0F-4DE8-84D8-E879598A98FA}" presName="node" presStyleLbl="node1" presStyleIdx="0" presStyleCnt="3" custScaleX="119045" custScaleY="94806">
        <dgm:presLayoutVars>
          <dgm:bulletEnabled val="1"/>
        </dgm:presLayoutVars>
      </dgm:prSet>
      <dgm:spPr/>
    </dgm:pt>
    <dgm:pt modelId="{1D70AC90-2C17-41A1-B3C2-5048CA365E16}" type="pres">
      <dgm:prSet presAssocID="{2D5AF728-6B0F-4DE8-84D8-E879598A98FA}" presName="spNode" presStyleCnt="0"/>
      <dgm:spPr/>
    </dgm:pt>
    <dgm:pt modelId="{D6AFFFA7-2F55-46D3-A9BF-163E63EBAA28}" type="pres">
      <dgm:prSet presAssocID="{633F6611-36EB-42B3-896F-CA0F7D860805}" presName="sibTrans" presStyleLbl="sibTrans1D1" presStyleIdx="0" presStyleCnt="3"/>
      <dgm:spPr/>
    </dgm:pt>
    <dgm:pt modelId="{3D2CF0FF-E45C-4A06-9EBD-5FA9BA2D20FF}" type="pres">
      <dgm:prSet presAssocID="{7156D0C2-29A9-4AB8-A698-91F2E3E4CE74}" presName="node" presStyleLbl="node1" presStyleIdx="1" presStyleCnt="3" custScaleX="119045" custScaleY="94806" custRadScaleRad="85996" custRadScaleInc="-19004">
        <dgm:presLayoutVars>
          <dgm:bulletEnabled val="1"/>
        </dgm:presLayoutVars>
      </dgm:prSet>
      <dgm:spPr/>
    </dgm:pt>
    <dgm:pt modelId="{721BB61D-94F2-4AB8-9159-C6BA5E2F3700}" type="pres">
      <dgm:prSet presAssocID="{7156D0C2-29A9-4AB8-A698-91F2E3E4CE74}" presName="spNode" presStyleCnt="0"/>
      <dgm:spPr/>
    </dgm:pt>
    <dgm:pt modelId="{59D623BE-CEA4-4585-ABEA-DB105AC29305}" type="pres">
      <dgm:prSet presAssocID="{CB1A2390-5F4C-4885-B075-C354872B402C}" presName="sibTrans" presStyleLbl="sibTrans1D1" presStyleIdx="1" presStyleCnt="3"/>
      <dgm:spPr/>
    </dgm:pt>
    <dgm:pt modelId="{9D411B2B-A57F-4411-AC0B-EA0D39AA2F68}" type="pres">
      <dgm:prSet presAssocID="{264B1783-BB06-4648-8749-DE6A13F7DBDF}" presName="node" presStyleLbl="node1" presStyleIdx="2" presStyleCnt="3" custScaleX="119045" custScaleY="94806" custRadScaleRad="99261" custRadScaleInc="26810">
        <dgm:presLayoutVars>
          <dgm:bulletEnabled val="1"/>
        </dgm:presLayoutVars>
      </dgm:prSet>
      <dgm:spPr/>
    </dgm:pt>
    <dgm:pt modelId="{AD2537FB-68CD-4E8A-B2A0-32BAB70232E7}" type="pres">
      <dgm:prSet presAssocID="{264B1783-BB06-4648-8749-DE6A13F7DBDF}" presName="spNode" presStyleCnt="0"/>
      <dgm:spPr/>
    </dgm:pt>
    <dgm:pt modelId="{1DA33AD4-01C2-4B01-9FE4-0975189203D1}" type="pres">
      <dgm:prSet presAssocID="{A579FC88-FFDA-4284-B9A4-1B799C598646}" presName="sibTrans" presStyleLbl="sibTrans1D1" presStyleIdx="2" presStyleCnt="3"/>
      <dgm:spPr/>
    </dgm:pt>
  </dgm:ptLst>
  <dgm:cxnLst>
    <dgm:cxn modelId="{A90AEF09-6D84-431C-870E-D6DECA92E9EA}" type="presOf" srcId="{A579FC88-FFDA-4284-B9A4-1B799C598646}" destId="{1DA33AD4-01C2-4B01-9FE4-0975189203D1}" srcOrd="0" destOrd="0" presId="urn:microsoft.com/office/officeart/2005/8/layout/cycle6"/>
    <dgm:cxn modelId="{14A6DC6B-FB7D-4FD4-A0AF-FA43335DAD06}" type="presOf" srcId="{2D5AF728-6B0F-4DE8-84D8-E879598A98FA}" destId="{5E2D4662-9A3A-4310-94C8-10762F6AC03D}" srcOrd="0" destOrd="0" presId="urn:microsoft.com/office/officeart/2005/8/layout/cycle6"/>
    <dgm:cxn modelId="{F21EB84C-43B9-41B4-A4AE-E0B6B747FEF5}" srcId="{15D70075-6103-4A6B-96A8-5D24947D7192}" destId="{264B1783-BB06-4648-8749-DE6A13F7DBDF}" srcOrd="2" destOrd="0" parTransId="{A4CEF3B6-51A2-48E0-AAEC-82F957973D6C}" sibTransId="{A579FC88-FFDA-4284-B9A4-1B799C598646}"/>
    <dgm:cxn modelId="{A4C7E44D-0DB3-452A-B963-9B0D715C740E}" type="presOf" srcId="{CB1A2390-5F4C-4885-B075-C354872B402C}" destId="{59D623BE-CEA4-4585-ABEA-DB105AC29305}" srcOrd="0" destOrd="0" presId="urn:microsoft.com/office/officeart/2005/8/layout/cycle6"/>
    <dgm:cxn modelId="{BDE61D84-D132-4BDD-A5DB-1590B6CE119D}" type="presOf" srcId="{15D70075-6103-4A6B-96A8-5D24947D7192}" destId="{9600D4CD-FC04-4556-A813-33A995C42254}" srcOrd="0" destOrd="0" presId="urn:microsoft.com/office/officeart/2005/8/layout/cycle6"/>
    <dgm:cxn modelId="{E600D48D-2AAD-46C3-9AD5-FB682532FE76}" type="presOf" srcId="{264B1783-BB06-4648-8749-DE6A13F7DBDF}" destId="{9D411B2B-A57F-4411-AC0B-EA0D39AA2F68}" srcOrd="0" destOrd="0" presId="urn:microsoft.com/office/officeart/2005/8/layout/cycle6"/>
    <dgm:cxn modelId="{1708A19C-1F54-4B90-9E28-E51B7FF2100C}" type="presOf" srcId="{7156D0C2-29A9-4AB8-A698-91F2E3E4CE74}" destId="{3D2CF0FF-E45C-4A06-9EBD-5FA9BA2D20FF}" srcOrd="0" destOrd="0" presId="urn:microsoft.com/office/officeart/2005/8/layout/cycle6"/>
    <dgm:cxn modelId="{C539EDAC-1CFA-4014-B306-B67BBC25F051}" type="presOf" srcId="{633F6611-36EB-42B3-896F-CA0F7D860805}" destId="{D6AFFFA7-2F55-46D3-A9BF-163E63EBAA28}" srcOrd="0" destOrd="0" presId="urn:microsoft.com/office/officeart/2005/8/layout/cycle6"/>
    <dgm:cxn modelId="{459FDEB3-8DDF-4265-87CE-26664BF5823D}" srcId="{15D70075-6103-4A6B-96A8-5D24947D7192}" destId="{7156D0C2-29A9-4AB8-A698-91F2E3E4CE74}" srcOrd="1" destOrd="0" parTransId="{C847DAF9-BF41-4F29-B936-9FE4728DD9E5}" sibTransId="{CB1A2390-5F4C-4885-B075-C354872B402C}"/>
    <dgm:cxn modelId="{427E89D9-5F0C-4278-AB5D-8EDEFEA0CE24}" srcId="{15D70075-6103-4A6B-96A8-5D24947D7192}" destId="{2D5AF728-6B0F-4DE8-84D8-E879598A98FA}" srcOrd="0" destOrd="0" parTransId="{6640A9CC-F737-425D-B20B-2FE54A6AA748}" sibTransId="{633F6611-36EB-42B3-896F-CA0F7D860805}"/>
    <dgm:cxn modelId="{C55BE27A-A311-4E2F-B64E-8EC4F603F4F0}" type="presParOf" srcId="{9600D4CD-FC04-4556-A813-33A995C42254}" destId="{5E2D4662-9A3A-4310-94C8-10762F6AC03D}" srcOrd="0" destOrd="0" presId="urn:microsoft.com/office/officeart/2005/8/layout/cycle6"/>
    <dgm:cxn modelId="{D37C22C1-7910-4331-A80F-2244BAAD1415}" type="presParOf" srcId="{9600D4CD-FC04-4556-A813-33A995C42254}" destId="{1D70AC90-2C17-41A1-B3C2-5048CA365E16}" srcOrd="1" destOrd="0" presId="urn:microsoft.com/office/officeart/2005/8/layout/cycle6"/>
    <dgm:cxn modelId="{66110909-F2FA-42C4-8CD7-ED06C4B0C73E}" type="presParOf" srcId="{9600D4CD-FC04-4556-A813-33A995C42254}" destId="{D6AFFFA7-2F55-46D3-A9BF-163E63EBAA28}" srcOrd="2" destOrd="0" presId="urn:microsoft.com/office/officeart/2005/8/layout/cycle6"/>
    <dgm:cxn modelId="{2B20DDD3-D3BC-45F3-816B-EFB47E11E39E}" type="presParOf" srcId="{9600D4CD-FC04-4556-A813-33A995C42254}" destId="{3D2CF0FF-E45C-4A06-9EBD-5FA9BA2D20FF}" srcOrd="3" destOrd="0" presId="urn:microsoft.com/office/officeart/2005/8/layout/cycle6"/>
    <dgm:cxn modelId="{F39A5928-AF65-4B50-882F-AD9C6398D3F9}" type="presParOf" srcId="{9600D4CD-FC04-4556-A813-33A995C42254}" destId="{721BB61D-94F2-4AB8-9159-C6BA5E2F3700}" srcOrd="4" destOrd="0" presId="urn:microsoft.com/office/officeart/2005/8/layout/cycle6"/>
    <dgm:cxn modelId="{4867BCB6-2227-42A3-B502-6C573ECEE1F1}" type="presParOf" srcId="{9600D4CD-FC04-4556-A813-33A995C42254}" destId="{59D623BE-CEA4-4585-ABEA-DB105AC29305}" srcOrd="5" destOrd="0" presId="urn:microsoft.com/office/officeart/2005/8/layout/cycle6"/>
    <dgm:cxn modelId="{AEF911B7-C30C-43CB-B073-6F5C87E4E665}" type="presParOf" srcId="{9600D4CD-FC04-4556-A813-33A995C42254}" destId="{9D411B2B-A57F-4411-AC0B-EA0D39AA2F68}" srcOrd="6" destOrd="0" presId="urn:microsoft.com/office/officeart/2005/8/layout/cycle6"/>
    <dgm:cxn modelId="{528FEF49-E207-4106-B855-D93B8A29A563}" type="presParOf" srcId="{9600D4CD-FC04-4556-A813-33A995C42254}" destId="{AD2537FB-68CD-4E8A-B2A0-32BAB70232E7}" srcOrd="7" destOrd="0" presId="urn:microsoft.com/office/officeart/2005/8/layout/cycle6"/>
    <dgm:cxn modelId="{17DAAF13-7F40-4F66-A502-531D804A4B22}" type="presParOf" srcId="{9600D4CD-FC04-4556-A813-33A995C42254}" destId="{1DA33AD4-01C2-4B01-9FE4-0975189203D1}" srcOrd="8" destOrd="0" presId="urn:microsoft.com/office/officeart/2005/8/layout/cycle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F399EE-1C34-4D8B-BBA0-48F7FF57E37A}" type="doc">
      <dgm:prSet loTypeId="urn:microsoft.com/office/officeart/2005/8/layout/hProcess11" loCatId="process" qsTypeId="urn:microsoft.com/office/officeart/2005/8/quickstyle/simple4" qsCatId="simple" csTypeId="urn:microsoft.com/office/officeart/2005/8/colors/accent1_3" csCatId="accent1" phldr="1"/>
      <dgm:spPr/>
      <dgm:t>
        <a:bodyPr/>
        <a:lstStyle/>
        <a:p>
          <a:pPr latinLnBrk="1"/>
          <a:endParaRPr lang="ko-KR" altLang="en-US"/>
        </a:p>
      </dgm:t>
    </dgm:pt>
    <dgm:pt modelId="{C9E61E76-7743-4AA3-BA2D-B8DD328E2165}">
      <dgm:prSet phldrT="[텍스트]" custT="1"/>
      <dgm:spPr/>
      <dgm:t>
        <a:bodyPr/>
        <a:lstStyle/>
        <a:p>
          <a:pPr latinLnBrk="1"/>
          <a:r>
            <a:rPr lang="en-US" sz="2000" b="0" i="0" baseline="0"/>
            <a:t> </a:t>
          </a:r>
          <a:endParaRPr lang="ko-KR" altLang="en-US" sz="2000"/>
        </a:p>
      </dgm:t>
    </dgm:pt>
    <dgm:pt modelId="{33A77111-536D-4FC1-8834-5F32AC8C6E51}" type="parTrans" cxnId="{98AB1E57-5AD0-4C55-BEF1-8899E9DD3B6C}">
      <dgm:prSet/>
      <dgm:spPr/>
      <dgm:t>
        <a:bodyPr/>
        <a:lstStyle/>
        <a:p>
          <a:pPr latinLnBrk="1"/>
          <a:endParaRPr lang="ko-KR" altLang="en-US" sz="2000">
            <a:solidFill>
              <a:schemeClr val="bg1"/>
            </a:solidFill>
          </a:endParaRPr>
        </a:p>
      </dgm:t>
    </dgm:pt>
    <dgm:pt modelId="{F513FC98-D369-48A5-83B5-1C3DDDDF87D7}" type="sibTrans" cxnId="{98AB1E57-5AD0-4C55-BEF1-8899E9DD3B6C}">
      <dgm:prSet/>
      <dgm:spPr/>
      <dgm:t>
        <a:bodyPr/>
        <a:lstStyle/>
        <a:p>
          <a:pPr latinLnBrk="1"/>
          <a:endParaRPr lang="ko-KR" altLang="en-US" sz="2000">
            <a:solidFill>
              <a:schemeClr val="bg1"/>
            </a:solidFill>
          </a:endParaRPr>
        </a:p>
      </dgm:t>
    </dgm:pt>
    <dgm:pt modelId="{C266F970-94B0-45BD-A4FC-8CB3B3F87E31}">
      <dgm:prSet phldrT="[텍스트]" custT="1"/>
      <dgm:spPr/>
      <dgm:t>
        <a:bodyPr/>
        <a:lstStyle/>
        <a:p>
          <a:pPr latinLnBrk="1"/>
          <a:r>
            <a:rPr lang="en-US" sz="2000" b="0" i="0" baseline="0"/>
            <a:t> </a:t>
          </a:r>
          <a:endParaRPr lang="ko-KR" altLang="en-US" sz="2000"/>
        </a:p>
      </dgm:t>
    </dgm:pt>
    <dgm:pt modelId="{93E21C47-9CEB-4ED5-83AC-4A10DE707BAC}" type="parTrans" cxnId="{EF278675-460F-4BBD-AD9A-C807C3AFB62A}">
      <dgm:prSet/>
      <dgm:spPr/>
      <dgm:t>
        <a:bodyPr/>
        <a:lstStyle/>
        <a:p>
          <a:pPr latinLnBrk="1"/>
          <a:endParaRPr lang="ko-KR" altLang="en-US" sz="2000">
            <a:solidFill>
              <a:schemeClr val="bg1"/>
            </a:solidFill>
          </a:endParaRPr>
        </a:p>
      </dgm:t>
    </dgm:pt>
    <dgm:pt modelId="{37683D5B-00E0-4D7B-959E-4608A47442FF}" type="sibTrans" cxnId="{EF278675-460F-4BBD-AD9A-C807C3AFB62A}">
      <dgm:prSet/>
      <dgm:spPr/>
      <dgm:t>
        <a:bodyPr/>
        <a:lstStyle/>
        <a:p>
          <a:pPr latinLnBrk="1"/>
          <a:endParaRPr lang="ko-KR" altLang="en-US" sz="2000">
            <a:solidFill>
              <a:schemeClr val="bg1"/>
            </a:solidFill>
          </a:endParaRPr>
        </a:p>
      </dgm:t>
    </dgm:pt>
    <dgm:pt modelId="{498159B2-E9D8-4090-B261-786F82CEBF6C}">
      <dgm:prSet phldrT="[텍스트]" custT="1"/>
      <dgm:spPr/>
      <dgm:t>
        <a:bodyPr/>
        <a:lstStyle/>
        <a:p>
          <a:pPr latinLnBrk="1"/>
          <a:r>
            <a:rPr lang="en-US" sz="2000" b="0" i="0" baseline="0"/>
            <a:t> </a:t>
          </a:r>
          <a:endParaRPr lang="ko-KR" altLang="en-US" sz="2000"/>
        </a:p>
      </dgm:t>
    </dgm:pt>
    <dgm:pt modelId="{75F39C4A-33F0-4D10-8DAA-6FC19E239980}" type="parTrans" cxnId="{088B37D1-0433-414F-B05E-BF728354D9C7}">
      <dgm:prSet/>
      <dgm:spPr/>
      <dgm:t>
        <a:bodyPr/>
        <a:lstStyle/>
        <a:p>
          <a:pPr latinLnBrk="1"/>
          <a:endParaRPr lang="ko-KR" altLang="en-US" sz="2000">
            <a:solidFill>
              <a:schemeClr val="bg1"/>
            </a:solidFill>
          </a:endParaRPr>
        </a:p>
      </dgm:t>
    </dgm:pt>
    <dgm:pt modelId="{D658D5A0-166E-4B50-8E3A-3D805C8C9B61}" type="sibTrans" cxnId="{088B37D1-0433-414F-B05E-BF728354D9C7}">
      <dgm:prSet/>
      <dgm:spPr/>
      <dgm:t>
        <a:bodyPr/>
        <a:lstStyle/>
        <a:p>
          <a:pPr latinLnBrk="1"/>
          <a:endParaRPr lang="ko-KR" altLang="en-US" sz="2000">
            <a:solidFill>
              <a:schemeClr val="bg1"/>
            </a:solidFill>
          </a:endParaRPr>
        </a:p>
      </dgm:t>
    </dgm:pt>
    <dgm:pt modelId="{CB6D9302-68CF-4794-B642-C111CAFF8D6B}">
      <dgm:prSet phldrT="[텍스트]" custT="1"/>
      <dgm:spPr/>
      <dgm:t>
        <a:bodyPr/>
        <a:lstStyle/>
        <a:p>
          <a:pPr latinLnBrk="1"/>
          <a:r>
            <a:rPr lang="en-US" sz="2000" b="0" i="0" baseline="0"/>
            <a:t> </a:t>
          </a:r>
          <a:endParaRPr lang="ko-KR" altLang="en-US" sz="2000"/>
        </a:p>
      </dgm:t>
    </dgm:pt>
    <dgm:pt modelId="{528CE46B-E6B0-4A5E-B017-BC35D3651A68}" type="sibTrans" cxnId="{3E5D12B7-5142-46B2-BDEC-822443DC9918}">
      <dgm:prSet/>
      <dgm:spPr/>
      <dgm:t>
        <a:bodyPr/>
        <a:lstStyle/>
        <a:p>
          <a:pPr latinLnBrk="1"/>
          <a:endParaRPr lang="ko-KR" altLang="en-US" sz="2000">
            <a:solidFill>
              <a:schemeClr val="bg1"/>
            </a:solidFill>
          </a:endParaRPr>
        </a:p>
      </dgm:t>
    </dgm:pt>
    <dgm:pt modelId="{973F6FE5-1837-4265-8B81-701FDFDE163C}" type="parTrans" cxnId="{3E5D12B7-5142-46B2-BDEC-822443DC9918}">
      <dgm:prSet/>
      <dgm:spPr/>
      <dgm:t>
        <a:bodyPr/>
        <a:lstStyle/>
        <a:p>
          <a:pPr latinLnBrk="1"/>
          <a:endParaRPr lang="ko-KR" altLang="en-US" sz="2000">
            <a:solidFill>
              <a:schemeClr val="bg1"/>
            </a:solidFill>
          </a:endParaRPr>
        </a:p>
      </dgm:t>
    </dgm:pt>
    <dgm:pt modelId="{10BAC5C7-38E1-43C1-8583-28C02F62FA95}" type="pres">
      <dgm:prSet presAssocID="{34F399EE-1C34-4D8B-BBA0-48F7FF57E37A}" presName="Name0" presStyleCnt="0">
        <dgm:presLayoutVars>
          <dgm:dir/>
          <dgm:resizeHandles val="exact"/>
        </dgm:presLayoutVars>
      </dgm:prSet>
      <dgm:spPr/>
    </dgm:pt>
    <dgm:pt modelId="{ADBDC375-FA1C-4036-A919-94A113B8A748}" type="pres">
      <dgm:prSet presAssocID="{34F399EE-1C34-4D8B-BBA0-48F7FF57E37A}" presName="arrow" presStyleLbl="bgShp" presStyleIdx="0" presStyleCnt="1"/>
      <dgm:spPr>
        <a:solidFill>
          <a:schemeClr val="accent1">
            <a:lumMod val="40000"/>
            <a:lumOff val="60000"/>
          </a:schemeClr>
        </a:solidFill>
      </dgm:spPr>
    </dgm:pt>
    <dgm:pt modelId="{BAEA08D2-56F8-4E62-863A-0BBBCA6AAA89}" type="pres">
      <dgm:prSet presAssocID="{34F399EE-1C34-4D8B-BBA0-48F7FF57E37A}" presName="points" presStyleCnt="0"/>
      <dgm:spPr/>
    </dgm:pt>
    <dgm:pt modelId="{E5EB3639-D41F-4865-8F0C-5FA0AA840589}" type="pres">
      <dgm:prSet presAssocID="{CB6D9302-68CF-4794-B642-C111CAFF8D6B}" presName="compositeA" presStyleCnt="0"/>
      <dgm:spPr/>
    </dgm:pt>
    <dgm:pt modelId="{48E22818-FC1E-440D-A98D-074EF3625134}" type="pres">
      <dgm:prSet presAssocID="{CB6D9302-68CF-4794-B642-C111CAFF8D6B}" presName="textA" presStyleLbl="revTx" presStyleIdx="0" presStyleCnt="4">
        <dgm:presLayoutVars>
          <dgm:bulletEnabled val="1"/>
        </dgm:presLayoutVars>
      </dgm:prSet>
      <dgm:spPr/>
    </dgm:pt>
    <dgm:pt modelId="{A6B1B92D-955D-4AB3-B547-DC2B52A9A20C}" type="pres">
      <dgm:prSet presAssocID="{CB6D9302-68CF-4794-B642-C111CAFF8D6B}" presName="circleA" presStyleLbl="node1" presStyleIdx="0" presStyleCnt="4"/>
      <dgm:spPr/>
    </dgm:pt>
    <dgm:pt modelId="{3F730927-27F0-46CD-93AC-8AAE2E976AF4}" type="pres">
      <dgm:prSet presAssocID="{CB6D9302-68CF-4794-B642-C111CAFF8D6B}" presName="spaceA" presStyleCnt="0"/>
      <dgm:spPr/>
    </dgm:pt>
    <dgm:pt modelId="{E7BA982F-9E6C-4D17-844E-A9F5E4FEAB03}" type="pres">
      <dgm:prSet presAssocID="{528CE46B-E6B0-4A5E-B017-BC35D3651A68}" presName="space" presStyleCnt="0"/>
      <dgm:spPr/>
    </dgm:pt>
    <dgm:pt modelId="{337DB36E-C872-4908-B44C-3707E845C218}" type="pres">
      <dgm:prSet presAssocID="{C9E61E76-7743-4AA3-BA2D-B8DD328E2165}" presName="compositeB" presStyleCnt="0"/>
      <dgm:spPr/>
    </dgm:pt>
    <dgm:pt modelId="{21DF7D99-C667-40B8-99F0-98E8CAD0C83B}" type="pres">
      <dgm:prSet presAssocID="{C9E61E76-7743-4AA3-BA2D-B8DD328E2165}" presName="textB" presStyleLbl="revTx" presStyleIdx="1" presStyleCnt="4">
        <dgm:presLayoutVars>
          <dgm:bulletEnabled val="1"/>
        </dgm:presLayoutVars>
      </dgm:prSet>
      <dgm:spPr/>
    </dgm:pt>
    <dgm:pt modelId="{D6431EA0-1FC5-40E5-BD2F-3CDE6ACF7A90}" type="pres">
      <dgm:prSet presAssocID="{C9E61E76-7743-4AA3-BA2D-B8DD328E2165}" presName="circleB" presStyleLbl="node1" presStyleIdx="1" presStyleCnt="4"/>
      <dgm:spPr/>
    </dgm:pt>
    <dgm:pt modelId="{57B3595F-C193-4959-A0C9-2DF3AD1F4414}" type="pres">
      <dgm:prSet presAssocID="{C9E61E76-7743-4AA3-BA2D-B8DD328E2165}" presName="spaceB" presStyleCnt="0"/>
      <dgm:spPr/>
    </dgm:pt>
    <dgm:pt modelId="{1020A693-BDA4-4ED6-BC17-41338631E107}" type="pres">
      <dgm:prSet presAssocID="{F513FC98-D369-48A5-83B5-1C3DDDDF87D7}" presName="space" presStyleCnt="0"/>
      <dgm:spPr/>
    </dgm:pt>
    <dgm:pt modelId="{57C58369-A71B-48F9-955A-9886AA4DB275}" type="pres">
      <dgm:prSet presAssocID="{C266F970-94B0-45BD-A4FC-8CB3B3F87E31}" presName="compositeA" presStyleCnt="0"/>
      <dgm:spPr/>
    </dgm:pt>
    <dgm:pt modelId="{ED626B0C-F5F3-4558-B7BB-33DCC5CE31E0}" type="pres">
      <dgm:prSet presAssocID="{C266F970-94B0-45BD-A4FC-8CB3B3F87E31}" presName="textA" presStyleLbl="revTx" presStyleIdx="2" presStyleCnt="4">
        <dgm:presLayoutVars>
          <dgm:bulletEnabled val="1"/>
        </dgm:presLayoutVars>
      </dgm:prSet>
      <dgm:spPr/>
    </dgm:pt>
    <dgm:pt modelId="{7CCCB34D-180D-4DDF-A8B9-56E017EF850A}" type="pres">
      <dgm:prSet presAssocID="{C266F970-94B0-45BD-A4FC-8CB3B3F87E31}" presName="circleA" presStyleLbl="node1" presStyleIdx="2" presStyleCnt="4"/>
      <dgm:spPr/>
    </dgm:pt>
    <dgm:pt modelId="{671A68A8-9417-43BF-BCC5-0C3A2FE1F5AB}" type="pres">
      <dgm:prSet presAssocID="{C266F970-94B0-45BD-A4FC-8CB3B3F87E31}" presName="spaceA" presStyleCnt="0"/>
      <dgm:spPr/>
    </dgm:pt>
    <dgm:pt modelId="{9DFA6FEC-22F8-4FC3-856C-F850F5D37AB1}" type="pres">
      <dgm:prSet presAssocID="{37683D5B-00E0-4D7B-959E-4608A47442FF}" presName="space" presStyleCnt="0"/>
      <dgm:spPr/>
    </dgm:pt>
    <dgm:pt modelId="{2271AE1E-2678-46D6-985A-CED07133C72E}" type="pres">
      <dgm:prSet presAssocID="{498159B2-E9D8-4090-B261-786F82CEBF6C}" presName="compositeB" presStyleCnt="0"/>
      <dgm:spPr/>
    </dgm:pt>
    <dgm:pt modelId="{8E2F46DE-A35D-41FF-8A03-2BDBA5A2BAD0}" type="pres">
      <dgm:prSet presAssocID="{498159B2-E9D8-4090-B261-786F82CEBF6C}" presName="textB" presStyleLbl="revTx" presStyleIdx="3" presStyleCnt="4">
        <dgm:presLayoutVars>
          <dgm:bulletEnabled val="1"/>
        </dgm:presLayoutVars>
      </dgm:prSet>
      <dgm:spPr/>
    </dgm:pt>
    <dgm:pt modelId="{EFA2472E-5C5B-48CE-976B-13E8FFA66724}" type="pres">
      <dgm:prSet presAssocID="{498159B2-E9D8-4090-B261-786F82CEBF6C}" presName="circleB" presStyleLbl="node1" presStyleIdx="3" presStyleCnt="4"/>
      <dgm:spPr/>
    </dgm:pt>
    <dgm:pt modelId="{C57208EE-0399-4E96-8667-FC6E77CAAE74}" type="pres">
      <dgm:prSet presAssocID="{498159B2-E9D8-4090-B261-786F82CEBF6C}" presName="spaceB" presStyleCnt="0"/>
      <dgm:spPr/>
    </dgm:pt>
  </dgm:ptLst>
  <dgm:cxnLst>
    <dgm:cxn modelId="{64A0D450-15CE-4B12-8CE1-6CB265085AF4}" type="presOf" srcId="{C9E61E76-7743-4AA3-BA2D-B8DD328E2165}" destId="{21DF7D99-C667-40B8-99F0-98E8CAD0C83B}" srcOrd="0" destOrd="0" presId="urn:microsoft.com/office/officeart/2005/8/layout/hProcess11"/>
    <dgm:cxn modelId="{EF278675-460F-4BBD-AD9A-C807C3AFB62A}" srcId="{34F399EE-1C34-4D8B-BBA0-48F7FF57E37A}" destId="{C266F970-94B0-45BD-A4FC-8CB3B3F87E31}" srcOrd="2" destOrd="0" parTransId="{93E21C47-9CEB-4ED5-83AC-4A10DE707BAC}" sibTransId="{37683D5B-00E0-4D7B-959E-4608A47442FF}"/>
    <dgm:cxn modelId="{98AB1E57-5AD0-4C55-BEF1-8899E9DD3B6C}" srcId="{34F399EE-1C34-4D8B-BBA0-48F7FF57E37A}" destId="{C9E61E76-7743-4AA3-BA2D-B8DD328E2165}" srcOrd="1" destOrd="0" parTransId="{33A77111-536D-4FC1-8834-5F32AC8C6E51}" sibTransId="{F513FC98-D369-48A5-83B5-1C3DDDDF87D7}"/>
    <dgm:cxn modelId="{6D6C5CB4-A0E7-49A6-A821-61CCA551687D}" type="presOf" srcId="{C266F970-94B0-45BD-A4FC-8CB3B3F87E31}" destId="{ED626B0C-F5F3-4558-B7BB-33DCC5CE31E0}" srcOrd="0" destOrd="0" presId="urn:microsoft.com/office/officeart/2005/8/layout/hProcess11"/>
    <dgm:cxn modelId="{3E5D12B7-5142-46B2-BDEC-822443DC9918}" srcId="{34F399EE-1C34-4D8B-BBA0-48F7FF57E37A}" destId="{CB6D9302-68CF-4794-B642-C111CAFF8D6B}" srcOrd="0" destOrd="0" parTransId="{973F6FE5-1837-4265-8B81-701FDFDE163C}" sibTransId="{528CE46B-E6B0-4A5E-B017-BC35D3651A68}"/>
    <dgm:cxn modelId="{AA4EDEC1-3D47-406D-804E-A309ED528BF3}" type="presOf" srcId="{CB6D9302-68CF-4794-B642-C111CAFF8D6B}" destId="{48E22818-FC1E-440D-A98D-074EF3625134}" srcOrd="0" destOrd="0" presId="urn:microsoft.com/office/officeart/2005/8/layout/hProcess11"/>
    <dgm:cxn modelId="{CF29C6CA-38CD-4258-84B4-0C8663CD587D}" type="presOf" srcId="{498159B2-E9D8-4090-B261-786F82CEBF6C}" destId="{8E2F46DE-A35D-41FF-8A03-2BDBA5A2BAD0}" srcOrd="0" destOrd="0" presId="urn:microsoft.com/office/officeart/2005/8/layout/hProcess11"/>
    <dgm:cxn modelId="{088B37D1-0433-414F-B05E-BF728354D9C7}" srcId="{34F399EE-1C34-4D8B-BBA0-48F7FF57E37A}" destId="{498159B2-E9D8-4090-B261-786F82CEBF6C}" srcOrd="3" destOrd="0" parTransId="{75F39C4A-33F0-4D10-8DAA-6FC19E239980}" sibTransId="{D658D5A0-166E-4B50-8E3A-3D805C8C9B61}"/>
    <dgm:cxn modelId="{12B136FC-031E-4163-AC9D-8217EEF4D3CF}" type="presOf" srcId="{34F399EE-1C34-4D8B-BBA0-48F7FF57E37A}" destId="{10BAC5C7-38E1-43C1-8583-28C02F62FA95}" srcOrd="0" destOrd="0" presId="urn:microsoft.com/office/officeart/2005/8/layout/hProcess11"/>
    <dgm:cxn modelId="{73C85D21-7E85-4D35-9BDB-F1833AFFA309}" type="presParOf" srcId="{10BAC5C7-38E1-43C1-8583-28C02F62FA95}" destId="{ADBDC375-FA1C-4036-A919-94A113B8A748}" srcOrd="0" destOrd="0" presId="urn:microsoft.com/office/officeart/2005/8/layout/hProcess11"/>
    <dgm:cxn modelId="{F1AC4DBC-B579-4D7B-A2A2-E9CC0F42C93E}" type="presParOf" srcId="{10BAC5C7-38E1-43C1-8583-28C02F62FA95}" destId="{BAEA08D2-56F8-4E62-863A-0BBBCA6AAA89}" srcOrd="1" destOrd="0" presId="urn:microsoft.com/office/officeart/2005/8/layout/hProcess11"/>
    <dgm:cxn modelId="{B3DCA43E-048E-42E4-9C2B-88EC59138559}" type="presParOf" srcId="{BAEA08D2-56F8-4E62-863A-0BBBCA6AAA89}" destId="{E5EB3639-D41F-4865-8F0C-5FA0AA840589}" srcOrd="0" destOrd="0" presId="urn:microsoft.com/office/officeart/2005/8/layout/hProcess11"/>
    <dgm:cxn modelId="{EED3009D-CDA4-4D13-A134-02A5BBD54A00}" type="presParOf" srcId="{E5EB3639-D41F-4865-8F0C-5FA0AA840589}" destId="{48E22818-FC1E-440D-A98D-074EF3625134}" srcOrd="0" destOrd="0" presId="urn:microsoft.com/office/officeart/2005/8/layout/hProcess11"/>
    <dgm:cxn modelId="{D2AAF0A0-2A3F-4F36-AF52-146A028C3935}" type="presParOf" srcId="{E5EB3639-D41F-4865-8F0C-5FA0AA840589}" destId="{A6B1B92D-955D-4AB3-B547-DC2B52A9A20C}" srcOrd="1" destOrd="0" presId="urn:microsoft.com/office/officeart/2005/8/layout/hProcess11"/>
    <dgm:cxn modelId="{150F89F5-52A1-4BA3-B271-7B5CBA0BA655}" type="presParOf" srcId="{E5EB3639-D41F-4865-8F0C-5FA0AA840589}" destId="{3F730927-27F0-46CD-93AC-8AAE2E976AF4}" srcOrd="2" destOrd="0" presId="urn:microsoft.com/office/officeart/2005/8/layout/hProcess11"/>
    <dgm:cxn modelId="{B8552BB9-DFC1-4DC0-A9F6-1C9A8F4A1B18}" type="presParOf" srcId="{BAEA08D2-56F8-4E62-863A-0BBBCA6AAA89}" destId="{E7BA982F-9E6C-4D17-844E-A9F5E4FEAB03}" srcOrd="1" destOrd="0" presId="urn:microsoft.com/office/officeart/2005/8/layout/hProcess11"/>
    <dgm:cxn modelId="{10D6A0C0-9861-48B7-9ED4-CF7B0B6B52AB}" type="presParOf" srcId="{BAEA08D2-56F8-4E62-863A-0BBBCA6AAA89}" destId="{337DB36E-C872-4908-B44C-3707E845C218}" srcOrd="2" destOrd="0" presId="urn:microsoft.com/office/officeart/2005/8/layout/hProcess11"/>
    <dgm:cxn modelId="{DFE81CAC-BB48-45F2-818F-A49C6DBAB43F}" type="presParOf" srcId="{337DB36E-C872-4908-B44C-3707E845C218}" destId="{21DF7D99-C667-40B8-99F0-98E8CAD0C83B}" srcOrd="0" destOrd="0" presId="urn:microsoft.com/office/officeart/2005/8/layout/hProcess11"/>
    <dgm:cxn modelId="{A506530B-FAC5-4BED-B541-33D0DD8D0C8F}" type="presParOf" srcId="{337DB36E-C872-4908-B44C-3707E845C218}" destId="{D6431EA0-1FC5-40E5-BD2F-3CDE6ACF7A90}" srcOrd="1" destOrd="0" presId="urn:microsoft.com/office/officeart/2005/8/layout/hProcess11"/>
    <dgm:cxn modelId="{99FAD316-4BBF-4741-BA83-13210318BAF1}" type="presParOf" srcId="{337DB36E-C872-4908-B44C-3707E845C218}" destId="{57B3595F-C193-4959-A0C9-2DF3AD1F4414}" srcOrd="2" destOrd="0" presId="urn:microsoft.com/office/officeart/2005/8/layout/hProcess11"/>
    <dgm:cxn modelId="{3B60C728-60CC-4E52-BB36-A57935441C81}" type="presParOf" srcId="{BAEA08D2-56F8-4E62-863A-0BBBCA6AAA89}" destId="{1020A693-BDA4-4ED6-BC17-41338631E107}" srcOrd="3" destOrd="0" presId="urn:microsoft.com/office/officeart/2005/8/layout/hProcess11"/>
    <dgm:cxn modelId="{0633C030-FD10-4927-8525-3D4E705AD145}" type="presParOf" srcId="{BAEA08D2-56F8-4E62-863A-0BBBCA6AAA89}" destId="{57C58369-A71B-48F9-955A-9886AA4DB275}" srcOrd="4" destOrd="0" presId="urn:microsoft.com/office/officeart/2005/8/layout/hProcess11"/>
    <dgm:cxn modelId="{3198398A-ADFD-4738-86C9-67F1CDD2615F}" type="presParOf" srcId="{57C58369-A71B-48F9-955A-9886AA4DB275}" destId="{ED626B0C-F5F3-4558-B7BB-33DCC5CE31E0}" srcOrd="0" destOrd="0" presId="urn:microsoft.com/office/officeart/2005/8/layout/hProcess11"/>
    <dgm:cxn modelId="{F0CBE94E-FDFE-4839-B69A-4AD38D85A855}" type="presParOf" srcId="{57C58369-A71B-48F9-955A-9886AA4DB275}" destId="{7CCCB34D-180D-4DDF-A8B9-56E017EF850A}" srcOrd="1" destOrd="0" presId="urn:microsoft.com/office/officeart/2005/8/layout/hProcess11"/>
    <dgm:cxn modelId="{A3CC5729-30E3-40FA-B9A1-CBA84EB31D5B}" type="presParOf" srcId="{57C58369-A71B-48F9-955A-9886AA4DB275}" destId="{671A68A8-9417-43BF-BCC5-0C3A2FE1F5AB}" srcOrd="2" destOrd="0" presId="urn:microsoft.com/office/officeart/2005/8/layout/hProcess11"/>
    <dgm:cxn modelId="{624C5B8F-18E6-4A79-956C-E575FD4126C1}" type="presParOf" srcId="{BAEA08D2-56F8-4E62-863A-0BBBCA6AAA89}" destId="{9DFA6FEC-22F8-4FC3-856C-F850F5D37AB1}" srcOrd="5" destOrd="0" presId="urn:microsoft.com/office/officeart/2005/8/layout/hProcess11"/>
    <dgm:cxn modelId="{C99A8A5E-EA87-42AD-B1F0-85131C696025}" type="presParOf" srcId="{BAEA08D2-56F8-4E62-863A-0BBBCA6AAA89}" destId="{2271AE1E-2678-46D6-985A-CED07133C72E}" srcOrd="6" destOrd="0" presId="urn:microsoft.com/office/officeart/2005/8/layout/hProcess11"/>
    <dgm:cxn modelId="{71D81EF2-5CE0-43F6-86B4-D1223AA4C070}" type="presParOf" srcId="{2271AE1E-2678-46D6-985A-CED07133C72E}" destId="{8E2F46DE-A35D-41FF-8A03-2BDBA5A2BAD0}" srcOrd="0" destOrd="0" presId="urn:microsoft.com/office/officeart/2005/8/layout/hProcess11"/>
    <dgm:cxn modelId="{D757225D-4890-4E95-BEF0-F0D0E77DEE0A}" type="presParOf" srcId="{2271AE1E-2678-46D6-985A-CED07133C72E}" destId="{EFA2472E-5C5B-48CE-976B-13E8FFA66724}" srcOrd="1" destOrd="0" presId="urn:microsoft.com/office/officeart/2005/8/layout/hProcess11"/>
    <dgm:cxn modelId="{08B22B75-986D-423A-8002-04C356965EFE}" type="presParOf" srcId="{2271AE1E-2678-46D6-985A-CED07133C72E}" destId="{C57208EE-0399-4E96-8667-FC6E77CAAE7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6350"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E9F549B6-6B5D-42BB-9BED-C16813A49110}">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0C07DB4D-42E7-46A0-ABE0-5BCC6158D2B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6350" cap="flat" cmpd="sng" algn="ctr">
          <a:solidFill>
            <a:schemeClr val="accent1">
              <a:shade val="90000"/>
              <a:hueOff val="-311122"/>
              <a:satOff val="-21936"/>
              <a:lumOff val="29011"/>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6350"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0DD6C4E5-A2DC-4186-88CD-5C766B5359CB}">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AD123731-2489-42E1-BEA4-FDFF7C262655}">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6350" cap="flat" cmpd="sng" algn="ctr">
          <a:solidFill>
            <a:schemeClr val="accent1">
              <a:shade val="90000"/>
              <a:hueOff val="-311122"/>
              <a:satOff val="-21936"/>
              <a:lumOff val="29011"/>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6350"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9D411B2B-A57F-4411-AC0B-EA0D39AA2F68}">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1DA33AD4-01C2-4B01-9FE4-0975189203D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38100" cap="flat" cmpd="sng" algn="ctr">
          <a:solidFill>
            <a:srgbClr val="C00000"/>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6350"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9D411B2B-A57F-4411-AC0B-EA0D39AA2F68}">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1DA33AD4-01C2-4B01-9FE4-0975189203D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38100" cap="flat" cmpd="sng" algn="ctr">
          <a:solidFill>
            <a:srgbClr val="C00000"/>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38100" cap="flat" cmpd="sng" algn="ctr">
          <a:solidFill>
            <a:srgbClr val="C00000"/>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9D411B2B-A57F-4411-AC0B-EA0D39AA2F68}">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1DA33AD4-01C2-4B01-9FE4-0975189203D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12700" cap="flat" cmpd="sng" algn="ctr">
          <a:solidFill>
            <a:schemeClr val="tx2"/>
          </a:solidFill>
          <a:prstDash val="solid"/>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38100" cap="flat" cmpd="sng" algn="ctr">
          <a:solidFill>
            <a:srgbClr val="C00000"/>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9D411B2B-A57F-4411-AC0B-EA0D39AA2F68}">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1DA33AD4-01C2-4B01-9FE4-0975189203D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12700" cap="flat" cmpd="sng" algn="ctr">
          <a:solidFill>
            <a:schemeClr val="tx2"/>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38100" cap="flat" cmpd="sng" algn="ctr">
          <a:solidFill>
            <a:srgbClr val="C00000"/>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6350" cap="flat" cmpd="sng" algn="ctr">
          <a:solidFill>
            <a:schemeClr val="accent1">
              <a:shade val="90000"/>
              <a:hueOff val="-155561"/>
              <a:satOff val="-10968"/>
              <a:lumOff val="14505"/>
              <a:alphaOff val="0"/>
            </a:schemeClr>
          </a:solidFill>
          <a:prstDash val="solid"/>
        </a:ln>
        <a:effectLst/>
      </dsp:spPr>
      <dsp:style>
        <a:lnRef idx="1">
          <a:scrgbClr r="0" g="0" b="0"/>
        </a:lnRef>
        <a:fillRef idx="0">
          <a:scrgbClr r="0" g="0" b="0"/>
        </a:fillRef>
        <a:effectRef idx="0">
          <a:scrgbClr r="0" g="0" b="0"/>
        </a:effectRef>
        <a:fontRef idx="minor"/>
      </dsp:style>
    </dsp:sp>
    <dsp:sp modelId="{9D411B2B-A57F-4411-AC0B-EA0D39AA2F68}">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1DA33AD4-01C2-4B01-9FE4-0975189203D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12700" cap="flat" cmpd="sng" algn="ctr">
          <a:solidFill>
            <a:schemeClr val="tx2"/>
          </a:solidFill>
          <a:prstDash val="solid"/>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D4662-9A3A-4310-94C8-10762F6AC03D}">
      <dsp:nvSpPr>
        <dsp:cNvPr id="0" name=""/>
        <dsp:cNvSpPr/>
      </dsp:nvSpPr>
      <dsp:spPr>
        <a:xfrm>
          <a:off x="757239" y="5779"/>
          <a:ext cx="774297" cy="400816"/>
        </a:xfrm>
        <a:prstGeom prst="roundRect">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EEG</a:t>
          </a:r>
          <a:endParaRPr lang="ko-KR" altLang="en-US" sz="1400" b="0" kern="1200">
            <a:solidFill>
              <a:schemeClr val="accent6"/>
            </a:solidFill>
            <a:effectLst/>
            <a:latin typeface="+mj-lt"/>
          </a:endParaRPr>
        </a:p>
      </dsp:txBody>
      <dsp:txXfrm>
        <a:off x="776805" y="25345"/>
        <a:ext cx="735165" cy="361684"/>
      </dsp:txXfrm>
    </dsp:sp>
    <dsp:sp modelId="{D6AFFFA7-2F55-46D3-A9BF-163E63EBAA28}">
      <dsp:nvSpPr>
        <dsp:cNvPr id="0" name=""/>
        <dsp:cNvSpPr/>
      </dsp:nvSpPr>
      <dsp:spPr>
        <a:xfrm>
          <a:off x="505360" y="119730"/>
          <a:ext cx="1128481" cy="1128481"/>
        </a:xfrm>
        <a:custGeom>
          <a:avLst/>
          <a:gdLst/>
          <a:ahLst/>
          <a:cxnLst/>
          <a:rect l="0" t="0" r="0" b="0"/>
          <a:pathLst>
            <a:path>
              <a:moveTo>
                <a:pt x="1028500" y="243569"/>
              </a:moveTo>
              <a:arcTo wR="564240" hR="564240" stAng="19521996" swAng="2486579"/>
            </a:path>
          </a:pathLst>
        </a:custGeom>
        <a:noFill/>
        <a:ln w="12700" cap="flat" cmpd="sng" algn="ctr">
          <a:solidFill>
            <a:schemeClr val="accent1"/>
          </a:solidFill>
          <a:prstDash val="solid"/>
        </a:ln>
        <a:effectLst/>
      </dsp:spPr>
      <dsp:style>
        <a:lnRef idx="1">
          <a:scrgbClr r="0" g="0" b="0"/>
        </a:lnRef>
        <a:fillRef idx="0">
          <a:scrgbClr r="0" g="0" b="0"/>
        </a:fillRef>
        <a:effectRef idx="0">
          <a:scrgbClr r="0" g="0" b="0"/>
        </a:effectRef>
        <a:fontRef idx="minor"/>
      </dsp:style>
    </dsp:sp>
    <dsp:sp modelId="{3D2CF0FF-E45C-4A06-9EBD-5FA9BA2D20FF}">
      <dsp:nvSpPr>
        <dsp:cNvPr id="0" name=""/>
        <dsp:cNvSpPr/>
      </dsp:nvSpPr>
      <dsp:spPr>
        <a:xfrm>
          <a:off x="1205857" y="754912"/>
          <a:ext cx="774297" cy="400816"/>
        </a:xfrm>
        <a:prstGeom prst="roundRect">
          <a:avLst/>
        </a:prstGeom>
        <a:gradFill rotWithShape="0">
          <a:gsLst>
            <a:gs pos="0">
              <a:schemeClr val="accent1">
                <a:shade val="80000"/>
                <a:hueOff val="-155564"/>
                <a:satOff val="-11110"/>
                <a:lumOff val="15548"/>
                <a:alphaOff val="0"/>
                <a:tint val="97000"/>
                <a:satMod val="100000"/>
                <a:lumMod val="102000"/>
              </a:schemeClr>
            </a:gs>
            <a:gs pos="50000">
              <a:schemeClr val="accent1">
                <a:shade val="80000"/>
                <a:hueOff val="-155564"/>
                <a:satOff val="-11110"/>
                <a:lumOff val="15548"/>
                <a:alphaOff val="0"/>
                <a:shade val="100000"/>
                <a:satMod val="103000"/>
                <a:lumMod val="100000"/>
              </a:schemeClr>
            </a:gs>
            <a:gs pos="100000">
              <a:schemeClr val="accent1">
                <a:shade val="80000"/>
                <a:hueOff val="-155564"/>
                <a:satOff val="-11110"/>
                <a:lumOff val="15548"/>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a:solidFill>
                <a:schemeClr val="accent6"/>
              </a:solidFill>
              <a:effectLst/>
              <a:latin typeface="+mj-lt"/>
            </a:rPr>
            <a:t>Bio-Data</a:t>
          </a:r>
          <a:endParaRPr lang="ko-KR" altLang="en-US" sz="1400" b="0" kern="1200">
            <a:solidFill>
              <a:schemeClr val="accent6"/>
            </a:solidFill>
            <a:effectLst/>
            <a:latin typeface="+mj-lt"/>
          </a:endParaRPr>
        </a:p>
      </dsp:txBody>
      <dsp:txXfrm>
        <a:off x="1225423" y="774478"/>
        <a:ext cx="735165" cy="361684"/>
      </dsp:txXfrm>
    </dsp:sp>
    <dsp:sp modelId="{59D623BE-CEA4-4585-ABEA-DB105AC29305}">
      <dsp:nvSpPr>
        <dsp:cNvPr id="0" name=""/>
        <dsp:cNvSpPr/>
      </dsp:nvSpPr>
      <dsp:spPr>
        <a:xfrm>
          <a:off x="524377" y="149477"/>
          <a:ext cx="1128481" cy="1128481"/>
        </a:xfrm>
        <a:custGeom>
          <a:avLst/>
          <a:gdLst/>
          <a:ahLst/>
          <a:cxnLst/>
          <a:rect l="0" t="0" r="0" b="0"/>
          <a:pathLst>
            <a:path>
              <a:moveTo>
                <a:pt x="909424" y="1010576"/>
              </a:moveTo>
              <a:arcTo wR="564240" hR="564240" stAng="3136960" swAng="4526100"/>
            </a:path>
          </a:pathLst>
        </a:custGeom>
        <a:noFill/>
        <a:ln w="38100" cap="flat" cmpd="sng" algn="ctr">
          <a:solidFill>
            <a:srgbClr val="C00000"/>
          </a:solidFill>
          <a:prstDash val="solid"/>
        </a:ln>
        <a:effectLst/>
      </dsp:spPr>
      <dsp:style>
        <a:lnRef idx="1">
          <a:scrgbClr r="0" g="0" b="0"/>
        </a:lnRef>
        <a:fillRef idx="0">
          <a:scrgbClr r="0" g="0" b="0"/>
        </a:fillRef>
        <a:effectRef idx="0">
          <a:scrgbClr r="0" g="0" b="0"/>
        </a:effectRef>
        <a:fontRef idx="minor"/>
      </dsp:style>
    </dsp:sp>
    <dsp:sp modelId="{9D411B2B-A57F-4411-AC0B-EA0D39AA2F68}">
      <dsp:nvSpPr>
        <dsp:cNvPr id="0" name=""/>
        <dsp:cNvSpPr/>
      </dsp:nvSpPr>
      <dsp:spPr>
        <a:xfrm>
          <a:off x="228566" y="754909"/>
          <a:ext cx="774297" cy="400816"/>
        </a:xfrm>
        <a:prstGeom prst="roundRect">
          <a:avLst/>
        </a:prstGeom>
        <a:solidFill>
          <a:schemeClr val="accent1">
            <a:lumMod val="50000"/>
          </a:schemeClr>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latinLnBrk="1">
            <a:lnSpc>
              <a:spcPct val="90000"/>
            </a:lnSpc>
            <a:spcBef>
              <a:spcPct val="0"/>
            </a:spcBef>
            <a:spcAft>
              <a:spcPct val="35000"/>
            </a:spcAft>
            <a:buNone/>
          </a:pPr>
          <a:r>
            <a:rPr lang="en-US" altLang="ko-KR" sz="1400" b="0" kern="1200" err="1">
              <a:solidFill>
                <a:schemeClr val="accent6"/>
              </a:solidFill>
              <a:effectLst/>
              <a:latin typeface="+mj-lt"/>
            </a:rPr>
            <a:t>Concent</a:t>
          </a:r>
          <a:r>
            <a:rPr lang="en-US" altLang="ko-KR" sz="1400" b="0" kern="1200">
              <a:solidFill>
                <a:schemeClr val="accent6"/>
              </a:solidFill>
              <a:effectLst/>
              <a:latin typeface="+mj-lt"/>
            </a:rPr>
            <a:t>-ration</a:t>
          </a:r>
          <a:endParaRPr lang="ko-KR" altLang="en-US" sz="1400" b="0" kern="1200">
            <a:solidFill>
              <a:schemeClr val="accent6"/>
            </a:solidFill>
            <a:effectLst/>
            <a:latin typeface="+mj-lt"/>
          </a:endParaRPr>
        </a:p>
      </dsp:txBody>
      <dsp:txXfrm>
        <a:off x="248132" y="774475"/>
        <a:ext cx="735165" cy="361684"/>
      </dsp:txXfrm>
    </dsp:sp>
    <dsp:sp modelId="{1DA33AD4-01C2-4B01-9FE4-0975189203D1}">
      <dsp:nvSpPr>
        <dsp:cNvPr id="0" name=""/>
        <dsp:cNvSpPr/>
      </dsp:nvSpPr>
      <dsp:spPr>
        <a:xfrm>
          <a:off x="584416" y="202119"/>
          <a:ext cx="1128481" cy="1128481"/>
        </a:xfrm>
        <a:custGeom>
          <a:avLst/>
          <a:gdLst/>
          <a:ahLst/>
          <a:cxnLst/>
          <a:rect l="0" t="0" r="0" b="0"/>
          <a:pathLst>
            <a:path>
              <a:moveTo>
                <a:pt x="220" y="548481"/>
              </a:moveTo>
              <a:arcTo wR="564240" hR="564240" stAng="10896028" swAng="2642257"/>
            </a:path>
          </a:pathLst>
        </a:custGeom>
        <a:noFill/>
        <a:ln w="12700" cap="flat" cmpd="sng" algn="ctr">
          <a:solidFill>
            <a:schemeClr val="tx2"/>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DC375-FA1C-4036-A919-94A113B8A748}">
      <dsp:nvSpPr>
        <dsp:cNvPr id="0" name=""/>
        <dsp:cNvSpPr/>
      </dsp:nvSpPr>
      <dsp:spPr>
        <a:xfrm>
          <a:off x="0" y="965645"/>
          <a:ext cx="8129534" cy="1287527"/>
        </a:xfrm>
        <a:prstGeom prst="notchedRightArrow">
          <a:avLst/>
        </a:prstGeom>
        <a:solidFill>
          <a:schemeClr val="accent1">
            <a:lumMod val="40000"/>
            <a:lumOff val="60000"/>
          </a:schemeClr>
        </a:solidFill>
        <a:ln>
          <a:noFill/>
        </a:ln>
        <a:effectLst/>
      </dsp:spPr>
      <dsp:style>
        <a:lnRef idx="0">
          <a:scrgbClr r="0" g="0" b="0"/>
        </a:lnRef>
        <a:fillRef idx="1">
          <a:scrgbClr r="0" g="0" b="0"/>
        </a:fillRef>
        <a:effectRef idx="2">
          <a:scrgbClr r="0" g="0" b="0"/>
        </a:effectRef>
        <a:fontRef idx="minor"/>
      </dsp:style>
    </dsp:sp>
    <dsp:sp modelId="{48E22818-FC1E-440D-A98D-074EF3625134}">
      <dsp:nvSpPr>
        <dsp:cNvPr id="0" name=""/>
        <dsp:cNvSpPr/>
      </dsp:nvSpPr>
      <dsp:spPr>
        <a:xfrm>
          <a:off x="3661" y="0"/>
          <a:ext cx="1761266" cy="128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latinLnBrk="1">
            <a:lnSpc>
              <a:spcPct val="90000"/>
            </a:lnSpc>
            <a:spcBef>
              <a:spcPct val="0"/>
            </a:spcBef>
            <a:spcAft>
              <a:spcPct val="35000"/>
            </a:spcAft>
            <a:buNone/>
          </a:pPr>
          <a:r>
            <a:rPr lang="en-US" sz="2000" b="0" i="0" kern="1200" baseline="0"/>
            <a:t> </a:t>
          </a:r>
          <a:endParaRPr lang="ko-KR" altLang="en-US" sz="2000" kern="1200"/>
        </a:p>
      </dsp:txBody>
      <dsp:txXfrm>
        <a:off x="3661" y="0"/>
        <a:ext cx="1761266" cy="1287527"/>
      </dsp:txXfrm>
    </dsp:sp>
    <dsp:sp modelId="{A6B1B92D-955D-4AB3-B547-DC2B52A9A20C}">
      <dsp:nvSpPr>
        <dsp:cNvPr id="0" name=""/>
        <dsp:cNvSpPr/>
      </dsp:nvSpPr>
      <dsp:spPr>
        <a:xfrm>
          <a:off x="723354" y="1448468"/>
          <a:ext cx="321881" cy="321881"/>
        </a:xfrm>
        <a:prstGeom prst="ellipse">
          <a:avLst/>
        </a:prstGeom>
        <a:gradFill rotWithShape="0">
          <a:gsLst>
            <a:gs pos="0">
              <a:schemeClr val="accent1">
                <a:shade val="80000"/>
                <a:hueOff val="0"/>
                <a:satOff val="0"/>
                <a:lumOff val="0"/>
                <a:alphaOff val="0"/>
                <a:tint val="97000"/>
                <a:satMod val="100000"/>
                <a:lumMod val="102000"/>
              </a:schemeClr>
            </a:gs>
            <a:gs pos="50000">
              <a:schemeClr val="accent1">
                <a:shade val="80000"/>
                <a:hueOff val="0"/>
                <a:satOff val="0"/>
                <a:lumOff val="0"/>
                <a:alphaOff val="0"/>
                <a:shade val="100000"/>
                <a:satMod val="103000"/>
                <a:lumMod val="100000"/>
              </a:schemeClr>
            </a:gs>
            <a:gs pos="100000">
              <a:schemeClr val="accent1">
                <a:shade val="8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1DF7D99-C667-40B8-99F0-98E8CAD0C83B}">
      <dsp:nvSpPr>
        <dsp:cNvPr id="0" name=""/>
        <dsp:cNvSpPr/>
      </dsp:nvSpPr>
      <dsp:spPr>
        <a:xfrm>
          <a:off x="1852991" y="1931291"/>
          <a:ext cx="1761266" cy="128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latinLnBrk="1">
            <a:lnSpc>
              <a:spcPct val="90000"/>
            </a:lnSpc>
            <a:spcBef>
              <a:spcPct val="0"/>
            </a:spcBef>
            <a:spcAft>
              <a:spcPct val="35000"/>
            </a:spcAft>
            <a:buNone/>
          </a:pPr>
          <a:r>
            <a:rPr lang="en-US" sz="2000" b="0" i="0" kern="1200" baseline="0"/>
            <a:t> </a:t>
          </a:r>
          <a:endParaRPr lang="ko-KR" altLang="en-US" sz="2000" kern="1200"/>
        </a:p>
      </dsp:txBody>
      <dsp:txXfrm>
        <a:off x="1852991" y="1931291"/>
        <a:ext cx="1761266" cy="1287527"/>
      </dsp:txXfrm>
    </dsp:sp>
    <dsp:sp modelId="{D6431EA0-1FC5-40E5-BD2F-3CDE6ACF7A90}">
      <dsp:nvSpPr>
        <dsp:cNvPr id="0" name=""/>
        <dsp:cNvSpPr/>
      </dsp:nvSpPr>
      <dsp:spPr>
        <a:xfrm>
          <a:off x="2572684" y="1448468"/>
          <a:ext cx="321881" cy="321881"/>
        </a:xfrm>
        <a:prstGeom prst="ellipse">
          <a:avLst/>
        </a:prstGeom>
        <a:gradFill rotWithShape="0">
          <a:gsLst>
            <a:gs pos="0">
              <a:schemeClr val="accent1">
                <a:shade val="80000"/>
                <a:hueOff val="-103709"/>
                <a:satOff val="-7407"/>
                <a:lumOff val="10365"/>
                <a:alphaOff val="0"/>
                <a:tint val="97000"/>
                <a:satMod val="100000"/>
                <a:lumMod val="102000"/>
              </a:schemeClr>
            </a:gs>
            <a:gs pos="50000">
              <a:schemeClr val="accent1">
                <a:shade val="80000"/>
                <a:hueOff val="-103709"/>
                <a:satOff val="-7407"/>
                <a:lumOff val="10365"/>
                <a:alphaOff val="0"/>
                <a:shade val="100000"/>
                <a:satMod val="103000"/>
                <a:lumMod val="100000"/>
              </a:schemeClr>
            </a:gs>
            <a:gs pos="100000">
              <a:schemeClr val="accent1">
                <a:shade val="80000"/>
                <a:hueOff val="-103709"/>
                <a:satOff val="-7407"/>
                <a:lumOff val="1036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626B0C-F5F3-4558-B7BB-33DCC5CE31E0}">
      <dsp:nvSpPr>
        <dsp:cNvPr id="0" name=""/>
        <dsp:cNvSpPr/>
      </dsp:nvSpPr>
      <dsp:spPr>
        <a:xfrm>
          <a:off x="3702321" y="0"/>
          <a:ext cx="1761266" cy="128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latinLnBrk="1">
            <a:lnSpc>
              <a:spcPct val="90000"/>
            </a:lnSpc>
            <a:spcBef>
              <a:spcPct val="0"/>
            </a:spcBef>
            <a:spcAft>
              <a:spcPct val="35000"/>
            </a:spcAft>
            <a:buNone/>
          </a:pPr>
          <a:r>
            <a:rPr lang="en-US" sz="2000" b="0" i="0" kern="1200" baseline="0"/>
            <a:t> </a:t>
          </a:r>
          <a:endParaRPr lang="ko-KR" altLang="en-US" sz="2000" kern="1200"/>
        </a:p>
      </dsp:txBody>
      <dsp:txXfrm>
        <a:off x="3702321" y="0"/>
        <a:ext cx="1761266" cy="1287527"/>
      </dsp:txXfrm>
    </dsp:sp>
    <dsp:sp modelId="{7CCCB34D-180D-4DDF-A8B9-56E017EF850A}">
      <dsp:nvSpPr>
        <dsp:cNvPr id="0" name=""/>
        <dsp:cNvSpPr/>
      </dsp:nvSpPr>
      <dsp:spPr>
        <a:xfrm>
          <a:off x="4422014" y="1448468"/>
          <a:ext cx="321881" cy="321881"/>
        </a:xfrm>
        <a:prstGeom prst="ellipse">
          <a:avLst/>
        </a:prstGeom>
        <a:gradFill rotWithShape="0">
          <a:gsLst>
            <a:gs pos="0">
              <a:schemeClr val="accent1">
                <a:shade val="80000"/>
                <a:hueOff val="-207419"/>
                <a:satOff val="-14814"/>
                <a:lumOff val="20730"/>
                <a:alphaOff val="0"/>
                <a:tint val="97000"/>
                <a:satMod val="100000"/>
                <a:lumMod val="102000"/>
              </a:schemeClr>
            </a:gs>
            <a:gs pos="50000">
              <a:schemeClr val="accent1">
                <a:shade val="80000"/>
                <a:hueOff val="-207419"/>
                <a:satOff val="-14814"/>
                <a:lumOff val="20730"/>
                <a:alphaOff val="0"/>
                <a:shade val="100000"/>
                <a:satMod val="103000"/>
                <a:lumMod val="100000"/>
              </a:schemeClr>
            </a:gs>
            <a:gs pos="100000">
              <a:schemeClr val="accent1">
                <a:shade val="80000"/>
                <a:hueOff val="-207419"/>
                <a:satOff val="-14814"/>
                <a:lumOff val="2073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2F46DE-A35D-41FF-8A03-2BDBA5A2BAD0}">
      <dsp:nvSpPr>
        <dsp:cNvPr id="0" name=""/>
        <dsp:cNvSpPr/>
      </dsp:nvSpPr>
      <dsp:spPr>
        <a:xfrm>
          <a:off x="5551652" y="1931291"/>
          <a:ext cx="1761266" cy="128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latinLnBrk="1">
            <a:lnSpc>
              <a:spcPct val="90000"/>
            </a:lnSpc>
            <a:spcBef>
              <a:spcPct val="0"/>
            </a:spcBef>
            <a:spcAft>
              <a:spcPct val="35000"/>
            </a:spcAft>
            <a:buNone/>
          </a:pPr>
          <a:r>
            <a:rPr lang="en-US" sz="2000" b="0" i="0" kern="1200" baseline="0"/>
            <a:t> </a:t>
          </a:r>
          <a:endParaRPr lang="ko-KR" altLang="en-US" sz="2000" kern="1200"/>
        </a:p>
      </dsp:txBody>
      <dsp:txXfrm>
        <a:off x="5551652" y="1931291"/>
        <a:ext cx="1761266" cy="1287527"/>
      </dsp:txXfrm>
    </dsp:sp>
    <dsp:sp modelId="{EFA2472E-5C5B-48CE-976B-13E8FFA66724}">
      <dsp:nvSpPr>
        <dsp:cNvPr id="0" name=""/>
        <dsp:cNvSpPr/>
      </dsp:nvSpPr>
      <dsp:spPr>
        <a:xfrm>
          <a:off x="6271344" y="1448468"/>
          <a:ext cx="321881" cy="321881"/>
        </a:xfrm>
        <a:prstGeom prst="ellipse">
          <a:avLst/>
        </a:prstGeom>
        <a:gradFill rotWithShape="0">
          <a:gsLst>
            <a:gs pos="0">
              <a:schemeClr val="accent1">
                <a:shade val="80000"/>
                <a:hueOff val="-311128"/>
                <a:satOff val="-22221"/>
                <a:lumOff val="31095"/>
                <a:alphaOff val="0"/>
                <a:tint val="97000"/>
                <a:satMod val="100000"/>
                <a:lumMod val="102000"/>
              </a:schemeClr>
            </a:gs>
            <a:gs pos="50000">
              <a:schemeClr val="accent1">
                <a:shade val="80000"/>
                <a:hueOff val="-311128"/>
                <a:satOff val="-22221"/>
                <a:lumOff val="31095"/>
                <a:alphaOff val="0"/>
                <a:shade val="100000"/>
                <a:satMod val="103000"/>
                <a:lumMod val="100000"/>
              </a:schemeClr>
            </a:gs>
            <a:gs pos="100000">
              <a:schemeClr val="accent1">
                <a:shade val="80000"/>
                <a:hueOff val="-311128"/>
                <a:satOff val="-22221"/>
                <a:lumOff val="3109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11/2/2023</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6T19:40:51.482"/>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13 1,'-5'0,"-2"0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6T19:40:51.482"/>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13 1,'-5'0,"-2"0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11/2/2023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i.org/10.3390/s23042039"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i.org/10.3390/s23042039"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5</a:t>
            </a:fld>
            <a:endParaRPr lang="en-US"/>
          </a:p>
        </p:txBody>
      </p:sp>
    </p:spTree>
    <p:extLst>
      <p:ext uri="{BB962C8B-B14F-4D97-AF65-F5344CB8AC3E}">
        <p14:creationId xmlns:p14="http://schemas.microsoft.com/office/powerpoint/2010/main" val="2957267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b="1">
                <a:effectLst/>
                <a:latin typeface="+mn-lt"/>
              </a:rPr>
              <a:t>The Relationship Between Heart Rate Variability and Electroencephalography Functional Connectivity Variability Is Associated With Cognitive Flexibility </a:t>
            </a:r>
            <a:r>
              <a:rPr lang="en-US" altLang="ko-KR" sz="1200">
                <a:effectLst/>
                <a:latin typeface="+mn-lt"/>
              </a:rPr>
              <a:t>[9]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b="1">
                <a:latin typeface="+mn-lt"/>
              </a:rPr>
              <a:t>Driver Attention Assessment Using Physiological Measures from EEG, ECG, and EDA Signals </a:t>
            </a:r>
            <a:r>
              <a:rPr lang="en-US" altLang="ko-KR" sz="1200">
                <a:latin typeface="+mn-lt"/>
              </a:rPr>
              <a: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b="1">
                <a:latin typeface="+mn-lt"/>
              </a:rPr>
              <a:t>The Cumulative Cost of Additional Wakefulness: Dose-Response Effects on Neurobehavioral Functions and Sleep Physiology From Chronic Sleep Restriction and Total Sleep Deprivation </a:t>
            </a:r>
            <a:r>
              <a:rPr lang="en-US" altLang="ko-KR" sz="1200">
                <a:latin typeface="+mn-lt"/>
              </a:rPr>
              <a:t>[11]</a:t>
            </a:r>
          </a:p>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16</a:t>
            </a:fld>
            <a:endParaRPr lang="en-US"/>
          </a:p>
        </p:txBody>
      </p:sp>
    </p:spTree>
    <p:extLst>
      <p:ext uri="{BB962C8B-B14F-4D97-AF65-F5344CB8AC3E}">
        <p14:creationId xmlns:p14="http://schemas.microsoft.com/office/powerpoint/2010/main" val="789004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17</a:t>
            </a:fld>
            <a:endParaRPr lang="en-US"/>
          </a:p>
        </p:txBody>
      </p:sp>
    </p:spTree>
    <p:extLst>
      <p:ext uri="{BB962C8B-B14F-4D97-AF65-F5344CB8AC3E}">
        <p14:creationId xmlns:p14="http://schemas.microsoft.com/office/powerpoint/2010/main" val="3895988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Good </a:t>
            </a:r>
            <a:r>
              <a:rPr lang="en-US" altLang="ko-KR" err="1"/>
              <a:t>good</a:t>
            </a:r>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20</a:t>
            </a:fld>
            <a:endParaRPr lang="en-US"/>
          </a:p>
        </p:txBody>
      </p:sp>
    </p:spTree>
    <p:extLst>
      <p:ext uri="{BB962C8B-B14F-4D97-AF65-F5344CB8AC3E}">
        <p14:creationId xmlns:p14="http://schemas.microsoft.com/office/powerpoint/2010/main" val="2646488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Good </a:t>
            </a:r>
            <a:r>
              <a:rPr lang="en-US" altLang="ko-KR" err="1"/>
              <a:t>good</a:t>
            </a:r>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23</a:t>
            </a:fld>
            <a:endParaRPr lang="en-US"/>
          </a:p>
        </p:txBody>
      </p:sp>
    </p:spTree>
    <p:extLst>
      <p:ext uri="{BB962C8B-B14F-4D97-AF65-F5344CB8AC3E}">
        <p14:creationId xmlns:p14="http://schemas.microsoft.com/office/powerpoint/2010/main" val="1902887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Lastly, we draw out concentration levels.</a:t>
            </a:r>
          </a:p>
          <a:p>
            <a:r>
              <a:rPr lang="en-US"/>
              <a:t>There were 2 Indexes which have positive linear relationship with the attention levels based on literature reviews.</a:t>
            </a:r>
          </a:p>
          <a:p>
            <a:r>
              <a:rPr lang="en-US"/>
              <a:t>Compared to the second indicator, β/θ Spectral Powers (SP) has a stronger correlation with attention scores we got from EEG device.</a:t>
            </a:r>
          </a:p>
          <a:p>
            <a:r>
              <a:rPr lang="en-US"/>
              <a:t>So, we decided to use β/θ SP index for the concentration level.</a:t>
            </a:r>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24</a:t>
            </a:fld>
            <a:endParaRPr lang="en-US"/>
          </a:p>
        </p:txBody>
      </p:sp>
    </p:spTree>
    <p:extLst>
      <p:ext uri="{BB962C8B-B14F-4D97-AF65-F5344CB8AC3E}">
        <p14:creationId xmlns:p14="http://schemas.microsoft.com/office/powerpoint/2010/main" val="208632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Lastly, we draw out concentration levels.</a:t>
            </a:r>
          </a:p>
          <a:p>
            <a:r>
              <a:rPr lang="en-US"/>
              <a:t>There were 2 Indexes which have positive linear relationship with the attention levels based on literature reviews.</a:t>
            </a:r>
          </a:p>
          <a:p>
            <a:r>
              <a:rPr lang="en-US"/>
              <a:t>Compared to the second indicator, β/θ Spectral Powers (SP) has a stronger correlation with attention scores we got from EEG device.</a:t>
            </a:r>
          </a:p>
          <a:p>
            <a:r>
              <a:rPr lang="en-US"/>
              <a:t>So, we decided to use β/θ SP index for the concentration level.</a:t>
            </a:r>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25</a:t>
            </a:fld>
            <a:endParaRPr lang="en-US"/>
          </a:p>
        </p:txBody>
      </p:sp>
    </p:spTree>
    <p:extLst>
      <p:ext uri="{BB962C8B-B14F-4D97-AF65-F5344CB8AC3E}">
        <p14:creationId xmlns:p14="http://schemas.microsoft.com/office/powerpoint/2010/main" val="81394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26</a:t>
            </a:fld>
            <a:endParaRPr lang="en-US"/>
          </a:p>
        </p:txBody>
      </p:sp>
    </p:spTree>
    <p:extLst>
      <p:ext uri="{BB962C8B-B14F-4D97-AF65-F5344CB8AC3E}">
        <p14:creationId xmlns:p14="http://schemas.microsoft.com/office/powerpoint/2010/main" val="470889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sz="1200">
                <a:latin typeface="+mn-lt"/>
              </a:rPr>
              <a:t>[8]</a:t>
            </a:r>
            <a:r>
              <a:rPr lang="en-US" altLang="ko-KR" sz="1200" b="0" i="0">
                <a:solidFill>
                  <a:srgbClr val="212121"/>
                </a:solidFill>
                <a:effectLst/>
                <a:latin typeface="Roboto" panose="02000000000000000000" pitchFamily="2" charset="0"/>
              </a:rPr>
              <a:t> Kim SC, Lee MH, Jang C, Kwon JW, Park JW. The effect of alpha rhythm sleep on EEG activity and individuals' attention. J Phys </a:t>
            </a:r>
            <a:r>
              <a:rPr lang="en-US" altLang="ko-KR" sz="1200" b="0" i="0" err="1">
                <a:solidFill>
                  <a:srgbClr val="212121"/>
                </a:solidFill>
                <a:effectLst/>
                <a:latin typeface="Roboto" panose="02000000000000000000" pitchFamily="2" charset="0"/>
              </a:rPr>
              <a:t>Ther</a:t>
            </a:r>
            <a:r>
              <a:rPr lang="en-US" altLang="ko-KR" sz="1200" b="0" i="0">
                <a:solidFill>
                  <a:srgbClr val="212121"/>
                </a:solidFill>
                <a:effectLst/>
                <a:latin typeface="Roboto" panose="02000000000000000000" pitchFamily="2" charset="0"/>
              </a:rPr>
              <a:t> Sci. 2013 Dec;25(12):1515-8. </a:t>
            </a:r>
            <a:r>
              <a:rPr lang="en-US" altLang="ko-KR" sz="1200" b="0" i="0" err="1">
                <a:solidFill>
                  <a:srgbClr val="212121"/>
                </a:solidFill>
                <a:effectLst/>
                <a:latin typeface="Roboto" panose="02000000000000000000" pitchFamily="2" charset="0"/>
              </a:rPr>
              <a:t>doi</a:t>
            </a:r>
            <a:r>
              <a:rPr lang="en-US" altLang="ko-KR" sz="1200" b="0" i="0">
                <a:solidFill>
                  <a:srgbClr val="212121"/>
                </a:solidFill>
                <a:effectLst/>
                <a:latin typeface="Roboto" panose="02000000000000000000" pitchFamily="2" charset="0"/>
              </a:rPr>
              <a:t>: 10.1589/jpts.25.1515. </a:t>
            </a:r>
            <a:r>
              <a:rPr lang="en-US" altLang="ko-KR" sz="1200" b="0" i="0" err="1">
                <a:solidFill>
                  <a:srgbClr val="212121"/>
                </a:solidFill>
                <a:effectLst/>
                <a:latin typeface="Roboto" panose="02000000000000000000" pitchFamily="2" charset="0"/>
              </a:rPr>
              <a:t>Epub</a:t>
            </a:r>
            <a:r>
              <a:rPr lang="en-US" altLang="ko-KR" sz="1200" b="0" i="0">
                <a:solidFill>
                  <a:srgbClr val="212121"/>
                </a:solidFill>
                <a:effectLst/>
                <a:latin typeface="Roboto" panose="02000000000000000000" pitchFamily="2" charset="0"/>
              </a:rPr>
              <a:t> 2014 Jan 8. PMID: 24409009; PMCID: PMC3885828.</a:t>
            </a:r>
          </a:p>
          <a:p>
            <a:pPr marL="0" indent="0">
              <a:buNone/>
            </a:pPr>
            <a:endParaRPr lang="en-US" altLang="ko-KR" sz="1200">
              <a:latin typeface="+mn-lt"/>
            </a:endParaRPr>
          </a:p>
          <a:p>
            <a:pPr marL="0" indent="0">
              <a:buNone/>
            </a:pPr>
            <a:r>
              <a:rPr lang="en-US" altLang="ko-KR" sz="1200">
                <a:latin typeface="+mn-lt"/>
              </a:rPr>
              <a:t>[9] </a:t>
            </a:r>
            <a:r>
              <a:rPr lang="en-US" altLang="ko-KR" sz="1200">
                <a:effectLst/>
              </a:rPr>
              <a:t>Alba G, Vila J, Rey B, Montoya P, Muñoz MÁ. The Relationship Between Heart Rate Variability and Electroencephalography Functional Connectivity Variability Is Associated With Cognitive Flexibility. Front Hum </a:t>
            </a:r>
            <a:r>
              <a:rPr lang="en-US" altLang="ko-KR" sz="1200" err="1">
                <a:effectLst/>
              </a:rPr>
              <a:t>Neurosci</a:t>
            </a:r>
            <a:r>
              <a:rPr lang="en-US" altLang="ko-KR" sz="1200">
                <a:effectLst/>
              </a:rPr>
              <a:t>. 2019 Feb 25;13:64. </a:t>
            </a:r>
            <a:r>
              <a:rPr lang="en-US" altLang="ko-KR" sz="1200" err="1">
                <a:effectLst/>
              </a:rPr>
              <a:t>doi</a:t>
            </a:r>
            <a:r>
              <a:rPr lang="en-US" altLang="ko-KR" sz="1200">
                <a:effectLst/>
              </a:rPr>
              <a:t>: 10.3389/fnhum.2019.00064. PMID: 30858800; PMCID: PMC6397840.</a:t>
            </a:r>
            <a:endParaRPr lang="en-US" altLang="ko-KR" sz="1200">
              <a:latin typeface="+mn-lt"/>
            </a:endParaRPr>
          </a:p>
          <a:p>
            <a:pPr marL="0" indent="0">
              <a:buNone/>
            </a:pPr>
            <a:r>
              <a:rPr lang="en-US" altLang="ko-KR" sz="1200">
                <a:latin typeface="+mn-lt"/>
              </a:rPr>
              <a:t>[10]</a:t>
            </a:r>
            <a:r>
              <a:rPr lang="en-US" altLang="ko-KR" sz="1200"/>
              <a:t> [</a:t>
            </a:r>
            <a:r>
              <a:rPr lang="en-US" altLang="ko-KR" sz="1200" err="1"/>
              <a:t>Aminosharieh</a:t>
            </a:r>
            <a:r>
              <a:rPr lang="en-US" altLang="ko-KR" sz="1200"/>
              <a:t> Najafi, T., </a:t>
            </a:r>
            <a:r>
              <a:rPr lang="en-US" altLang="ko-KR" sz="1200" err="1"/>
              <a:t>Affanni</a:t>
            </a:r>
            <a:r>
              <a:rPr lang="en-US" altLang="ko-KR" sz="1200"/>
              <a:t>, A., Rinaldo, R., &amp; </a:t>
            </a:r>
            <a:r>
              <a:rPr lang="en-US" altLang="ko-KR" sz="1200" err="1"/>
              <a:t>Zontone</a:t>
            </a:r>
            <a:r>
              <a:rPr lang="en-US" altLang="ko-KR" sz="1200"/>
              <a:t>, P. (2023). Driver Attention Assessment Using Physiological Measures from EEG, ECG, and EDA Signals. </a:t>
            </a:r>
            <a:r>
              <a:rPr lang="en-US" altLang="ko-KR" sz="1200" i="1">
                <a:effectLst/>
              </a:rPr>
              <a:t>Sensors</a:t>
            </a:r>
            <a:r>
              <a:rPr lang="en-US" altLang="ko-KR" sz="1200"/>
              <a:t>, </a:t>
            </a:r>
            <a:r>
              <a:rPr lang="en-US" altLang="ko-KR" sz="1200" i="1">
                <a:effectLst/>
              </a:rPr>
              <a:t>23</a:t>
            </a:r>
            <a:r>
              <a:rPr lang="en-US" altLang="ko-KR" sz="1200"/>
              <a:t>(4), 2039, 2-2. </a:t>
            </a:r>
            <a:r>
              <a:rPr lang="en-US" altLang="ko-KR" sz="1200">
                <a:effectLst/>
                <a:hlinkClick r:id="rId3"/>
              </a:rPr>
              <a:t>https://doi.org/10.3390/s23042039</a:t>
            </a:r>
            <a:r>
              <a:rPr lang="en-US" altLang="ko-KR" sz="1200"/>
              <a:t>]</a:t>
            </a:r>
            <a:endParaRPr lang="en-US" altLang="ko-KR" sz="1200">
              <a:latin typeface="+mn-lt"/>
            </a:endParaRPr>
          </a:p>
          <a:p>
            <a:pPr marL="0" indent="0">
              <a:buNone/>
            </a:pPr>
            <a:r>
              <a:rPr lang="en-US" altLang="ko-KR" sz="1200">
                <a:latin typeface="+mn-lt"/>
              </a:rPr>
              <a:t>[11] </a:t>
            </a:r>
            <a:r>
              <a:rPr lang="en-US" altLang="ko-KR" sz="1200" b="0" i="0" err="1">
                <a:solidFill>
                  <a:srgbClr val="222222"/>
                </a:solidFill>
                <a:effectLst/>
                <a:latin typeface="helvetica neue"/>
              </a:rPr>
              <a:t>Aminosharieh</a:t>
            </a:r>
            <a:r>
              <a:rPr lang="en-US" altLang="ko-KR" sz="1200" b="0" i="0">
                <a:solidFill>
                  <a:srgbClr val="222222"/>
                </a:solidFill>
                <a:effectLst/>
                <a:latin typeface="helvetica neue"/>
              </a:rPr>
              <a:t> Najafi T, </a:t>
            </a:r>
            <a:r>
              <a:rPr lang="en-US" altLang="ko-KR" sz="1200" b="0" i="0" err="1">
                <a:solidFill>
                  <a:srgbClr val="222222"/>
                </a:solidFill>
                <a:effectLst/>
                <a:latin typeface="helvetica neue"/>
              </a:rPr>
              <a:t>Affanni</a:t>
            </a:r>
            <a:r>
              <a:rPr lang="en-US" altLang="ko-KR" sz="1200" b="0" i="0">
                <a:solidFill>
                  <a:srgbClr val="222222"/>
                </a:solidFill>
                <a:effectLst/>
                <a:latin typeface="helvetica neue"/>
              </a:rPr>
              <a:t> A, Rinaldo R, </a:t>
            </a:r>
            <a:r>
              <a:rPr lang="en-US" altLang="ko-KR" sz="1200" b="0" i="0" err="1">
                <a:solidFill>
                  <a:srgbClr val="222222"/>
                </a:solidFill>
                <a:effectLst/>
                <a:latin typeface="helvetica neue"/>
              </a:rPr>
              <a:t>Zontone</a:t>
            </a:r>
            <a:r>
              <a:rPr lang="en-US" altLang="ko-KR" sz="1200" b="0" i="0">
                <a:solidFill>
                  <a:srgbClr val="222222"/>
                </a:solidFill>
                <a:effectLst/>
                <a:latin typeface="helvetica neue"/>
              </a:rPr>
              <a:t> P. Driver Attention Assessment Using Physiological Measures from EEG, ECG, and EDA Signals. </a:t>
            </a:r>
            <a:r>
              <a:rPr lang="en-US" altLang="ko-KR" sz="1200" b="0" i="1">
                <a:solidFill>
                  <a:srgbClr val="222222"/>
                </a:solidFill>
                <a:effectLst/>
                <a:latin typeface="helvetica neue"/>
              </a:rPr>
              <a:t>Sensors</a:t>
            </a:r>
            <a:r>
              <a:rPr lang="en-US" altLang="ko-KR" sz="1200" b="0" i="0">
                <a:solidFill>
                  <a:srgbClr val="222222"/>
                </a:solidFill>
                <a:effectLst/>
                <a:latin typeface="helvetica neue"/>
              </a:rPr>
              <a:t>. 2023; 23(4):2039. https://doi.org/10.3390/s23042039</a:t>
            </a:r>
            <a:endParaRPr lang="en-US" altLang="ko-KR" sz="1200">
              <a:latin typeface="+mn-lt"/>
            </a:endParaRPr>
          </a:p>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27</a:t>
            </a:fld>
            <a:endParaRPr lang="en-US"/>
          </a:p>
        </p:txBody>
      </p:sp>
    </p:spTree>
    <p:extLst>
      <p:ext uri="{BB962C8B-B14F-4D97-AF65-F5344CB8AC3E}">
        <p14:creationId xmlns:p14="http://schemas.microsoft.com/office/powerpoint/2010/main" val="226264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sz="1200">
                <a:latin typeface="+mn-lt"/>
              </a:rPr>
              <a:t>[8]</a:t>
            </a:r>
            <a:r>
              <a:rPr lang="en-US" altLang="ko-KR" sz="1200" b="0" i="0">
                <a:solidFill>
                  <a:srgbClr val="212121"/>
                </a:solidFill>
                <a:effectLst/>
                <a:latin typeface="Roboto" panose="02000000000000000000" pitchFamily="2" charset="0"/>
              </a:rPr>
              <a:t> Kim SC, Lee MH, Jang C, Kwon JW, Park JW. The effect of alpha rhythm sleep on EEG activity and individuals' attention. J Phys </a:t>
            </a:r>
            <a:r>
              <a:rPr lang="en-US" altLang="ko-KR" sz="1200" b="0" i="0" err="1">
                <a:solidFill>
                  <a:srgbClr val="212121"/>
                </a:solidFill>
                <a:effectLst/>
                <a:latin typeface="Roboto" panose="02000000000000000000" pitchFamily="2" charset="0"/>
              </a:rPr>
              <a:t>Ther</a:t>
            </a:r>
            <a:r>
              <a:rPr lang="en-US" altLang="ko-KR" sz="1200" b="0" i="0">
                <a:solidFill>
                  <a:srgbClr val="212121"/>
                </a:solidFill>
                <a:effectLst/>
                <a:latin typeface="Roboto" panose="02000000000000000000" pitchFamily="2" charset="0"/>
              </a:rPr>
              <a:t> Sci. 2013 Dec;25(12):1515-8. </a:t>
            </a:r>
            <a:r>
              <a:rPr lang="en-US" altLang="ko-KR" sz="1200" b="0" i="0" err="1">
                <a:solidFill>
                  <a:srgbClr val="212121"/>
                </a:solidFill>
                <a:effectLst/>
                <a:latin typeface="Roboto" panose="02000000000000000000" pitchFamily="2" charset="0"/>
              </a:rPr>
              <a:t>doi</a:t>
            </a:r>
            <a:r>
              <a:rPr lang="en-US" altLang="ko-KR" sz="1200" b="0" i="0">
                <a:solidFill>
                  <a:srgbClr val="212121"/>
                </a:solidFill>
                <a:effectLst/>
                <a:latin typeface="Roboto" panose="02000000000000000000" pitchFamily="2" charset="0"/>
              </a:rPr>
              <a:t>: 10.1589/jpts.25.1515. </a:t>
            </a:r>
            <a:r>
              <a:rPr lang="en-US" altLang="ko-KR" sz="1200" b="0" i="0" err="1">
                <a:solidFill>
                  <a:srgbClr val="212121"/>
                </a:solidFill>
                <a:effectLst/>
                <a:latin typeface="Roboto" panose="02000000000000000000" pitchFamily="2" charset="0"/>
              </a:rPr>
              <a:t>Epub</a:t>
            </a:r>
            <a:r>
              <a:rPr lang="en-US" altLang="ko-KR" sz="1200" b="0" i="0">
                <a:solidFill>
                  <a:srgbClr val="212121"/>
                </a:solidFill>
                <a:effectLst/>
                <a:latin typeface="Roboto" panose="02000000000000000000" pitchFamily="2" charset="0"/>
              </a:rPr>
              <a:t> 2014 Jan 8. PMID: 24409009; PMCID: PMC3885828.</a:t>
            </a:r>
          </a:p>
          <a:p>
            <a:pPr marL="0" indent="0">
              <a:buNone/>
            </a:pPr>
            <a:endParaRPr lang="en-US" altLang="ko-KR" sz="1200">
              <a:latin typeface="+mn-lt"/>
            </a:endParaRPr>
          </a:p>
          <a:p>
            <a:pPr marL="0" indent="0">
              <a:buNone/>
            </a:pPr>
            <a:r>
              <a:rPr lang="en-US" altLang="ko-KR" sz="1200">
                <a:latin typeface="+mn-lt"/>
              </a:rPr>
              <a:t>[9] </a:t>
            </a:r>
            <a:r>
              <a:rPr lang="en-US" altLang="ko-KR" sz="1200">
                <a:effectLst/>
              </a:rPr>
              <a:t>Alba G, Vila J, Rey B, Montoya P, Muñoz MÁ. The Relationship Between Heart Rate Variability and Electroencephalography Functional Connectivity Variability Is Associated With Cognitive Flexibility. Front Hum </a:t>
            </a:r>
            <a:r>
              <a:rPr lang="en-US" altLang="ko-KR" sz="1200" err="1">
                <a:effectLst/>
              </a:rPr>
              <a:t>Neurosci</a:t>
            </a:r>
            <a:r>
              <a:rPr lang="en-US" altLang="ko-KR" sz="1200">
                <a:effectLst/>
              </a:rPr>
              <a:t>. 2019 Feb 25;13:64. </a:t>
            </a:r>
            <a:r>
              <a:rPr lang="en-US" altLang="ko-KR" sz="1200" err="1">
                <a:effectLst/>
              </a:rPr>
              <a:t>doi</a:t>
            </a:r>
            <a:r>
              <a:rPr lang="en-US" altLang="ko-KR" sz="1200">
                <a:effectLst/>
              </a:rPr>
              <a:t>: 10.3389/fnhum.2019.00064. PMID: 30858800; PMCID: PMC6397840.</a:t>
            </a:r>
            <a:endParaRPr lang="en-US" altLang="ko-KR" sz="1200">
              <a:latin typeface="+mn-lt"/>
            </a:endParaRPr>
          </a:p>
          <a:p>
            <a:pPr marL="0" indent="0">
              <a:buNone/>
            </a:pPr>
            <a:r>
              <a:rPr lang="en-US" altLang="ko-KR" sz="1200">
                <a:latin typeface="+mn-lt"/>
              </a:rPr>
              <a:t>[10]</a:t>
            </a:r>
            <a:r>
              <a:rPr lang="en-US" altLang="ko-KR" sz="1200"/>
              <a:t> [</a:t>
            </a:r>
            <a:r>
              <a:rPr lang="en-US" altLang="ko-KR" sz="1200" err="1"/>
              <a:t>Aminosharieh</a:t>
            </a:r>
            <a:r>
              <a:rPr lang="en-US" altLang="ko-KR" sz="1200"/>
              <a:t> Najafi, T., </a:t>
            </a:r>
            <a:r>
              <a:rPr lang="en-US" altLang="ko-KR" sz="1200" err="1"/>
              <a:t>Affanni</a:t>
            </a:r>
            <a:r>
              <a:rPr lang="en-US" altLang="ko-KR" sz="1200"/>
              <a:t>, A., Rinaldo, R., &amp; </a:t>
            </a:r>
            <a:r>
              <a:rPr lang="en-US" altLang="ko-KR" sz="1200" err="1"/>
              <a:t>Zontone</a:t>
            </a:r>
            <a:r>
              <a:rPr lang="en-US" altLang="ko-KR" sz="1200"/>
              <a:t>, P. (2023). Driver Attention Assessment Using Physiological Measures from EEG, ECG, and EDA Signals. </a:t>
            </a:r>
            <a:r>
              <a:rPr lang="en-US" altLang="ko-KR" sz="1200" i="1">
                <a:effectLst/>
              </a:rPr>
              <a:t>Sensors</a:t>
            </a:r>
            <a:r>
              <a:rPr lang="en-US" altLang="ko-KR" sz="1200"/>
              <a:t>, </a:t>
            </a:r>
            <a:r>
              <a:rPr lang="en-US" altLang="ko-KR" sz="1200" i="1">
                <a:effectLst/>
              </a:rPr>
              <a:t>23</a:t>
            </a:r>
            <a:r>
              <a:rPr lang="en-US" altLang="ko-KR" sz="1200"/>
              <a:t>(4), 2039, 2-2. </a:t>
            </a:r>
            <a:r>
              <a:rPr lang="en-US" altLang="ko-KR" sz="1200">
                <a:effectLst/>
                <a:hlinkClick r:id="rId3"/>
              </a:rPr>
              <a:t>https://doi.org/10.3390/s23042039</a:t>
            </a:r>
            <a:r>
              <a:rPr lang="en-US" altLang="ko-KR" sz="1200"/>
              <a:t>]</a:t>
            </a:r>
            <a:endParaRPr lang="en-US" altLang="ko-KR" sz="1200">
              <a:latin typeface="+mn-lt"/>
            </a:endParaRPr>
          </a:p>
          <a:p>
            <a:pPr marL="0" indent="0">
              <a:buNone/>
            </a:pPr>
            <a:r>
              <a:rPr lang="en-US" altLang="ko-KR" sz="1200">
                <a:latin typeface="+mn-lt"/>
              </a:rPr>
              <a:t>[11] </a:t>
            </a:r>
            <a:r>
              <a:rPr lang="en-US" altLang="ko-KR" sz="1200" b="0" i="0" err="1">
                <a:solidFill>
                  <a:srgbClr val="222222"/>
                </a:solidFill>
                <a:effectLst/>
                <a:latin typeface="helvetica neue"/>
              </a:rPr>
              <a:t>Aminosharieh</a:t>
            </a:r>
            <a:r>
              <a:rPr lang="en-US" altLang="ko-KR" sz="1200" b="0" i="0">
                <a:solidFill>
                  <a:srgbClr val="222222"/>
                </a:solidFill>
                <a:effectLst/>
                <a:latin typeface="helvetica neue"/>
              </a:rPr>
              <a:t> Najafi T, </a:t>
            </a:r>
            <a:r>
              <a:rPr lang="en-US" altLang="ko-KR" sz="1200" b="0" i="0" err="1">
                <a:solidFill>
                  <a:srgbClr val="222222"/>
                </a:solidFill>
                <a:effectLst/>
                <a:latin typeface="helvetica neue"/>
              </a:rPr>
              <a:t>Affanni</a:t>
            </a:r>
            <a:r>
              <a:rPr lang="en-US" altLang="ko-KR" sz="1200" b="0" i="0">
                <a:solidFill>
                  <a:srgbClr val="222222"/>
                </a:solidFill>
                <a:effectLst/>
                <a:latin typeface="helvetica neue"/>
              </a:rPr>
              <a:t> A, Rinaldo R, </a:t>
            </a:r>
            <a:r>
              <a:rPr lang="en-US" altLang="ko-KR" sz="1200" b="0" i="0" err="1">
                <a:solidFill>
                  <a:srgbClr val="222222"/>
                </a:solidFill>
                <a:effectLst/>
                <a:latin typeface="helvetica neue"/>
              </a:rPr>
              <a:t>Zontone</a:t>
            </a:r>
            <a:r>
              <a:rPr lang="en-US" altLang="ko-KR" sz="1200" b="0" i="0">
                <a:solidFill>
                  <a:srgbClr val="222222"/>
                </a:solidFill>
                <a:effectLst/>
                <a:latin typeface="helvetica neue"/>
              </a:rPr>
              <a:t> P. Driver Attention Assessment Using Physiological Measures from EEG, ECG, and EDA Signals. </a:t>
            </a:r>
            <a:r>
              <a:rPr lang="en-US" altLang="ko-KR" sz="1200" b="0" i="1">
                <a:solidFill>
                  <a:srgbClr val="222222"/>
                </a:solidFill>
                <a:effectLst/>
                <a:latin typeface="helvetica neue"/>
              </a:rPr>
              <a:t>Sensors</a:t>
            </a:r>
            <a:r>
              <a:rPr lang="en-US" altLang="ko-KR" sz="1200" b="0" i="0">
                <a:solidFill>
                  <a:srgbClr val="222222"/>
                </a:solidFill>
                <a:effectLst/>
                <a:latin typeface="helvetica neue"/>
              </a:rPr>
              <a:t>. 2023; 23(4):2039. https://doi.org/10.3390/s23042039</a:t>
            </a:r>
            <a:endParaRPr lang="en-US" altLang="ko-KR" sz="1200">
              <a:latin typeface="+mn-lt"/>
            </a:endParaRPr>
          </a:p>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28</a:t>
            </a:fld>
            <a:endParaRPr lang="en-US"/>
          </a:p>
        </p:txBody>
      </p:sp>
    </p:spTree>
    <p:extLst>
      <p:ext uri="{BB962C8B-B14F-4D97-AF65-F5344CB8AC3E}">
        <p14:creationId xmlns:p14="http://schemas.microsoft.com/office/powerpoint/2010/main" val="346998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a:latin typeface="+mj-lt"/>
              </a:rPr>
              <a:t>3. The correlation between </a:t>
            </a:r>
            <a:r>
              <a:rPr lang="en-US" altLang="ko-KR" sz="1200">
                <a:solidFill>
                  <a:srgbClr val="C00000"/>
                </a:solidFill>
                <a:latin typeface="+mj-lt"/>
              </a:rPr>
              <a:t>bio-data </a:t>
            </a:r>
            <a:r>
              <a:rPr lang="en-US" altLang="ko-KR" sz="1200">
                <a:latin typeface="+mj-lt"/>
              </a:rPr>
              <a:t>and </a:t>
            </a:r>
            <a:r>
              <a:rPr lang="en-US" altLang="ko-KR" sz="1200">
                <a:solidFill>
                  <a:srgbClr val="C00000"/>
                </a:solidFill>
                <a:latin typeface="+mj-lt"/>
              </a:rPr>
              <a:t>concentration</a:t>
            </a:r>
            <a:endParaRPr lang="en-US" altLang="ko-KR" sz="1200">
              <a:latin typeface="+mj-lt"/>
            </a:endParaRPr>
          </a:p>
          <a:p>
            <a:pPr marL="0" indent="0">
              <a:buNone/>
            </a:pPr>
            <a:r>
              <a:rPr lang="en-US" altLang="ko-KR"/>
              <a:t>Existing papers only shown an ambiguous relationship between them.</a:t>
            </a:r>
          </a:p>
          <a:p>
            <a:pPr marL="0" indent="0">
              <a:buNone/>
            </a:pPr>
            <a:r>
              <a:rPr lang="en-US" altLang="ko-KR"/>
              <a:t>We’re going to find out concrete correlation between bio-data and concentration</a:t>
            </a:r>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8</a:t>
            </a:fld>
            <a:endParaRPr lang="en-US"/>
          </a:p>
        </p:txBody>
      </p:sp>
    </p:spTree>
    <p:extLst>
      <p:ext uri="{BB962C8B-B14F-4D97-AF65-F5344CB8AC3E}">
        <p14:creationId xmlns:p14="http://schemas.microsoft.com/office/powerpoint/2010/main" val="410795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9</a:t>
            </a:fld>
            <a:endParaRPr lang="en-US"/>
          </a:p>
        </p:txBody>
      </p:sp>
    </p:spTree>
    <p:extLst>
      <p:ext uri="{BB962C8B-B14F-4D97-AF65-F5344CB8AC3E}">
        <p14:creationId xmlns:p14="http://schemas.microsoft.com/office/powerpoint/2010/main" val="207479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10</a:t>
            </a:fld>
            <a:endParaRPr lang="en-US"/>
          </a:p>
        </p:txBody>
      </p:sp>
    </p:spTree>
    <p:extLst>
      <p:ext uri="{BB962C8B-B14F-4D97-AF65-F5344CB8AC3E}">
        <p14:creationId xmlns:p14="http://schemas.microsoft.com/office/powerpoint/2010/main" val="405089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11</a:t>
            </a:fld>
            <a:endParaRPr lang="en-US"/>
          </a:p>
        </p:txBody>
      </p:sp>
    </p:spTree>
    <p:extLst>
      <p:ext uri="{BB962C8B-B14F-4D97-AF65-F5344CB8AC3E}">
        <p14:creationId xmlns:p14="http://schemas.microsoft.com/office/powerpoint/2010/main" val="224854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12</a:t>
            </a:fld>
            <a:endParaRPr lang="en-US"/>
          </a:p>
        </p:txBody>
      </p:sp>
    </p:spTree>
    <p:extLst>
      <p:ext uri="{BB962C8B-B14F-4D97-AF65-F5344CB8AC3E}">
        <p14:creationId xmlns:p14="http://schemas.microsoft.com/office/powerpoint/2010/main" val="214074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13</a:t>
            </a:fld>
            <a:endParaRPr lang="en-US"/>
          </a:p>
        </p:txBody>
      </p:sp>
    </p:spTree>
    <p:extLst>
      <p:ext uri="{BB962C8B-B14F-4D97-AF65-F5344CB8AC3E}">
        <p14:creationId xmlns:p14="http://schemas.microsoft.com/office/powerpoint/2010/main" val="92030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14</a:t>
            </a:fld>
            <a:endParaRPr lang="en-US"/>
          </a:p>
        </p:txBody>
      </p:sp>
    </p:spTree>
    <p:extLst>
      <p:ext uri="{BB962C8B-B14F-4D97-AF65-F5344CB8AC3E}">
        <p14:creationId xmlns:p14="http://schemas.microsoft.com/office/powerpoint/2010/main" val="95622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a:t>EEG activity of neural areas concerned with deficient attention, hyperactivity, and insufficient sleep, show relatively lower alpha activity. </a:t>
            </a:r>
            <a:endParaRPr lang="ko-KR" altLang="en-US"/>
          </a:p>
          <a:p>
            <a:endParaRPr lang="ko-KR" altLang="en-US"/>
          </a:p>
        </p:txBody>
      </p:sp>
      <p:sp>
        <p:nvSpPr>
          <p:cNvPr id="4" name="날짜 개체 틀 3"/>
          <p:cNvSpPr>
            <a:spLocks noGrp="1"/>
          </p:cNvSpPr>
          <p:nvPr>
            <p:ph type="dt" idx="1"/>
          </p:nvPr>
        </p:nvSpPr>
        <p:spPr/>
        <p:txBody>
          <a:bodyPr/>
          <a:lstStyle/>
          <a:p>
            <a:fld id="{97C410F0-6477-C64C-B9A1-FDB330E4BF64}" type="datetime1">
              <a:rPr lang="en-US" smtClean="0"/>
              <a:t>11/2/2023</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15</a:t>
            </a:fld>
            <a:endParaRPr lang="en-US"/>
          </a:p>
        </p:txBody>
      </p:sp>
    </p:spTree>
    <p:extLst>
      <p:ext uri="{BB962C8B-B14F-4D97-AF65-F5344CB8AC3E}">
        <p14:creationId xmlns:p14="http://schemas.microsoft.com/office/powerpoint/2010/main" val="1837329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5933959" cy="738664"/>
          </a:xfrm>
          <a:prstGeom prst="rect">
            <a:avLst/>
          </a:prstGeom>
          <a:noFill/>
          <a:ln w="38100">
            <a:noFill/>
          </a:ln>
        </p:spPr>
        <p:txBody>
          <a:bodyPr wrap="square" lIns="0" tIns="0" rIns="0" bIns="0" anchor="t" anchorCtr="0">
            <a:spAutoFit/>
          </a:bodyPr>
          <a:lstStyle>
            <a:lvl1pPr algn="l">
              <a:lnSpc>
                <a:spcPct val="80000"/>
              </a:lnSpc>
              <a:defRPr sz="6000" b="0" i="1" cap="none" spc="0" baseline="0">
                <a:solidFill>
                  <a:schemeClr val="bg1"/>
                </a:solidFill>
                <a:latin typeface="Franklin Gothic Medium" panose="020B0603020102020204" pitchFamily="34" charset="0"/>
              </a:defRPr>
            </a:lvl1pPr>
          </a:lstStyle>
          <a:p>
            <a:r>
              <a:rPr lang="en-US"/>
              <a:t>Presentation Title</a:t>
            </a:r>
          </a:p>
        </p:txBody>
      </p:sp>
      <p:sp>
        <p:nvSpPr>
          <p:cNvPr id="3" name="Subtitle"/>
          <p:cNvSpPr>
            <a:spLocks noGrp="1"/>
          </p:cNvSpPr>
          <p:nvPr>
            <p:ph type="subTitle" idx="1" hasCustomPrompt="1"/>
          </p:nvPr>
        </p:nvSpPr>
        <p:spPr>
          <a:xfrm>
            <a:off x="1116116" y="3429000"/>
            <a:ext cx="5322202" cy="336015"/>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9" name="Slide Number"/>
          <p:cNvSpPr>
            <a:spLocks noGrp="1"/>
          </p:cNvSpPr>
          <p:nvPr>
            <p:ph type="sldNum" sz="quarter" idx="12"/>
          </p:nvPr>
        </p:nvSpPr>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ABD91E9D-E919-1E44-B072-294CE034EEF7}"/>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5" y="3904615"/>
            <a:ext cx="5321808" cy="338328"/>
          </a:xfrm>
        </p:spPr>
        <p:txBody>
          <a:bodyPr lIns="0" tIns="0" rIns="0" bIns="0"/>
          <a:lstStyle>
            <a:lvl1pPr marL="4763" indent="0">
              <a:buNone/>
              <a:tabLst/>
              <a:defRPr sz="2200" b="1" i="0">
                <a:solidFill>
                  <a:schemeClr val="tx1"/>
                </a:solidFill>
                <a:latin typeface="Franklin Gothic Demi Cond" panose="020B0603020102020204" pitchFamily="34" charset="0"/>
              </a:defRPr>
            </a:lvl1pPr>
          </a:lstStyle>
          <a:p>
            <a:pPr lvl="0"/>
            <a:r>
              <a:rPr lang="en-US"/>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4239707"/>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a:t>Your Title</a:t>
            </a:r>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960" userDrawn="1">
          <p15:clr>
            <a:srgbClr val="FBAE40"/>
          </p15:clr>
        </p15:guide>
        <p15:guide id="4" pos="4464" userDrawn="1">
          <p15:clr>
            <a:srgbClr val="FBAE40"/>
          </p15:clr>
        </p15:guide>
        <p15:guide id="5" pos="5136" userDrawn="1">
          <p15:clr>
            <a:srgbClr val="FBAE40"/>
          </p15:clr>
        </p15:guide>
        <p15:guide id="6" orient="horz" pos="408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a:t>Title</a:t>
            </a:r>
          </a:p>
        </p:txBody>
      </p:sp>
      <p:sp>
        <p:nvSpPr>
          <p:cNvPr id="3" name="Subhead"/>
          <p:cNvSpPr>
            <a:spLocks noGrp="1"/>
          </p:cNvSpPr>
          <p:nvPr>
            <p:ph type="subTitle" idx="1" hasCustomPrompt="1"/>
          </p:nvPr>
        </p:nvSpPr>
        <p:spPr>
          <a:xfrm>
            <a:off x="1117213" y="1345166"/>
            <a:ext cx="6925733" cy="341599"/>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580826" y="1962540"/>
            <a:ext cx="646211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panose="020B0603020102020204" pitchFamily="34" charset="0"/>
              </a:defRPr>
            </a:lvl1pPr>
          </a:lstStyle>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a:t>Title</a:t>
            </a:r>
          </a:p>
        </p:txBody>
      </p:sp>
      <p:sp>
        <p:nvSpPr>
          <p:cNvPr id="3" name="Subhead"/>
          <p:cNvSpPr>
            <a:spLocks noGrp="1"/>
          </p:cNvSpPr>
          <p:nvPr>
            <p:ph type="subTitle" idx="1" hasCustomPrompt="1"/>
          </p:nvPr>
        </p:nvSpPr>
        <p:spPr>
          <a:xfrm>
            <a:off x="1128501" y="1345166"/>
            <a:ext cx="6914445" cy="338554"/>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Cond" panose="020B0606030402020204" pitchFamily="34" charset="0"/>
              </a:defRPr>
            </a:lvl1pPr>
          </a:lstStyle>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br>
              <a:rPr lang="en-US"/>
            </a:br>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lang="en-US"/>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565518" y="1258349"/>
            <a:ext cx="8038355" cy="4233696"/>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304800"/>
            <a:ext cx="2879168" cy="747897"/>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Franklin Gothic Medium Cond" panose="020B0606030402020204" pitchFamily="34" charset="0"/>
              </a:defRPr>
            </a:lvl1pPr>
          </a:lstStyle>
          <a:p>
            <a:r>
              <a:rPr lang="en-US"/>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19100" y="318798"/>
            <a:ext cx="10737"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old Triangle">
            <a:extLst>
              <a:ext uri="{FF2B5EF4-FFF2-40B4-BE49-F238E27FC236}">
                <a16:creationId xmlns:a16="http://schemas.microsoft.com/office/drawing/2014/main" id="{6C3B8210-1510-C644-9CE9-0E6E1BA9961F}"/>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userDrawn="1">
          <p15:clr>
            <a:srgbClr val="FBAE40"/>
          </p15:clr>
        </p15:guide>
        <p15:guide id="8" orient="horz" pos="1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300">
                <a:solidFill>
                  <a:schemeClr val="bg2"/>
                </a:solidFill>
                <a:latin typeface="Impact" panose="020B0806030902050204" pitchFamily="34" charset="0"/>
              </a:defRPr>
            </a:lvl1pPr>
          </a:lstStyle>
          <a:p>
            <a:r>
              <a:rPr lang="en-US"/>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0" y="2811027"/>
            <a:ext cx="5171597" cy="307777"/>
          </a:xfrm>
          <a:noFill/>
        </p:spPr>
        <p:txBody>
          <a:bodyPr wrap="square" lIns="0" tIns="0" rIns="0" bIns="0" anchor="t" anchorCtr="0">
            <a:spAutoFit/>
          </a:bodyPr>
          <a:lstStyle>
            <a:lvl1pPr marL="0" indent="0" algn="ctr">
              <a:buNone/>
              <a:defRPr sz="2000" b="1" i="0" spc="300">
                <a:solidFill>
                  <a:schemeClr val="accent2"/>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Medium" panose="020B0603020102020204" pitchFamily="34" charset="0"/>
              </a:defRPr>
            </a:lvl1pPr>
          </a:lstStyle>
          <a:p>
            <a:pPr lvl="0"/>
            <a:r>
              <a:rPr lang="en-US"/>
              <a:t>Fact or highlight.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11" name="Picture 10">
            <a:extLst>
              <a:ext uri="{FF2B5EF4-FFF2-40B4-BE49-F238E27FC236}">
                <a16:creationId xmlns:a16="http://schemas.microsoft.com/office/drawing/2014/main" id="{9FCD1DC3-C143-EE4D-A499-5C31D0F6FA3C}"/>
              </a:ext>
            </a:extLst>
          </p:cNvPr>
          <p:cNvPicPr>
            <a:picLocks noChangeAspect="1"/>
          </p:cNvPicPr>
          <p:nvPr userDrawn="1"/>
        </p:nvPicPr>
        <p:blipFill>
          <a:blip r:embed="rId3"/>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0" i="1" cap="none" spc="0" baseline="0">
                <a:solidFill>
                  <a:schemeClr val="bg1"/>
                </a:solidFill>
                <a:latin typeface="Franklin Gothic Medium" panose="020B0603020102020204" pitchFamily="34" charset="0"/>
              </a:defRPr>
            </a:lvl1pPr>
          </a:lstStyle>
          <a:p>
            <a:r>
              <a:rPr lang="en-US"/>
              <a:t>Thank You</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10" name="Picture 9">
            <a:extLst>
              <a:ext uri="{FF2B5EF4-FFF2-40B4-BE49-F238E27FC236}">
                <a16:creationId xmlns:a16="http://schemas.microsoft.com/office/drawing/2014/main" id="{053DF361-4A5B-984D-AF5B-5AA76E12424B}"/>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5" y="4647678"/>
            <a:ext cx="5635893" cy="619602"/>
          </a:xfrm>
          <a:prstGeom prst="rect">
            <a:avLst/>
          </a:prstGeom>
        </p:spPr>
        <p:txBody>
          <a:bodyPr vert="horz" lIns="68580" tIns="34290" rIns="68580" bIns="34290"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329929" algn="l"/>
              </a:tabLst>
            </a:pPr>
            <a:r>
              <a:rPr lang="en-US" sz="1200" err="1">
                <a:latin typeface="Franklin Gothic Medium" panose="020B0603020102020204" pitchFamily="34" charset="0"/>
              </a:rPr>
              <a:t>polytechnic.purdue.edu</a:t>
            </a:r>
            <a:endParaRPr lang="en-US" sz="1200">
              <a:latin typeface="Franklin Gothic Medium" panose="020B0603020102020204" pitchFamily="34" charset="0"/>
            </a:endParaRPr>
          </a:p>
          <a:p>
            <a:pPr>
              <a:tabLst>
                <a:tab pos="1329929" algn="l"/>
              </a:tabLst>
            </a:pPr>
            <a:endParaRPr lang="en-US" sz="900">
              <a:latin typeface="Franklin Gothic Medium" panose="020B0603020102020204" pitchFamily="34" charset="0"/>
            </a:endParaRPr>
          </a:p>
          <a:p>
            <a:pPr marL="0" indent="0">
              <a:tabLst>
                <a:tab pos="1425575" algn="l"/>
                <a:tab pos="1598613" algn="l"/>
              </a:tabLst>
            </a:pPr>
            <a:r>
              <a:rPr lang="en-US" sz="1050">
                <a:latin typeface="Franklin Gothic Medium" panose="020B0603020102020204" pitchFamily="34" charset="0"/>
              </a:rPr>
              <a:t>	</a:t>
            </a:r>
            <a:r>
              <a:rPr lang="en-US" sz="1200">
                <a:latin typeface="Franklin Gothic Medium" panose="020B0603020102020204" pitchFamily="34" charset="0"/>
              </a:rPr>
              <a:t>/ 	</a:t>
            </a:r>
            <a:r>
              <a:rPr lang="en-US" sz="1200" err="1">
                <a:latin typeface="Franklin Gothic Medium" panose="020B0603020102020204" pitchFamily="34" charset="0"/>
              </a:rPr>
              <a:t>TechPurdue</a:t>
            </a:r>
            <a:endParaRPr lang="en-US" sz="1200">
              <a:latin typeface="Franklin Gothic Medium" panose="020B0603020102020204" pitchFamily="34" charset="0"/>
            </a:endParaRPr>
          </a:p>
          <a:p>
            <a:pPr>
              <a:tabLst>
                <a:tab pos="1329929" algn="l"/>
              </a:tabLst>
            </a:pPr>
            <a:endParaRPr lang="en-US" sz="1050">
              <a:latin typeface="Franklin Gothic Medium" panose="020B0603020102020204" pitchFamily="34" charset="0"/>
            </a:endParaRPr>
          </a:p>
        </p:txBody>
      </p:sp>
      <p:pic>
        <p:nvPicPr>
          <p:cNvPr id="27" name="Picture 26">
            <a:extLst>
              <a:ext uri="{FF2B5EF4-FFF2-40B4-BE49-F238E27FC236}">
                <a16:creationId xmlns:a16="http://schemas.microsoft.com/office/drawing/2014/main" id="{553D6B6F-D7FF-2A40-8370-C69415ED507C}"/>
              </a:ext>
            </a:extLst>
          </p:cNvPr>
          <p:cNvPicPr>
            <a:picLocks noChangeAspect="1"/>
          </p:cNvPicPr>
          <p:nvPr userDrawn="1"/>
        </p:nvPicPr>
        <p:blipFill>
          <a:blip r:embed="rId4">
            <a:biLevel thresh="75000"/>
          </a:blip>
          <a:stretch>
            <a:fillRect/>
          </a:stretch>
        </p:blipFill>
        <p:spPr>
          <a:xfrm>
            <a:off x="1086285" y="4996114"/>
            <a:ext cx="1283716" cy="224028"/>
          </a:xfrm>
          <a:prstGeom prst="rect">
            <a:avLst/>
          </a:prstGeom>
        </p:spPr>
      </p:pic>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966523"/>
            <a:ext cx="5321808" cy="338328"/>
          </a:xfrm>
        </p:spPr>
        <p:txBody>
          <a:bodyPr lIns="0" tIns="0" rIns="0" bIns="0"/>
          <a:lstStyle>
            <a:lvl1pPr marL="4763" indent="0">
              <a:buNone/>
              <a:tabLst/>
              <a:defRPr sz="2200" b="1" i="0">
                <a:solidFill>
                  <a:schemeClr val="bg1"/>
                </a:solidFill>
                <a:latin typeface="Franklin Gothic Demi Cond" panose="020B0603020102020204" pitchFamily="34" charset="0"/>
              </a:defRPr>
            </a:lvl1pPr>
          </a:lstStyle>
          <a:p>
            <a:pPr lvl="0"/>
            <a:r>
              <a:rPr lang="en-US"/>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3301615"/>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3521300"/>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3761883"/>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err="1"/>
              <a:t>email@purdue.edu</a:t>
            </a:r>
            <a:endParaRPr lang="en-US"/>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a:p>
        </p:txBody>
      </p:sp>
      <p:pic>
        <p:nvPicPr>
          <p:cNvPr id="8" name="Picture 7">
            <a:extLst>
              <a:ext uri="{FF2B5EF4-FFF2-40B4-BE49-F238E27FC236}">
                <a16:creationId xmlns:a16="http://schemas.microsoft.com/office/drawing/2014/main" id="{2D853589-3193-A04C-88F5-5B0437794117}"/>
              </a:ext>
            </a:extLst>
          </p:cNvPr>
          <p:cNvPicPr>
            <a:picLocks noChangeAspect="1"/>
          </p:cNvPicPr>
          <p:nvPr userDrawn="1"/>
        </p:nvPicPr>
        <p:blipFill>
          <a:blip r:embed="rId8"/>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0.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1.png"/><Relationship Id="rId9" Type="http://schemas.microsoft.com/office/2007/relationships/diagramDrawing" Target="../diagrams/drawing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2.pn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4.png"/><Relationship Id="rId7" Type="http://schemas.openxmlformats.org/officeDocument/2006/relationships/diagramQuickStyle" Target="../diagrams/quickStyle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5.png"/><Relationship Id="rId9" Type="http://schemas.microsoft.com/office/2007/relationships/diagramDrawing" Target="../diagrams/drawing6.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6.png"/><Relationship Id="rId7" Type="http://schemas.openxmlformats.org/officeDocument/2006/relationships/diagramColors" Target="../diagrams/colors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27.png"/><Relationship Id="rId7" Type="http://schemas.openxmlformats.org/officeDocument/2006/relationships/diagramLayout" Target="../diagrams/layout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29.png"/><Relationship Id="rId10" Type="http://schemas.microsoft.com/office/2007/relationships/diagramDrawing" Target="../diagrams/drawing8.xml"/><Relationship Id="rId4" Type="http://schemas.openxmlformats.org/officeDocument/2006/relationships/image" Target="../media/image28.png"/><Relationship Id="rId9" Type="http://schemas.openxmlformats.org/officeDocument/2006/relationships/diagramColors" Target="../diagrams/colors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07/978-3-030-68449-5_3"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doi.org/10.3390/bs13090707" TargetMode="External"/><Relationship Id="rId4" Type="http://schemas.openxmlformats.org/officeDocument/2006/relationships/hyperlink" Target="https://doi.org/10.1007/s11062-006-0076-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3390/s2304203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사각형: 둥근 모서리 9">
            <a:extLst>
              <a:ext uri="{FF2B5EF4-FFF2-40B4-BE49-F238E27FC236}">
                <a16:creationId xmlns:a16="http://schemas.microsoft.com/office/drawing/2014/main" id="{6E18532E-1FEF-9386-D9D7-4EEF8883D345}"/>
              </a:ext>
            </a:extLst>
          </p:cNvPr>
          <p:cNvSpPr/>
          <p:nvPr/>
        </p:nvSpPr>
        <p:spPr>
          <a:xfrm>
            <a:off x="967741" y="4027169"/>
            <a:ext cx="1680210" cy="66591"/>
          </a:xfrm>
          <a:prstGeom prst="roundRect">
            <a:avLst/>
          </a:prstGeom>
          <a:solidFill>
            <a:schemeClr val="accent6">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a:extLst>
              <a:ext uri="{FF2B5EF4-FFF2-40B4-BE49-F238E27FC236}">
                <a16:creationId xmlns:a16="http://schemas.microsoft.com/office/drawing/2014/main" id="{46EF5213-C76F-4A45-B965-D8994CB33A6B}"/>
              </a:ext>
            </a:extLst>
          </p:cNvPr>
          <p:cNvSpPr>
            <a:spLocks noGrp="1"/>
          </p:cNvSpPr>
          <p:nvPr>
            <p:ph type="ctrTitle"/>
          </p:nvPr>
        </p:nvSpPr>
        <p:spPr>
          <a:xfrm>
            <a:off x="1024401" y="1379982"/>
            <a:ext cx="6747724" cy="2049018"/>
          </a:xfrm>
        </p:spPr>
        <p:txBody>
          <a:bodyPr/>
          <a:lstStyle/>
          <a:p>
            <a:pPr>
              <a:lnSpc>
                <a:spcPct val="120000"/>
              </a:lnSpc>
            </a:pPr>
            <a:r>
              <a:rPr lang="en-US" sz="3200" b="1" i="0">
                <a:solidFill>
                  <a:schemeClr val="accent1">
                    <a:lumMod val="50000"/>
                  </a:schemeClr>
                </a:solidFill>
                <a:effectLst>
                  <a:outerShdw blurRad="38100" dist="38100" dir="2700000" algn="tl">
                    <a:srgbClr val="000000">
                      <a:alpha val="43137"/>
                    </a:srgbClr>
                  </a:outerShdw>
                </a:effectLst>
                <a:latin typeface="Franklin Gothic Medium"/>
                <a:cs typeface="Arial"/>
              </a:rPr>
              <a:t>Establishing the Correlation Between Bio-Data and Concentration Level Utilizing EEG Data</a:t>
            </a:r>
            <a:endParaRPr lang="en-US" sz="6600">
              <a:solidFill>
                <a:schemeClr val="accent1">
                  <a:lumMod val="50000"/>
                </a:schemeClr>
              </a:solidFill>
              <a:effectLst>
                <a:outerShdw blurRad="38100" dist="38100" dir="2700000" algn="tl">
                  <a:srgbClr val="000000">
                    <a:alpha val="43137"/>
                  </a:srgbClr>
                </a:outerShdw>
              </a:effectLst>
            </a:endParaRPr>
          </a:p>
          <a:p>
            <a:pPr>
              <a:lnSpc>
                <a:spcPct val="120000"/>
              </a:lnSpc>
            </a:pPr>
            <a:endParaRPr lang="en-US" sz="6600"/>
          </a:p>
        </p:txBody>
      </p:sp>
      <p:sp>
        <p:nvSpPr>
          <p:cNvPr id="4" name="Slide Number Placeholder 3">
            <a:extLst>
              <a:ext uri="{FF2B5EF4-FFF2-40B4-BE49-F238E27FC236}">
                <a16:creationId xmlns:a16="http://schemas.microsoft.com/office/drawing/2014/main" id="{6D0B7BD6-8079-4641-970F-A9457147C5CF}"/>
              </a:ext>
            </a:extLst>
          </p:cNvPr>
          <p:cNvSpPr>
            <a:spLocks noGrp="1"/>
          </p:cNvSpPr>
          <p:nvPr>
            <p:ph type="sldNum" sz="quarter" idx="12"/>
          </p:nvPr>
        </p:nvSpPr>
        <p:spPr/>
        <p:txBody>
          <a:bodyPr/>
          <a:lstStyle/>
          <a:p>
            <a:fld id="{8A7A6979-0714-4377-B894-6BE4C2D6E202}" type="slidenum">
              <a:rPr lang="en-US" smtClean="0"/>
              <a:pPr/>
              <a:t>1</a:t>
            </a:fld>
            <a:endParaRPr lang="en-US"/>
          </a:p>
        </p:txBody>
      </p:sp>
      <p:sp>
        <p:nvSpPr>
          <p:cNvPr id="5" name="Text Placeholder 4">
            <a:extLst>
              <a:ext uri="{FF2B5EF4-FFF2-40B4-BE49-F238E27FC236}">
                <a16:creationId xmlns:a16="http://schemas.microsoft.com/office/drawing/2014/main" id="{758CADFE-CE64-F940-8FC7-705D726D9FFD}"/>
              </a:ext>
            </a:extLst>
          </p:cNvPr>
          <p:cNvSpPr>
            <a:spLocks noGrp="1"/>
          </p:cNvSpPr>
          <p:nvPr>
            <p:ph type="body" sz="quarter" idx="13"/>
          </p:nvPr>
        </p:nvSpPr>
        <p:spPr>
          <a:xfrm>
            <a:off x="1034720" y="3739793"/>
            <a:ext cx="1749577" cy="452064"/>
          </a:xfrm>
          <a:noFill/>
        </p:spPr>
        <p:txBody>
          <a:bodyPr anchor="ctr" anchorCtr="0">
            <a:normAutofit/>
          </a:bodyPr>
          <a:lstStyle/>
          <a:p>
            <a:r>
              <a:rPr lang="en-US" sz="2800">
                <a:solidFill>
                  <a:schemeClr val="accent1">
                    <a:lumMod val="50000"/>
                  </a:schemeClr>
                </a:solidFill>
                <a:latin typeface="+mj-lt"/>
              </a:rPr>
              <a:t>Team</a:t>
            </a:r>
            <a:r>
              <a:rPr lang="ko-KR" altLang="en-US" sz="2800">
                <a:solidFill>
                  <a:schemeClr val="accent1">
                    <a:lumMod val="50000"/>
                  </a:schemeClr>
                </a:solidFill>
                <a:latin typeface="+mj-lt"/>
              </a:rPr>
              <a:t> </a:t>
            </a:r>
            <a:r>
              <a:rPr lang="en-US" altLang="ko-KR" sz="2800" err="1">
                <a:solidFill>
                  <a:schemeClr val="accent1">
                    <a:lumMod val="50000"/>
                  </a:schemeClr>
                </a:solidFill>
                <a:latin typeface="+mj-lt"/>
              </a:rPr>
              <a:t>HoT</a:t>
            </a:r>
            <a:endParaRPr lang="en-US" sz="2800">
              <a:solidFill>
                <a:schemeClr val="accent1">
                  <a:lumMod val="50000"/>
                </a:schemeClr>
              </a:solidFill>
              <a:latin typeface="+mj-lt"/>
            </a:endParaRPr>
          </a:p>
        </p:txBody>
      </p:sp>
      <p:sp>
        <p:nvSpPr>
          <p:cNvPr id="6" name="Text Placeholder 5">
            <a:extLst>
              <a:ext uri="{FF2B5EF4-FFF2-40B4-BE49-F238E27FC236}">
                <a16:creationId xmlns:a16="http://schemas.microsoft.com/office/drawing/2014/main" id="{EE03A10C-5296-3942-9199-4D3D27F7F9E6}"/>
              </a:ext>
            </a:extLst>
          </p:cNvPr>
          <p:cNvSpPr>
            <a:spLocks noGrp="1"/>
          </p:cNvSpPr>
          <p:nvPr>
            <p:ph type="body" sz="quarter" idx="14"/>
          </p:nvPr>
        </p:nvSpPr>
        <p:spPr>
          <a:xfrm>
            <a:off x="1044995" y="4271750"/>
            <a:ext cx="6859486" cy="621854"/>
          </a:xfrm>
        </p:spPr>
        <p:txBody>
          <a:bodyPr vert="horz" lIns="0" tIns="0" rIns="0" bIns="0" rtlCol="0" anchor="t">
            <a:normAutofit/>
          </a:bodyPr>
          <a:lstStyle/>
          <a:p>
            <a:pPr marL="4445"/>
            <a:r>
              <a:rPr lang="en-US" sz="1550" b="0" err="1">
                <a:solidFill>
                  <a:schemeClr val="bg1"/>
                </a:solidFill>
                <a:latin typeface="+mj-lt"/>
              </a:rPr>
              <a:t>Byeongsoo</a:t>
            </a:r>
            <a:r>
              <a:rPr lang="en-US" sz="1550" b="0">
                <a:solidFill>
                  <a:schemeClr val="bg1"/>
                </a:solidFill>
                <a:latin typeface="+mj-lt"/>
              </a:rPr>
              <a:t> Min, </a:t>
            </a:r>
            <a:r>
              <a:rPr lang="en-US" sz="1550" b="0" err="1">
                <a:solidFill>
                  <a:schemeClr val="bg1"/>
                </a:solidFill>
                <a:latin typeface="+mj-lt"/>
              </a:rPr>
              <a:t>Jeongmin</a:t>
            </a:r>
            <a:r>
              <a:rPr lang="en-US" sz="1550" b="0">
                <a:solidFill>
                  <a:schemeClr val="bg1"/>
                </a:solidFill>
                <a:latin typeface="+mj-lt"/>
              </a:rPr>
              <a:t> Seo, </a:t>
            </a:r>
            <a:r>
              <a:rPr lang="en-US" sz="1550" b="0" err="1">
                <a:solidFill>
                  <a:schemeClr val="bg1"/>
                </a:solidFill>
                <a:latin typeface="+mj-lt"/>
              </a:rPr>
              <a:t>Seojeong</a:t>
            </a:r>
            <a:r>
              <a:rPr lang="en-US" sz="1550" b="0">
                <a:solidFill>
                  <a:schemeClr val="bg1"/>
                </a:solidFill>
                <a:latin typeface="+mj-lt"/>
              </a:rPr>
              <a:t> Park, </a:t>
            </a:r>
            <a:r>
              <a:rPr lang="en-US" sz="1550" b="0" err="1">
                <a:solidFill>
                  <a:schemeClr val="bg1"/>
                </a:solidFill>
                <a:latin typeface="+mj-lt"/>
              </a:rPr>
              <a:t>Seungah</a:t>
            </a:r>
            <a:r>
              <a:rPr lang="en-US" sz="1550" b="0">
                <a:solidFill>
                  <a:schemeClr val="bg1"/>
                </a:solidFill>
                <a:latin typeface="+mj-lt"/>
              </a:rPr>
              <a:t> Jang, Yunhui Lim, and</a:t>
            </a:r>
          </a:p>
          <a:p>
            <a:pPr marL="4445"/>
            <a:r>
              <a:rPr lang="en-US" altLang="ko-KR" sz="1550" b="0">
                <a:solidFill>
                  <a:schemeClr val="bg1"/>
                </a:solidFill>
                <a:latin typeface="+mj-lt"/>
              </a:rPr>
              <a:t>Martin Kim</a:t>
            </a:r>
            <a:endParaRPr lang="en-US" sz="1550" b="0">
              <a:solidFill>
                <a:schemeClr val="bg1"/>
              </a:solidFill>
              <a:latin typeface="+mj-lt"/>
            </a:endParaRPr>
          </a:p>
        </p:txBody>
      </p:sp>
      <p:sp>
        <p:nvSpPr>
          <p:cNvPr id="8" name="Text Placeholder 4">
            <a:extLst>
              <a:ext uri="{FF2B5EF4-FFF2-40B4-BE49-F238E27FC236}">
                <a16:creationId xmlns:a16="http://schemas.microsoft.com/office/drawing/2014/main" id="{DA36002B-0714-12D4-CF76-FED5E0F423D8}"/>
              </a:ext>
            </a:extLst>
          </p:cNvPr>
          <p:cNvSpPr txBox="1">
            <a:spLocks/>
          </p:cNvSpPr>
          <p:nvPr/>
        </p:nvSpPr>
        <p:spPr>
          <a:xfrm>
            <a:off x="1044995" y="3208518"/>
            <a:ext cx="6705765" cy="643128"/>
          </a:xfrm>
          <a:prstGeom prst="rect">
            <a:avLst/>
          </a:prstGeom>
        </p:spPr>
        <p:txBody>
          <a:bodyPr vert="horz" lIns="0" tIns="0" rIns="0" bIns="0" rtlCol="0" anchor="t">
            <a:normAutofit/>
          </a:bodyPr>
          <a:lstStyle>
            <a:lvl1pPr marL="4763" indent="0" algn="l" defTabSz="914400" rtl="0" eaLnBrk="1" latinLnBrk="0" hangingPunct="1">
              <a:lnSpc>
                <a:spcPct val="100000"/>
              </a:lnSpc>
              <a:spcBef>
                <a:spcPts val="1000"/>
              </a:spcBef>
              <a:buClr>
                <a:schemeClr val="accent2"/>
              </a:buClr>
              <a:buFont typeface="Arial" panose="020B0604020202020204" pitchFamily="34" charset="0"/>
              <a:buNone/>
              <a:tabLst/>
              <a:defRPr sz="2200" b="1" i="0" kern="1200">
                <a:solidFill>
                  <a:schemeClr val="tx1"/>
                </a:solidFill>
                <a:latin typeface="Franklin Gothic Demi Cond"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445"/>
            <a:endParaRPr lang="en-US" sz="1500"/>
          </a:p>
        </p:txBody>
      </p:sp>
      <p:cxnSp>
        <p:nvCxnSpPr>
          <p:cNvPr id="14" name="직선 연결선 13">
            <a:extLst>
              <a:ext uri="{FF2B5EF4-FFF2-40B4-BE49-F238E27FC236}">
                <a16:creationId xmlns:a16="http://schemas.microsoft.com/office/drawing/2014/main" id="{EE7750AE-31E1-977E-4F65-3B34917FE1BB}"/>
              </a:ext>
            </a:extLst>
          </p:cNvPr>
          <p:cNvCxnSpPr>
            <a:cxnSpLocks/>
            <a:stCxn id="8" idx="1"/>
            <a:endCxn id="8" idx="3"/>
          </p:cNvCxnSpPr>
          <p:nvPr/>
        </p:nvCxnSpPr>
        <p:spPr>
          <a:xfrm>
            <a:off x="1044995" y="3530082"/>
            <a:ext cx="670576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65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338554"/>
          </a:xfrm>
        </p:spPr>
        <p:txBody>
          <a:bodyPr/>
          <a:lstStyle/>
          <a:p>
            <a:r>
              <a:rPr lang="en-US" altLang="ko-KR">
                <a:latin typeface="Franklin Gothic Demi Cond"/>
                <a:ea typeface="돋움"/>
              </a:rPr>
              <a:t>1. The Correlation Between EEG and Concentration</a:t>
            </a:r>
            <a:endParaRPr lang="ko-KR" altLang="en-US">
              <a:latin typeface="Franklin Gothic Demi Cond"/>
              <a:ea typeface="돋움"/>
            </a:endParaRP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10</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1" name="다이어그램 10">
            <a:extLst>
              <a:ext uri="{FF2B5EF4-FFF2-40B4-BE49-F238E27FC236}">
                <a16:creationId xmlns:a16="http://schemas.microsoft.com/office/drawing/2014/main" id="{64F80C56-4F1D-2AED-7E4B-BF52453F7E4A}"/>
              </a:ext>
            </a:extLst>
          </p:cNvPr>
          <p:cNvGraphicFramePr/>
          <p:nvPr>
            <p:extLst>
              <p:ext uri="{D42A27DB-BD31-4B8C-83A1-F6EECF244321}">
                <p14:modId xmlns:p14="http://schemas.microsoft.com/office/powerpoint/2010/main" val="77446923"/>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3612420F-0697-7CFC-3FDD-CCC4C6D54E9B}"/>
              </a:ext>
            </a:extLst>
          </p:cNvPr>
          <p:cNvSpPr txBox="1"/>
          <p:nvPr/>
        </p:nvSpPr>
        <p:spPr>
          <a:xfrm>
            <a:off x="761940" y="2718870"/>
            <a:ext cx="4592486" cy="369332"/>
          </a:xfrm>
          <a:prstGeom prst="rect">
            <a:avLst/>
          </a:prstGeom>
          <a:noFill/>
        </p:spPr>
        <p:txBody>
          <a:bodyPr wrap="square">
            <a:spAutoFit/>
          </a:bodyPr>
          <a:lstStyle/>
          <a:p>
            <a:pPr latinLnBrk="1"/>
            <a:r>
              <a:rPr lang="en-US" altLang="ko-KR" b="1">
                <a:solidFill>
                  <a:srgbClr val="374151"/>
                </a:solidFill>
              </a:rPr>
              <a:t>[</a:t>
            </a:r>
            <a:r>
              <a:rPr lang="en-US" altLang="ko-KR" b="1" i="0">
                <a:solidFill>
                  <a:srgbClr val="374151"/>
                </a:solidFill>
                <a:effectLst/>
              </a:rPr>
              <a:t>Concentration Measurement Experiment</a:t>
            </a:r>
            <a:r>
              <a:rPr lang="en-US" altLang="ko-KR" b="1">
                <a:solidFill>
                  <a:srgbClr val="374151"/>
                </a:solidFill>
              </a:rPr>
              <a:t>]</a:t>
            </a:r>
            <a:endParaRPr lang="ko-KR" altLang="en-US" b="1">
              <a:solidFill>
                <a:schemeClr val="bg1"/>
              </a:solidFill>
            </a:endParaRPr>
          </a:p>
        </p:txBody>
      </p:sp>
      <p:graphicFrame>
        <p:nvGraphicFramePr>
          <p:cNvPr id="12" name="표 11">
            <a:extLst>
              <a:ext uri="{FF2B5EF4-FFF2-40B4-BE49-F238E27FC236}">
                <a16:creationId xmlns:a16="http://schemas.microsoft.com/office/drawing/2014/main" id="{5B8D9CD4-D846-53A0-20D2-A6AD0501EB78}"/>
              </a:ext>
            </a:extLst>
          </p:cNvPr>
          <p:cNvGraphicFramePr>
            <a:graphicFrameLocks noGrp="1"/>
          </p:cNvGraphicFramePr>
          <p:nvPr>
            <p:extLst>
              <p:ext uri="{D42A27DB-BD31-4B8C-83A1-F6EECF244321}">
                <p14:modId xmlns:p14="http://schemas.microsoft.com/office/powerpoint/2010/main" val="1436240495"/>
              </p:ext>
            </p:extLst>
          </p:nvPr>
        </p:nvGraphicFramePr>
        <p:xfrm>
          <a:off x="869420" y="3089113"/>
          <a:ext cx="7426169" cy="2689146"/>
        </p:xfrm>
        <a:graphic>
          <a:graphicData uri="http://schemas.openxmlformats.org/drawingml/2006/table">
            <a:tbl>
              <a:tblPr firstCol="1" bandRow="1" bandCol="1">
                <a:tableStyleId>{69012ECD-51FC-41F1-AA8D-1B2483CD663E}</a:tableStyleId>
              </a:tblPr>
              <a:tblGrid>
                <a:gridCol w="1825129">
                  <a:extLst>
                    <a:ext uri="{9D8B030D-6E8A-4147-A177-3AD203B41FA5}">
                      <a16:colId xmlns:a16="http://schemas.microsoft.com/office/drawing/2014/main" val="3120701750"/>
                    </a:ext>
                  </a:extLst>
                </a:gridCol>
                <a:gridCol w="5601040">
                  <a:extLst>
                    <a:ext uri="{9D8B030D-6E8A-4147-A177-3AD203B41FA5}">
                      <a16:colId xmlns:a16="http://schemas.microsoft.com/office/drawing/2014/main" val="1806486963"/>
                    </a:ext>
                  </a:extLst>
                </a:gridCol>
              </a:tblGrid>
              <a:tr h="704493">
                <a:tc>
                  <a:txBody>
                    <a:bodyPr/>
                    <a:lstStyle/>
                    <a:p>
                      <a:pPr algn="ctr" latinLnBrk="1"/>
                      <a:r>
                        <a:rPr lang="en-US" altLang="ko-KR" sz="1800" b="1">
                          <a:solidFill>
                            <a:schemeClr val="bg1"/>
                          </a:solidFill>
                          <a:latin typeface="+mn-lt"/>
                        </a:rPr>
                        <a:t>Used EEG device</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marL="0" indent="0">
                        <a:buNone/>
                      </a:pPr>
                      <a:r>
                        <a:rPr lang="en-US" altLang="ko-KR" sz="1800">
                          <a:latin typeface="+mn-lt"/>
                        </a:rPr>
                        <a:t>Wearable device (Muse headband)</a:t>
                      </a:r>
                    </a:p>
                  </a:txBody>
                  <a:tcPr anchor="ctr"/>
                </a:tc>
                <a:extLst>
                  <a:ext uri="{0D108BD9-81ED-4DB2-BD59-A6C34878D82A}">
                    <a16:rowId xmlns:a16="http://schemas.microsoft.com/office/drawing/2014/main" val="3163559633"/>
                  </a:ext>
                </a:extLst>
              </a:tr>
              <a:tr h="503209">
                <a:tc>
                  <a:txBody>
                    <a:bodyPr/>
                    <a:lstStyle/>
                    <a:p>
                      <a:pPr algn="ctr" latinLnBrk="1"/>
                      <a:r>
                        <a:rPr lang="en-US" altLang="ko-KR" sz="1800" b="1" i="0">
                          <a:solidFill>
                            <a:schemeClr val="bg1"/>
                          </a:solidFill>
                          <a:effectLst/>
                          <a:latin typeface="+mn-lt"/>
                        </a:rPr>
                        <a:t>Subject task</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1800" b="1">
                          <a:solidFill>
                            <a:schemeClr val="bg1"/>
                          </a:solidFill>
                          <a:latin typeface="+mn-lt"/>
                        </a:rPr>
                        <a:t>Everyday life </a:t>
                      </a:r>
                    </a:p>
                    <a:p>
                      <a:pPr latinLnBrk="1"/>
                      <a:r>
                        <a:rPr lang="en-US" altLang="ko-KR" sz="1800" b="0">
                          <a:solidFill>
                            <a:schemeClr val="bg1"/>
                          </a:solidFill>
                          <a:latin typeface="+mn-lt"/>
                        </a:rPr>
                        <a:t>(e.g., R</a:t>
                      </a:r>
                      <a:r>
                        <a:rPr lang="en-US" altLang="ko-KR" sz="1800" b="0" i="0">
                          <a:solidFill>
                            <a:srgbClr val="333333"/>
                          </a:solidFill>
                          <a:effectLst/>
                          <a:latin typeface="+mn-lt"/>
                        </a:rPr>
                        <a:t>eading articles, listening to the podcasts</a:t>
                      </a:r>
                      <a:r>
                        <a:rPr lang="en-US" altLang="ko-KR" sz="1800" b="0">
                          <a:solidFill>
                            <a:schemeClr val="bg1"/>
                          </a:solidFill>
                          <a:latin typeface="+mn-lt"/>
                        </a:rPr>
                        <a:t>)</a:t>
                      </a:r>
                      <a:endParaRPr lang="ko-KR" altLang="en-US" sz="1800" b="0">
                        <a:solidFill>
                          <a:schemeClr val="bg1"/>
                        </a:solidFill>
                        <a:latin typeface="+mn-lt"/>
                      </a:endParaRPr>
                    </a:p>
                  </a:txBody>
                  <a:tcPr anchor="ctr"/>
                </a:tc>
                <a:extLst>
                  <a:ext uri="{0D108BD9-81ED-4DB2-BD59-A6C34878D82A}">
                    <a16:rowId xmlns:a16="http://schemas.microsoft.com/office/drawing/2014/main" val="1410202733"/>
                  </a:ext>
                </a:extLst>
              </a:tr>
              <a:tr h="70449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i="0">
                          <a:solidFill>
                            <a:schemeClr val="bg1"/>
                          </a:solidFill>
                          <a:effectLst/>
                          <a:latin typeface="+mn-lt"/>
                        </a:rPr>
                        <a:t>Method</a:t>
                      </a:r>
                    </a:p>
                  </a:txBody>
                  <a:tcPr anchor="ctr">
                    <a:solidFill>
                      <a:schemeClr val="tx2">
                        <a:lumMod val="60000"/>
                        <a:lumOff val="40000"/>
                      </a:schemeClr>
                    </a:solidFill>
                  </a:tcPr>
                </a:tc>
                <a:tc>
                  <a:txBody>
                    <a:bodyPr/>
                    <a:lstStyle/>
                    <a:p>
                      <a:pPr marL="228600" indent="-228600" latinLnBrk="1">
                        <a:buAutoNum type="arabicPeriod"/>
                      </a:pPr>
                      <a:r>
                        <a:rPr lang="en-US" altLang="ko-KR" sz="1800" b="0">
                          <a:solidFill>
                            <a:schemeClr val="bg1"/>
                          </a:solidFill>
                          <a:latin typeface="+mn-lt"/>
                        </a:rPr>
                        <a:t>Using</a:t>
                      </a:r>
                      <a:r>
                        <a:rPr lang="en-US" altLang="ko-KR" sz="1800" b="0" baseline="0">
                          <a:solidFill>
                            <a:schemeClr val="bg1"/>
                          </a:solidFill>
                          <a:latin typeface="+mn-lt"/>
                        </a:rPr>
                        <a:t> 5 different ML models (AdB, NB, ANN, SVM, DT )</a:t>
                      </a:r>
                    </a:p>
                    <a:p>
                      <a:pPr marL="228600" indent="-228600" latinLnBrk="1">
                        <a:buAutoNum type="arabicPeriod"/>
                      </a:pPr>
                      <a:r>
                        <a:rPr lang="en-US" altLang="ko-KR" sz="1800" b="0">
                          <a:solidFill>
                            <a:schemeClr val="bg1"/>
                          </a:solidFill>
                          <a:latin typeface="+mn-lt"/>
                        </a:rPr>
                        <a:t>Concentration criteria: </a:t>
                      </a:r>
                      <a:r>
                        <a:rPr lang="en-US" altLang="ko-KR" sz="1800" b="1">
                          <a:solidFill>
                            <a:schemeClr val="bg1"/>
                          </a:solidFill>
                          <a:latin typeface="+mn-lt"/>
                        </a:rPr>
                        <a:t>self-assessment</a:t>
                      </a:r>
                      <a:endParaRPr lang="ko-KR" altLang="en-US" sz="1800" b="1">
                        <a:solidFill>
                          <a:schemeClr val="bg1"/>
                        </a:solidFill>
                        <a:latin typeface="+mn-lt"/>
                      </a:endParaRPr>
                    </a:p>
                  </a:txBody>
                  <a:tcPr anchor="ctr"/>
                </a:tc>
                <a:extLst>
                  <a:ext uri="{0D108BD9-81ED-4DB2-BD59-A6C34878D82A}">
                    <a16:rowId xmlns:a16="http://schemas.microsoft.com/office/drawing/2014/main" val="3292198239"/>
                  </a:ext>
                </a:extLst>
              </a:tr>
              <a:tr h="408159">
                <a:tc>
                  <a:txBody>
                    <a:bodyPr/>
                    <a:lstStyle/>
                    <a:p>
                      <a:pPr algn="ctr" latinLnBrk="1"/>
                      <a:r>
                        <a:rPr lang="en-US" altLang="ko-KR" sz="1800" b="1">
                          <a:solidFill>
                            <a:schemeClr val="bg1"/>
                          </a:solidFill>
                          <a:latin typeface="+mn-lt"/>
                        </a:rPr>
                        <a:t>Result</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1800" b="0">
                          <a:solidFill>
                            <a:schemeClr val="bg1"/>
                          </a:solidFill>
                          <a:latin typeface="+mn-lt"/>
                        </a:rPr>
                        <a:t>ANN model -&gt; </a:t>
                      </a:r>
                      <a:r>
                        <a:rPr lang="en-US" altLang="ko-KR" sz="1800" b="1">
                          <a:solidFill>
                            <a:schemeClr val="bg1"/>
                          </a:solidFill>
                          <a:latin typeface="+mn-lt"/>
                        </a:rPr>
                        <a:t>Multiclass classification</a:t>
                      </a:r>
                      <a:r>
                        <a:rPr lang="en-US" altLang="ko-KR" sz="1800" b="0">
                          <a:solidFill>
                            <a:schemeClr val="bg1"/>
                          </a:solidFill>
                          <a:latin typeface="+mn-lt"/>
                        </a:rPr>
                        <a:t>, accuracy of 71.46%.</a:t>
                      </a:r>
                      <a:endParaRPr lang="ko-KR" altLang="en-US" sz="1800" b="0">
                        <a:solidFill>
                          <a:schemeClr val="bg1"/>
                        </a:solidFill>
                        <a:latin typeface="+mn-lt"/>
                      </a:endParaRPr>
                    </a:p>
                  </a:txBody>
                  <a:tcPr anchor="ctr"/>
                </a:tc>
                <a:extLst>
                  <a:ext uri="{0D108BD9-81ED-4DB2-BD59-A6C34878D82A}">
                    <a16:rowId xmlns:a16="http://schemas.microsoft.com/office/drawing/2014/main" val="3605494197"/>
                  </a:ext>
                </a:extLst>
              </a:tr>
            </a:tbl>
          </a:graphicData>
        </a:graphic>
      </p:graphicFrame>
      <p:sp>
        <p:nvSpPr>
          <p:cNvPr id="13" name="TextBox 12">
            <a:extLst>
              <a:ext uri="{FF2B5EF4-FFF2-40B4-BE49-F238E27FC236}">
                <a16:creationId xmlns:a16="http://schemas.microsoft.com/office/drawing/2014/main" id="{3308DD39-6779-E858-15CE-0AF57A5017CD}"/>
              </a:ext>
            </a:extLst>
          </p:cNvPr>
          <p:cNvSpPr txBox="1"/>
          <p:nvPr/>
        </p:nvSpPr>
        <p:spPr>
          <a:xfrm>
            <a:off x="932639" y="1954561"/>
            <a:ext cx="7294880" cy="400110"/>
          </a:xfrm>
          <a:prstGeom prst="rect">
            <a:avLst/>
          </a:prstGeom>
          <a:noFill/>
        </p:spPr>
        <p:txBody>
          <a:bodyPr wrap="square" lIns="91440" tIns="45720" rIns="91440" bIns="45720" anchor="t">
            <a:spAutoFit/>
          </a:bodyPr>
          <a:lstStyle/>
          <a:p>
            <a:pPr marL="342900" indent="-342900">
              <a:buFont typeface="Wingdings" panose="05000000000000000000" pitchFamily="2" charset="2"/>
              <a:buChar char="§"/>
            </a:pPr>
            <a:r>
              <a:rPr lang="en-US" altLang="ko-KR" sz="2000" b="1">
                <a:ea typeface="돋움"/>
              </a:rPr>
              <a:t>The concentration levels were classified into four classes </a:t>
            </a:r>
            <a:r>
              <a:rPr lang="en-US" altLang="ko-KR" sz="2000">
                <a:ea typeface="돋움"/>
              </a:rPr>
              <a:t>[2].</a:t>
            </a:r>
            <a:endParaRPr lang="en-US" altLang="ko-KR" sz="2000">
              <a:effectLst/>
              <a:latin typeface="+mn-lt"/>
              <a:ea typeface="돋움"/>
            </a:endParaRPr>
          </a:p>
        </p:txBody>
      </p:sp>
      <p:sp>
        <p:nvSpPr>
          <p:cNvPr id="7" name="직선 연결선 3">
            <a:extLst>
              <a:ext uri="{FF2B5EF4-FFF2-40B4-BE49-F238E27FC236}">
                <a16:creationId xmlns:a16="http://schemas.microsoft.com/office/drawing/2014/main" id="{6BAF21D1-2952-264E-067E-3E90820879D5}"/>
              </a:ext>
            </a:extLst>
          </p:cNvPr>
          <p:cNvSpPr/>
          <p:nvPr/>
        </p:nvSpPr>
        <p:spPr>
          <a:xfrm>
            <a:off x="7167108" y="838981"/>
            <a:ext cx="1128481" cy="1128481"/>
          </a:xfrm>
          <a:custGeom>
            <a:avLst/>
            <a:gdLst/>
            <a:ahLst/>
            <a:cxnLst/>
            <a:rect l="0" t="0" r="0" b="0"/>
            <a:pathLst>
              <a:path>
                <a:moveTo>
                  <a:pt x="220" y="548481"/>
                </a:moveTo>
                <a:arcTo wR="564240" hR="564240" stAng="10896028" swAng="2642257"/>
              </a:path>
            </a:pathLst>
          </a:custGeom>
          <a:noFill/>
          <a:ln w="38100">
            <a:solidFill>
              <a:srgbClr val="C00000"/>
            </a:solidFill>
          </a:ln>
        </p:spPr>
        <p:style>
          <a:lnRef idx="1">
            <a:scrgbClr r="0" g="0" b="0"/>
          </a:lnRef>
          <a:fillRef idx="0">
            <a:scrgbClr r="0" g="0" b="0"/>
          </a:fillRef>
          <a:effectRef idx="0">
            <a:schemeClr val="accent1">
              <a:shade val="90000"/>
              <a:hueOff val="-311122"/>
              <a:satOff val="-21936"/>
              <a:lumOff val="29011"/>
              <a:alphaOff val="0"/>
            </a:schemeClr>
          </a:effectRef>
          <a:fontRef idx="minor">
            <a:schemeClr val="tx1">
              <a:hueOff val="0"/>
              <a:satOff val="0"/>
              <a:lumOff val="0"/>
              <a:alphaOff val="0"/>
            </a:schemeClr>
          </a:fontRef>
        </p:style>
        <p:txBody>
          <a:bodyPr/>
          <a:lstStyle/>
          <a:p>
            <a:endParaRPr lang="ko-KR" altLang="en-US"/>
          </a:p>
        </p:txBody>
      </p:sp>
    </p:spTree>
    <p:extLst>
      <p:ext uri="{BB962C8B-B14F-4D97-AF65-F5344CB8AC3E}">
        <p14:creationId xmlns:p14="http://schemas.microsoft.com/office/powerpoint/2010/main" val="216084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338554"/>
          </a:xfrm>
        </p:spPr>
        <p:txBody>
          <a:bodyPr/>
          <a:lstStyle/>
          <a:p>
            <a:r>
              <a:rPr lang="en-US" altLang="ko-KR">
                <a:latin typeface="Franklin Gothic Demi Cond"/>
                <a:ea typeface="돋움"/>
              </a:rPr>
              <a:t>1. The Correlation Between EEG and Concentration</a:t>
            </a:r>
            <a:endParaRPr lang="ko-KR" altLang="en-US">
              <a:latin typeface="Franklin Gothic Demi Cond"/>
              <a:ea typeface="돋움"/>
            </a:endParaRP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11</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a:extLst>
              <a:ext uri="{FF2B5EF4-FFF2-40B4-BE49-F238E27FC236}">
                <a16:creationId xmlns:a16="http://schemas.microsoft.com/office/drawing/2014/main" id="{E3F801B3-2C33-2EC3-FCBC-96915F47D493}"/>
              </a:ext>
            </a:extLst>
          </p:cNvPr>
          <p:cNvSpPr txBox="1"/>
          <p:nvPr/>
        </p:nvSpPr>
        <p:spPr>
          <a:xfrm>
            <a:off x="761940" y="2718870"/>
            <a:ext cx="4592486" cy="369332"/>
          </a:xfrm>
          <a:prstGeom prst="rect">
            <a:avLst/>
          </a:prstGeom>
          <a:noFill/>
        </p:spPr>
        <p:txBody>
          <a:bodyPr wrap="square">
            <a:spAutoFit/>
          </a:bodyPr>
          <a:lstStyle/>
          <a:p>
            <a:pPr latinLnBrk="1"/>
            <a:r>
              <a:rPr lang="en-US" altLang="ko-KR" b="1">
                <a:solidFill>
                  <a:srgbClr val="374151"/>
                </a:solidFill>
              </a:rPr>
              <a:t>[</a:t>
            </a:r>
            <a:r>
              <a:rPr lang="en-US" altLang="ko-KR" b="1" i="0">
                <a:solidFill>
                  <a:srgbClr val="374151"/>
                </a:solidFill>
                <a:effectLst/>
              </a:rPr>
              <a:t>Concentration Measurement Experiment</a:t>
            </a:r>
            <a:r>
              <a:rPr lang="en-US" altLang="ko-KR" b="1">
                <a:solidFill>
                  <a:srgbClr val="374151"/>
                </a:solidFill>
              </a:rPr>
              <a:t>]</a:t>
            </a:r>
            <a:endParaRPr lang="ko-KR" altLang="en-US" b="1">
              <a:solidFill>
                <a:schemeClr val="bg1"/>
              </a:solidFill>
            </a:endParaRPr>
          </a:p>
        </p:txBody>
      </p:sp>
      <p:graphicFrame>
        <p:nvGraphicFramePr>
          <p:cNvPr id="12" name="표 11">
            <a:extLst>
              <a:ext uri="{FF2B5EF4-FFF2-40B4-BE49-F238E27FC236}">
                <a16:creationId xmlns:a16="http://schemas.microsoft.com/office/drawing/2014/main" id="{0824B3AC-5751-A694-AFA0-45EA04B3CA84}"/>
              </a:ext>
            </a:extLst>
          </p:cNvPr>
          <p:cNvGraphicFramePr>
            <a:graphicFrameLocks noGrp="1"/>
          </p:cNvGraphicFramePr>
          <p:nvPr>
            <p:extLst>
              <p:ext uri="{D42A27DB-BD31-4B8C-83A1-F6EECF244321}">
                <p14:modId xmlns:p14="http://schemas.microsoft.com/office/powerpoint/2010/main" val="1455940979"/>
              </p:ext>
            </p:extLst>
          </p:nvPr>
        </p:nvGraphicFramePr>
        <p:xfrm>
          <a:off x="869420" y="3089113"/>
          <a:ext cx="7426169" cy="2667132"/>
        </p:xfrm>
        <a:graphic>
          <a:graphicData uri="http://schemas.openxmlformats.org/drawingml/2006/table">
            <a:tbl>
              <a:tblPr firstCol="1" bandRow="1" bandCol="1">
                <a:tableStyleId>{69012ECD-51FC-41F1-AA8D-1B2483CD663E}</a:tableStyleId>
              </a:tblPr>
              <a:tblGrid>
                <a:gridCol w="1825129">
                  <a:extLst>
                    <a:ext uri="{9D8B030D-6E8A-4147-A177-3AD203B41FA5}">
                      <a16:colId xmlns:a16="http://schemas.microsoft.com/office/drawing/2014/main" val="3120701750"/>
                    </a:ext>
                  </a:extLst>
                </a:gridCol>
                <a:gridCol w="5601040">
                  <a:extLst>
                    <a:ext uri="{9D8B030D-6E8A-4147-A177-3AD203B41FA5}">
                      <a16:colId xmlns:a16="http://schemas.microsoft.com/office/drawing/2014/main" val="1806486963"/>
                    </a:ext>
                  </a:extLst>
                </a:gridCol>
              </a:tblGrid>
              <a:tr h="704493">
                <a:tc>
                  <a:txBody>
                    <a:bodyPr/>
                    <a:lstStyle/>
                    <a:p>
                      <a:pPr algn="ctr" latinLnBrk="1"/>
                      <a:r>
                        <a:rPr lang="en-US" altLang="ko-KR" sz="1800" b="1">
                          <a:solidFill>
                            <a:schemeClr val="bg1"/>
                          </a:solidFill>
                          <a:latin typeface="+mn-lt"/>
                        </a:rPr>
                        <a:t>Used EEG device</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marL="0" indent="0">
                        <a:buNone/>
                      </a:pPr>
                      <a:r>
                        <a:rPr lang="en-US" altLang="ko-KR" sz="1800"/>
                        <a:t>Wearable device (Mindset)</a:t>
                      </a:r>
                    </a:p>
                  </a:txBody>
                  <a:tcPr anchor="ctr"/>
                </a:tc>
                <a:extLst>
                  <a:ext uri="{0D108BD9-81ED-4DB2-BD59-A6C34878D82A}">
                    <a16:rowId xmlns:a16="http://schemas.microsoft.com/office/drawing/2014/main" val="3163559633"/>
                  </a:ext>
                </a:extLst>
              </a:tr>
              <a:tr h="503209">
                <a:tc>
                  <a:txBody>
                    <a:bodyPr/>
                    <a:lstStyle/>
                    <a:p>
                      <a:pPr algn="ctr" latinLnBrk="1"/>
                      <a:r>
                        <a:rPr lang="en-US" altLang="ko-KR" sz="1800" b="1" i="0">
                          <a:solidFill>
                            <a:schemeClr val="bg1"/>
                          </a:solidFill>
                          <a:effectLst/>
                          <a:latin typeface="+mn-lt"/>
                        </a:rPr>
                        <a:t>Subject task</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1800" b="1">
                          <a:solidFill>
                            <a:schemeClr val="bg1"/>
                          </a:solidFill>
                        </a:rPr>
                        <a:t>Specific task </a:t>
                      </a:r>
                    </a:p>
                    <a:p>
                      <a:pPr latinLnBrk="1"/>
                      <a:r>
                        <a:rPr lang="en-US" altLang="ko-KR" sz="1800" b="0">
                          <a:solidFill>
                            <a:schemeClr val="bg1"/>
                          </a:solidFill>
                        </a:rPr>
                        <a:t>(e.g., Answering English questions)</a:t>
                      </a:r>
                      <a:endParaRPr lang="ko-KR" altLang="en-US" sz="1800" b="0">
                        <a:solidFill>
                          <a:schemeClr val="bg1"/>
                        </a:solidFill>
                      </a:endParaRPr>
                    </a:p>
                  </a:txBody>
                  <a:tcPr anchor="ctr"/>
                </a:tc>
                <a:extLst>
                  <a:ext uri="{0D108BD9-81ED-4DB2-BD59-A6C34878D82A}">
                    <a16:rowId xmlns:a16="http://schemas.microsoft.com/office/drawing/2014/main" val="1410202733"/>
                  </a:ext>
                </a:extLst>
              </a:tr>
              <a:tr h="70449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i="0">
                          <a:solidFill>
                            <a:schemeClr val="bg1"/>
                          </a:solidFill>
                          <a:effectLst/>
                          <a:latin typeface="+mn-lt"/>
                        </a:rPr>
                        <a:t>Method</a:t>
                      </a:r>
                    </a:p>
                  </a:txBody>
                  <a:tcPr anchor="ctr">
                    <a:solidFill>
                      <a:schemeClr val="tx2">
                        <a:lumMod val="60000"/>
                        <a:lumOff val="40000"/>
                      </a:schemeClr>
                    </a:solidFill>
                  </a:tcPr>
                </a:tc>
                <a:tc>
                  <a:txBody>
                    <a:bodyPr/>
                    <a:lstStyle/>
                    <a:p>
                      <a:pPr marL="228600" indent="-228600" latinLnBrk="1">
                        <a:buAutoNum type="arabicPeriod"/>
                      </a:pPr>
                      <a:r>
                        <a:rPr lang="en-US" altLang="ko-KR" sz="1800" b="1">
                          <a:solidFill>
                            <a:schemeClr val="bg1"/>
                          </a:solidFill>
                        </a:rPr>
                        <a:t>Fourier Transformation</a:t>
                      </a:r>
                    </a:p>
                    <a:p>
                      <a:pPr marL="228600" indent="-228600" latinLnBrk="1">
                        <a:buAutoNum type="arabicPeriod"/>
                      </a:pPr>
                      <a:r>
                        <a:rPr lang="en-US" altLang="ko-KR" sz="1800" b="0">
                          <a:solidFill>
                            <a:schemeClr val="bg1"/>
                          </a:solidFill>
                        </a:rPr>
                        <a:t>Using</a:t>
                      </a:r>
                      <a:r>
                        <a:rPr lang="en-US" altLang="ko-KR" sz="1800" b="0" baseline="0">
                          <a:solidFill>
                            <a:schemeClr val="bg1"/>
                          </a:solidFill>
                        </a:rPr>
                        <a:t> SVM</a:t>
                      </a:r>
                    </a:p>
                    <a:p>
                      <a:pPr marL="228600" indent="-228600" latinLnBrk="1">
                        <a:buAutoNum type="arabicPeriod"/>
                      </a:pPr>
                      <a:r>
                        <a:rPr lang="en-US" altLang="ko-KR" sz="1800" b="0">
                          <a:solidFill>
                            <a:schemeClr val="bg1"/>
                          </a:solidFill>
                        </a:rPr>
                        <a:t>Concentration criteria: evaluator’s judgement</a:t>
                      </a:r>
                      <a:endParaRPr lang="ko-KR" altLang="en-US" sz="1800" b="0">
                        <a:solidFill>
                          <a:schemeClr val="bg1"/>
                        </a:solidFill>
                      </a:endParaRPr>
                    </a:p>
                  </a:txBody>
                  <a:tcPr anchor="ctr"/>
                </a:tc>
                <a:extLst>
                  <a:ext uri="{0D108BD9-81ED-4DB2-BD59-A6C34878D82A}">
                    <a16:rowId xmlns:a16="http://schemas.microsoft.com/office/drawing/2014/main" val="3292198239"/>
                  </a:ext>
                </a:extLst>
              </a:tr>
              <a:tr h="408159">
                <a:tc>
                  <a:txBody>
                    <a:bodyPr/>
                    <a:lstStyle/>
                    <a:p>
                      <a:pPr algn="ctr" latinLnBrk="1"/>
                      <a:r>
                        <a:rPr lang="en-US" altLang="ko-KR" sz="1800" b="1">
                          <a:solidFill>
                            <a:schemeClr val="bg1"/>
                          </a:solidFill>
                          <a:latin typeface="+mn-lt"/>
                        </a:rPr>
                        <a:t>Result</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b="1">
                          <a:solidFill>
                            <a:schemeClr val="bg1"/>
                          </a:solidFill>
                        </a:rPr>
                        <a:t>SVM</a:t>
                      </a:r>
                      <a:r>
                        <a:rPr lang="en-US" altLang="ko-KR" sz="1800" b="0">
                          <a:solidFill>
                            <a:schemeClr val="bg1"/>
                          </a:solidFill>
                        </a:rPr>
                        <a:t> model -&gt; Binary classification, accuracy of 76.82%.</a:t>
                      </a:r>
                      <a:endParaRPr lang="ko-KR" altLang="en-US" sz="1800" b="0">
                        <a:solidFill>
                          <a:schemeClr val="bg1"/>
                        </a:solidFill>
                      </a:endParaRPr>
                    </a:p>
                  </a:txBody>
                  <a:tcPr anchor="ctr"/>
                </a:tc>
                <a:extLst>
                  <a:ext uri="{0D108BD9-81ED-4DB2-BD59-A6C34878D82A}">
                    <a16:rowId xmlns:a16="http://schemas.microsoft.com/office/drawing/2014/main" val="3605494197"/>
                  </a:ext>
                </a:extLst>
              </a:tr>
            </a:tbl>
          </a:graphicData>
        </a:graphic>
      </p:graphicFrame>
      <p:graphicFrame>
        <p:nvGraphicFramePr>
          <p:cNvPr id="7" name="다이어그램 6">
            <a:extLst>
              <a:ext uri="{FF2B5EF4-FFF2-40B4-BE49-F238E27FC236}">
                <a16:creationId xmlns:a16="http://schemas.microsoft.com/office/drawing/2014/main" id="{88CFDAAB-A8CF-511A-D5E4-28A41ED8BBDD}"/>
              </a:ext>
            </a:extLst>
          </p:cNvPr>
          <p:cNvGraphicFramePr/>
          <p:nvPr>
            <p:extLst>
              <p:ext uri="{D42A27DB-BD31-4B8C-83A1-F6EECF244321}">
                <p14:modId xmlns:p14="http://schemas.microsoft.com/office/powerpoint/2010/main" val="4181474222"/>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3951901F-8658-D1C0-FD39-056743D28D67}"/>
              </a:ext>
            </a:extLst>
          </p:cNvPr>
          <p:cNvSpPr txBox="1"/>
          <p:nvPr/>
        </p:nvSpPr>
        <p:spPr>
          <a:xfrm>
            <a:off x="932639" y="1954561"/>
            <a:ext cx="7294880" cy="707886"/>
          </a:xfrm>
          <a:prstGeom prst="rect">
            <a:avLst/>
          </a:prstGeom>
          <a:noFill/>
        </p:spPr>
        <p:txBody>
          <a:bodyPr wrap="square" lIns="91440" tIns="45720" rIns="91440" bIns="45720" anchor="t">
            <a:spAutoFit/>
          </a:bodyPr>
          <a:lstStyle/>
          <a:p>
            <a:pPr marL="342900" indent="-342900">
              <a:buFont typeface="Wingdings" panose="05000000000000000000" pitchFamily="2" charset="2"/>
              <a:buChar char="§"/>
            </a:pPr>
            <a:r>
              <a:rPr lang="en-US" altLang="ko-KR" sz="2000" b="1">
                <a:ea typeface="돋움"/>
              </a:rPr>
              <a:t>The concentration levels were classified into two classes using SVM </a:t>
            </a:r>
            <a:r>
              <a:rPr lang="en-US" altLang="ko-KR" sz="2000">
                <a:ea typeface="돋움"/>
              </a:rPr>
              <a:t>[3].</a:t>
            </a:r>
            <a:endParaRPr lang="en-US" sz="2000"/>
          </a:p>
        </p:txBody>
      </p:sp>
    </p:spTree>
    <p:extLst>
      <p:ext uri="{BB962C8B-B14F-4D97-AF65-F5344CB8AC3E}">
        <p14:creationId xmlns:p14="http://schemas.microsoft.com/office/powerpoint/2010/main" val="60314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사각형: 둥근 모서리 26">
            <a:extLst>
              <a:ext uri="{FF2B5EF4-FFF2-40B4-BE49-F238E27FC236}">
                <a16:creationId xmlns:a16="http://schemas.microsoft.com/office/drawing/2014/main" id="{834C24A0-2496-EA0E-0948-C73119B15632}"/>
              </a:ext>
            </a:extLst>
          </p:cNvPr>
          <p:cNvSpPr/>
          <p:nvPr/>
        </p:nvSpPr>
        <p:spPr>
          <a:xfrm>
            <a:off x="4757205" y="2463419"/>
            <a:ext cx="3542736" cy="3496500"/>
          </a:xfrm>
          <a:prstGeom prst="roundRect">
            <a:avLst/>
          </a:prstGeom>
          <a:solidFill>
            <a:schemeClr val="tx2">
              <a:lumMod val="50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DCA64CBF-BE19-8F3B-1001-E6D0546C4574}"/>
              </a:ext>
            </a:extLst>
          </p:cNvPr>
          <p:cNvSpPr/>
          <p:nvPr/>
        </p:nvSpPr>
        <p:spPr>
          <a:xfrm>
            <a:off x="844061" y="2463419"/>
            <a:ext cx="3542736" cy="3496499"/>
          </a:xfrm>
          <a:prstGeom prst="roundRect">
            <a:avLst/>
          </a:prstGeom>
          <a:solidFill>
            <a:schemeClr val="tx2">
              <a:lumMod val="50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743793"/>
          </a:xfrm>
        </p:spPr>
        <p:txBody>
          <a:bodyPr/>
          <a:lstStyle/>
          <a:p>
            <a:r>
              <a:rPr lang="en-US" altLang="ko-KR"/>
              <a:t>1. The Correlation Between EEG and Concentration</a:t>
            </a:r>
            <a:endParaRPr lang="ko-KR" altLang="en-US"/>
          </a:p>
          <a:p>
            <a:r>
              <a:rPr lang="en-US" altLang="ko-KR" sz="1800" b="0">
                <a:solidFill>
                  <a:schemeClr val="accent1"/>
                </a:solidFill>
              </a:rPr>
              <a:t> - </a:t>
            </a:r>
            <a:r>
              <a:rPr lang="en-US" altLang="ko-KR" sz="2000">
                <a:solidFill>
                  <a:schemeClr val="accent1"/>
                </a:solidFill>
                <a:effectLst>
                  <a:outerShdw blurRad="38100" dist="38100" dir="2700000" algn="tl">
                    <a:srgbClr val="000000">
                      <a:alpha val="43137"/>
                    </a:srgbClr>
                  </a:outerShdw>
                </a:effectLst>
                <a:latin typeface="+mj-lt"/>
              </a:rPr>
              <a:t>Concentration Criteria</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12</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Text Placeholder 3">
            <a:extLst>
              <a:ext uri="{FF2B5EF4-FFF2-40B4-BE49-F238E27FC236}">
                <a16:creationId xmlns:a16="http://schemas.microsoft.com/office/drawing/2014/main" id="{70B7574B-4DBC-DE02-5B64-0C5737635E45}"/>
              </a:ext>
            </a:extLst>
          </p:cNvPr>
          <p:cNvSpPr txBox="1">
            <a:spLocks/>
          </p:cNvSpPr>
          <p:nvPr/>
        </p:nvSpPr>
        <p:spPr>
          <a:xfrm>
            <a:off x="5170870" y="2747553"/>
            <a:ext cx="3303464" cy="843051"/>
          </a:xfrm>
          <a:prstGeom prst="rect">
            <a:avLst/>
          </a:prstGeom>
        </p:spPr>
        <p:txBody>
          <a:bodyPr vert="horz" lIns="0" tIns="0" rIns="0" bIns="0" rtlCol="0" anchor="t">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l"/>
            <a:endParaRPr lang="en-US" altLang="ko-KR" sz="1600" b="1" i="0">
              <a:solidFill>
                <a:srgbClr val="333333"/>
              </a:solidFill>
              <a:effectLst/>
              <a:latin typeface="+mn-lt"/>
            </a:endParaRPr>
          </a:p>
          <a:p>
            <a:endParaRPr lang="en-US" sz="1600" b="1">
              <a:latin typeface="+mn-lt"/>
            </a:endParaRPr>
          </a:p>
        </p:txBody>
      </p:sp>
      <p:pic>
        <p:nvPicPr>
          <p:cNvPr id="11" name="그림 10">
            <a:extLst>
              <a:ext uri="{FF2B5EF4-FFF2-40B4-BE49-F238E27FC236}">
                <a16:creationId xmlns:a16="http://schemas.microsoft.com/office/drawing/2014/main" id="{BC61EF64-FB7F-D16C-B4A3-D507CE886D7E}"/>
              </a:ext>
            </a:extLst>
          </p:cNvPr>
          <p:cNvPicPr>
            <a:picLocks noChangeAspect="1"/>
          </p:cNvPicPr>
          <p:nvPr/>
        </p:nvPicPr>
        <p:blipFill rotWithShape="1">
          <a:blip r:embed="rId3"/>
          <a:srcRect l="11404" t="8617" r="7949"/>
          <a:stretch/>
        </p:blipFill>
        <p:spPr>
          <a:xfrm>
            <a:off x="1251011" y="2935657"/>
            <a:ext cx="2743727" cy="2626402"/>
          </a:xfrm>
          <a:prstGeom prst="rect">
            <a:avLst/>
          </a:prstGeom>
        </p:spPr>
      </p:pic>
      <p:pic>
        <p:nvPicPr>
          <p:cNvPr id="16" name="그림 15">
            <a:extLst>
              <a:ext uri="{FF2B5EF4-FFF2-40B4-BE49-F238E27FC236}">
                <a16:creationId xmlns:a16="http://schemas.microsoft.com/office/drawing/2014/main" id="{EC74B4D3-54D4-8680-0891-CB2AAF5E9BF7}"/>
              </a:ext>
            </a:extLst>
          </p:cNvPr>
          <p:cNvPicPr>
            <a:picLocks noChangeAspect="1"/>
          </p:cNvPicPr>
          <p:nvPr/>
        </p:nvPicPr>
        <p:blipFill>
          <a:blip r:embed="rId4"/>
          <a:stretch>
            <a:fillRect/>
          </a:stretch>
        </p:blipFill>
        <p:spPr>
          <a:xfrm>
            <a:off x="5041218" y="2935657"/>
            <a:ext cx="3020197" cy="2626402"/>
          </a:xfrm>
          <a:prstGeom prst="rect">
            <a:avLst/>
          </a:prstGeom>
        </p:spPr>
      </p:pic>
      <p:sp>
        <p:nvSpPr>
          <p:cNvPr id="31" name="직사각형 30">
            <a:extLst>
              <a:ext uri="{FF2B5EF4-FFF2-40B4-BE49-F238E27FC236}">
                <a16:creationId xmlns:a16="http://schemas.microsoft.com/office/drawing/2014/main" id="{4A3D27C6-7E3B-DBBA-2704-4F13580EA189}"/>
              </a:ext>
            </a:extLst>
          </p:cNvPr>
          <p:cNvSpPr/>
          <p:nvPr/>
        </p:nvSpPr>
        <p:spPr>
          <a:xfrm>
            <a:off x="2022434" y="2377703"/>
            <a:ext cx="1185990" cy="2936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accent2"/>
                </a:solidFill>
              </a:rPr>
              <a:t>R index </a:t>
            </a:r>
            <a:endParaRPr lang="ko-KR" altLang="en-US" b="1">
              <a:solidFill>
                <a:schemeClr val="accent2"/>
              </a:solidFill>
            </a:endParaRPr>
          </a:p>
        </p:txBody>
      </p:sp>
      <p:sp>
        <p:nvSpPr>
          <p:cNvPr id="32" name="직사각형 31">
            <a:extLst>
              <a:ext uri="{FF2B5EF4-FFF2-40B4-BE49-F238E27FC236}">
                <a16:creationId xmlns:a16="http://schemas.microsoft.com/office/drawing/2014/main" id="{F14C7CDE-1CEB-BFA0-42C9-3B1B28C61CCE}"/>
              </a:ext>
            </a:extLst>
          </p:cNvPr>
          <p:cNvSpPr/>
          <p:nvPr/>
        </p:nvSpPr>
        <p:spPr>
          <a:xfrm>
            <a:off x="5354073" y="2330748"/>
            <a:ext cx="2286247" cy="3405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800" b="1">
                <a:solidFill>
                  <a:schemeClr val="accent2"/>
                </a:solidFill>
              </a:rPr>
              <a:t>β</a:t>
            </a:r>
            <a:r>
              <a:rPr lang="en-US" altLang="ko-KR" b="1">
                <a:solidFill>
                  <a:schemeClr val="accent2"/>
                </a:solidFill>
              </a:rPr>
              <a:t>/</a:t>
            </a:r>
            <a:r>
              <a:rPr lang="en-US" altLang="ko-KR" sz="1800" b="1">
                <a:solidFill>
                  <a:schemeClr val="accent2"/>
                </a:solidFill>
              </a:rPr>
              <a:t>θ Spectral Powers</a:t>
            </a:r>
            <a:endParaRPr lang="ko-KR" altLang="en-US" b="1">
              <a:solidFill>
                <a:schemeClr val="accent2"/>
              </a:solidFill>
            </a:endParaRPr>
          </a:p>
        </p:txBody>
      </p:sp>
      <p:sp>
        <p:nvSpPr>
          <p:cNvPr id="34" name="TextBox 33">
            <a:extLst>
              <a:ext uri="{FF2B5EF4-FFF2-40B4-BE49-F238E27FC236}">
                <a16:creationId xmlns:a16="http://schemas.microsoft.com/office/drawing/2014/main" id="{4FF165FF-3945-5E46-AE92-019F9DD00D7A}"/>
              </a:ext>
            </a:extLst>
          </p:cNvPr>
          <p:cNvSpPr txBox="1"/>
          <p:nvPr/>
        </p:nvSpPr>
        <p:spPr>
          <a:xfrm>
            <a:off x="1096336" y="5598426"/>
            <a:ext cx="3038185" cy="246221"/>
          </a:xfrm>
          <a:prstGeom prst="rect">
            <a:avLst/>
          </a:prstGeom>
          <a:noFill/>
        </p:spPr>
        <p:txBody>
          <a:bodyPr wrap="square">
            <a:spAutoFit/>
          </a:bodyPr>
          <a:lstStyle/>
          <a:p>
            <a:pPr algn="ctr"/>
            <a:r>
              <a:rPr lang="en-US" altLang="ko-KR" sz="1000" b="1"/>
              <a:t>Fig. 1. </a:t>
            </a:r>
            <a:r>
              <a:rPr lang="en-US" altLang="ko-KR" sz="1000"/>
              <a:t>R index deprived from the alpha/beta ratio [4]</a:t>
            </a:r>
            <a:endParaRPr lang="ko-KR" altLang="en-US" sz="1000"/>
          </a:p>
        </p:txBody>
      </p:sp>
      <p:sp>
        <p:nvSpPr>
          <p:cNvPr id="35" name="TextBox 34">
            <a:extLst>
              <a:ext uri="{FF2B5EF4-FFF2-40B4-BE49-F238E27FC236}">
                <a16:creationId xmlns:a16="http://schemas.microsoft.com/office/drawing/2014/main" id="{95DDBFD7-C141-B975-5F77-99F68033929F}"/>
              </a:ext>
            </a:extLst>
          </p:cNvPr>
          <p:cNvSpPr txBox="1"/>
          <p:nvPr/>
        </p:nvSpPr>
        <p:spPr>
          <a:xfrm>
            <a:off x="4702691" y="5598841"/>
            <a:ext cx="3697249" cy="246221"/>
          </a:xfrm>
          <a:prstGeom prst="rect">
            <a:avLst/>
          </a:prstGeom>
          <a:noFill/>
        </p:spPr>
        <p:txBody>
          <a:bodyPr wrap="square">
            <a:spAutoFit/>
          </a:bodyPr>
          <a:lstStyle/>
          <a:p>
            <a:pPr algn="ctr"/>
            <a:r>
              <a:rPr lang="en-US" altLang="ko-KR" sz="1000" b="1">
                <a:solidFill>
                  <a:schemeClr val="bg1"/>
                </a:solidFill>
              </a:rPr>
              <a:t>Fig. 2. </a:t>
            </a:r>
            <a:r>
              <a:rPr lang="en-US" altLang="ko-KR" sz="1000"/>
              <a:t>Diagrams of the power of the EEG rhythms [5]</a:t>
            </a:r>
            <a:endParaRPr lang="ko-KR" altLang="en-US" sz="1000">
              <a:solidFill>
                <a:schemeClr val="bg1"/>
              </a:solidFill>
            </a:endParaRPr>
          </a:p>
        </p:txBody>
      </p:sp>
      <p:graphicFrame>
        <p:nvGraphicFramePr>
          <p:cNvPr id="4" name="다이어그램 3">
            <a:extLst>
              <a:ext uri="{FF2B5EF4-FFF2-40B4-BE49-F238E27FC236}">
                <a16:creationId xmlns:a16="http://schemas.microsoft.com/office/drawing/2014/main" id="{E5E699F4-9C4B-06B2-9146-6130524F9791}"/>
              </a:ext>
            </a:extLst>
          </p:cNvPr>
          <p:cNvGraphicFramePr/>
          <p:nvPr>
            <p:extLst>
              <p:ext uri="{D42A27DB-BD31-4B8C-83A1-F6EECF244321}">
                <p14:modId xmlns:p14="http://schemas.microsoft.com/office/powerpoint/2010/main" val="1112422224"/>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그림 7">
            <a:extLst>
              <a:ext uri="{FF2B5EF4-FFF2-40B4-BE49-F238E27FC236}">
                <a16:creationId xmlns:a16="http://schemas.microsoft.com/office/drawing/2014/main" id="{7C805DE2-E312-DE87-6163-47A7B6D455D8}"/>
              </a:ext>
            </a:extLst>
          </p:cNvPr>
          <p:cNvPicPr>
            <a:picLocks noChangeAspect="1"/>
          </p:cNvPicPr>
          <p:nvPr/>
        </p:nvPicPr>
        <p:blipFill rotWithShape="1">
          <a:blip r:embed="rId3"/>
          <a:srcRect l="11404" t="8617" r="57610" b="77534"/>
          <a:stretch/>
        </p:blipFill>
        <p:spPr>
          <a:xfrm>
            <a:off x="2286173" y="4800600"/>
            <a:ext cx="1572432" cy="686833"/>
          </a:xfrm>
          <a:prstGeom prst="rect">
            <a:avLst/>
          </a:prstGeom>
        </p:spPr>
      </p:pic>
      <p:pic>
        <p:nvPicPr>
          <p:cNvPr id="7" name="그림 6">
            <a:extLst>
              <a:ext uri="{FF2B5EF4-FFF2-40B4-BE49-F238E27FC236}">
                <a16:creationId xmlns:a16="http://schemas.microsoft.com/office/drawing/2014/main" id="{E2B6AE14-EB6E-F275-7519-3E7F42A92756}"/>
              </a:ext>
            </a:extLst>
          </p:cNvPr>
          <p:cNvPicPr>
            <a:picLocks noChangeAspect="1"/>
          </p:cNvPicPr>
          <p:nvPr/>
        </p:nvPicPr>
        <p:blipFill rotWithShape="1">
          <a:blip r:embed="rId3"/>
          <a:srcRect l="38561" t="74725" r="17227" b="3464"/>
          <a:stretch/>
        </p:blipFill>
        <p:spPr>
          <a:xfrm>
            <a:off x="2150040" y="4856024"/>
            <a:ext cx="1447626" cy="603310"/>
          </a:xfrm>
          <a:prstGeom prst="rect">
            <a:avLst/>
          </a:prstGeom>
        </p:spPr>
      </p:pic>
      <p:pic>
        <p:nvPicPr>
          <p:cNvPr id="12" name="그림 11">
            <a:extLst>
              <a:ext uri="{FF2B5EF4-FFF2-40B4-BE49-F238E27FC236}">
                <a16:creationId xmlns:a16="http://schemas.microsoft.com/office/drawing/2014/main" id="{306C70D2-06AE-41EA-670C-A6BB030CB223}"/>
              </a:ext>
            </a:extLst>
          </p:cNvPr>
          <p:cNvPicPr>
            <a:picLocks noChangeAspect="1"/>
          </p:cNvPicPr>
          <p:nvPr/>
        </p:nvPicPr>
        <p:blipFill rotWithShape="1">
          <a:blip r:embed="rId4"/>
          <a:srcRect l="15421" t="18050" r="75113" b="77611"/>
          <a:stretch/>
        </p:blipFill>
        <p:spPr>
          <a:xfrm>
            <a:off x="5754846" y="5293770"/>
            <a:ext cx="189887" cy="75685"/>
          </a:xfrm>
          <a:prstGeom prst="rect">
            <a:avLst/>
          </a:prstGeom>
        </p:spPr>
      </p:pic>
      <p:pic>
        <p:nvPicPr>
          <p:cNvPr id="10" name="그림 9">
            <a:extLst>
              <a:ext uri="{FF2B5EF4-FFF2-40B4-BE49-F238E27FC236}">
                <a16:creationId xmlns:a16="http://schemas.microsoft.com/office/drawing/2014/main" id="{5DD8095F-4208-BA1D-259C-CD14F4085963}"/>
              </a:ext>
            </a:extLst>
          </p:cNvPr>
          <p:cNvPicPr>
            <a:picLocks noChangeAspect="1"/>
          </p:cNvPicPr>
          <p:nvPr/>
        </p:nvPicPr>
        <p:blipFill rotWithShape="1">
          <a:blip r:embed="rId4"/>
          <a:srcRect l="24693" t="89645" r="70150" b="7177"/>
          <a:stretch/>
        </p:blipFill>
        <p:spPr>
          <a:xfrm>
            <a:off x="5764917" y="5286128"/>
            <a:ext cx="169743" cy="90968"/>
          </a:xfrm>
          <a:prstGeom prst="rect">
            <a:avLst/>
          </a:prstGeom>
        </p:spPr>
      </p:pic>
      <p:sp>
        <p:nvSpPr>
          <p:cNvPr id="15" name="액자 14">
            <a:extLst>
              <a:ext uri="{FF2B5EF4-FFF2-40B4-BE49-F238E27FC236}">
                <a16:creationId xmlns:a16="http://schemas.microsoft.com/office/drawing/2014/main" id="{CA40B2A0-5615-25D6-3BC4-AF77CB57F476}"/>
              </a:ext>
            </a:extLst>
          </p:cNvPr>
          <p:cNvSpPr/>
          <p:nvPr/>
        </p:nvSpPr>
        <p:spPr>
          <a:xfrm>
            <a:off x="5776301" y="4330334"/>
            <a:ext cx="146979" cy="1052082"/>
          </a:xfrm>
          <a:prstGeom prst="frame">
            <a:avLst>
              <a:gd name="adj1" fmla="val 12783"/>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6724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3.88889E-6 -3.33333E-6 L 0.17448 -0.16018 " pathEditMode="relative" rAng="0" ptsTypes="AA">
                                      <p:cBhvr>
                                        <p:cTn id="6" dur="1000" fill="hold"/>
                                        <p:tgtEl>
                                          <p:spTgt spid="7"/>
                                        </p:tgtEl>
                                        <p:attrNameLst>
                                          <p:attrName>ppt_x</p:attrName>
                                          <p:attrName>ppt_y</p:attrName>
                                        </p:attrNameLst>
                                      </p:cBhvr>
                                      <p:rCtr x="8715" y="-8009"/>
                                    </p:animMotion>
                                  </p:childTnLst>
                                </p:cTn>
                              </p:par>
                              <p:par>
                                <p:cTn id="7" presetID="1" presetClass="entr" presetSubtype="0" fill="hold" nodeType="withEffect">
                                  <p:stCondLst>
                                    <p:cond delay="0"/>
                                  </p:stCondLst>
                                  <p:childTnLst>
                                    <p:set>
                                      <p:cBhvr>
                                        <p:cTn id="8" dur="1" fill="hold">
                                          <p:stCondLst>
                                            <p:cond delay="9"/>
                                          </p:stCondLst>
                                        </p:cTn>
                                        <p:tgtEl>
                                          <p:spTgt spid="8"/>
                                        </p:tgtEl>
                                        <p:attrNameLst>
                                          <p:attrName>style.visibility</p:attrName>
                                        </p:attrNameLst>
                                      </p:cBhvr>
                                      <p:to>
                                        <p:strVal val="visible"/>
                                      </p:to>
                                    </p:set>
                                  </p:childTnLst>
                                </p:cTn>
                              </p:par>
                              <p:par>
                                <p:cTn id="9" presetID="6" presetClass="emph" presetSubtype="0" fill="hold" nodeType="withEffect">
                                  <p:stCondLst>
                                    <p:cond delay="0"/>
                                  </p:stCondLst>
                                  <p:childTnLst>
                                    <p:animScale>
                                      <p:cBhvr>
                                        <p:cTn id="10" dur="1000" fill="hold"/>
                                        <p:tgtEl>
                                          <p:spTgt spid="7"/>
                                        </p:tgtEl>
                                      </p:cBhvr>
                                      <p:by x="150000" y="150000"/>
                                    </p:animScale>
                                  </p:childTnLst>
                                </p:cTn>
                              </p:par>
                            </p:childTnLst>
                          </p:cTn>
                        </p:par>
                        <p:par>
                          <p:cTn id="11" fill="hold">
                            <p:stCondLst>
                              <p:cond delay="1000"/>
                            </p:stCondLst>
                            <p:childTnLst>
                              <p:par>
                                <p:cTn id="12" presetID="42" presetClass="path" presetSubtype="0" accel="50000" decel="50000" fill="hold" nodeType="afterEffect">
                                  <p:stCondLst>
                                    <p:cond delay="0"/>
                                  </p:stCondLst>
                                  <p:childTnLst>
                                    <p:animMotion origin="layout" path="M 0.17448 -0.16018 L 3.88889E-6 -3.33333E-6 " pathEditMode="relative" rAng="0" ptsTypes="AA">
                                      <p:cBhvr>
                                        <p:cTn id="13" dur="1000" fill="hold"/>
                                        <p:tgtEl>
                                          <p:spTgt spid="7"/>
                                        </p:tgtEl>
                                        <p:attrNameLst>
                                          <p:attrName>ppt_x</p:attrName>
                                          <p:attrName>ppt_y</p:attrName>
                                        </p:attrNameLst>
                                      </p:cBhvr>
                                      <p:rCtr x="-8733" y="8009"/>
                                    </p:animMotion>
                                  </p:childTnLst>
                                </p:cTn>
                              </p:par>
                              <p:par>
                                <p:cTn id="14" presetID="6" presetClass="emph" presetSubtype="0" fill="hold" nodeType="withEffect">
                                  <p:stCondLst>
                                    <p:cond delay="0"/>
                                  </p:stCondLst>
                                  <p:childTnLst>
                                    <p:animScale>
                                      <p:cBhvr>
                                        <p:cTn id="15" dur="1000" fill="hold"/>
                                        <p:tgtEl>
                                          <p:spTgt spid="7"/>
                                        </p:tgtEl>
                                      </p:cBhvr>
                                      <p:by x="50000" y="50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9"/>
                                          </p:stCondLst>
                                        </p:cTn>
                                        <p:tgtEl>
                                          <p:spTgt spid="12"/>
                                        </p:tgtEl>
                                        <p:attrNameLst>
                                          <p:attrName>style.visibility</p:attrName>
                                        </p:attrNameLst>
                                      </p:cBhvr>
                                      <p:to>
                                        <p:strVal val="visible"/>
                                      </p:to>
                                    </p:set>
                                  </p:childTnLst>
                                </p:cTn>
                              </p:par>
                              <p:par>
                                <p:cTn id="20" presetID="6" presetClass="emph" presetSubtype="0" fill="hold" nodeType="withEffect">
                                  <p:stCondLst>
                                    <p:cond delay="0"/>
                                  </p:stCondLst>
                                  <p:childTnLst>
                                    <p:animScale>
                                      <p:cBhvr>
                                        <p:cTn id="21" dur="1500" fill="hold"/>
                                        <p:tgtEl>
                                          <p:spTgt spid="10"/>
                                        </p:tgtEl>
                                      </p:cBhvr>
                                      <p:by x="400000" y="400000"/>
                                    </p:animScale>
                                  </p:childTnLst>
                                </p:cTn>
                              </p:par>
                              <p:par>
                                <p:cTn id="22" presetID="64" presetClass="path" presetSubtype="0" accel="50000" decel="50000" fill="hold" nodeType="withEffect">
                                  <p:stCondLst>
                                    <p:cond delay="0"/>
                                  </p:stCondLst>
                                  <p:childTnLst>
                                    <p:animMotion origin="layout" path="M -3.33333E-6 -4.81481E-6 L -0.15729 -0.18541 " pathEditMode="relative" rAng="0" ptsTypes="AA">
                                      <p:cBhvr>
                                        <p:cTn id="23" dur="1000" fill="hold"/>
                                        <p:tgtEl>
                                          <p:spTgt spid="10"/>
                                        </p:tgtEl>
                                        <p:attrNameLst>
                                          <p:attrName>ppt_x</p:attrName>
                                          <p:attrName>ppt_y</p:attrName>
                                        </p:attrNameLst>
                                      </p:cBhvr>
                                      <p:rCtr x="-7865" y="-9282"/>
                                    </p:animMotion>
                                  </p:childTnLst>
                                </p:cTn>
                              </p:par>
                            </p:childTnLst>
                          </p:cTn>
                        </p:par>
                        <p:par>
                          <p:cTn id="24" fill="hold">
                            <p:stCondLst>
                              <p:cond delay="1500"/>
                            </p:stCondLst>
                            <p:childTnLst>
                              <p:par>
                                <p:cTn id="25" presetID="49" presetClass="path" presetSubtype="0" accel="50000" decel="50000" fill="hold" nodeType="afterEffect">
                                  <p:stCondLst>
                                    <p:cond delay="0"/>
                                  </p:stCondLst>
                                  <p:childTnLst>
                                    <p:animMotion origin="layout" path="M -0.15729 -0.18541 L -3.33333E-6 -4.81481E-6 " pathEditMode="relative" rAng="0" ptsTypes="AA">
                                      <p:cBhvr>
                                        <p:cTn id="26" dur="1000" fill="hold"/>
                                        <p:tgtEl>
                                          <p:spTgt spid="10"/>
                                        </p:tgtEl>
                                        <p:attrNameLst>
                                          <p:attrName>ppt_x</p:attrName>
                                          <p:attrName>ppt_y</p:attrName>
                                        </p:attrNameLst>
                                      </p:cBhvr>
                                      <p:rCtr x="7865" y="9259"/>
                                    </p:animMotion>
                                  </p:childTnLst>
                                </p:cTn>
                              </p:par>
                              <p:par>
                                <p:cTn id="27" presetID="6" presetClass="emph" presetSubtype="0" fill="hold" nodeType="withEffect">
                                  <p:stCondLst>
                                    <p:cond delay="0"/>
                                  </p:stCondLst>
                                  <p:childTnLst>
                                    <p:animScale>
                                      <p:cBhvr>
                                        <p:cTn id="28" dur="1000" fill="hold"/>
                                        <p:tgtEl>
                                          <p:spTgt spid="10"/>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1118255"/>
          </a:xfrm>
        </p:spPr>
        <p:txBody>
          <a:bodyPr/>
          <a:lstStyle/>
          <a:p>
            <a:r>
              <a:rPr lang="en-US" altLang="ko-KR"/>
              <a:t>2. The Correlation Between Bio-data and EEG</a:t>
            </a:r>
          </a:p>
          <a:p>
            <a:endParaRPr lang="en-US" altLang="ko-KR" sz="1200"/>
          </a:p>
          <a:p>
            <a:r>
              <a:rPr lang="en-US" altLang="ko-KR">
                <a:solidFill>
                  <a:schemeClr val="accent1"/>
                </a:solidFill>
              </a:rPr>
              <a:t>(HRV)</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13</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9" name="그룹 18">
            <a:extLst>
              <a:ext uri="{FF2B5EF4-FFF2-40B4-BE49-F238E27FC236}">
                <a16:creationId xmlns:a16="http://schemas.microsoft.com/office/drawing/2014/main" id="{9C11110C-8833-776D-8A5F-2328FE8C6D4E}"/>
              </a:ext>
            </a:extLst>
          </p:cNvPr>
          <p:cNvGrpSpPr/>
          <p:nvPr/>
        </p:nvGrpSpPr>
        <p:grpSpPr>
          <a:xfrm>
            <a:off x="516422" y="4461098"/>
            <a:ext cx="8127313" cy="875261"/>
            <a:chOff x="506323" y="4367918"/>
            <a:chExt cx="8127313" cy="875261"/>
          </a:xfrm>
        </p:grpSpPr>
        <p:pic>
          <p:nvPicPr>
            <p:cNvPr id="8" name="그림 7">
              <a:extLst>
                <a:ext uri="{FF2B5EF4-FFF2-40B4-BE49-F238E27FC236}">
                  <a16:creationId xmlns:a16="http://schemas.microsoft.com/office/drawing/2014/main" id="{C6351074-D0F8-A3C0-BEFB-0FBF7E8BA70A}"/>
                </a:ext>
              </a:extLst>
            </p:cNvPr>
            <p:cNvPicPr>
              <a:picLocks noChangeAspect="1"/>
            </p:cNvPicPr>
            <p:nvPr/>
          </p:nvPicPr>
          <p:blipFill>
            <a:blip r:embed="rId3"/>
            <a:stretch>
              <a:fillRect/>
            </a:stretch>
          </p:blipFill>
          <p:spPr>
            <a:xfrm>
              <a:off x="510362" y="4549200"/>
              <a:ext cx="8123274" cy="693979"/>
            </a:xfrm>
            <a:prstGeom prst="rect">
              <a:avLst/>
            </a:prstGeom>
          </p:spPr>
        </p:pic>
        <p:sp>
          <p:nvSpPr>
            <p:cNvPr id="18" name="TextBox 17">
              <a:extLst>
                <a:ext uri="{FF2B5EF4-FFF2-40B4-BE49-F238E27FC236}">
                  <a16:creationId xmlns:a16="http://schemas.microsoft.com/office/drawing/2014/main" id="{052C7B5C-C895-4B61-B85A-1862AF17C851}"/>
                </a:ext>
              </a:extLst>
            </p:cNvPr>
            <p:cNvSpPr txBox="1"/>
            <p:nvPr/>
          </p:nvSpPr>
          <p:spPr>
            <a:xfrm>
              <a:off x="506323" y="4367918"/>
              <a:ext cx="8123274" cy="276999"/>
            </a:xfrm>
            <a:prstGeom prst="rect">
              <a:avLst/>
            </a:prstGeom>
            <a:noFill/>
          </p:spPr>
          <p:txBody>
            <a:bodyPr wrap="square">
              <a:spAutoFit/>
            </a:bodyPr>
            <a:lstStyle/>
            <a:p>
              <a:r>
                <a:rPr lang="en-US" altLang="ko-KR" sz="1200" b="1"/>
                <a:t>Table 1. </a:t>
              </a:r>
              <a:r>
                <a:rPr lang="en-US" altLang="ko-KR" sz="1200"/>
                <a:t>Correlation analysis of the parameters of surgeons</a:t>
              </a:r>
              <a:endParaRPr lang="ko-KR" altLang="en-US" sz="1200"/>
            </a:p>
          </p:txBody>
        </p:sp>
      </p:grpSp>
      <p:graphicFrame>
        <p:nvGraphicFramePr>
          <p:cNvPr id="7" name="다이어그램 6">
            <a:extLst>
              <a:ext uri="{FF2B5EF4-FFF2-40B4-BE49-F238E27FC236}">
                <a16:creationId xmlns:a16="http://schemas.microsoft.com/office/drawing/2014/main" id="{57FA0202-3441-49E6-0CB9-1821254429FA}"/>
              </a:ext>
            </a:extLst>
          </p:cNvPr>
          <p:cNvGraphicFramePr/>
          <p:nvPr>
            <p:extLst>
              <p:ext uri="{D42A27DB-BD31-4B8C-83A1-F6EECF244321}">
                <p14:modId xmlns:p14="http://schemas.microsoft.com/office/powerpoint/2010/main" val="894676677"/>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44CA8C3-E158-A75E-EEA6-1029FF1B0B31}"/>
                  </a:ext>
                </a:extLst>
              </p:cNvPr>
              <p:cNvSpPr txBox="1"/>
              <p:nvPr/>
            </p:nvSpPr>
            <p:spPr>
              <a:xfrm>
                <a:off x="3667411" y="3438244"/>
                <a:ext cx="180917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ko-KR" sz="2400" b="1" dirty="0">
                          <a:solidFill>
                            <a:srgbClr val="C00000"/>
                          </a:solidFill>
                          <a:effectLst>
                            <a:outerShdw blurRad="38100" dist="38100" dir="2700000" algn="tl">
                              <a:srgbClr val="000000">
                                <a:alpha val="43137"/>
                              </a:srgbClr>
                            </a:outerShdw>
                          </a:effectLst>
                          <a:latin typeface="+mj-lt"/>
                        </a:rPr>
                        <m:t>HRV</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ko-KR" altLang="en-US" sz="2400" b="1" dirty="0">
                          <a:solidFill>
                            <a:srgbClr val="C00000"/>
                          </a:solidFill>
                          <a:effectLst>
                            <a:outerShdw blurRad="38100" dist="38100" dir="2700000" algn="tl">
                              <a:srgbClr val="000000">
                                <a:alpha val="43137"/>
                              </a:srgbClr>
                            </a:outerShdw>
                          </a:effectLst>
                          <a:latin typeface="+mj-lt"/>
                        </a:rPr>
                        <m:t>∝</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n-US" altLang="ko-KR" sz="2400" b="1" dirty="0" smtClean="0">
                          <a:solidFill>
                            <a:srgbClr val="C00000"/>
                          </a:solidFill>
                          <a:effectLst>
                            <a:outerShdw blurRad="38100" dist="38100" dir="2700000" algn="tl">
                              <a:srgbClr val="000000">
                                <a:alpha val="43137"/>
                              </a:srgbClr>
                            </a:outerShdw>
                          </a:effectLst>
                          <a:latin typeface="+mj-lt"/>
                        </a:rPr>
                        <m:t>β</m:t>
                      </m:r>
                      <m:r>
                        <m:rPr>
                          <m:nor/>
                        </m:rPr>
                        <a:rPr lang="en-US" altLang="ko-KR" sz="2400" b="1" i="0" dirty="0" smtClean="0">
                          <a:solidFill>
                            <a:srgbClr val="C00000"/>
                          </a:solidFill>
                          <a:effectLst>
                            <a:outerShdw blurRad="38100" dist="38100" dir="2700000" algn="tl">
                              <a:srgbClr val="000000">
                                <a:alpha val="43137"/>
                              </a:srgbClr>
                            </a:outerShdw>
                          </a:effectLst>
                          <a:latin typeface="+mj-lt"/>
                        </a:rPr>
                        <m:t>/</m:t>
                      </m:r>
                      <m:r>
                        <m:rPr>
                          <m:nor/>
                        </m:rPr>
                        <a:rPr lang="en-US" altLang="ko-KR" sz="2400" b="1" dirty="0" smtClean="0">
                          <a:solidFill>
                            <a:srgbClr val="C00000"/>
                          </a:solidFill>
                          <a:effectLst>
                            <a:outerShdw blurRad="38100" dist="38100" dir="2700000" algn="tl">
                              <a:srgbClr val="000000">
                                <a:alpha val="43137"/>
                              </a:srgbClr>
                            </a:outerShdw>
                          </a:effectLst>
                          <a:latin typeface="+mj-lt"/>
                        </a:rPr>
                        <m:t>θ</m:t>
                      </m:r>
                    </m:oMath>
                  </m:oMathPara>
                </a14:m>
                <a:endParaRPr lang="ko-KR" altLang="en-US" sz="2400" b="1">
                  <a:solidFill>
                    <a:srgbClr val="C00000"/>
                  </a:solidFill>
                  <a:effectLst>
                    <a:outerShdw blurRad="38100" dist="38100" dir="2700000" algn="tl">
                      <a:srgbClr val="000000">
                        <a:alpha val="43137"/>
                      </a:srgbClr>
                    </a:outerShdw>
                  </a:effectLst>
                  <a:latin typeface="+mj-lt"/>
                </a:endParaRPr>
              </a:p>
            </p:txBody>
          </p:sp>
        </mc:Choice>
        <mc:Fallback xmlns="">
          <p:sp>
            <p:nvSpPr>
              <p:cNvPr id="16" name="TextBox 15">
                <a:extLst>
                  <a:ext uri="{FF2B5EF4-FFF2-40B4-BE49-F238E27FC236}">
                    <a16:creationId xmlns:a16="http://schemas.microsoft.com/office/drawing/2014/main" id="{E44CA8C3-E158-A75E-EEA6-1029FF1B0B31}"/>
                  </a:ext>
                </a:extLst>
              </p:cNvPr>
              <p:cNvSpPr txBox="1">
                <a:spLocks noRot="1" noChangeAspect="1" noMove="1" noResize="1" noEditPoints="1" noAdjustHandles="1" noChangeArrowheads="1" noChangeShapeType="1" noTextEdit="1"/>
              </p:cNvSpPr>
              <p:nvPr/>
            </p:nvSpPr>
            <p:spPr>
              <a:xfrm>
                <a:off x="3667411" y="3438244"/>
                <a:ext cx="1809177" cy="461665"/>
              </a:xfrm>
              <a:prstGeom prst="rect">
                <a:avLst/>
              </a:prstGeom>
              <a:blipFill>
                <a:blip r:embed="rId9"/>
                <a:stretch>
                  <a:fillRect b="-1973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BA301B8-0E36-08CB-641E-A53F07ED98F6}"/>
              </a:ext>
            </a:extLst>
          </p:cNvPr>
          <p:cNvSpPr txBox="1"/>
          <p:nvPr/>
        </p:nvSpPr>
        <p:spPr>
          <a:xfrm>
            <a:off x="1016000" y="2538730"/>
            <a:ext cx="7294880" cy="707886"/>
          </a:xfrm>
          <a:prstGeom prst="rect">
            <a:avLst/>
          </a:prstGeom>
          <a:noFill/>
        </p:spPr>
        <p:txBody>
          <a:bodyPr wrap="square">
            <a:spAutoFit/>
          </a:bodyPr>
          <a:lstStyle/>
          <a:p>
            <a:pPr marL="285750" indent="-285750" algn="just">
              <a:buFont typeface="Wingdings" panose="05000000000000000000" pitchFamily="2" charset="2"/>
              <a:buChar char="§"/>
            </a:pPr>
            <a:r>
              <a:rPr lang="en-US" altLang="ko-KR" sz="2000" b="1" i="0">
                <a:solidFill>
                  <a:srgbClr val="1F1F1F"/>
                </a:solidFill>
                <a:effectLst/>
                <a:latin typeface="+mn-lt"/>
              </a:rPr>
              <a:t>There is correlation between HRV and beta wave and theta wave </a:t>
            </a:r>
            <a:r>
              <a:rPr lang="en-US" altLang="ko-KR" sz="2000" i="0">
                <a:solidFill>
                  <a:srgbClr val="1F1F1F"/>
                </a:solidFill>
                <a:effectLst/>
                <a:latin typeface="+mn-lt"/>
              </a:rPr>
              <a:t>[6].</a:t>
            </a:r>
          </a:p>
        </p:txBody>
      </p:sp>
      <p:sp>
        <p:nvSpPr>
          <p:cNvPr id="21" name="직사각형 20">
            <a:extLst>
              <a:ext uri="{FF2B5EF4-FFF2-40B4-BE49-F238E27FC236}">
                <a16:creationId xmlns:a16="http://schemas.microsoft.com/office/drawing/2014/main" id="{DF5B5EAE-1A83-0DDC-5586-D0C170AD014A}"/>
              </a:ext>
            </a:extLst>
          </p:cNvPr>
          <p:cNvSpPr/>
          <p:nvPr/>
        </p:nvSpPr>
        <p:spPr>
          <a:xfrm>
            <a:off x="2994409" y="4701024"/>
            <a:ext cx="522514" cy="693978"/>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CFB0FD6-473A-9199-090D-02463E738DD3}"/>
              </a:ext>
            </a:extLst>
          </p:cNvPr>
          <p:cNvSpPr/>
          <p:nvPr/>
        </p:nvSpPr>
        <p:spPr>
          <a:xfrm>
            <a:off x="4571998" y="4701024"/>
            <a:ext cx="1103377" cy="693978"/>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55650FF-7260-E794-E29B-CC09A20B686B}"/>
              </a:ext>
            </a:extLst>
          </p:cNvPr>
          <p:cNvSpPr/>
          <p:nvPr/>
        </p:nvSpPr>
        <p:spPr>
          <a:xfrm>
            <a:off x="7520432" y="4729884"/>
            <a:ext cx="522514" cy="665118"/>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5498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1323439"/>
          </a:xfrm>
        </p:spPr>
        <p:txBody>
          <a:bodyPr/>
          <a:lstStyle/>
          <a:p>
            <a:r>
              <a:rPr lang="en-US" altLang="ko-KR"/>
              <a:t>2. The Correlation Between Bio-data and EEG</a:t>
            </a:r>
          </a:p>
          <a:p>
            <a:endParaRPr lang="en-US" altLang="ko-KR" sz="1200"/>
          </a:p>
          <a:p>
            <a:r>
              <a:rPr lang="en-US" altLang="ko-KR">
                <a:solidFill>
                  <a:schemeClr val="accent1"/>
                </a:solidFill>
              </a:rPr>
              <a:t>(EDA)</a:t>
            </a:r>
            <a:endParaRPr lang="ko-KR" altLang="en-US">
              <a:solidFill>
                <a:schemeClr val="accent1"/>
              </a:solidFill>
            </a:endParaRPr>
          </a:p>
          <a:p>
            <a:endParaRPr lang="en-US" altLang="ko-KR" sz="500"/>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14</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D80E20-A4F3-D939-1B3F-9B1FE1830755}"/>
                  </a:ext>
                </a:extLst>
              </p:cNvPr>
              <p:cNvSpPr txBox="1"/>
              <p:nvPr/>
            </p:nvSpPr>
            <p:spPr>
              <a:xfrm>
                <a:off x="3871020" y="3254291"/>
                <a:ext cx="1418117" cy="461665"/>
              </a:xfrm>
              <a:prstGeom prst="rect">
                <a:avLst/>
              </a:prstGeom>
              <a:noFill/>
            </p:spPr>
            <p:txBody>
              <a:bodyPr wrap="square">
                <a:spAutoFit/>
              </a:bodyPr>
              <a:lstStyle/>
              <a:p>
                <a:r>
                  <a:rPr lang="en-US" altLang="ko-KR" sz="2400" b="1">
                    <a:solidFill>
                      <a:srgbClr val="C00000"/>
                    </a:solidFill>
                    <a:effectLst>
                      <a:outerShdw blurRad="38100" dist="38100" dir="2700000" algn="tl">
                        <a:srgbClr val="000000">
                          <a:alpha val="43137"/>
                        </a:srgbClr>
                      </a:outerShdw>
                    </a:effectLst>
                    <a:latin typeface="+mj-lt"/>
                  </a:rPr>
                  <a:t>EDA </a:t>
                </a:r>
                <a14:m>
                  <m:oMath xmlns:m="http://schemas.openxmlformats.org/officeDocument/2006/math">
                    <m:r>
                      <m:rPr>
                        <m:nor/>
                      </m:rPr>
                      <a:rPr lang="ko-KR" altLang="en-US" sz="2400" b="1" dirty="0">
                        <a:solidFill>
                          <a:srgbClr val="C00000"/>
                        </a:solidFill>
                        <a:effectLst>
                          <a:outerShdw blurRad="38100" dist="38100" dir="2700000" algn="tl">
                            <a:srgbClr val="000000">
                              <a:alpha val="43137"/>
                            </a:srgbClr>
                          </a:outerShdw>
                        </a:effectLst>
                        <a:latin typeface="+mj-lt"/>
                      </a:rPr>
                      <m:t>∝</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l-GR" altLang="ko-KR" sz="2400" b="1" dirty="0">
                        <a:solidFill>
                          <a:srgbClr val="C00000"/>
                        </a:solidFill>
                        <a:effectLst>
                          <a:outerShdw blurRad="38100" dist="38100" dir="2700000" algn="tl">
                            <a:srgbClr val="000000">
                              <a:alpha val="43137"/>
                            </a:srgbClr>
                          </a:outerShdw>
                        </a:effectLst>
                        <a:latin typeface="+mj-lt"/>
                      </a:rPr>
                      <m:t>δ</m:t>
                    </m:r>
                  </m:oMath>
                </a14:m>
                <a:endParaRPr lang="ko-KR" altLang="en-US" sz="2400" b="1">
                  <a:solidFill>
                    <a:srgbClr val="C00000"/>
                  </a:solidFill>
                  <a:effectLst>
                    <a:outerShdw blurRad="38100" dist="38100" dir="2700000" algn="tl">
                      <a:srgbClr val="000000">
                        <a:alpha val="43137"/>
                      </a:srgbClr>
                    </a:outerShdw>
                  </a:effectLst>
                  <a:latin typeface="+mj-lt"/>
                </a:endParaRPr>
              </a:p>
            </p:txBody>
          </p:sp>
        </mc:Choice>
        <mc:Fallback xmlns="">
          <p:sp>
            <p:nvSpPr>
              <p:cNvPr id="7" name="TextBox 6">
                <a:extLst>
                  <a:ext uri="{FF2B5EF4-FFF2-40B4-BE49-F238E27FC236}">
                    <a16:creationId xmlns:a16="http://schemas.microsoft.com/office/drawing/2014/main" id="{FBD80E20-A4F3-D939-1B3F-9B1FE1830755}"/>
                  </a:ext>
                </a:extLst>
              </p:cNvPr>
              <p:cNvSpPr txBox="1">
                <a:spLocks noRot="1" noChangeAspect="1" noMove="1" noResize="1" noEditPoints="1" noAdjustHandles="1" noChangeArrowheads="1" noChangeShapeType="1" noTextEdit="1"/>
              </p:cNvSpPr>
              <p:nvPr/>
            </p:nvSpPr>
            <p:spPr>
              <a:xfrm>
                <a:off x="3871020" y="3254291"/>
                <a:ext cx="1418117" cy="461665"/>
              </a:xfrm>
              <a:prstGeom prst="rect">
                <a:avLst/>
              </a:prstGeom>
              <a:blipFill>
                <a:blip r:embed="rId3"/>
                <a:stretch>
                  <a:fillRect l="-6867" t="-10526" b="-36842"/>
                </a:stretch>
              </a:blipFill>
            </p:spPr>
            <p:txBody>
              <a:bodyPr/>
              <a:lstStyle/>
              <a:p>
                <a:r>
                  <a:rPr lang="en-US">
                    <a:noFill/>
                  </a:rPr>
                  <a:t> </a:t>
                </a:r>
              </a:p>
            </p:txBody>
          </p:sp>
        </mc:Fallback>
      </mc:AlternateContent>
      <p:grpSp>
        <p:nvGrpSpPr>
          <p:cNvPr id="14" name="그룹 13">
            <a:extLst>
              <a:ext uri="{FF2B5EF4-FFF2-40B4-BE49-F238E27FC236}">
                <a16:creationId xmlns:a16="http://schemas.microsoft.com/office/drawing/2014/main" id="{5BAC0ADE-7193-FB8D-F84D-C0541A708442}"/>
              </a:ext>
            </a:extLst>
          </p:cNvPr>
          <p:cNvGrpSpPr/>
          <p:nvPr/>
        </p:nvGrpSpPr>
        <p:grpSpPr>
          <a:xfrm>
            <a:off x="700525" y="3907698"/>
            <a:ext cx="7742950" cy="1985531"/>
            <a:chOff x="700525" y="3724818"/>
            <a:chExt cx="7742950" cy="1985531"/>
          </a:xfrm>
        </p:grpSpPr>
        <p:pic>
          <p:nvPicPr>
            <p:cNvPr id="9" name="그림 8">
              <a:extLst>
                <a:ext uri="{FF2B5EF4-FFF2-40B4-BE49-F238E27FC236}">
                  <a16:creationId xmlns:a16="http://schemas.microsoft.com/office/drawing/2014/main" id="{231197D9-CD1C-C91F-0800-A28631B08B96}"/>
                </a:ext>
              </a:extLst>
            </p:cNvPr>
            <p:cNvPicPr>
              <a:picLocks noChangeAspect="1"/>
            </p:cNvPicPr>
            <p:nvPr/>
          </p:nvPicPr>
          <p:blipFill>
            <a:blip r:embed="rId4"/>
            <a:stretch>
              <a:fillRect/>
            </a:stretch>
          </p:blipFill>
          <p:spPr>
            <a:xfrm>
              <a:off x="700525" y="3924894"/>
              <a:ext cx="7742950" cy="1785455"/>
            </a:xfrm>
            <a:prstGeom prst="rect">
              <a:avLst/>
            </a:prstGeom>
          </p:spPr>
        </p:pic>
        <p:sp>
          <p:nvSpPr>
            <p:cNvPr id="13" name="TextBox 12">
              <a:extLst>
                <a:ext uri="{FF2B5EF4-FFF2-40B4-BE49-F238E27FC236}">
                  <a16:creationId xmlns:a16="http://schemas.microsoft.com/office/drawing/2014/main" id="{B8906720-745B-CDBA-D441-800BB4B4A597}"/>
                </a:ext>
              </a:extLst>
            </p:cNvPr>
            <p:cNvSpPr txBox="1"/>
            <p:nvPr/>
          </p:nvSpPr>
          <p:spPr>
            <a:xfrm>
              <a:off x="700525" y="3724818"/>
              <a:ext cx="4572000" cy="276999"/>
            </a:xfrm>
            <a:prstGeom prst="rect">
              <a:avLst/>
            </a:prstGeom>
            <a:noFill/>
          </p:spPr>
          <p:txBody>
            <a:bodyPr wrap="square">
              <a:spAutoFit/>
            </a:bodyPr>
            <a:lstStyle/>
            <a:p>
              <a:r>
                <a:rPr lang="en-US" altLang="ko-KR" sz="1200" b="1"/>
                <a:t>Table 2. </a:t>
              </a:r>
              <a:r>
                <a:rPr lang="en-US" altLang="ko-KR" sz="1200"/>
                <a:t>Mutual information between EEG components and EDA</a:t>
              </a:r>
              <a:endParaRPr lang="ko-KR" altLang="en-US" sz="1200"/>
            </a:p>
          </p:txBody>
        </p:sp>
      </p:grpSp>
      <p:graphicFrame>
        <p:nvGraphicFramePr>
          <p:cNvPr id="8" name="다이어그램 7">
            <a:extLst>
              <a:ext uri="{FF2B5EF4-FFF2-40B4-BE49-F238E27FC236}">
                <a16:creationId xmlns:a16="http://schemas.microsoft.com/office/drawing/2014/main" id="{7DA7A5F1-DF54-92D7-FDE8-00DF9ADC2A25}"/>
              </a:ext>
            </a:extLst>
          </p:cNvPr>
          <p:cNvGraphicFramePr/>
          <p:nvPr>
            <p:extLst>
              <p:ext uri="{D42A27DB-BD31-4B8C-83A1-F6EECF244321}">
                <p14:modId xmlns:p14="http://schemas.microsoft.com/office/powerpoint/2010/main" val="3764654529"/>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a:extLst>
              <a:ext uri="{FF2B5EF4-FFF2-40B4-BE49-F238E27FC236}">
                <a16:creationId xmlns:a16="http://schemas.microsoft.com/office/drawing/2014/main" id="{D408CED2-C8D1-415F-7633-12668EA780C7}"/>
              </a:ext>
            </a:extLst>
          </p:cNvPr>
          <p:cNvSpPr txBox="1"/>
          <p:nvPr/>
        </p:nvSpPr>
        <p:spPr>
          <a:xfrm>
            <a:off x="1013918" y="2554738"/>
            <a:ext cx="7294880" cy="707886"/>
          </a:xfrm>
          <a:prstGeom prst="rect">
            <a:avLst/>
          </a:prstGeom>
          <a:noFill/>
        </p:spPr>
        <p:txBody>
          <a:bodyPr wrap="square">
            <a:spAutoFit/>
          </a:bodyPr>
          <a:lstStyle/>
          <a:p>
            <a:pPr marL="342900" indent="-342900" algn="l">
              <a:buFont typeface="Wingdings" panose="05000000000000000000" pitchFamily="2" charset="2"/>
              <a:buChar char="§"/>
            </a:pPr>
            <a:r>
              <a:rPr lang="en-US" altLang="ko-KR" sz="2000" b="1">
                <a:latin typeface="+mn-lt"/>
              </a:rPr>
              <a:t>EDA is the value most associated with delta waves particularly during focus </a:t>
            </a:r>
            <a:r>
              <a:rPr lang="en-US" altLang="ko-KR" sz="2000">
                <a:latin typeface="+mn-lt"/>
              </a:rPr>
              <a:t>[7].</a:t>
            </a:r>
            <a:endParaRPr lang="en-US" altLang="ko-KR" sz="2000">
              <a:effectLst/>
              <a:latin typeface="+mn-lt"/>
            </a:endParaRPr>
          </a:p>
        </p:txBody>
      </p:sp>
      <p:sp>
        <p:nvSpPr>
          <p:cNvPr id="17" name="직사각형 16">
            <a:extLst>
              <a:ext uri="{FF2B5EF4-FFF2-40B4-BE49-F238E27FC236}">
                <a16:creationId xmlns:a16="http://schemas.microsoft.com/office/drawing/2014/main" id="{59553AD9-C6D3-CEAC-A8DE-11B8122D5FD1}"/>
              </a:ext>
            </a:extLst>
          </p:cNvPr>
          <p:cNvSpPr/>
          <p:nvPr/>
        </p:nvSpPr>
        <p:spPr>
          <a:xfrm>
            <a:off x="2130753" y="5227914"/>
            <a:ext cx="4882493" cy="276999"/>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6470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1272143"/>
          </a:xfrm>
        </p:spPr>
        <p:txBody>
          <a:bodyPr/>
          <a:lstStyle/>
          <a:p>
            <a:r>
              <a:rPr lang="en-US" altLang="ko-KR"/>
              <a:t>2. The Correlation Between Bio-data and EEG</a:t>
            </a:r>
          </a:p>
          <a:p>
            <a:endParaRPr lang="en-US" altLang="ko-KR"/>
          </a:p>
          <a:p>
            <a:r>
              <a:rPr lang="en-US" altLang="ko-KR">
                <a:solidFill>
                  <a:schemeClr val="accent1"/>
                </a:solidFill>
              </a:rPr>
              <a:t>(Sleep Duration)</a:t>
            </a:r>
            <a:endParaRPr lang="ko-KR" altLang="en-US">
              <a:solidFill>
                <a:schemeClr val="accent1"/>
              </a:solidFill>
            </a:endParaRP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15</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8DCF15-BB16-202D-0282-5E129BDFC907}"/>
                  </a:ext>
                </a:extLst>
              </p:cNvPr>
              <p:cNvSpPr txBox="1"/>
              <p:nvPr/>
            </p:nvSpPr>
            <p:spPr>
              <a:xfrm>
                <a:off x="3187449" y="4017416"/>
                <a:ext cx="2785259" cy="461665"/>
              </a:xfrm>
              <a:prstGeom prst="rect">
                <a:avLst/>
              </a:prstGeom>
              <a:noFill/>
            </p:spPr>
            <p:txBody>
              <a:bodyPr wrap="square">
                <a:spAutoFit/>
              </a:bodyPr>
              <a:lstStyle/>
              <a:p>
                <a:r>
                  <a:rPr lang="en-US" altLang="ko-KR" sz="2400" b="1">
                    <a:solidFill>
                      <a:srgbClr val="C00000"/>
                    </a:solidFill>
                    <a:effectLst>
                      <a:outerShdw blurRad="38100" dist="38100" dir="2700000" algn="tl">
                        <a:srgbClr val="000000">
                          <a:alpha val="43137"/>
                        </a:srgbClr>
                      </a:outerShdw>
                    </a:effectLst>
                    <a:latin typeface="+mj-lt"/>
                  </a:rPr>
                  <a:t>S</a:t>
                </a:r>
                <a14:m>
                  <m:oMath xmlns:m="http://schemas.openxmlformats.org/officeDocument/2006/math">
                    <m:r>
                      <a:rPr lang="en-US" altLang="ko-KR" sz="2400" b="1" i="0" dirty="0" smtClean="0">
                        <a:solidFill>
                          <a:srgbClr val="C00000"/>
                        </a:solidFill>
                        <a:effectLst>
                          <a:outerShdw blurRad="38100" dist="38100" dir="2700000" algn="tl">
                            <a:srgbClr val="000000">
                              <a:alpha val="43137"/>
                            </a:srgbClr>
                          </a:outerShdw>
                        </a:effectLst>
                        <a:latin typeface="Cambria Math" panose="02040503050406030204" pitchFamily="18" charset="0"/>
                      </a:rPr>
                      <m:t>𝐥</m:t>
                    </m:r>
                    <m:r>
                      <m:rPr>
                        <m:nor/>
                      </m:rPr>
                      <a:rPr lang="en-US" altLang="ko-KR" sz="2400" b="1" i="0" dirty="0" smtClean="0">
                        <a:solidFill>
                          <a:srgbClr val="C00000"/>
                        </a:solidFill>
                        <a:effectLst>
                          <a:outerShdw blurRad="38100" dist="38100" dir="2700000" algn="tl">
                            <a:srgbClr val="000000">
                              <a:alpha val="43137"/>
                            </a:srgbClr>
                          </a:outerShdw>
                        </a:effectLst>
                        <a:latin typeface="+mj-lt"/>
                      </a:rPr>
                      <m:t>eep</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n-US" altLang="ko-KR" sz="2400" b="1" i="0" dirty="0" smtClean="0">
                        <a:solidFill>
                          <a:srgbClr val="C00000"/>
                        </a:solidFill>
                        <a:effectLst>
                          <a:outerShdw blurRad="38100" dist="38100" dir="2700000" algn="tl">
                            <a:srgbClr val="000000">
                              <a:alpha val="43137"/>
                            </a:srgbClr>
                          </a:outerShdw>
                        </a:effectLst>
                        <a:latin typeface="+mj-lt"/>
                      </a:rPr>
                      <m:t>Duration</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ko-KR" altLang="en-US" sz="2400" b="1" dirty="0">
                        <a:solidFill>
                          <a:srgbClr val="C00000"/>
                        </a:solidFill>
                        <a:effectLst>
                          <a:outerShdw blurRad="38100" dist="38100" dir="2700000" algn="tl">
                            <a:srgbClr val="000000">
                              <a:alpha val="43137"/>
                            </a:srgbClr>
                          </a:outerShdw>
                        </a:effectLst>
                        <a:latin typeface="+mj-lt"/>
                      </a:rPr>
                      <m:t>∝</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l-GR" altLang="ko-KR" sz="2400" b="1" dirty="0" smtClean="0">
                        <a:solidFill>
                          <a:srgbClr val="C00000"/>
                        </a:solidFill>
                        <a:effectLst>
                          <a:outerShdw blurRad="38100" dist="38100" dir="2700000" algn="tl">
                            <a:srgbClr val="000000">
                              <a:alpha val="43137"/>
                            </a:srgbClr>
                          </a:outerShdw>
                        </a:effectLst>
                        <a:latin typeface="+mj-lt"/>
                      </a:rPr>
                      <m:t>α</m:t>
                    </m:r>
                  </m:oMath>
                </a14:m>
                <a:endParaRPr lang="ko-KR" altLang="en-US" sz="2400" b="1">
                  <a:solidFill>
                    <a:srgbClr val="C00000"/>
                  </a:solidFill>
                  <a:effectLst>
                    <a:outerShdw blurRad="38100" dist="38100" dir="2700000" algn="tl">
                      <a:srgbClr val="000000">
                        <a:alpha val="43137"/>
                      </a:srgbClr>
                    </a:outerShdw>
                  </a:effectLst>
                  <a:latin typeface="+mj-lt"/>
                </a:endParaRPr>
              </a:p>
            </p:txBody>
          </p:sp>
        </mc:Choice>
        <mc:Fallback xmlns="">
          <p:sp>
            <p:nvSpPr>
              <p:cNvPr id="9" name="TextBox 8">
                <a:extLst>
                  <a:ext uri="{FF2B5EF4-FFF2-40B4-BE49-F238E27FC236}">
                    <a16:creationId xmlns:a16="http://schemas.microsoft.com/office/drawing/2014/main" id="{8C8DCF15-BB16-202D-0282-5E129BDFC907}"/>
                  </a:ext>
                </a:extLst>
              </p:cNvPr>
              <p:cNvSpPr txBox="1">
                <a:spLocks noRot="1" noChangeAspect="1" noMove="1" noResize="1" noEditPoints="1" noAdjustHandles="1" noChangeArrowheads="1" noChangeShapeType="1" noTextEdit="1"/>
              </p:cNvSpPr>
              <p:nvPr/>
            </p:nvSpPr>
            <p:spPr>
              <a:xfrm>
                <a:off x="3187449" y="4017416"/>
                <a:ext cx="2785259" cy="461665"/>
              </a:xfrm>
              <a:prstGeom prst="rect">
                <a:avLst/>
              </a:prstGeom>
              <a:blipFill>
                <a:blip r:embed="rId3"/>
                <a:stretch>
                  <a:fillRect l="-3720" t="-10526" b="-36842"/>
                </a:stretch>
              </a:blipFill>
            </p:spPr>
            <p:txBody>
              <a:bodyPr/>
              <a:lstStyle/>
              <a:p>
                <a:r>
                  <a:rPr lang="en-US">
                    <a:noFill/>
                  </a:rPr>
                  <a:t> </a:t>
                </a:r>
              </a:p>
            </p:txBody>
          </p:sp>
        </mc:Fallback>
      </mc:AlternateContent>
      <p:graphicFrame>
        <p:nvGraphicFramePr>
          <p:cNvPr id="7" name="다이어그램 6">
            <a:extLst>
              <a:ext uri="{FF2B5EF4-FFF2-40B4-BE49-F238E27FC236}">
                <a16:creationId xmlns:a16="http://schemas.microsoft.com/office/drawing/2014/main" id="{9BD976CF-656B-BAD5-969B-035978CB7FDE}"/>
              </a:ext>
            </a:extLst>
          </p:cNvPr>
          <p:cNvGraphicFramePr/>
          <p:nvPr>
            <p:extLst>
              <p:ext uri="{D42A27DB-BD31-4B8C-83A1-F6EECF244321}">
                <p14:modId xmlns:p14="http://schemas.microsoft.com/office/powerpoint/2010/main" val="4098286087"/>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520176F9-5F00-AAFE-052C-217C1BE62F61}"/>
              </a:ext>
            </a:extLst>
          </p:cNvPr>
          <p:cNvSpPr txBox="1"/>
          <p:nvPr/>
        </p:nvSpPr>
        <p:spPr>
          <a:xfrm>
            <a:off x="932639" y="2797389"/>
            <a:ext cx="7294880" cy="707886"/>
          </a:xfrm>
          <a:prstGeom prst="rect">
            <a:avLst/>
          </a:prstGeom>
          <a:noFill/>
        </p:spPr>
        <p:txBody>
          <a:bodyPr wrap="square">
            <a:spAutoFit/>
          </a:bodyPr>
          <a:lstStyle/>
          <a:p>
            <a:pPr marL="342900" indent="-342900" algn="l">
              <a:buFont typeface="Wingdings" panose="05000000000000000000" pitchFamily="2" charset="2"/>
              <a:buChar char="§"/>
            </a:pPr>
            <a:r>
              <a:rPr lang="en-US" altLang="ko-KR" sz="2000" b="1">
                <a:latin typeface="+mn-lt"/>
              </a:rPr>
              <a:t>The alpha wave decreased when the participants had insufficient sleep </a:t>
            </a:r>
            <a:r>
              <a:rPr lang="en-US" altLang="ko-KR" sz="2000">
                <a:latin typeface="+mn-lt"/>
              </a:rPr>
              <a:t>[8].</a:t>
            </a:r>
          </a:p>
        </p:txBody>
      </p:sp>
    </p:spTree>
    <p:extLst>
      <p:ext uri="{BB962C8B-B14F-4D97-AF65-F5344CB8AC3E}">
        <p14:creationId xmlns:p14="http://schemas.microsoft.com/office/powerpoint/2010/main" val="73025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사각형: 둥근 모서리 14">
            <a:extLst>
              <a:ext uri="{FF2B5EF4-FFF2-40B4-BE49-F238E27FC236}">
                <a16:creationId xmlns:a16="http://schemas.microsoft.com/office/drawing/2014/main" id="{0CEE4E80-47EE-DD45-76AF-7B1E1EFB960A}"/>
              </a:ext>
            </a:extLst>
          </p:cNvPr>
          <p:cNvSpPr/>
          <p:nvPr/>
        </p:nvSpPr>
        <p:spPr>
          <a:xfrm>
            <a:off x="2250830" y="4730483"/>
            <a:ext cx="4828348" cy="1121493"/>
          </a:xfrm>
          <a:prstGeom prst="round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ko-KR" altLang="en-US" sz="2000" b="1"/>
          </a:p>
        </p:txBody>
      </p:sp>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719786" cy="338554"/>
          </a:xfrm>
        </p:spPr>
        <p:txBody>
          <a:bodyPr/>
          <a:lstStyle/>
          <a:p>
            <a:r>
              <a:rPr lang="en-US" altLang="ko-KR">
                <a:latin typeface="Franklin Gothic Demi Cond"/>
                <a:ea typeface="돋움"/>
              </a:rPr>
              <a:t>3. The Correlation Between Bio-data and Concentration </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1117213" y="1595488"/>
            <a:ext cx="6925733" cy="1652077"/>
          </a:xfrm>
        </p:spPr>
        <p:txBody>
          <a:bodyPr>
            <a:normAutofit/>
          </a:bodyPr>
          <a:lstStyle/>
          <a:p>
            <a:pPr marL="0" indent="0" algn="l">
              <a:buNone/>
            </a:pPr>
            <a:endParaRPr lang="en-US" altLang="ko-KR" sz="1600"/>
          </a:p>
          <a:p>
            <a:pPr marL="0" indent="0" algn="l">
              <a:buNone/>
            </a:pPr>
            <a:endParaRPr lang="en-US" altLang="ko-KR" sz="1600"/>
          </a:p>
          <a:p>
            <a:r>
              <a:rPr lang="en-US" altLang="ko-KR" sz="2000" b="1">
                <a:latin typeface="+mn-lt"/>
              </a:rPr>
              <a:t>The concentration has powerful relations with bio-data especially with HRV, EDA, and sleep duration </a:t>
            </a:r>
            <a:r>
              <a:rPr lang="en-US" altLang="ko-KR" sz="2000">
                <a:latin typeface="+mn-lt"/>
              </a:rPr>
              <a:t>[9] [10] [11].</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16</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609BFE-CA0B-01D5-AA0C-C8A6C9B5AD40}"/>
                  </a:ext>
                </a:extLst>
              </p:cNvPr>
              <p:cNvSpPr txBox="1"/>
              <p:nvPr/>
            </p:nvSpPr>
            <p:spPr>
              <a:xfrm>
                <a:off x="3041768" y="2953705"/>
                <a:ext cx="3060464" cy="461665"/>
              </a:xfrm>
              <a:prstGeom prst="rect">
                <a:avLst/>
              </a:prstGeom>
              <a:noFill/>
            </p:spPr>
            <p:txBody>
              <a:bodyPr wrap="square">
                <a:spAutoFit/>
              </a:bodyPr>
              <a:lstStyle/>
              <a:p>
                <a:r>
                  <a:rPr lang="en-US" altLang="ko-KR" sz="2400" b="1">
                    <a:solidFill>
                      <a:srgbClr val="C00000"/>
                    </a:solidFill>
                    <a:effectLst>
                      <a:outerShdw blurRad="38100" dist="38100" dir="2700000" algn="tl">
                        <a:srgbClr val="000000">
                          <a:alpha val="43137"/>
                        </a:srgbClr>
                      </a:outerShdw>
                    </a:effectLst>
                    <a:latin typeface="+mj-lt"/>
                  </a:rPr>
                  <a:t>HRV </a:t>
                </a:r>
                <a14:m>
                  <m:oMath xmlns:m="http://schemas.openxmlformats.org/officeDocument/2006/math">
                    <m:r>
                      <m:rPr>
                        <m:nor/>
                      </m:rPr>
                      <a:rPr lang="ko-KR" altLang="en-US" sz="2400" b="1" dirty="0">
                        <a:solidFill>
                          <a:srgbClr val="C00000"/>
                        </a:solidFill>
                        <a:effectLst>
                          <a:outerShdw blurRad="38100" dist="38100" dir="2700000" algn="tl">
                            <a:srgbClr val="000000">
                              <a:alpha val="43137"/>
                            </a:srgbClr>
                          </a:outerShdw>
                        </a:effectLst>
                        <a:latin typeface="+mj-lt"/>
                      </a:rPr>
                      <m:t>∝</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n-US" altLang="ko-KR" sz="2400" b="1" i="0" dirty="0" smtClean="0">
                        <a:solidFill>
                          <a:srgbClr val="C00000"/>
                        </a:solidFill>
                        <a:effectLst>
                          <a:outerShdw blurRad="38100" dist="38100" dir="2700000" algn="tl">
                            <a:srgbClr val="000000">
                              <a:alpha val="43137"/>
                            </a:srgbClr>
                          </a:outerShdw>
                        </a:effectLst>
                        <a:latin typeface="+mj-lt"/>
                      </a:rPr>
                      <m:t>Concentration</m:t>
                    </m:r>
                  </m:oMath>
                </a14:m>
                <a:endParaRPr lang="ko-KR" altLang="en-US" sz="2400" b="1">
                  <a:solidFill>
                    <a:srgbClr val="C00000"/>
                  </a:solidFill>
                  <a:effectLst>
                    <a:outerShdw blurRad="38100" dist="38100" dir="2700000" algn="tl">
                      <a:srgbClr val="000000">
                        <a:alpha val="43137"/>
                      </a:srgbClr>
                    </a:outerShdw>
                  </a:effectLst>
                  <a:latin typeface="+mj-lt"/>
                </a:endParaRPr>
              </a:p>
            </p:txBody>
          </p:sp>
        </mc:Choice>
        <mc:Fallback xmlns="">
          <p:sp>
            <p:nvSpPr>
              <p:cNvPr id="7" name="TextBox 6">
                <a:extLst>
                  <a:ext uri="{FF2B5EF4-FFF2-40B4-BE49-F238E27FC236}">
                    <a16:creationId xmlns:a16="http://schemas.microsoft.com/office/drawing/2014/main" id="{CE609BFE-CA0B-01D5-AA0C-C8A6C9B5AD40}"/>
                  </a:ext>
                </a:extLst>
              </p:cNvPr>
              <p:cNvSpPr txBox="1">
                <a:spLocks noRot="1" noChangeAspect="1" noMove="1" noResize="1" noEditPoints="1" noAdjustHandles="1" noChangeArrowheads="1" noChangeShapeType="1" noTextEdit="1"/>
              </p:cNvSpPr>
              <p:nvPr/>
            </p:nvSpPr>
            <p:spPr>
              <a:xfrm>
                <a:off x="3041768" y="2953705"/>
                <a:ext cx="3060464" cy="461665"/>
              </a:xfrm>
              <a:prstGeom prst="rect">
                <a:avLst/>
              </a:prstGeom>
              <a:blipFill>
                <a:blip r:embed="rId3"/>
                <a:stretch>
                  <a:fillRect l="-3187" t="-10667" b="-3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D8DD71-1E3D-A04A-E784-35678AA055CC}"/>
                  </a:ext>
                </a:extLst>
              </p:cNvPr>
              <p:cNvSpPr txBox="1"/>
              <p:nvPr/>
            </p:nvSpPr>
            <p:spPr>
              <a:xfrm>
                <a:off x="3049847" y="3499559"/>
                <a:ext cx="3060464" cy="461665"/>
              </a:xfrm>
              <a:prstGeom prst="rect">
                <a:avLst/>
              </a:prstGeom>
              <a:noFill/>
            </p:spPr>
            <p:txBody>
              <a:bodyPr wrap="square">
                <a:spAutoFit/>
              </a:bodyPr>
              <a:lstStyle/>
              <a:p>
                <a:r>
                  <a:rPr lang="en-US" altLang="ko-KR" sz="2400" b="1">
                    <a:solidFill>
                      <a:srgbClr val="C00000"/>
                    </a:solidFill>
                    <a:effectLst>
                      <a:outerShdw blurRad="38100" dist="38100" dir="2700000" algn="tl">
                        <a:srgbClr val="000000">
                          <a:alpha val="43137"/>
                        </a:srgbClr>
                      </a:outerShdw>
                    </a:effectLst>
                    <a:latin typeface="+mj-lt"/>
                  </a:rPr>
                  <a:t>EDA </a:t>
                </a:r>
                <a14:m>
                  <m:oMath xmlns:m="http://schemas.openxmlformats.org/officeDocument/2006/math">
                    <m:r>
                      <m:rPr>
                        <m:nor/>
                      </m:rPr>
                      <a:rPr lang="ko-KR" altLang="en-US" sz="2400" b="1" dirty="0">
                        <a:solidFill>
                          <a:srgbClr val="C00000"/>
                        </a:solidFill>
                        <a:effectLst>
                          <a:outerShdw blurRad="38100" dist="38100" dir="2700000" algn="tl">
                            <a:srgbClr val="000000">
                              <a:alpha val="43137"/>
                            </a:srgbClr>
                          </a:outerShdw>
                        </a:effectLst>
                        <a:latin typeface="+mj-lt"/>
                      </a:rPr>
                      <m:t>∝</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n-US" altLang="ko-KR" sz="2400" b="1" i="0" dirty="0" smtClean="0">
                        <a:solidFill>
                          <a:srgbClr val="C00000"/>
                        </a:solidFill>
                        <a:effectLst>
                          <a:outerShdw blurRad="38100" dist="38100" dir="2700000" algn="tl">
                            <a:srgbClr val="000000">
                              <a:alpha val="43137"/>
                            </a:srgbClr>
                          </a:outerShdw>
                        </a:effectLst>
                        <a:latin typeface="+mj-lt"/>
                      </a:rPr>
                      <m:t>Concentration</m:t>
                    </m:r>
                  </m:oMath>
                </a14:m>
                <a:endParaRPr lang="ko-KR" altLang="en-US" sz="2400" b="1">
                  <a:solidFill>
                    <a:srgbClr val="C00000"/>
                  </a:solidFill>
                  <a:effectLst>
                    <a:outerShdw blurRad="38100" dist="38100" dir="2700000" algn="tl">
                      <a:srgbClr val="000000">
                        <a:alpha val="43137"/>
                      </a:srgbClr>
                    </a:outerShdw>
                  </a:effectLst>
                  <a:latin typeface="+mj-lt"/>
                </a:endParaRPr>
              </a:p>
            </p:txBody>
          </p:sp>
        </mc:Choice>
        <mc:Fallback xmlns="">
          <p:sp>
            <p:nvSpPr>
              <p:cNvPr id="8" name="TextBox 7">
                <a:extLst>
                  <a:ext uri="{FF2B5EF4-FFF2-40B4-BE49-F238E27FC236}">
                    <a16:creationId xmlns:a16="http://schemas.microsoft.com/office/drawing/2014/main" id="{A3D8DD71-1E3D-A04A-E784-35678AA055CC}"/>
                  </a:ext>
                </a:extLst>
              </p:cNvPr>
              <p:cNvSpPr txBox="1">
                <a:spLocks noRot="1" noChangeAspect="1" noMove="1" noResize="1" noEditPoints="1" noAdjustHandles="1" noChangeArrowheads="1" noChangeShapeType="1" noTextEdit="1"/>
              </p:cNvSpPr>
              <p:nvPr/>
            </p:nvSpPr>
            <p:spPr>
              <a:xfrm>
                <a:off x="3049847" y="3499559"/>
                <a:ext cx="3060464" cy="461665"/>
              </a:xfrm>
              <a:prstGeom prst="rect">
                <a:avLst/>
              </a:prstGeom>
              <a:blipFill>
                <a:blip r:embed="rId4"/>
                <a:stretch>
                  <a:fillRect l="-3187" t="-10526" b="-36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95E0F5-2B49-CF89-3295-8C73AC71D86E}"/>
                  </a:ext>
                </a:extLst>
              </p:cNvPr>
              <p:cNvSpPr txBox="1"/>
              <p:nvPr/>
            </p:nvSpPr>
            <p:spPr>
              <a:xfrm>
                <a:off x="2464721" y="4045413"/>
                <a:ext cx="4425615" cy="461665"/>
              </a:xfrm>
              <a:prstGeom prst="rect">
                <a:avLst/>
              </a:prstGeom>
              <a:noFill/>
            </p:spPr>
            <p:txBody>
              <a:bodyPr wrap="square">
                <a:spAutoFit/>
              </a:bodyPr>
              <a:lstStyle/>
              <a:p>
                <a:r>
                  <a:rPr lang="en-US" altLang="ko-KR" sz="2400" b="1">
                    <a:solidFill>
                      <a:srgbClr val="C00000"/>
                    </a:solidFill>
                    <a:effectLst>
                      <a:outerShdw blurRad="38100" dist="38100" dir="2700000" algn="tl">
                        <a:srgbClr val="000000">
                          <a:alpha val="43137"/>
                        </a:srgbClr>
                      </a:outerShdw>
                    </a:effectLst>
                    <a:latin typeface="+mj-lt"/>
                  </a:rPr>
                  <a:t>Sleep Duration </a:t>
                </a:r>
                <a14:m>
                  <m:oMath xmlns:m="http://schemas.openxmlformats.org/officeDocument/2006/math">
                    <m:r>
                      <m:rPr>
                        <m:nor/>
                      </m:rPr>
                      <a:rPr lang="ko-KR" altLang="en-US" sz="2400" b="1" dirty="0">
                        <a:solidFill>
                          <a:srgbClr val="C00000"/>
                        </a:solidFill>
                        <a:effectLst>
                          <a:outerShdw blurRad="38100" dist="38100" dir="2700000" algn="tl">
                            <a:srgbClr val="000000">
                              <a:alpha val="43137"/>
                            </a:srgbClr>
                          </a:outerShdw>
                        </a:effectLst>
                        <a:latin typeface="+mj-lt"/>
                      </a:rPr>
                      <m:t>∝</m:t>
                    </m:r>
                    <m:r>
                      <m:rPr>
                        <m:nor/>
                      </m:rPr>
                      <a:rPr lang="en-US" altLang="ko-KR" sz="2400" b="1" i="0" dirty="0" smtClean="0">
                        <a:solidFill>
                          <a:srgbClr val="C00000"/>
                        </a:solidFill>
                        <a:effectLst>
                          <a:outerShdw blurRad="38100" dist="38100" dir="2700000" algn="tl">
                            <a:srgbClr val="000000">
                              <a:alpha val="43137"/>
                            </a:srgbClr>
                          </a:outerShdw>
                        </a:effectLst>
                        <a:latin typeface="+mj-lt"/>
                      </a:rPr>
                      <m:t> </m:t>
                    </m:r>
                    <m:r>
                      <m:rPr>
                        <m:nor/>
                      </m:rPr>
                      <a:rPr lang="en-US" altLang="ko-KR" sz="2400" b="1" i="0" dirty="0" smtClean="0">
                        <a:solidFill>
                          <a:srgbClr val="C00000"/>
                        </a:solidFill>
                        <a:effectLst>
                          <a:outerShdw blurRad="38100" dist="38100" dir="2700000" algn="tl">
                            <a:srgbClr val="000000">
                              <a:alpha val="43137"/>
                            </a:srgbClr>
                          </a:outerShdw>
                        </a:effectLst>
                        <a:latin typeface="+mj-lt"/>
                      </a:rPr>
                      <m:t>Concentration</m:t>
                    </m:r>
                  </m:oMath>
                </a14:m>
                <a:endParaRPr lang="ko-KR" altLang="en-US" sz="2400" b="1">
                  <a:solidFill>
                    <a:srgbClr val="C00000"/>
                  </a:solidFill>
                  <a:effectLst>
                    <a:outerShdw blurRad="38100" dist="38100" dir="2700000" algn="tl">
                      <a:srgbClr val="000000">
                        <a:alpha val="43137"/>
                      </a:srgbClr>
                    </a:outerShdw>
                  </a:effectLst>
                  <a:latin typeface="+mj-lt"/>
                </a:endParaRPr>
              </a:p>
            </p:txBody>
          </p:sp>
        </mc:Choice>
        <mc:Fallback xmlns="">
          <p:sp>
            <p:nvSpPr>
              <p:cNvPr id="9" name="TextBox 8">
                <a:extLst>
                  <a:ext uri="{FF2B5EF4-FFF2-40B4-BE49-F238E27FC236}">
                    <a16:creationId xmlns:a16="http://schemas.microsoft.com/office/drawing/2014/main" id="{D295E0F5-2B49-CF89-3295-8C73AC71D86E}"/>
                  </a:ext>
                </a:extLst>
              </p:cNvPr>
              <p:cNvSpPr txBox="1">
                <a:spLocks noRot="1" noChangeAspect="1" noMove="1" noResize="1" noEditPoints="1" noAdjustHandles="1" noChangeArrowheads="1" noChangeShapeType="1" noTextEdit="1"/>
              </p:cNvSpPr>
              <p:nvPr/>
            </p:nvSpPr>
            <p:spPr>
              <a:xfrm>
                <a:off x="2464721" y="4045413"/>
                <a:ext cx="4425615" cy="461665"/>
              </a:xfrm>
              <a:prstGeom prst="rect">
                <a:avLst/>
              </a:prstGeom>
              <a:blipFill>
                <a:blip r:embed="rId5"/>
                <a:stretch>
                  <a:fillRect l="-2204" t="-10667" b="-38667"/>
                </a:stretch>
              </a:blipFill>
            </p:spPr>
            <p:txBody>
              <a:bodyPr/>
              <a:lstStyle/>
              <a:p>
                <a:r>
                  <a:rPr lang="en-US">
                    <a:noFill/>
                  </a:rPr>
                  <a:t> </a:t>
                </a:r>
              </a:p>
            </p:txBody>
          </p:sp>
        </mc:Fallback>
      </mc:AlternateContent>
      <p:graphicFrame>
        <p:nvGraphicFramePr>
          <p:cNvPr id="12" name="다이어그램 11">
            <a:extLst>
              <a:ext uri="{FF2B5EF4-FFF2-40B4-BE49-F238E27FC236}">
                <a16:creationId xmlns:a16="http://schemas.microsoft.com/office/drawing/2014/main" id="{1ABEB9AA-0A89-83A6-D5E6-42F9AAB85B45}"/>
              </a:ext>
            </a:extLst>
          </p:cNvPr>
          <p:cNvGraphicFramePr/>
          <p:nvPr>
            <p:extLst>
              <p:ext uri="{D42A27DB-BD31-4B8C-83A1-F6EECF244321}">
                <p14:modId xmlns:p14="http://schemas.microsoft.com/office/powerpoint/2010/main" val="111290790"/>
              </p:ext>
            </p:extLst>
          </p:nvPr>
        </p:nvGraphicFramePr>
        <p:xfrm>
          <a:off x="6982833" y="635916"/>
          <a:ext cx="2288777" cy="14184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ext Placeholder 3">
            <a:extLst>
              <a:ext uri="{FF2B5EF4-FFF2-40B4-BE49-F238E27FC236}">
                <a16:creationId xmlns:a16="http://schemas.microsoft.com/office/drawing/2014/main" id="{E5A7602D-9926-2C36-4109-27466A7E6E52}"/>
              </a:ext>
            </a:extLst>
          </p:cNvPr>
          <p:cNvSpPr txBox="1">
            <a:spLocks/>
          </p:cNvSpPr>
          <p:nvPr/>
        </p:nvSpPr>
        <p:spPr>
          <a:xfrm>
            <a:off x="2413450" y="4538783"/>
            <a:ext cx="7072194" cy="752447"/>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30000"/>
              </a:lnSpc>
              <a:buFont typeface="Wingdings" charset="2"/>
              <a:buNone/>
            </a:pPr>
            <a:endParaRPr lang="en-US" altLang="ko-KR" sz="1600"/>
          </a:p>
          <a:p>
            <a:pPr>
              <a:lnSpc>
                <a:spcPct val="130000"/>
              </a:lnSpc>
              <a:buFont typeface="Wingdings" panose="05000000000000000000" pitchFamily="2" charset="2"/>
              <a:buChar char="ü"/>
            </a:pPr>
            <a:r>
              <a:rPr lang="en-US" altLang="ko-KR" sz="2000">
                <a:latin typeface="+mn-lt"/>
              </a:rPr>
              <a:t>Numerical relationship?</a:t>
            </a:r>
            <a:r>
              <a:rPr lang="en-US" altLang="ko-KR" sz="2000" b="1">
                <a:latin typeface="+mn-lt"/>
              </a:rPr>
              <a:t> </a:t>
            </a:r>
            <a:endParaRPr lang="en-US" altLang="ko-KR" sz="2400" b="1">
              <a:solidFill>
                <a:srgbClr val="C00000"/>
              </a:solidFill>
              <a:latin typeface="+mn-lt"/>
            </a:endParaRPr>
          </a:p>
        </p:txBody>
      </p:sp>
      <p:sp>
        <p:nvSpPr>
          <p:cNvPr id="13" name="TextBox 12">
            <a:extLst>
              <a:ext uri="{FF2B5EF4-FFF2-40B4-BE49-F238E27FC236}">
                <a16:creationId xmlns:a16="http://schemas.microsoft.com/office/drawing/2014/main" id="{CEEF3BF4-D6C9-B531-1753-E25D3C2D7999}"/>
              </a:ext>
            </a:extLst>
          </p:cNvPr>
          <p:cNvSpPr txBox="1"/>
          <p:nvPr/>
        </p:nvSpPr>
        <p:spPr>
          <a:xfrm>
            <a:off x="5212583" y="4852332"/>
            <a:ext cx="374301" cy="400110"/>
          </a:xfrm>
          <a:prstGeom prst="rect">
            <a:avLst/>
          </a:prstGeom>
          <a:noFill/>
        </p:spPr>
        <p:txBody>
          <a:bodyPr wrap="square">
            <a:spAutoFit/>
          </a:bodyPr>
          <a:lstStyle/>
          <a:p>
            <a:r>
              <a:rPr lang="en-US" altLang="ko-KR" sz="2000" b="1">
                <a:solidFill>
                  <a:srgbClr val="C00000"/>
                </a:solidFill>
                <a:effectLst>
                  <a:outerShdw blurRad="38100" dist="38100" dir="2700000" algn="tl">
                    <a:srgbClr val="000000">
                      <a:alpha val="43137"/>
                    </a:srgbClr>
                  </a:outerShdw>
                </a:effectLst>
              </a:rPr>
              <a:t>X</a:t>
            </a:r>
            <a:endParaRPr lang="ko-KR" altLang="en-US" sz="200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E0CD4C8C-EA4E-CE40-3E26-0C2BAC496DFF}"/>
              </a:ext>
            </a:extLst>
          </p:cNvPr>
          <p:cNvSpPr txBox="1"/>
          <p:nvPr/>
        </p:nvSpPr>
        <p:spPr>
          <a:xfrm>
            <a:off x="2930587" y="5232135"/>
            <a:ext cx="4637986" cy="451406"/>
          </a:xfrm>
          <a:prstGeom prst="rect">
            <a:avLst/>
          </a:prstGeom>
          <a:noFill/>
        </p:spPr>
        <p:txBody>
          <a:bodyPr wrap="square">
            <a:spAutoFit/>
          </a:bodyPr>
          <a:lstStyle/>
          <a:p>
            <a:pPr>
              <a:lnSpc>
                <a:spcPct val="130000"/>
              </a:lnSpc>
            </a:pPr>
            <a:r>
              <a:rPr lang="en-US" altLang="ko-KR" sz="2000">
                <a:latin typeface="+mn-lt"/>
              </a:rPr>
              <a:t>Find out </a:t>
            </a:r>
            <a:r>
              <a:rPr lang="en-US" altLang="ko-KR" sz="2000" b="1">
                <a:latin typeface="+mn-lt"/>
              </a:rPr>
              <a:t>the concrete relationship </a:t>
            </a:r>
            <a:r>
              <a:rPr lang="en-US" altLang="ko-KR" sz="2000">
                <a:latin typeface="+mn-lt"/>
              </a:rPr>
              <a:t>! </a:t>
            </a:r>
          </a:p>
        </p:txBody>
      </p:sp>
      <p:sp>
        <p:nvSpPr>
          <p:cNvPr id="16" name="화살표: 오른쪽 15">
            <a:extLst>
              <a:ext uri="{FF2B5EF4-FFF2-40B4-BE49-F238E27FC236}">
                <a16:creationId xmlns:a16="http://schemas.microsoft.com/office/drawing/2014/main" id="{F08905D1-55F2-216F-0A62-4A84BFCD6A1C}"/>
              </a:ext>
            </a:extLst>
          </p:cNvPr>
          <p:cNvSpPr/>
          <p:nvPr/>
        </p:nvSpPr>
        <p:spPr>
          <a:xfrm>
            <a:off x="2642169" y="5354968"/>
            <a:ext cx="288418" cy="28331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5929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3" grpId="0"/>
      <p:bldP spid="14"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696335" y="1138598"/>
            <a:ext cx="6925733" cy="338554"/>
          </a:xfrm>
        </p:spPr>
        <p:txBody>
          <a:bodyPr/>
          <a:lstStyle/>
          <a:p>
            <a:r>
              <a:rPr lang="en-US" altLang="ko-KR"/>
              <a:t>Novelty</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17</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7" name="Group 6">
            <a:extLst>
              <a:ext uri="{FF2B5EF4-FFF2-40B4-BE49-F238E27FC236}">
                <a16:creationId xmlns:a16="http://schemas.microsoft.com/office/drawing/2014/main" id="{2A71DCBF-9255-16BA-AD1D-40F4B44946F3}"/>
              </a:ext>
            </a:extLst>
          </p:cNvPr>
          <p:cNvGrpSpPr/>
          <p:nvPr/>
        </p:nvGrpSpPr>
        <p:grpSpPr>
          <a:xfrm>
            <a:off x="687786" y="1812449"/>
            <a:ext cx="7627373" cy="889876"/>
            <a:chOff x="696335" y="1577903"/>
            <a:chExt cx="7627373" cy="889876"/>
          </a:xfrm>
        </p:grpSpPr>
        <p:sp>
          <p:nvSpPr>
            <p:cNvPr id="4" name="사각형: 둥근 모서리 3">
              <a:extLst>
                <a:ext uri="{FF2B5EF4-FFF2-40B4-BE49-F238E27FC236}">
                  <a16:creationId xmlns:a16="http://schemas.microsoft.com/office/drawing/2014/main" id="{71671CB5-208B-D746-AF51-EA1C89B83169}"/>
                </a:ext>
              </a:extLst>
            </p:cNvPr>
            <p:cNvSpPr/>
            <p:nvPr/>
          </p:nvSpPr>
          <p:spPr>
            <a:xfrm>
              <a:off x="696335" y="1781769"/>
              <a:ext cx="7627373" cy="686010"/>
            </a:xfrm>
            <a:prstGeom prst="roundRec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ko-KR" sz="2000" b="1"/>
                <a:t>Using a wearable device in daily life</a:t>
              </a:r>
              <a:endParaRPr lang="ko-KR" altLang="en-US" sz="2000" b="1"/>
            </a:p>
          </p:txBody>
        </p:sp>
        <p:sp>
          <p:nvSpPr>
            <p:cNvPr id="16" name="사각형: 둥근 모서리 15">
              <a:extLst>
                <a:ext uri="{FF2B5EF4-FFF2-40B4-BE49-F238E27FC236}">
                  <a16:creationId xmlns:a16="http://schemas.microsoft.com/office/drawing/2014/main" id="{36E0BC2E-577A-897C-72AE-610037EDC026}"/>
                </a:ext>
              </a:extLst>
            </p:cNvPr>
            <p:cNvSpPr/>
            <p:nvPr/>
          </p:nvSpPr>
          <p:spPr>
            <a:xfrm>
              <a:off x="993171" y="1577903"/>
              <a:ext cx="1322961" cy="338554"/>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6"/>
                  </a:solidFill>
                </a:rPr>
                <a:t>Tool</a:t>
              </a:r>
              <a:endParaRPr lang="ko-KR" altLang="en-US" sz="2000" b="1">
                <a:solidFill>
                  <a:schemeClr val="accent6"/>
                </a:solidFill>
              </a:endParaRPr>
            </a:p>
          </p:txBody>
        </p:sp>
      </p:grpSp>
      <p:sp>
        <p:nvSpPr>
          <p:cNvPr id="21" name="사각형: 둥근 모서리 20">
            <a:extLst>
              <a:ext uri="{FF2B5EF4-FFF2-40B4-BE49-F238E27FC236}">
                <a16:creationId xmlns:a16="http://schemas.microsoft.com/office/drawing/2014/main" id="{52481AC4-F7C6-49A6-AD8F-327233CC6962}"/>
              </a:ext>
            </a:extLst>
          </p:cNvPr>
          <p:cNvSpPr/>
          <p:nvPr/>
        </p:nvSpPr>
        <p:spPr>
          <a:xfrm>
            <a:off x="693486" y="4719179"/>
            <a:ext cx="7662050" cy="1066103"/>
          </a:xfrm>
          <a:prstGeom prst="roundRec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Arial" panose="020B0604020202020204" pitchFamily="34" charset="0"/>
              <a:buChar char="•"/>
            </a:pPr>
            <a:r>
              <a:rPr lang="en-US" altLang="ko-KR" sz="2000" b="1">
                <a:ea typeface="돋움"/>
              </a:rPr>
              <a:t>Using quantified figures instead of subjective self-assessment</a:t>
            </a:r>
          </a:p>
          <a:p>
            <a:pPr marL="342900" indent="-342900">
              <a:buFont typeface="Arial" panose="020B0604020202020204" pitchFamily="34" charset="0"/>
              <a:buChar char="•"/>
            </a:pPr>
            <a:r>
              <a:rPr lang="en-US" altLang="ko-KR" sz="2000" b="1">
                <a:solidFill>
                  <a:schemeClr val="bg1"/>
                </a:solidFill>
                <a:ea typeface="돋움"/>
              </a:rPr>
              <a:t>The correlation is clearly provided through the formula</a:t>
            </a:r>
          </a:p>
        </p:txBody>
      </p:sp>
      <p:sp>
        <p:nvSpPr>
          <p:cNvPr id="22" name="사각형: 둥근 모서리 21">
            <a:extLst>
              <a:ext uri="{FF2B5EF4-FFF2-40B4-BE49-F238E27FC236}">
                <a16:creationId xmlns:a16="http://schemas.microsoft.com/office/drawing/2014/main" id="{5F8E00A9-A50E-132E-E7E6-3FB8F994CC2C}"/>
              </a:ext>
            </a:extLst>
          </p:cNvPr>
          <p:cNvSpPr/>
          <p:nvPr/>
        </p:nvSpPr>
        <p:spPr>
          <a:xfrm>
            <a:off x="984850" y="4553146"/>
            <a:ext cx="1322961" cy="329938"/>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6"/>
                </a:solidFill>
              </a:rPr>
              <a:t>Result</a:t>
            </a:r>
            <a:endParaRPr lang="ko-KR" altLang="en-US" sz="2000" b="1">
              <a:solidFill>
                <a:schemeClr val="accent6"/>
              </a:solidFill>
            </a:endParaRPr>
          </a:p>
        </p:txBody>
      </p:sp>
      <p:sp>
        <p:nvSpPr>
          <p:cNvPr id="11" name="사각형: 둥근 모서리 18">
            <a:extLst>
              <a:ext uri="{FF2B5EF4-FFF2-40B4-BE49-F238E27FC236}">
                <a16:creationId xmlns:a16="http://schemas.microsoft.com/office/drawing/2014/main" id="{02512530-9F5A-EA1A-ED15-DF710A41BCF4}"/>
              </a:ext>
            </a:extLst>
          </p:cNvPr>
          <p:cNvSpPr/>
          <p:nvPr/>
        </p:nvSpPr>
        <p:spPr>
          <a:xfrm>
            <a:off x="693486" y="2981480"/>
            <a:ext cx="7633073" cy="1458544"/>
          </a:xfrm>
          <a:prstGeom prst="roundRect">
            <a:avLst/>
          </a:prstGeom>
          <a:no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Arial" panose="020B0604020202020204" pitchFamily="34" charset="0"/>
              <a:buChar char="•"/>
            </a:pPr>
            <a:r>
              <a:rPr lang="en-US" sz="2000" b="1">
                <a:solidFill>
                  <a:schemeClr val="bg1"/>
                </a:solidFill>
                <a:ea typeface="돋움"/>
              </a:rPr>
              <a:t>Everyday life as the experimental background</a:t>
            </a:r>
            <a:endParaRPr lang="ko-KR" altLang="en-US">
              <a:solidFill>
                <a:schemeClr val="bg1"/>
              </a:solidFill>
              <a:ea typeface="돋움"/>
            </a:endParaRPr>
          </a:p>
          <a:p>
            <a:pPr marL="342900" indent="-342900">
              <a:buFont typeface="Arial" panose="020B0604020202020204" pitchFamily="34" charset="0"/>
              <a:buChar char="•"/>
            </a:pPr>
            <a:r>
              <a:rPr lang="en-US" sz="2000" b="1">
                <a:solidFill>
                  <a:schemeClr val="bg1"/>
                </a:solidFill>
                <a:ea typeface="돋움"/>
              </a:rPr>
              <a:t>Extracted brainwaves can be used as a direct</a:t>
            </a:r>
            <a:r>
              <a:rPr lang="en-US" sz="2000" b="1"/>
              <a:t> indicator of </a:t>
            </a:r>
            <a:r>
              <a:rPr lang="en-US" sz="2000" b="1">
                <a:solidFill>
                  <a:schemeClr val="bg1"/>
                </a:solidFill>
              </a:rPr>
              <a:t>concentration without Fourier transform</a:t>
            </a:r>
            <a:endParaRPr lang="ko-KR">
              <a:solidFill>
                <a:schemeClr val="bg1"/>
              </a:solidFill>
              <a:ea typeface="돋움"/>
            </a:endParaRPr>
          </a:p>
        </p:txBody>
      </p:sp>
      <p:sp>
        <p:nvSpPr>
          <p:cNvPr id="12" name="사각형: 둥근 모서리 19">
            <a:extLst>
              <a:ext uri="{FF2B5EF4-FFF2-40B4-BE49-F238E27FC236}">
                <a16:creationId xmlns:a16="http://schemas.microsoft.com/office/drawing/2014/main" id="{E8006635-D6E4-784F-27D3-1A12457359FF}"/>
              </a:ext>
            </a:extLst>
          </p:cNvPr>
          <p:cNvSpPr/>
          <p:nvPr/>
        </p:nvSpPr>
        <p:spPr>
          <a:xfrm>
            <a:off x="988547" y="2807255"/>
            <a:ext cx="1368391" cy="346464"/>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6"/>
                </a:solidFill>
              </a:rPr>
              <a:t>Method</a:t>
            </a:r>
            <a:endParaRPr lang="ko-KR" altLang="en-US" sz="2000" b="1">
              <a:solidFill>
                <a:schemeClr val="accent6"/>
              </a:solidFill>
            </a:endParaRPr>
          </a:p>
        </p:txBody>
      </p:sp>
    </p:spTree>
    <p:extLst>
      <p:ext uri="{BB962C8B-B14F-4D97-AF65-F5344CB8AC3E}">
        <p14:creationId xmlns:p14="http://schemas.microsoft.com/office/powerpoint/2010/main" val="198395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18</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345166"/>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Agenda of Methodology</a:t>
            </a:r>
          </a:p>
        </p:txBody>
      </p:sp>
      <p:sp>
        <p:nvSpPr>
          <p:cNvPr id="11" name="사각형: 둥근 위쪽 모서리 10">
            <a:extLst>
              <a:ext uri="{FF2B5EF4-FFF2-40B4-BE49-F238E27FC236}">
                <a16:creationId xmlns:a16="http://schemas.microsoft.com/office/drawing/2014/main" id="{03B77D48-EAB0-6DC4-783F-AAC87B6FEFF3}"/>
              </a:ext>
            </a:extLst>
          </p:cNvPr>
          <p:cNvSpPr/>
          <p:nvPr/>
        </p:nvSpPr>
        <p:spPr>
          <a:xfrm rot="16200000">
            <a:off x="1114583" y="3359504"/>
            <a:ext cx="658351" cy="653086"/>
          </a:xfrm>
          <a:prstGeom prst="round2Same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2</a:t>
            </a:r>
            <a:endParaRPr lang="ko-KR" altLang="en-US" sz="2400" b="1">
              <a:solidFill>
                <a:schemeClr val="accent6"/>
              </a:solidFill>
              <a:effectLst>
                <a:outerShdw blurRad="38100" dist="38100" dir="2700000" algn="tl">
                  <a:srgbClr val="000000">
                    <a:alpha val="43137"/>
                  </a:srgbClr>
                </a:outerShdw>
              </a:effectLst>
            </a:endParaRPr>
          </a:p>
        </p:txBody>
      </p:sp>
      <p:sp>
        <p:nvSpPr>
          <p:cNvPr id="14" name="사각형: 둥근 위쪽 모서리 13">
            <a:extLst>
              <a:ext uri="{FF2B5EF4-FFF2-40B4-BE49-F238E27FC236}">
                <a16:creationId xmlns:a16="http://schemas.microsoft.com/office/drawing/2014/main" id="{58A202F7-4507-C113-A3B6-1BACCAE3F4F4}"/>
              </a:ext>
            </a:extLst>
          </p:cNvPr>
          <p:cNvSpPr/>
          <p:nvPr/>
        </p:nvSpPr>
        <p:spPr>
          <a:xfrm rot="16200000">
            <a:off x="1114583" y="4375461"/>
            <a:ext cx="658351" cy="653086"/>
          </a:xfrm>
          <a:prstGeom prst="round2Same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3</a:t>
            </a:r>
            <a:endParaRPr lang="ko-KR" altLang="en-US" sz="2400" b="1">
              <a:solidFill>
                <a:schemeClr val="accent6"/>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0EDB9785-F3F3-A0F2-1C7B-46616834DA63}"/>
              </a:ext>
            </a:extLst>
          </p:cNvPr>
          <p:cNvSpPr txBox="1"/>
          <p:nvPr/>
        </p:nvSpPr>
        <p:spPr>
          <a:xfrm>
            <a:off x="1971043" y="3431862"/>
            <a:ext cx="4155440" cy="461665"/>
          </a:xfrm>
          <a:prstGeom prst="rect">
            <a:avLst/>
          </a:prstGeom>
          <a:noFill/>
        </p:spPr>
        <p:txBody>
          <a:bodyPr wrap="square" lIns="91440" tIns="45720" rIns="91440" bIns="45720" rtlCol="0" anchor="t">
            <a:spAutoFit/>
          </a:bodyPr>
          <a:lstStyle/>
          <a:p>
            <a:r>
              <a:rPr lang="en-US" altLang="ko-KR" sz="2400" b="1">
                <a:solidFill>
                  <a:schemeClr val="accent1">
                    <a:lumMod val="50000"/>
                  </a:schemeClr>
                </a:solidFill>
                <a:latin typeface="+mj-lt"/>
                <a:ea typeface="돋움"/>
              </a:rPr>
              <a:t>Data pre-processing</a:t>
            </a:r>
          </a:p>
        </p:txBody>
      </p:sp>
      <p:sp>
        <p:nvSpPr>
          <p:cNvPr id="22" name="TextBox 21">
            <a:extLst>
              <a:ext uri="{FF2B5EF4-FFF2-40B4-BE49-F238E27FC236}">
                <a16:creationId xmlns:a16="http://schemas.microsoft.com/office/drawing/2014/main" id="{E4AC057E-EA46-65EE-7387-41E231EB7AFD}"/>
              </a:ext>
            </a:extLst>
          </p:cNvPr>
          <p:cNvSpPr txBox="1"/>
          <p:nvPr/>
        </p:nvSpPr>
        <p:spPr>
          <a:xfrm>
            <a:off x="1975980" y="4471109"/>
            <a:ext cx="6066200" cy="461665"/>
          </a:xfrm>
          <a:prstGeom prst="rect">
            <a:avLst/>
          </a:prstGeom>
          <a:noFill/>
        </p:spPr>
        <p:txBody>
          <a:bodyPr wrap="square" lIns="91440" tIns="45720" rIns="91440" bIns="45720" rtlCol="0" anchor="t">
            <a:spAutoFit/>
          </a:bodyPr>
          <a:lstStyle/>
          <a:p>
            <a:r>
              <a:rPr lang="en-US" sz="2400" b="1">
                <a:solidFill>
                  <a:schemeClr val="accent1">
                    <a:lumMod val="50000"/>
                  </a:schemeClr>
                </a:solidFill>
                <a:latin typeface="+mj-lt"/>
              </a:rPr>
              <a:t>Merging data</a:t>
            </a:r>
            <a:endParaRPr lang="en-US" altLang="ko-KR" sz="2400" b="1">
              <a:solidFill>
                <a:schemeClr val="accent1">
                  <a:lumMod val="50000"/>
                </a:schemeClr>
              </a:solidFill>
              <a:latin typeface="+mj-lt"/>
            </a:endParaRPr>
          </a:p>
        </p:txBody>
      </p:sp>
      <p:sp>
        <p:nvSpPr>
          <p:cNvPr id="24" name="사각형: 둥근 위쪽 모서리 23">
            <a:extLst>
              <a:ext uri="{FF2B5EF4-FFF2-40B4-BE49-F238E27FC236}">
                <a16:creationId xmlns:a16="http://schemas.microsoft.com/office/drawing/2014/main" id="{4CFCEEC0-C7AE-087A-8396-DBABE060E2B1}"/>
              </a:ext>
            </a:extLst>
          </p:cNvPr>
          <p:cNvSpPr/>
          <p:nvPr/>
        </p:nvSpPr>
        <p:spPr>
          <a:xfrm rot="16200000" flipV="1">
            <a:off x="4386293" y="-275016"/>
            <a:ext cx="658351" cy="5890336"/>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위쪽 모서리 24">
            <a:extLst>
              <a:ext uri="{FF2B5EF4-FFF2-40B4-BE49-F238E27FC236}">
                <a16:creationId xmlns:a16="http://schemas.microsoft.com/office/drawing/2014/main" id="{5D636AA9-6246-2262-5DA6-C49B86E79839}"/>
              </a:ext>
            </a:extLst>
          </p:cNvPr>
          <p:cNvSpPr/>
          <p:nvPr/>
        </p:nvSpPr>
        <p:spPr>
          <a:xfrm rot="16200000">
            <a:off x="1114582" y="2343610"/>
            <a:ext cx="658351" cy="653086"/>
          </a:xfrm>
          <a:prstGeom prst="round2Same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1</a:t>
            </a:r>
            <a:endParaRPr lang="ko-KR" altLang="en-US" sz="2400" b="1">
              <a:solidFill>
                <a:schemeClr val="accent6"/>
              </a:solidFill>
              <a:effectLst>
                <a:outerShdw blurRad="38100" dist="38100" dir="2700000" algn="tl">
                  <a:srgbClr val="000000">
                    <a:alpha val="43137"/>
                  </a:srgbClr>
                </a:outerShdw>
              </a:effectLst>
            </a:endParaRPr>
          </a:p>
        </p:txBody>
      </p:sp>
      <p:sp>
        <p:nvSpPr>
          <p:cNvPr id="26" name="사각형: 둥근 위쪽 모서리 25">
            <a:extLst>
              <a:ext uri="{FF2B5EF4-FFF2-40B4-BE49-F238E27FC236}">
                <a16:creationId xmlns:a16="http://schemas.microsoft.com/office/drawing/2014/main" id="{F83BA043-C76F-EC92-BE89-127A8015871C}"/>
              </a:ext>
            </a:extLst>
          </p:cNvPr>
          <p:cNvSpPr/>
          <p:nvPr/>
        </p:nvSpPr>
        <p:spPr>
          <a:xfrm rot="16200000" flipV="1">
            <a:off x="4389339" y="743923"/>
            <a:ext cx="652264" cy="5890336"/>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위쪽 모서리 26">
            <a:extLst>
              <a:ext uri="{FF2B5EF4-FFF2-40B4-BE49-F238E27FC236}">
                <a16:creationId xmlns:a16="http://schemas.microsoft.com/office/drawing/2014/main" id="{5D28AFA4-70B8-45B3-B75E-B486B1101574}"/>
              </a:ext>
            </a:extLst>
          </p:cNvPr>
          <p:cNvSpPr/>
          <p:nvPr/>
        </p:nvSpPr>
        <p:spPr>
          <a:xfrm rot="16200000" flipV="1">
            <a:off x="4386292" y="1756773"/>
            <a:ext cx="658351" cy="5890336"/>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1DCD972F-5AD7-2865-2D99-CB41E77EC8A5}"/>
              </a:ext>
            </a:extLst>
          </p:cNvPr>
          <p:cNvSpPr txBox="1"/>
          <p:nvPr/>
        </p:nvSpPr>
        <p:spPr>
          <a:xfrm>
            <a:off x="1971043" y="2445241"/>
            <a:ext cx="4155440" cy="461665"/>
          </a:xfrm>
          <a:prstGeom prst="rect">
            <a:avLst/>
          </a:prstGeom>
          <a:noFill/>
        </p:spPr>
        <p:txBody>
          <a:bodyPr wrap="square" lIns="91440" tIns="45720" rIns="91440" bIns="45720" rtlCol="0" anchor="t">
            <a:spAutoFit/>
          </a:bodyPr>
          <a:lstStyle/>
          <a:p>
            <a:r>
              <a:rPr lang="en-US" altLang="ko-KR" sz="2400" b="1">
                <a:solidFill>
                  <a:schemeClr val="accent1">
                    <a:lumMod val="50000"/>
                  </a:schemeClr>
                </a:solidFill>
                <a:latin typeface="+mj-lt"/>
                <a:ea typeface="돋움"/>
              </a:rPr>
              <a:t>Experiment procedure</a:t>
            </a:r>
          </a:p>
        </p:txBody>
      </p:sp>
    </p:spTree>
    <p:extLst>
      <p:ext uri="{BB962C8B-B14F-4D97-AF65-F5344CB8AC3E}">
        <p14:creationId xmlns:p14="http://schemas.microsoft.com/office/powerpoint/2010/main" val="903931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1117213" y="1962540"/>
            <a:ext cx="4369187" cy="4218741"/>
          </a:xfrm>
        </p:spPr>
        <p:txBody>
          <a:bodyPr vert="horz" lIns="0" tIns="0" rIns="0" bIns="0" rtlCol="0" anchor="t">
            <a:normAutofit fontScale="92500" lnSpcReduction="20000"/>
          </a:bodyPr>
          <a:lstStyle/>
          <a:p>
            <a:pPr marL="0" indent="0">
              <a:buNone/>
            </a:pPr>
            <a:r>
              <a:rPr lang="en-US" sz="2400" b="1">
                <a:solidFill>
                  <a:srgbClr val="C00000"/>
                </a:solidFill>
                <a:latin typeface="Franklin Gothic Medium"/>
              </a:rPr>
              <a:t>Experimental Condition</a:t>
            </a:r>
          </a:p>
          <a:p>
            <a:pPr marL="0" indent="0">
              <a:buNone/>
            </a:pPr>
            <a:endParaRPr lang="en-US" sz="1050" b="1">
              <a:solidFill>
                <a:srgbClr val="C00000"/>
              </a:solidFill>
            </a:endParaRPr>
          </a:p>
          <a:p>
            <a:pPr>
              <a:lnSpc>
                <a:spcPct val="140000"/>
              </a:lnSpc>
            </a:pPr>
            <a:r>
              <a:rPr lang="en-US" sz="2400">
                <a:latin typeface="Franklin Gothic Medium"/>
              </a:rPr>
              <a:t>6 subjects, 6 tests a day, </a:t>
            </a:r>
          </a:p>
          <a:p>
            <a:pPr marL="0" indent="0">
              <a:lnSpc>
                <a:spcPct val="140000"/>
              </a:lnSpc>
              <a:buNone/>
            </a:pPr>
            <a:r>
              <a:rPr lang="en-US" sz="2400">
                <a:latin typeface="Franklin Gothic Medium"/>
              </a:rPr>
              <a:t>    20 minutes experiment</a:t>
            </a:r>
          </a:p>
          <a:p>
            <a:pPr>
              <a:lnSpc>
                <a:spcPct val="140000"/>
              </a:lnSpc>
            </a:pPr>
            <a:r>
              <a:rPr lang="en-US" sz="2400">
                <a:latin typeface="Franklin Gothic Medium"/>
              </a:rPr>
              <a:t>Wearing EEG sensor &amp; wearable device</a:t>
            </a:r>
          </a:p>
          <a:p>
            <a:pPr>
              <a:lnSpc>
                <a:spcPct val="140000"/>
              </a:lnSpc>
            </a:pPr>
            <a:r>
              <a:rPr lang="en-US" sz="2400">
                <a:latin typeface="Franklin Gothic Medium"/>
              </a:rPr>
              <a:t>5 various tasks &amp; 1 concentration game a day</a:t>
            </a:r>
          </a:p>
          <a:p>
            <a:pPr>
              <a:lnSpc>
                <a:spcPct val="140000"/>
              </a:lnSpc>
            </a:pPr>
            <a:r>
              <a:rPr lang="en-US" sz="2400">
                <a:latin typeface="Franklin Gothic Medium"/>
              </a:rPr>
              <a:t>Survey after each experiment</a:t>
            </a:r>
          </a:p>
          <a:p>
            <a:pPr lvl="1">
              <a:lnSpc>
                <a:spcPct val="140000"/>
              </a:lnSpc>
              <a:buFont typeface="Calibri" panose="020B0604020202020204" pitchFamily="34" charset="0"/>
              <a:buChar char="-"/>
            </a:pPr>
            <a:r>
              <a:rPr lang="en-US" sz="2100">
                <a:solidFill>
                  <a:schemeClr val="accent2">
                    <a:lumMod val="50000"/>
                  </a:schemeClr>
                </a:solidFill>
                <a:latin typeface="Franklin Gothic Medium"/>
              </a:rPr>
              <a:t>To compare the results we calculated through our ML model. </a:t>
            </a:r>
          </a:p>
          <a:p>
            <a:endParaRPr lang="en-US"/>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19</a:t>
            </a:fld>
            <a:endParaRPr lang="en-US"/>
          </a:p>
        </p:txBody>
      </p:sp>
      <p:pic>
        <p:nvPicPr>
          <p:cNvPr id="7" name="그림 6">
            <a:extLst>
              <a:ext uri="{FF2B5EF4-FFF2-40B4-BE49-F238E27FC236}">
                <a16:creationId xmlns:a16="http://schemas.microsoft.com/office/drawing/2014/main" id="{05E43600-2454-1504-FA7F-B6BE84E02F2B}"/>
              </a:ext>
            </a:extLst>
          </p:cNvPr>
          <p:cNvPicPr>
            <a:picLocks noChangeAspect="1"/>
          </p:cNvPicPr>
          <p:nvPr/>
        </p:nvPicPr>
        <p:blipFill>
          <a:blip r:embed="rId2"/>
          <a:stretch>
            <a:fillRect/>
          </a:stretch>
        </p:blipFill>
        <p:spPr>
          <a:xfrm>
            <a:off x="5812635" y="2143014"/>
            <a:ext cx="2661699" cy="3411537"/>
          </a:xfrm>
          <a:prstGeom prst="rect">
            <a:avLst/>
          </a:prstGeom>
        </p:spPr>
      </p:pic>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345166"/>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Experiment Procedure</a:t>
            </a:r>
          </a:p>
        </p:txBody>
      </p:sp>
    </p:spTree>
    <p:extLst>
      <p:ext uri="{BB962C8B-B14F-4D97-AF65-F5344CB8AC3E}">
        <p14:creationId xmlns:p14="http://schemas.microsoft.com/office/powerpoint/2010/main" val="221374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latin typeface="Franklin Gothic Medium"/>
              </a:rPr>
              <a:t>Team members</a:t>
            </a:r>
            <a:endParaRPr lang="en-US" b="1"/>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a:t>
            </a:fld>
            <a:endParaRPr lang="en-US"/>
          </a:p>
        </p:txBody>
      </p:sp>
      <p:pic>
        <p:nvPicPr>
          <p:cNvPr id="4" name="그림 3">
            <a:extLst>
              <a:ext uri="{FF2B5EF4-FFF2-40B4-BE49-F238E27FC236}">
                <a16:creationId xmlns:a16="http://schemas.microsoft.com/office/drawing/2014/main" id="{C76F16F2-D883-857E-9294-B1B4618F594F}"/>
              </a:ext>
            </a:extLst>
          </p:cNvPr>
          <p:cNvPicPr>
            <a:picLocks noChangeAspect="1"/>
          </p:cNvPicPr>
          <p:nvPr/>
        </p:nvPicPr>
        <p:blipFill rotWithShape="1">
          <a:blip r:embed="rId2"/>
          <a:srcRect t="17358" r="19015" b="10523"/>
          <a:stretch/>
        </p:blipFill>
        <p:spPr>
          <a:xfrm>
            <a:off x="3768835" y="3673296"/>
            <a:ext cx="1640231" cy="1947528"/>
          </a:xfrm>
          <a:prstGeom prst="rect">
            <a:avLst/>
          </a:prstGeom>
        </p:spPr>
      </p:pic>
      <p:pic>
        <p:nvPicPr>
          <p:cNvPr id="9" name="Picture 8">
            <a:extLst>
              <a:ext uri="{FF2B5EF4-FFF2-40B4-BE49-F238E27FC236}">
                <a16:creationId xmlns:a16="http://schemas.microsoft.com/office/drawing/2014/main" id="{F89F4BD8-0CE4-4906-FD71-BDEB6DA7D34E}"/>
              </a:ext>
            </a:extLst>
          </p:cNvPr>
          <p:cNvPicPr>
            <a:picLocks noChangeAspect="1"/>
          </p:cNvPicPr>
          <p:nvPr/>
        </p:nvPicPr>
        <p:blipFill rotWithShape="1">
          <a:blip r:embed="rId3"/>
          <a:srcRect l="32025" t="17819" r="-407" b="13106"/>
          <a:stretch/>
        </p:blipFill>
        <p:spPr>
          <a:xfrm rot="5400000">
            <a:off x="916143" y="3826946"/>
            <a:ext cx="1947531" cy="1640231"/>
          </a:xfrm>
          <a:prstGeom prst="rect">
            <a:avLst/>
          </a:prstGeom>
        </p:spPr>
      </p:pic>
      <p:sp>
        <p:nvSpPr>
          <p:cNvPr id="16" name="TextBox 15">
            <a:extLst>
              <a:ext uri="{FF2B5EF4-FFF2-40B4-BE49-F238E27FC236}">
                <a16:creationId xmlns:a16="http://schemas.microsoft.com/office/drawing/2014/main" id="{1BCCEE3C-E017-3E7E-DFBC-BC668A79425E}"/>
              </a:ext>
            </a:extLst>
          </p:cNvPr>
          <p:cNvSpPr txBox="1"/>
          <p:nvPr/>
        </p:nvSpPr>
        <p:spPr>
          <a:xfrm>
            <a:off x="3768835" y="5603995"/>
            <a:ext cx="1640231" cy="492443"/>
          </a:xfrm>
          <a:prstGeom prst="rect">
            <a:avLst/>
          </a:prstGeom>
          <a:noFill/>
        </p:spPr>
        <p:txBody>
          <a:bodyPr wrap="square" rtlCol="0">
            <a:spAutoFit/>
          </a:bodyPr>
          <a:lstStyle/>
          <a:p>
            <a:pPr algn="ctr"/>
            <a:r>
              <a:rPr lang="en-US" altLang="ko-KR" sz="1300" b="1"/>
              <a:t>Yunhui Lim</a:t>
            </a:r>
          </a:p>
          <a:p>
            <a:pPr algn="ctr"/>
            <a:r>
              <a:rPr lang="en-US" altLang="ko-KR" sz="1300"/>
              <a:t>lim440@purdue.edu</a:t>
            </a:r>
            <a:endParaRPr lang="ko-KR" altLang="en-US" sz="1300"/>
          </a:p>
        </p:txBody>
      </p:sp>
      <p:sp>
        <p:nvSpPr>
          <p:cNvPr id="7" name="TextBox 6">
            <a:extLst>
              <a:ext uri="{FF2B5EF4-FFF2-40B4-BE49-F238E27FC236}">
                <a16:creationId xmlns:a16="http://schemas.microsoft.com/office/drawing/2014/main" id="{AB1BEA9E-AA2C-E67C-98F9-F2CFBDE16259}"/>
              </a:ext>
            </a:extLst>
          </p:cNvPr>
          <p:cNvSpPr txBox="1"/>
          <p:nvPr/>
        </p:nvSpPr>
        <p:spPr>
          <a:xfrm>
            <a:off x="892868" y="5590057"/>
            <a:ext cx="1994083" cy="492443"/>
          </a:xfrm>
          <a:prstGeom prst="rect">
            <a:avLst/>
          </a:prstGeom>
          <a:noFill/>
        </p:spPr>
        <p:txBody>
          <a:bodyPr wrap="square" lIns="91440" tIns="45720" rIns="91440" bIns="45720" rtlCol="0" anchor="t">
            <a:spAutoFit/>
          </a:bodyPr>
          <a:lstStyle/>
          <a:p>
            <a:pPr algn="ctr"/>
            <a:r>
              <a:rPr lang="en-US" altLang="ko-KR" sz="1300" b="1" err="1">
                <a:ea typeface="돋움"/>
              </a:rPr>
              <a:t>Seungah</a:t>
            </a:r>
            <a:r>
              <a:rPr lang="en-US" altLang="ko-KR" sz="1300" b="1">
                <a:ea typeface="돋움"/>
              </a:rPr>
              <a:t> Jang</a:t>
            </a:r>
          </a:p>
          <a:p>
            <a:pPr algn="ctr"/>
            <a:r>
              <a:rPr lang="en-US" altLang="ko-KR" sz="1300">
                <a:ea typeface="돋움"/>
              </a:rPr>
              <a:t>jang240@purdue.edu</a:t>
            </a:r>
            <a:endParaRPr lang="ko-KR" altLang="en-US" sz="1300">
              <a:ea typeface="돋움" panose="020B0600000101010101" pitchFamily="34" charset="-127"/>
            </a:endParaRPr>
          </a:p>
        </p:txBody>
      </p:sp>
      <p:sp>
        <p:nvSpPr>
          <p:cNvPr id="17" name="TextBox 16">
            <a:extLst>
              <a:ext uri="{FF2B5EF4-FFF2-40B4-BE49-F238E27FC236}">
                <a16:creationId xmlns:a16="http://schemas.microsoft.com/office/drawing/2014/main" id="{53F141B2-9AEA-0F4A-9957-741DAA4A680C}"/>
              </a:ext>
            </a:extLst>
          </p:cNvPr>
          <p:cNvSpPr txBox="1"/>
          <p:nvPr/>
        </p:nvSpPr>
        <p:spPr>
          <a:xfrm>
            <a:off x="6417079" y="3099022"/>
            <a:ext cx="1864304" cy="492443"/>
          </a:xfrm>
          <a:prstGeom prst="rect">
            <a:avLst/>
          </a:prstGeom>
          <a:noFill/>
        </p:spPr>
        <p:txBody>
          <a:bodyPr wrap="square" lIns="91440" tIns="45720" rIns="91440" bIns="45720" rtlCol="0" anchor="t">
            <a:spAutoFit/>
          </a:bodyPr>
          <a:lstStyle/>
          <a:p>
            <a:pPr algn="ctr"/>
            <a:r>
              <a:rPr lang="en-US" altLang="ko-KR" sz="1300" b="1" err="1">
                <a:ea typeface="돋움"/>
              </a:rPr>
              <a:t>Seojeong</a:t>
            </a:r>
            <a:r>
              <a:rPr lang="en-US" altLang="ko-KR" sz="1300" b="1">
                <a:ea typeface="돋움"/>
              </a:rPr>
              <a:t> Park</a:t>
            </a:r>
          </a:p>
          <a:p>
            <a:pPr algn="ctr"/>
            <a:r>
              <a:rPr lang="en-US" altLang="ko-KR" sz="1300">
                <a:ea typeface="돋움"/>
              </a:rPr>
              <a:t>park1725@purdue.edu</a:t>
            </a:r>
            <a:endParaRPr lang="ko-KR" altLang="en-US" sz="1300">
              <a:ea typeface="돋움"/>
            </a:endParaRPr>
          </a:p>
        </p:txBody>
      </p:sp>
      <p:sp>
        <p:nvSpPr>
          <p:cNvPr id="13" name="TextBox 12">
            <a:extLst>
              <a:ext uri="{FF2B5EF4-FFF2-40B4-BE49-F238E27FC236}">
                <a16:creationId xmlns:a16="http://schemas.microsoft.com/office/drawing/2014/main" id="{3FE33928-3413-2F75-67A0-FC47D16778C5}"/>
              </a:ext>
            </a:extLst>
          </p:cNvPr>
          <p:cNvSpPr txBox="1"/>
          <p:nvPr/>
        </p:nvSpPr>
        <p:spPr>
          <a:xfrm>
            <a:off x="878776" y="3095781"/>
            <a:ext cx="1994083" cy="492443"/>
          </a:xfrm>
          <a:prstGeom prst="rect">
            <a:avLst/>
          </a:prstGeom>
          <a:noFill/>
        </p:spPr>
        <p:txBody>
          <a:bodyPr wrap="square" lIns="91440" tIns="45720" rIns="91440" bIns="45720" rtlCol="0" anchor="t">
            <a:spAutoFit/>
          </a:bodyPr>
          <a:lstStyle/>
          <a:p>
            <a:pPr algn="ctr"/>
            <a:r>
              <a:rPr lang="en-US" altLang="ko-KR" sz="1300" b="1" err="1">
                <a:ea typeface="돋움"/>
              </a:rPr>
              <a:t>Byeongsoo</a:t>
            </a:r>
            <a:r>
              <a:rPr lang="en-US" altLang="ko-KR" sz="1300" b="1">
                <a:ea typeface="돋움"/>
              </a:rPr>
              <a:t> Min</a:t>
            </a:r>
          </a:p>
          <a:p>
            <a:pPr algn="ctr"/>
            <a:r>
              <a:rPr lang="en-US" altLang="ko-KR" sz="1300">
                <a:ea typeface="돋움"/>
              </a:rPr>
              <a:t>min121@purdue.edu</a:t>
            </a:r>
            <a:endParaRPr lang="ko-KR" altLang="en-US" sz="1300">
              <a:ea typeface="돋움" panose="020B0600000101010101" pitchFamily="34" charset="-127"/>
            </a:endParaRPr>
          </a:p>
        </p:txBody>
      </p:sp>
      <p:grpSp>
        <p:nvGrpSpPr>
          <p:cNvPr id="31" name="그룹 30">
            <a:extLst>
              <a:ext uri="{FF2B5EF4-FFF2-40B4-BE49-F238E27FC236}">
                <a16:creationId xmlns:a16="http://schemas.microsoft.com/office/drawing/2014/main" id="{6B52ABE1-380C-735E-78BB-CDBD9D2A1DAB}"/>
              </a:ext>
            </a:extLst>
          </p:cNvPr>
          <p:cNvGrpSpPr/>
          <p:nvPr/>
        </p:nvGrpSpPr>
        <p:grpSpPr>
          <a:xfrm>
            <a:off x="3656798" y="1182880"/>
            <a:ext cx="1864304" cy="2426663"/>
            <a:chOff x="3487247" y="1207645"/>
            <a:chExt cx="1864304" cy="2440043"/>
          </a:xfrm>
        </p:grpSpPr>
        <p:pic>
          <p:nvPicPr>
            <p:cNvPr id="29" name="그림 28">
              <a:extLst>
                <a:ext uri="{FF2B5EF4-FFF2-40B4-BE49-F238E27FC236}">
                  <a16:creationId xmlns:a16="http://schemas.microsoft.com/office/drawing/2014/main" id="{929E6AAE-3EC8-CD67-57A0-99B7498CA657}"/>
                </a:ext>
              </a:extLst>
            </p:cNvPr>
            <p:cNvPicPr>
              <a:picLocks noChangeAspect="1"/>
            </p:cNvPicPr>
            <p:nvPr/>
          </p:nvPicPr>
          <p:blipFill rotWithShape="1">
            <a:blip r:embed="rId4"/>
            <a:srcRect l="4495" t="17081" r="47232" b="25175"/>
            <a:stretch/>
          </p:blipFill>
          <p:spPr>
            <a:xfrm>
              <a:off x="3599285" y="1207645"/>
              <a:ext cx="1640230" cy="1947600"/>
            </a:xfrm>
            <a:prstGeom prst="rect">
              <a:avLst/>
            </a:prstGeom>
          </p:spPr>
        </p:pic>
        <p:sp>
          <p:nvSpPr>
            <p:cNvPr id="30" name="TextBox 29">
              <a:extLst>
                <a:ext uri="{FF2B5EF4-FFF2-40B4-BE49-F238E27FC236}">
                  <a16:creationId xmlns:a16="http://schemas.microsoft.com/office/drawing/2014/main" id="{9F1CB9B1-EF06-6089-17C8-8514C6C71B97}"/>
                </a:ext>
              </a:extLst>
            </p:cNvPr>
            <p:cNvSpPr txBox="1"/>
            <p:nvPr/>
          </p:nvSpPr>
          <p:spPr>
            <a:xfrm>
              <a:off x="3487247" y="3155245"/>
              <a:ext cx="1864304" cy="492443"/>
            </a:xfrm>
            <a:prstGeom prst="rect">
              <a:avLst/>
            </a:prstGeom>
            <a:noFill/>
          </p:spPr>
          <p:txBody>
            <a:bodyPr wrap="square" rtlCol="0">
              <a:spAutoFit/>
            </a:bodyPr>
            <a:lstStyle/>
            <a:p>
              <a:pPr algn="ctr"/>
              <a:r>
                <a:rPr lang="en-US" altLang="ko-KR" sz="1300" b="1"/>
                <a:t>Jeongmin Seo</a:t>
              </a:r>
            </a:p>
            <a:p>
              <a:pPr algn="ctr"/>
              <a:r>
                <a:rPr lang="en-US" altLang="ko-KR" sz="1300"/>
                <a:t>seo140@purdue.edu</a:t>
              </a:r>
              <a:endParaRPr lang="ko-KR" altLang="en-US" sz="1300"/>
            </a:p>
          </p:txBody>
        </p:sp>
      </p:grpSp>
      <p:pic>
        <p:nvPicPr>
          <p:cNvPr id="15" name="Picture 14" descr="A child sitting on the ground holding a cigar&#10;&#10;Description automatically generated">
            <a:extLst>
              <a:ext uri="{FF2B5EF4-FFF2-40B4-BE49-F238E27FC236}">
                <a16:creationId xmlns:a16="http://schemas.microsoft.com/office/drawing/2014/main" id="{4B56595B-FE36-BC5E-48E3-AB43B6F60F72}"/>
              </a:ext>
            </a:extLst>
          </p:cNvPr>
          <p:cNvPicPr>
            <a:picLocks noChangeAspect="1"/>
          </p:cNvPicPr>
          <p:nvPr/>
        </p:nvPicPr>
        <p:blipFill>
          <a:blip r:embed="rId5"/>
          <a:stretch>
            <a:fillRect/>
          </a:stretch>
        </p:blipFill>
        <p:spPr>
          <a:xfrm>
            <a:off x="1069794" y="1186699"/>
            <a:ext cx="1640230" cy="1933102"/>
          </a:xfrm>
          <a:prstGeom prst="rect">
            <a:avLst/>
          </a:prstGeom>
        </p:spPr>
      </p:pic>
      <p:pic>
        <p:nvPicPr>
          <p:cNvPr id="3" name="Picture 2">
            <a:extLst>
              <a:ext uri="{FF2B5EF4-FFF2-40B4-BE49-F238E27FC236}">
                <a16:creationId xmlns:a16="http://schemas.microsoft.com/office/drawing/2014/main" id="{FF31EC5F-14AF-95DB-8505-9E1A87EC9403}"/>
              </a:ext>
            </a:extLst>
          </p:cNvPr>
          <p:cNvPicPr>
            <a:picLocks noChangeAspect="1"/>
          </p:cNvPicPr>
          <p:nvPr/>
        </p:nvPicPr>
        <p:blipFill rotWithShape="1">
          <a:blip r:embed="rId6"/>
          <a:srcRect b="10641"/>
          <a:stretch/>
        </p:blipFill>
        <p:spPr>
          <a:xfrm>
            <a:off x="6473591" y="1182880"/>
            <a:ext cx="1640231" cy="1938833"/>
          </a:xfrm>
          <a:prstGeom prst="rect">
            <a:avLst/>
          </a:prstGeom>
        </p:spPr>
      </p:pic>
      <p:sp>
        <p:nvSpPr>
          <p:cNvPr id="26" name="TextBox 25">
            <a:extLst>
              <a:ext uri="{FF2B5EF4-FFF2-40B4-BE49-F238E27FC236}">
                <a16:creationId xmlns:a16="http://schemas.microsoft.com/office/drawing/2014/main" id="{796E6FC6-E624-7FBA-1C94-6D70D6BE99C4}"/>
              </a:ext>
            </a:extLst>
          </p:cNvPr>
          <p:cNvSpPr txBox="1"/>
          <p:nvPr/>
        </p:nvSpPr>
        <p:spPr>
          <a:xfrm>
            <a:off x="6467877" y="5602232"/>
            <a:ext cx="1752268" cy="492443"/>
          </a:xfrm>
          <a:prstGeom prst="rect">
            <a:avLst/>
          </a:prstGeom>
          <a:noFill/>
        </p:spPr>
        <p:txBody>
          <a:bodyPr wrap="square" lIns="91440" tIns="45720" rIns="91440" bIns="45720" rtlCol="0" anchor="t">
            <a:spAutoFit/>
          </a:bodyPr>
          <a:lstStyle/>
          <a:p>
            <a:pPr algn="ctr"/>
            <a:r>
              <a:rPr lang="en-US" altLang="ko-KR" sz="1300" b="1">
                <a:ea typeface="돋움"/>
              </a:rPr>
              <a:t>Martin Kim</a:t>
            </a:r>
            <a:endParaRPr lang="en-US"/>
          </a:p>
          <a:p>
            <a:pPr algn="ctr"/>
            <a:r>
              <a:rPr lang="en-US" altLang="ko-KR" sz="1300">
                <a:ea typeface="돋움"/>
              </a:rPr>
              <a:t>kim3540@purdue.edu</a:t>
            </a:r>
            <a:endParaRPr lang="ko-KR" altLang="en-US" sz="1300">
              <a:ea typeface="돋움"/>
            </a:endParaRPr>
          </a:p>
        </p:txBody>
      </p:sp>
      <p:pic>
        <p:nvPicPr>
          <p:cNvPr id="21" name="Picture 20" descr="A person in a black jacket&#10;&#10;Description automatically generated">
            <a:extLst>
              <a:ext uri="{FF2B5EF4-FFF2-40B4-BE49-F238E27FC236}">
                <a16:creationId xmlns:a16="http://schemas.microsoft.com/office/drawing/2014/main" id="{E62A6FA9-1030-6508-BE1C-864F477BEFDB}"/>
              </a:ext>
            </a:extLst>
          </p:cNvPr>
          <p:cNvPicPr>
            <a:picLocks noChangeAspect="1"/>
          </p:cNvPicPr>
          <p:nvPr/>
        </p:nvPicPr>
        <p:blipFill>
          <a:blip r:embed="rId7"/>
          <a:stretch>
            <a:fillRect/>
          </a:stretch>
        </p:blipFill>
        <p:spPr>
          <a:xfrm>
            <a:off x="6467877" y="3673296"/>
            <a:ext cx="1651660" cy="1947528"/>
          </a:xfrm>
          <a:prstGeom prst="rect">
            <a:avLst/>
          </a:prstGeom>
        </p:spPr>
      </p:pic>
    </p:spTree>
    <p:extLst>
      <p:ext uri="{BB962C8B-B14F-4D97-AF65-F5344CB8AC3E}">
        <p14:creationId xmlns:p14="http://schemas.microsoft.com/office/powerpoint/2010/main" val="399892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사각형: 둥근 모서리 14">
            <a:extLst>
              <a:ext uri="{FF2B5EF4-FFF2-40B4-BE49-F238E27FC236}">
                <a16:creationId xmlns:a16="http://schemas.microsoft.com/office/drawing/2014/main" id="{32316456-023D-59F7-11A0-7D98842ADE1E}"/>
              </a:ext>
            </a:extLst>
          </p:cNvPr>
          <p:cNvSpPr/>
          <p:nvPr/>
        </p:nvSpPr>
        <p:spPr>
          <a:xfrm>
            <a:off x="529720" y="4410632"/>
            <a:ext cx="8127493" cy="1732419"/>
          </a:xfrm>
          <a:prstGeom prst="roundRect">
            <a:avLst/>
          </a:prstGeom>
          <a:solidFill>
            <a:schemeClr val="tx2">
              <a:lumMod val="50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1018401" y="4572481"/>
            <a:ext cx="7142773" cy="356154"/>
          </a:xfrm>
        </p:spPr>
        <p:txBody>
          <a:bodyPr vert="horz" lIns="0" tIns="0" rIns="0" bIns="0" rtlCol="0" anchor="t">
            <a:normAutofit lnSpcReduction="10000"/>
          </a:bodyPr>
          <a:lstStyle/>
          <a:p>
            <a:pPr marL="0" indent="0" algn="ctr">
              <a:lnSpc>
                <a:spcPct val="140000"/>
              </a:lnSpc>
              <a:buNone/>
            </a:pPr>
            <a:r>
              <a:rPr lang="en-US" sz="2000">
                <a:latin typeface="Franklin Gothic Medium"/>
              </a:rPr>
              <a:t>Body movement, Deep sleep in minutes, EDA, Wrist temperature</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20</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085349"/>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Data Preprocessing - Features in Each Device</a:t>
            </a:r>
          </a:p>
        </p:txBody>
      </p:sp>
      <p:sp>
        <p:nvSpPr>
          <p:cNvPr id="7" name="사각형: 둥근 모서리 6">
            <a:extLst>
              <a:ext uri="{FF2B5EF4-FFF2-40B4-BE49-F238E27FC236}">
                <a16:creationId xmlns:a16="http://schemas.microsoft.com/office/drawing/2014/main" id="{39EB6F18-1006-CF91-7DA8-4EDF7E7FC0A4}"/>
              </a:ext>
            </a:extLst>
          </p:cNvPr>
          <p:cNvSpPr/>
          <p:nvPr/>
        </p:nvSpPr>
        <p:spPr>
          <a:xfrm>
            <a:off x="529720" y="1707830"/>
            <a:ext cx="8127493" cy="2455909"/>
          </a:xfrm>
          <a:prstGeom prst="roundRect">
            <a:avLst/>
          </a:prstGeom>
          <a:solidFill>
            <a:schemeClr val="tx2">
              <a:lumMod val="50000"/>
              <a:alpha val="4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lstStyle/>
          <a:p>
            <a:pPr algn="ctr"/>
            <a:r>
              <a:rPr lang="ko-KR">
                <a:ea typeface="+mn-lt"/>
                <a:cs typeface="+mn-lt"/>
              </a:rPr>
              <a:t>[103.8581, 103.8959,</a:t>
            </a:r>
            <a:endParaRPr lang="en-US" altLang="ko-KR"/>
          </a:p>
        </p:txBody>
      </p:sp>
      <p:sp>
        <p:nvSpPr>
          <p:cNvPr id="9" name="직사각형 8">
            <a:extLst>
              <a:ext uri="{FF2B5EF4-FFF2-40B4-BE49-F238E27FC236}">
                <a16:creationId xmlns:a16="http://schemas.microsoft.com/office/drawing/2014/main" id="{C701EA1D-7448-8F35-B1E0-4E8432259B85}"/>
              </a:ext>
            </a:extLst>
          </p:cNvPr>
          <p:cNvSpPr>
            <a:spLocks/>
          </p:cNvSpPr>
          <p:nvPr/>
        </p:nvSpPr>
        <p:spPr>
          <a:xfrm>
            <a:off x="772919" y="1556823"/>
            <a:ext cx="1493312" cy="341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2"/>
                </a:solidFill>
              </a:rPr>
              <a:t>EEG Sensor</a:t>
            </a:r>
            <a:endParaRPr lang="ko-KR" altLang="en-US" sz="2000" b="1">
              <a:solidFill>
                <a:schemeClr val="accent2"/>
              </a:solidFill>
            </a:endParaRPr>
          </a:p>
        </p:txBody>
      </p:sp>
      <p:sp>
        <p:nvSpPr>
          <p:cNvPr id="13" name="Text Placeholder 3">
            <a:extLst>
              <a:ext uri="{FF2B5EF4-FFF2-40B4-BE49-F238E27FC236}">
                <a16:creationId xmlns:a16="http://schemas.microsoft.com/office/drawing/2014/main" id="{0C56C383-7F5D-40E3-03BA-DB771849C663}"/>
              </a:ext>
            </a:extLst>
          </p:cNvPr>
          <p:cNvSpPr txBox="1">
            <a:spLocks/>
          </p:cNvSpPr>
          <p:nvPr/>
        </p:nvSpPr>
        <p:spPr>
          <a:xfrm>
            <a:off x="641608" y="1888440"/>
            <a:ext cx="7899099" cy="710055"/>
          </a:xfrm>
          <a:prstGeom prst="rect">
            <a:avLst/>
          </a:prstGeom>
        </p:spPr>
        <p:txBody>
          <a:bodyPr vert="horz" lIns="0" tIns="0" rIns="0" bIns="0" rtlCol="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lnSpc>
                <a:spcPct val="140000"/>
              </a:lnSpc>
              <a:buFont typeface="Wingdings" charset="2"/>
              <a:buNone/>
            </a:pPr>
            <a:r>
              <a:rPr lang="en-US" sz="2000"/>
              <a:t>Time information, Heart rate, Heart rate variability,</a:t>
            </a:r>
          </a:p>
          <a:p>
            <a:pPr marL="0" indent="0" algn="ctr">
              <a:lnSpc>
                <a:spcPct val="140000"/>
              </a:lnSpc>
              <a:buFont typeface="Wingdings" charset="2"/>
              <a:buNone/>
            </a:pPr>
            <a:r>
              <a:rPr lang="en-US" sz="2000"/>
              <a:t>Attention score, Coherence, 5 kinds of brain waves</a:t>
            </a:r>
          </a:p>
        </p:txBody>
      </p:sp>
      <p:sp>
        <p:nvSpPr>
          <p:cNvPr id="16" name="직사각형 15">
            <a:extLst>
              <a:ext uri="{FF2B5EF4-FFF2-40B4-BE49-F238E27FC236}">
                <a16:creationId xmlns:a16="http://schemas.microsoft.com/office/drawing/2014/main" id="{A39C73A6-C44F-C7A9-5505-02AF578EB144}"/>
              </a:ext>
            </a:extLst>
          </p:cNvPr>
          <p:cNvSpPr>
            <a:spLocks/>
          </p:cNvSpPr>
          <p:nvPr/>
        </p:nvSpPr>
        <p:spPr>
          <a:xfrm>
            <a:off x="772919" y="4304019"/>
            <a:ext cx="1493312" cy="2790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2"/>
                </a:solidFill>
              </a:rPr>
              <a:t>Fitbit</a:t>
            </a:r>
            <a:endParaRPr lang="ko-KR" altLang="en-US" sz="2000" b="1">
              <a:solidFill>
                <a:schemeClr val="accent2"/>
              </a:solidFill>
            </a:endParaRPr>
          </a:p>
        </p:txBody>
      </p:sp>
      <p:graphicFrame>
        <p:nvGraphicFramePr>
          <p:cNvPr id="3" name="Table 2">
            <a:extLst>
              <a:ext uri="{FF2B5EF4-FFF2-40B4-BE49-F238E27FC236}">
                <a16:creationId xmlns:a16="http://schemas.microsoft.com/office/drawing/2014/main" id="{6A9A2725-2AC7-7A12-0107-AF8A9239BCA4}"/>
              </a:ext>
            </a:extLst>
          </p:cNvPr>
          <p:cNvGraphicFramePr>
            <a:graphicFrameLocks noGrp="1"/>
          </p:cNvGraphicFramePr>
          <p:nvPr>
            <p:extLst>
              <p:ext uri="{D42A27DB-BD31-4B8C-83A1-F6EECF244321}">
                <p14:modId xmlns:p14="http://schemas.microsoft.com/office/powerpoint/2010/main" val="3000470139"/>
              </p:ext>
            </p:extLst>
          </p:nvPr>
        </p:nvGraphicFramePr>
        <p:xfrm>
          <a:off x="723859" y="2831070"/>
          <a:ext cx="7798028" cy="1203405"/>
        </p:xfrm>
        <a:graphic>
          <a:graphicData uri="http://schemas.openxmlformats.org/drawingml/2006/table">
            <a:tbl>
              <a:tblPr firstRow="1" bandRow="1">
                <a:tableStyleId>{5C22544A-7EE6-4342-B048-85BDC9FD1C3A}</a:tableStyleId>
              </a:tblPr>
              <a:tblGrid>
                <a:gridCol w="718442">
                  <a:extLst>
                    <a:ext uri="{9D8B030D-6E8A-4147-A177-3AD203B41FA5}">
                      <a16:colId xmlns:a16="http://schemas.microsoft.com/office/drawing/2014/main" val="4175026619"/>
                    </a:ext>
                  </a:extLst>
                </a:gridCol>
                <a:gridCol w="801278">
                  <a:extLst>
                    <a:ext uri="{9D8B030D-6E8A-4147-A177-3AD203B41FA5}">
                      <a16:colId xmlns:a16="http://schemas.microsoft.com/office/drawing/2014/main" val="868517439"/>
                    </a:ext>
                  </a:extLst>
                </a:gridCol>
                <a:gridCol w="612743">
                  <a:extLst>
                    <a:ext uri="{9D8B030D-6E8A-4147-A177-3AD203B41FA5}">
                      <a16:colId xmlns:a16="http://schemas.microsoft.com/office/drawing/2014/main" val="2005496784"/>
                    </a:ext>
                  </a:extLst>
                </a:gridCol>
                <a:gridCol w="612742">
                  <a:extLst>
                    <a:ext uri="{9D8B030D-6E8A-4147-A177-3AD203B41FA5}">
                      <a16:colId xmlns:a16="http://schemas.microsoft.com/office/drawing/2014/main" val="2774719129"/>
                    </a:ext>
                  </a:extLst>
                </a:gridCol>
                <a:gridCol w="633947">
                  <a:extLst>
                    <a:ext uri="{9D8B030D-6E8A-4147-A177-3AD203B41FA5}">
                      <a16:colId xmlns:a16="http://schemas.microsoft.com/office/drawing/2014/main" val="986085814"/>
                    </a:ext>
                  </a:extLst>
                </a:gridCol>
                <a:gridCol w="733386">
                  <a:extLst>
                    <a:ext uri="{9D8B030D-6E8A-4147-A177-3AD203B41FA5}">
                      <a16:colId xmlns:a16="http://schemas.microsoft.com/office/drawing/2014/main" val="2047730506"/>
                    </a:ext>
                  </a:extLst>
                </a:gridCol>
                <a:gridCol w="737098">
                  <a:extLst>
                    <a:ext uri="{9D8B030D-6E8A-4147-A177-3AD203B41FA5}">
                      <a16:colId xmlns:a16="http://schemas.microsoft.com/office/drawing/2014/main" val="2003458538"/>
                    </a:ext>
                  </a:extLst>
                </a:gridCol>
                <a:gridCol w="737098">
                  <a:extLst>
                    <a:ext uri="{9D8B030D-6E8A-4147-A177-3AD203B41FA5}">
                      <a16:colId xmlns:a16="http://schemas.microsoft.com/office/drawing/2014/main" val="1702652264"/>
                    </a:ext>
                  </a:extLst>
                </a:gridCol>
                <a:gridCol w="737098">
                  <a:extLst>
                    <a:ext uri="{9D8B030D-6E8A-4147-A177-3AD203B41FA5}">
                      <a16:colId xmlns:a16="http://schemas.microsoft.com/office/drawing/2014/main" val="1190655681"/>
                    </a:ext>
                  </a:extLst>
                </a:gridCol>
                <a:gridCol w="737098">
                  <a:extLst>
                    <a:ext uri="{9D8B030D-6E8A-4147-A177-3AD203B41FA5}">
                      <a16:colId xmlns:a16="http://schemas.microsoft.com/office/drawing/2014/main" val="1182191140"/>
                    </a:ext>
                  </a:extLst>
                </a:gridCol>
                <a:gridCol w="737098">
                  <a:extLst>
                    <a:ext uri="{9D8B030D-6E8A-4147-A177-3AD203B41FA5}">
                      <a16:colId xmlns:a16="http://schemas.microsoft.com/office/drawing/2014/main" val="4178122219"/>
                    </a:ext>
                  </a:extLst>
                </a:gridCol>
              </a:tblGrid>
              <a:tr h="349965">
                <a:tc>
                  <a:txBody>
                    <a:bodyPr/>
                    <a:lstStyle/>
                    <a:p>
                      <a:pPr algn="ctr"/>
                      <a:r>
                        <a:rPr lang="en-US" sz="1100">
                          <a:solidFill>
                            <a:schemeClr val="accent6"/>
                          </a:solidFill>
                        </a:rPr>
                        <a:t>Start_time</a:t>
                      </a:r>
                    </a:p>
                  </a:txBody>
                  <a:tcPr marL="45720" marR="45720" anchor="ctr"/>
                </a:tc>
                <a:tc>
                  <a:txBody>
                    <a:bodyPr/>
                    <a:lstStyle/>
                    <a:p>
                      <a:pPr algn="ctr"/>
                      <a:r>
                        <a:rPr lang="en-US" sz="1100">
                          <a:solidFill>
                            <a:schemeClr val="accent6"/>
                          </a:solidFill>
                        </a:rPr>
                        <a:t>Finish_time</a:t>
                      </a:r>
                    </a:p>
                  </a:txBody>
                  <a:tcPr marL="45720" marR="45720" anchor="ctr"/>
                </a:tc>
                <a:tc>
                  <a:txBody>
                    <a:bodyPr/>
                    <a:lstStyle/>
                    <a:p>
                      <a:pPr algn="ctr"/>
                      <a:r>
                        <a:rPr lang="en-US" sz="1100">
                          <a:solidFill>
                            <a:schemeClr val="accent6"/>
                          </a:solidFill>
                        </a:rPr>
                        <a:t>HR</a:t>
                      </a:r>
                    </a:p>
                  </a:txBody>
                  <a:tcPr marL="45720" marR="45720" anchor="ctr"/>
                </a:tc>
                <a:tc>
                  <a:txBody>
                    <a:bodyPr/>
                    <a:lstStyle/>
                    <a:p>
                      <a:pPr algn="ctr"/>
                      <a:r>
                        <a:rPr lang="en-US" sz="1100">
                          <a:solidFill>
                            <a:schemeClr val="accent6"/>
                          </a:solidFill>
                        </a:rPr>
                        <a:t>HRV</a:t>
                      </a:r>
                    </a:p>
                  </a:txBody>
                  <a:tcPr marL="45720" marR="45720" anchor="ctr"/>
                </a:tc>
                <a:tc>
                  <a:txBody>
                    <a:bodyPr/>
                    <a:lstStyle/>
                    <a:p>
                      <a:pPr algn="ctr"/>
                      <a:r>
                        <a:rPr lang="en-US" sz="1100">
                          <a:solidFill>
                            <a:schemeClr val="accent6"/>
                          </a:solidFill>
                        </a:rPr>
                        <a:t>attention</a:t>
                      </a:r>
                    </a:p>
                  </a:txBody>
                  <a:tcPr marL="45720" marR="45720" anchor="ctr"/>
                </a:tc>
                <a:tc>
                  <a:txBody>
                    <a:bodyPr/>
                    <a:lstStyle/>
                    <a:p>
                      <a:pPr algn="ctr"/>
                      <a:r>
                        <a:rPr lang="en-US" sz="1100">
                          <a:solidFill>
                            <a:schemeClr val="accent6"/>
                          </a:solidFill>
                        </a:rPr>
                        <a:t>Coherence</a:t>
                      </a:r>
                    </a:p>
                  </a:txBody>
                  <a:tcPr marL="45720" marR="45720" anchor="ctr"/>
                </a:tc>
                <a:tc>
                  <a:txBody>
                    <a:bodyPr/>
                    <a:lstStyle/>
                    <a:p>
                      <a:pPr lvl="0" algn="ctr">
                        <a:buNone/>
                      </a:pPr>
                      <a:r>
                        <a:rPr lang="en-US" sz="1100" b="0" i="0" u="none" strike="noStrike" noProof="0">
                          <a:solidFill>
                            <a:schemeClr val="accent6"/>
                          </a:solidFill>
                          <a:latin typeface="Franklin Gothic Book"/>
                        </a:rPr>
                        <a:t>α</a:t>
                      </a:r>
                      <a:r>
                        <a:rPr lang="en-US" sz="1100">
                          <a:solidFill>
                            <a:schemeClr val="accent6"/>
                          </a:solidFill>
                        </a:rPr>
                        <a:t>_wave</a:t>
                      </a:r>
                    </a:p>
                  </a:txBody>
                  <a:tcPr marL="45720" marR="45720" anchor="ctr"/>
                </a:tc>
                <a:tc>
                  <a:txBody>
                    <a:bodyPr/>
                    <a:lstStyle/>
                    <a:p>
                      <a:pPr lvl="0" algn="ctr">
                        <a:buNone/>
                      </a:pPr>
                      <a:r>
                        <a:rPr lang="en-US" sz="1100" b="0" i="0" u="none" strike="noStrike" noProof="0">
                          <a:solidFill>
                            <a:schemeClr val="accent6"/>
                          </a:solidFill>
                          <a:latin typeface="Franklin Gothic Book"/>
                        </a:rPr>
                        <a:t>β_wave</a:t>
                      </a:r>
                      <a:endParaRPr lang="en-US">
                        <a:solidFill>
                          <a:schemeClr val="accent6"/>
                        </a:solidFill>
                      </a:endParaRPr>
                    </a:p>
                  </a:txBody>
                  <a:tcPr marL="45720" marR="45720" anchor="ctr"/>
                </a:tc>
                <a:tc>
                  <a:txBody>
                    <a:bodyPr/>
                    <a:lstStyle/>
                    <a:p>
                      <a:pPr lvl="0" algn="ctr">
                        <a:lnSpc>
                          <a:spcPct val="100000"/>
                        </a:lnSpc>
                        <a:spcBef>
                          <a:spcPts val="0"/>
                        </a:spcBef>
                        <a:spcAft>
                          <a:spcPts val="0"/>
                        </a:spcAft>
                        <a:buNone/>
                      </a:pPr>
                      <a:r>
                        <a:rPr lang="en-US" sz="1100" b="0" i="0" u="none" strike="noStrike" noProof="0">
                          <a:solidFill>
                            <a:schemeClr val="accent6"/>
                          </a:solidFill>
                        </a:rPr>
                        <a:t>δ</a:t>
                      </a:r>
                      <a:r>
                        <a:rPr lang="en-US" sz="1100" b="0" i="0" u="none" strike="noStrike" noProof="0">
                          <a:solidFill>
                            <a:schemeClr val="accent6"/>
                          </a:solidFill>
                          <a:latin typeface="Franklin Gothic Book"/>
                        </a:rPr>
                        <a:t>_wave</a:t>
                      </a:r>
                      <a:endParaRPr lang="en-US" sz="1100" b="1" i="0" u="none" strike="noStrike" noProof="0">
                        <a:solidFill>
                          <a:schemeClr val="accent6"/>
                        </a:solidFill>
                        <a:latin typeface="Franklin Gothic Book"/>
                      </a:endParaRPr>
                    </a:p>
                  </a:txBody>
                  <a:tcPr marL="45720" marR="45720" anchor="ctr"/>
                </a:tc>
                <a:tc>
                  <a:txBody>
                    <a:bodyPr/>
                    <a:lstStyle/>
                    <a:p>
                      <a:pPr lvl="0" algn="ctr">
                        <a:lnSpc>
                          <a:spcPct val="100000"/>
                        </a:lnSpc>
                        <a:spcBef>
                          <a:spcPts val="0"/>
                        </a:spcBef>
                        <a:spcAft>
                          <a:spcPts val="0"/>
                        </a:spcAft>
                        <a:buNone/>
                      </a:pPr>
                      <a:r>
                        <a:rPr lang="en-US" sz="1100" b="0" i="0" u="none" strike="noStrike" noProof="0">
                          <a:solidFill>
                            <a:schemeClr val="accent6"/>
                          </a:solidFill>
                        </a:rPr>
                        <a:t>θ_wave</a:t>
                      </a:r>
                      <a:endParaRPr lang="en-US">
                        <a:solidFill>
                          <a:schemeClr val="accent6"/>
                        </a:solidFill>
                      </a:endParaRPr>
                    </a:p>
                  </a:txBody>
                  <a:tcPr marL="45720" marR="45720" anchor="ctr"/>
                </a:tc>
                <a:tc>
                  <a:txBody>
                    <a:bodyPr/>
                    <a:lstStyle/>
                    <a:p>
                      <a:pPr lvl="0" algn="ctr">
                        <a:lnSpc>
                          <a:spcPct val="100000"/>
                        </a:lnSpc>
                        <a:spcBef>
                          <a:spcPts val="0"/>
                        </a:spcBef>
                        <a:spcAft>
                          <a:spcPts val="0"/>
                        </a:spcAft>
                        <a:buNone/>
                      </a:pPr>
                      <a:r>
                        <a:rPr lang="en-US" sz="1100" b="0" i="0" u="none" strike="noStrike" noProof="0">
                          <a:solidFill>
                            <a:schemeClr val="accent6"/>
                          </a:solidFill>
                          <a:latin typeface="Franklin Gothic Book"/>
                        </a:rPr>
                        <a:t>γ_wave</a:t>
                      </a:r>
                      <a:endParaRPr lang="en-US">
                        <a:solidFill>
                          <a:schemeClr val="accent6"/>
                        </a:solidFill>
                      </a:endParaRPr>
                    </a:p>
                  </a:txBody>
                  <a:tcPr marL="45720" marR="45720" anchor="ctr"/>
                </a:tc>
                <a:extLst>
                  <a:ext uri="{0D108BD9-81ED-4DB2-BD59-A6C34878D82A}">
                    <a16:rowId xmlns:a16="http://schemas.microsoft.com/office/drawing/2014/main" val="1422885156"/>
                  </a:ext>
                </a:extLst>
              </a:tr>
              <a:tr h="359595">
                <a:tc>
                  <a:txBody>
                    <a:bodyPr/>
                    <a:lstStyle/>
                    <a:p>
                      <a:pPr algn="ctr"/>
                      <a:r>
                        <a:rPr lang="en-US" sz="1100"/>
                        <a:t>10.14 22:40</a:t>
                      </a:r>
                    </a:p>
                  </a:txBody>
                  <a:tcPr marL="45720" marR="45720" anchor="ctr"/>
                </a:tc>
                <a:tc>
                  <a:txBody>
                    <a:bodyPr/>
                    <a:lstStyle/>
                    <a:p>
                      <a:pPr lvl="0" algn="ctr">
                        <a:lnSpc>
                          <a:spcPct val="100000"/>
                        </a:lnSpc>
                        <a:spcBef>
                          <a:spcPts val="0"/>
                        </a:spcBef>
                        <a:spcAft>
                          <a:spcPts val="0"/>
                        </a:spcAft>
                        <a:buNone/>
                      </a:pPr>
                      <a:r>
                        <a:rPr lang="en-US" sz="1100" b="0" i="0" u="none" strike="noStrike" noProof="0">
                          <a:solidFill>
                            <a:srgbClr val="000000"/>
                          </a:solidFill>
                          <a:latin typeface="Franklin Gothic Book"/>
                        </a:rPr>
                        <a:t>10.14</a:t>
                      </a:r>
                    </a:p>
                    <a:p>
                      <a:pPr lvl="0" algn="ctr">
                        <a:lnSpc>
                          <a:spcPct val="100000"/>
                        </a:lnSpc>
                        <a:spcBef>
                          <a:spcPts val="0"/>
                        </a:spcBef>
                        <a:spcAft>
                          <a:spcPts val="0"/>
                        </a:spcAft>
                        <a:buNone/>
                      </a:pPr>
                      <a:r>
                        <a:rPr lang="en-US" sz="1100" b="0" i="0" u="none" strike="noStrike" noProof="0">
                          <a:solidFill>
                            <a:srgbClr val="000000"/>
                          </a:solidFill>
                          <a:latin typeface="Franklin Gothic Book"/>
                        </a:rPr>
                        <a:t>23:00</a:t>
                      </a:r>
                    </a:p>
                  </a:txBody>
                  <a:tcPr marL="45720" marR="45720" anchor="ctr"/>
                </a:tc>
                <a:tc>
                  <a:txBody>
                    <a:bodyPr/>
                    <a:lstStyle/>
                    <a:p>
                      <a:pPr algn="ctr"/>
                      <a:r>
                        <a:rPr lang="en-US" sz="1100"/>
                        <a:t>[80,79,]</a:t>
                      </a:r>
                    </a:p>
                  </a:txBody>
                  <a:tcPr marL="45720" marR="45720" anchor="ctr"/>
                </a:tc>
                <a:tc>
                  <a:txBody>
                    <a:bodyPr/>
                    <a:lstStyle/>
                    <a:p>
                      <a:pPr algn="ctr"/>
                      <a:r>
                        <a:rPr lang="en-US" sz="1100"/>
                        <a:t>[32,34,]</a:t>
                      </a:r>
                    </a:p>
                  </a:txBody>
                  <a:tcPr marL="45720" marR="45720" anchor="ctr"/>
                </a:tc>
                <a:tc>
                  <a:txBody>
                    <a:bodyPr/>
                    <a:lstStyle/>
                    <a:p>
                      <a:pPr algn="ctr"/>
                      <a:r>
                        <a:rPr lang="en-US" sz="1100"/>
                        <a:t>[73,72,]</a:t>
                      </a:r>
                    </a:p>
                  </a:txBody>
                  <a:tcPr marL="45720" marR="45720" anchor="ctr"/>
                </a:tc>
                <a:tc>
                  <a:txBody>
                    <a:bodyPr/>
                    <a:lstStyle/>
                    <a:p>
                      <a:pPr algn="ctr"/>
                      <a:r>
                        <a:rPr lang="en-US" sz="1100"/>
                        <a:t>[0,0,1,]</a:t>
                      </a:r>
                    </a:p>
                  </a:txBody>
                  <a:tcPr marL="45720" marR="45720" anchor="ctr"/>
                </a:tc>
                <a:tc>
                  <a:txBody>
                    <a:bodyPr/>
                    <a:lstStyle/>
                    <a:p>
                      <a:pPr lvl="0" algn="ctr">
                        <a:buNone/>
                      </a:pPr>
                      <a:r>
                        <a:rPr lang="en-US" sz="1100" b="0" i="0" u="none" strike="noStrike" noProof="0">
                          <a:latin typeface="Franklin Gothic Book"/>
                        </a:rPr>
                        <a:t>[96.052, 95.9382,]</a:t>
                      </a:r>
                      <a:endParaRPr lang="en-US"/>
                    </a:p>
                  </a:txBody>
                  <a:tcPr marL="45720" marR="45720" anchor="ctr"/>
                </a:tc>
                <a:tc>
                  <a:txBody>
                    <a:bodyPr/>
                    <a:lstStyle/>
                    <a:p>
                      <a:pPr lvl="0" algn="ctr">
                        <a:buNone/>
                      </a:pPr>
                      <a:r>
                        <a:rPr lang="en-US" sz="1100" b="0" i="0" u="none" strike="noStrike" noProof="0">
                          <a:latin typeface="Franklin Gothic Book"/>
                        </a:rPr>
                        <a:t>[103.858, 103.895,]</a:t>
                      </a:r>
                      <a:endParaRPr lang="en-US"/>
                    </a:p>
                  </a:txBody>
                  <a:tcPr marL="45720" marR="45720" anchor="ctr"/>
                </a:tc>
                <a:tc>
                  <a:txBody>
                    <a:bodyPr/>
                    <a:lstStyle/>
                    <a:p>
                      <a:pPr lvl="0" algn="ctr">
                        <a:buNone/>
                      </a:pPr>
                      <a:r>
                        <a:rPr lang="en-US" sz="1100" b="0" i="0" u="none" strike="noStrike" noProof="0">
                          <a:latin typeface="Franklin Gothic Book"/>
                        </a:rPr>
                        <a:t>[87.0649, 87.0414,]</a:t>
                      </a:r>
                      <a:endParaRPr lang="en-US"/>
                    </a:p>
                  </a:txBody>
                  <a:tcPr marL="45720" marR="45720" anchor="ctr"/>
                </a:tc>
                <a:tc>
                  <a:txBody>
                    <a:bodyPr/>
                    <a:lstStyle/>
                    <a:p>
                      <a:pPr lvl="0" algn="ctr">
                        <a:buNone/>
                      </a:pPr>
                      <a:r>
                        <a:rPr lang="en-US" sz="1100" b="0" i="0" u="none" strike="noStrike" noProof="0">
                          <a:latin typeface="Franklin Gothic Book"/>
                        </a:rPr>
                        <a:t>[96.184, 95.9262,]</a:t>
                      </a:r>
                      <a:endParaRPr lang="en-US"/>
                    </a:p>
                  </a:txBody>
                  <a:tcPr marL="45720" marR="45720" anchor="ctr"/>
                </a:tc>
                <a:tc>
                  <a:txBody>
                    <a:bodyPr/>
                    <a:lstStyle/>
                    <a:p>
                      <a:pPr lvl="0" algn="ctr">
                        <a:buNone/>
                      </a:pPr>
                      <a:r>
                        <a:rPr lang="en-US" sz="1100" b="0" i="0" u="none" strike="noStrike" noProof="0">
                          <a:latin typeface="Franklin Gothic Book"/>
                        </a:rPr>
                        <a:t>[96.0618, 96.1266,]</a:t>
                      </a:r>
                      <a:endParaRPr lang="en-US"/>
                    </a:p>
                  </a:txBody>
                  <a:tcPr marL="45720" marR="45720" anchor="ctr"/>
                </a:tc>
                <a:extLst>
                  <a:ext uri="{0D108BD9-81ED-4DB2-BD59-A6C34878D82A}">
                    <a16:rowId xmlns:a16="http://schemas.microsoft.com/office/drawing/2014/main" val="3687152162"/>
                  </a:ext>
                </a:extLst>
              </a:tr>
              <a:tr h="418014">
                <a:tc>
                  <a:txBody>
                    <a:bodyPr/>
                    <a:lstStyle/>
                    <a:p>
                      <a:pPr lvl="0" algn="ctr">
                        <a:lnSpc>
                          <a:spcPct val="100000"/>
                        </a:lnSpc>
                        <a:spcBef>
                          <a:spcPts val="0"/>
                        </a:spcBef>
                        <a:spcAft>
                          <a:spcPts val="0"/>
                        </a:spcAft>
                        <a:buNone/>
                      </a:pPr>
                      <a:r>
                        <a:rPr lang="en-US" sz="1100" b="0" i="0" u="none" strike="noStrike" noProof="0">
                          <a:solidFill>
                            <a:srgbClr val="000000"/>
                          </a:solidFill>
                          <a:latin typeface="Franklin Gothic Book"/>
                        </a:rPr>
                        <a:t>10.15 13:25</a:t>
                      </a:r>
                    </a:p>
                  </a:txBody>
                  <a:tcPr marL="45720" marR="45720" anchor="ctr"/>
                </a:tc>
                <a:tc>
                  <a:txBody>
                    <a:bodyPr/>
                    <a:lstStyle/>
                    <a:p>
                      <a:pPr algn="ctr"/>
                      <a:r>
                        <a:rPr lang="en-US" sz="1100"/>
                        <a:t>10.15 13:45</a:t>
                      </a:r>
                    </a:p>
                  </a:txBody>
                  <a:tcPr marL="45720" marR="45720" anchor="ctr"/>
                </a:tc>
                <a:tc>
                  <a:txBody>
                    <a:bodyPr/>
                    <a:lstStyle/>
                    <a:p>
                      <a:pPr lvl="0" algn="ctr">
                        <a:buNone/>
                      </a:pPr>
                      <a:r>
                        <a:rPr lang="en-US" sz="1100" b="0" i="0" u="none" strike="noStrike" noProof="0">
                          <a:solidFill>
                            <a:srgbClr val="000000"/>
                          </a:solidFill>
                          <a:latin typeface="Franklin Gothic Book"/>
                        </a:rPr>
                        <a:t>[78,77,]</a:t>
                      </a:r>
                      <a:endParaRPr lang="en-US"/>
                    </a:p>
                  </a:txBody>
                  <a:tcPr marL="45720" marR="45720" anchor="ctr"/>
                </a:tc>
                <a:tc>
                  <a:txBody>
                    <a:bodyPr/>
                    <a:lstStyle/>
                    <a:p>
                      <a:pPr lvl="0" algn="ctr">
                        <a:buNone/>
                      </a:pPr>
                      <a:r>
                        <a:rPr lang="en-US" sz="1100" b="0" i="0" u="none" strike="noStrike" noProof="0">
                          <a:solidFill>
                            <a:srgbClr val="000000"/>
                          </a:solidFill>
                          <a:latin typeface="Franklin Gothic Book"/>
                        </a:rPr>
                        <a:t>[27,28,]</a:t>
                      </a:r>
                      <a:endParaRPr lang="en-US"/>
                    </a:p>
                  </a:txBody>
                  <a:tcPr marL="45720" marR="45720" anchor="ctr"/>
                </a:tc>
                <a:tc>
                  <a:txBody>
                    <a:bodyPr/>
                    <a:lstStyle/>
                    <a:p>
                      <a:pPr algn="ctr"/>
                      <a:r>
                        <a:rPr lang="en-US" sz="1100"/>
                        <a:t>[60,66,]</a:t>
                      </a:r>
                    </a:p>
                  </a:txBody>
                  <a:tcPr marL="45720" marR="45720" anchor="ctr"/>
                </a:tc>
                <a:tc>
                  <a:txBody>
                    <a:bodyPr/>
                    <a:lstStyle/>
                    <a:p>
                      <a:pPr lvl="0" algn="ctr">
                        <a:buNone/>
                      </a:pPr>
                      <a:r>
                        <a:rPr lang="en-US" sz="1100" b="0" i="0" u="none" strike="noStrike" noProof="0">
                          <a:solidFill>
                            <a:srgbClr val="000000"/>
                          </a:solidFill>
                          <a:latin typeface="Franklin Gothic Book"/>
                        </a:rPr>
                        <a:t>[1,1,0,]</a:t>
                      </a:r>
                      <a:endParaRPr lang="en-US"/>
                    </a:p>
                  </a:txBody>
                  <a:tcPr marL="45720" marR="45720" anchor="ctr"/>
                </a:tc>
                <a:tc>
                  <a:txBody>
                    <a:bodyPr/>
                    <a:lstStyle/>
                    <a:p>
                      <a:pPr lvl="0" algn="ctr">
                        <a:buNone/>
                      </a:pPr>
                      <a:r>
                        <a:rPr lang="en-US" sz="1100" b="0" i="0" u="none" strike="noStrike" noProof="0">
                          <a:latin typeface="Franklin Gothic Book"/>
                        </a:rPr>
                        <a:t>[99.3606, 99.3606</a:t>
                      </a:r>
                      <a:endParaRPr lang="en-US"/>
                    </a:p>
                  </a:txBody>
                  <a:tcPr marL="45720" marR="45720" anchor="ctr"/>
                </a:tc>
                <a:tc>
                  <a:txBody>
                    <a:bodyPr/>
                    <a:lstStyle/>
                    <a:p>
                      <a:pPr lvl="0" algn="ctr">
                        <a:buNone/>
                      </a:pPr>
                      <a:r>
                        <a:rPr lang="en-US" sz="1100" b="0" i="0" u="none" strike="noStrike" noProof="0">
                          <a:latin typeface="Franklin Gothic Book"/>
                        </a:rPr>
                        <a:t>[92.689, 92.689,]</a:t>
                      </a:r>
                      <a:endParaRPr lang="en-US"/>
                    </a:p>
                  </a:txBody>
                  <a:tcPr marL="45720" marR="45720" anchor="ctr"/>
                </a:tc>
                <a:tc>
                  <a:txBody>
                    <a:bodyPr/>
                    <a:lstStyle/>
                    <a:p>
                      <a:pPr lvl="0" algn="ctr">
                        <a:buNone/>
                      </a:pPr>
                      <a:r>
                        <a:rPr lang="en-US" sz="1100" b="0" i="0" u="none" strike="noStrike" noProof="0">
                          <a:latin typeface="Franklin Gothic Book"/>
                        </a:rPr>
                        <a:t>[97.361, 97.361,]</a:t>
                      </a:r>
                      <a:endParaRPr lang="en-US"/>
                    </a:p>
                  </a:txBody>
                  <a:tcPr marL="45720" marR="45720" anchor="ctr"/>
                </a:tc>
                <a:tc>
                  <a:txBody>
                    <a:bodyPr/>
                    <a:lstStyle/>
                    <a:p>
                      <a:pPr lvl="0" algn="ctr">
                        <a:buNone/>
                      </a:pPr>
                      <a:r>
                        <a:rPr lang="en-US" sz="1100" b="0" i="0" u="none" strike="noStrike" noProof="0">
                          <a:latin typeface="Franklin Gothic Book"/>
                        </a:rPr>
                        <a:t>[96.4491, 96.4491,]</a:t>
                      </a:r>
                      <a:endParaRPr lang="en-US"/>
                    </a:p>
                  </a:txBody>
                  <a:tcPr marL="45720" marR="45720" anchor="ctr"/>
                </a:tc>
                <a:tc>
                  <a:txBody>
                    <a:bodyPr/>
                    <a:lstStyle/>
                    <a:p>
                      <a:pPr lvl="0" algn="ctr">
                        <a:buNone/>
                      </a:pPr>
                      <a:r>
                        <a:rPr lang="en-US" sz="1100" b="0" i="0" u="none" strike="noStrike" noProof="0">
                          <a:latin typeface="Franklin Gothic Book"/>
                        </a:rPr>
                        <a:t>[81.4179, 81.4179,]</a:t>
                      </a:r>
                      <a:endParaRPr lang="en-US"/>
                    </a:p>
                  </a:txBody>
                  <a:tcPr marL="45720" marR="45720" anchor="ctr"/>
                </a:tc>
                <a:extLst>
                  <a:ext uri="{0D108BD9-81ED-4DB2-BD59-A6C34878D82A}">
                    <a16:rowId xmlns:a16="http://schemas.microsoft.com/office/drawing/2014/main" val="4158814482"/>
                  </a:ext>
                </a:extLst>
              </a:tr>
            </a:tbl>
          </a:graphicData>
        </a:graphic>
      </p:graphicFrame>
      <p:graphicFrame>
        <p:nvGraphicFramePr>
          <p:cNvPr id="6" name="Table 5">
            <a:extLst>
              <a:ext uri="{FF2B5EF4-FFF2-40B4-BE49-F238E27FC236}">
                <a16:creationId xmlns:a16="http://schemas.microsoft.com/office/drawing/2014/main" id="{CC35424F-0148-2DB4-F8F3-0C185F5886C2}"/>
              </a:ext>
            </a:extLst>
          </p:cNvPr>
          <p:cNvGraphicFramePr>
            <a:graphicFrameLocks noGrp="1"/>
          </p:cNvGraphicFramePr>
          <p:nvPr>
            <p:extLst>
              <p:ext uri="{D42A27DB-BD31-4B8C-83A1-F6EECF244321}">
                <p14:modId xmlns:p14="http://schemas.microsoft.com/office/powerpoint/2010/main" val="452635012"/>
              </p:ext>
            </p:extLst>
          </p:nvPr>
        </p:nvGraphicFramePr>
        <p:xfrm>
          <a:off x="1641369" y="5014580"/>
          <a:ext cx="5904925" cy="1012417"/>
        </p:xfrm>
        <a:graphic>
          <a:graphicData uri="http://schemas.openxmlformats.org/drawingml/2006/table">
            <a:tbl>
              <a:tblPr firstRow="1" bandRow="1">
                <a:tableStyleId>{5C22544A-7EE6-4342-B048-85BDC9FD1C3A}</a:tableStyleId>
              </a:tblPr>
              <a:tblGrid>
                <a:gridCol w="1180985">
                  <a:extLst>
                    <a:ext uri="{9D8B030D-6E8A-4147-A177-3AD203B41FA5}">
                      <a16:colId xmlns:a16="http://schemas.microsoft.com/office/drawing/2014/main" val="4175026619"/>
                    </a:ext>
                  </a:extLst>
                </a:gridCol>
                <a:gridCol w="1180985">
                  <a:extLst>
                    <a:ext uri="{9D8B030D-6E8A-4147-A177-3AD203B41FA5}">
                      <a16:colId xmlns:a16="http://schemas.microsoft.com/office/drawing/2014/main" val="868517439"/>
                    </a:ext>
                  </a:extLst>
                </a:gridCol>
                <a:gridCol w="1180985">
                  <a:extLst>
                    <a:ext uri="{9D8B030D-6E8A-4147-A177-3AD203B41FA5}">
                      <a16:colId xmlns:a16="http://schemas.microsoft.com/office/drawing/2014/main" val="2005496784"/>
                    </a:ext>
                  </a:extLst>
                </a:gridCol>
                <a:gridCol w="1180985">
                  <a:extLst>
                    <a:ext uri="{9D8B030D-6E8A-4147-A177-3AD203B41FA5}">
                      <a16:colId xmlns:a16="http://schemas.microsoft.com/office/drawing/2014/main" val="2774719129"/>
                    </a:ext>
                  </a:extLst>
                </a:gridCol>
                <a:gridCol w="1180985">
                  <a:extLst>
                    <a:ext uri="{9D8B030D-6E8A-4147-A177-3AD203B41FA5}">
                      <a16:colId xmlns:a16="http://schemas.microsoft.com/office/drawing/2014/main" val="986085814"/>
                    </a:ext>
                  </a:extLst>
                </a:gridCol>
              </a:tblGrid>
              <a:tr h="335857">
                <a:tc>
                  <a:txBody>
                    <a:bodyPr/>
                    <a:lstStyle/>
                    <a:p>
                      <a:pPr algn="ctr"/>
                      <a:r>
                        <a:rPr lang="en-US" sz="1100">
                          <a:solidFill>
                            <a:schemeClr val="accent6"/>
                          </a:solidFill>
                        </a:rPr>
                        <a:t>TimeStamp</a:t>
                      </a:r>
                      <a:endParaRPr lang="en-US" sz="1100" err="1">
                        <a:solidFill>
                          <a:schemeClr val="accent6"/>
                        </a:solidFill>
                      </a:endParaRPr>
                    </a:p>
                  </a:txBody>
                  <a:tcPr marL="45720" marR="45720" anchor="ctr"/>
                </a:tc>
                <a:tc>
                  <a:txBody>
                    <a:bodyPr/>
                    <a:lstStyle/>
                    <a:p>
                      <a:pPr lvl="0" algn="ctr">
                        <a:buNone/>
                      </a:pPr>
                      <a:r>
                        <a:rPr lang="en-US" sz="1100" b="1" kern="1200">
                          <a:solidFill>
                            <a:schemeClr val="accent6"/>
                          </a:solidFill>
                          <a:latin typeface="+mn-lt"/>
                          <a:ea typeface="+mn-ea"/>
                          <a:cs typeface="+mn-cs"/>
                        </a:rPr>
                        <a:t>Body Movement</a:t>
                      </a:r>
                    </a:p>
                  </a:txBody>
                  <a:tcPr marL="45720" marR="45720" anchor="ctr"/>
                </a:tc>
                <a:tc>
                  <a:txBody>
                    <a:bodyPr/>
                    <a:lstStyle/>
                    <a:p>
                      <a:pPr lvl="0" algn="ctr">
                        <a:buNone/>
                      </a:pPr>
                      <a:r>
                        <a:rPr lang="en-US" sz="1100" b="1" kern="1200" noProof="0">
                          <a:solidFill>
                            <a:schemeClr val="accent6"/>
                          </a:solidFill>
                          <a:latin typeface="+mn-lt"/>
                          <a:ea typeface="+mn-ea"/>
                          <a:cs typeface="+mn-cs"/>
                        </a:rPr>
                        <a:t>Deep sleep</a:t>
                      </a:r>
                      <a:endParaRPr lang="en-US" sz="1100" b="1" kern="1200">
                        <a:solidFill>
                          <a:schemeClr val="accent6"/>
                        </a:solidFill>
                        <a:latin typeface="+mn-lt"/>
                        <a:ea typeface="+mn-ea"/>
                        <a:cs typeface="+mn-cs"/>
                      </a:endParaRPr>
                    </a:p>
                  </a:txBody>
                  <a:tcPr marL="45720" marR="45720" anchor="ctr"/>
                </a:tc>
                <a:tc>
                  <a:txBody>
                    <a:bodyPr/>
                    <a:lstStyle/>
                    <a:p>
                      <a:pPr algn="ctr"/>
                      <a:r>
                        <a:rPr lang="en-US" sz="1100">
                          <a:solidFill>
                            <a:schemeClr val="accent6"/>
                          </a:solidFill>
                        </a:rPr>
                        <a:t>EDA</a:t>
                      </a:r>
                    </a:p>
                  </a:txBody>
                  <a:tcPr marL="45720" marR="45720" anchor="ctr"/>
                </a:tc>
                <a:tc>
                  <a:txBody>
                    <a:bodyPr/>
                    <a:lstStyle/>
                    <a:p>
                      <a:pPr algn="ctr"/>
                      <a:r>
                        <a:rPr lang="en-US" sz="1100">
                          <a:solidFill>
                            <a:schemeClr val="accent6"/>
                          </a:solidFill>
                        </a:rPr>
                        <a:t>Wrist Temperature</a:t>
                      </a:r>
                    </a:p>
                  </a:txBody>
                  <a:tcPr marL="45720" marR="45720" anchor="ctr"/>
                </a:tc>
                <a:extLst>
                  <a:ext uri="{0D108BD9-81ED-4DB2-BD59-A6C34878D82A}">
                    <a16:rowId xmlns:a16="http://schemas.microsoft.com/office/drawing/2014/main" val="1422885156"/>
                  </a:ext>
                </a:extLst>
              </a:tr>
              <a:tr h="280116">
                <a:tc>
                  <a:txBody>
                    <a:bodyPr/>
                    <a:lstStyle/>
                    <a:p>
                      <a:pPr algn="ctr"/>
                      <a:r>
                        <a:rPr lang="en-US" sz="1100"/>
                        <a:t>10.14 22:45</a:t>
                      </a:r>
                    </a:p>
                  </a:txBody>
                  <a:tcPr marL="45720" marR="45720" anchor="ctr"/>
                </a:tc>
                <a:tc>
                  <a:txBody>
                    <a:bodyPr/>
                    <a:lstStyle/>
                    <a:p>
                      <a:pPr algn="ctr"/>
                      <a:r>
                        <a:rPr lang="en-US" sz="1100"/>
                        <a:t>0</a:t>
                      </a:r>
                    </a:p>
                  </a:txBody>
                  <a:tcPr marL="45720" marR="45720" anchor="ctr"/>
                </a:tc>
                <a:tc>
                  <a:txBody>
                    <a:bodyPr/>
                    <a:lstStyle/>
                    <a:p>
                      <a:pPr algn="ctr"/>
                      <a:r>
                        <a:rPr lang="en-US" sz="1100"/>
                        <a:t>95</a:t>
                      </a:r>
                    </a:p>
                  </a:txBody>
                  <a:tcPr marL="45720" marR="45720" anchor="ctr"/>
                </a:tc>
                <a:tc>
                  <a:txBody>
                    <a:bodyPr/>
                    <a:lstStyle/>
                    <a:p>
                      <a:pPr algn="ctr"/>
                      <a:r>
                        <a:rPr lang="en-US" sz="1100"/>
                        <a:t>2.86</a:t>
                      </a:r>
                    </a:p>
                  </a:txBody>
                  <a:tcPr marL="45720" marR="45720" anchor="ctr"/>
                </a:tc>
                <a:tc>
                  <a:txBody>
                    <a:bodyPr/>
                    <a:lstStyle/>
                    <a:p>
                      <a:pPr lvl="0" algn="ctr">
                        <a:buNone/>
                      </a:pPr>
                      <a:r>
                        <a:rPr lang="en-US" sz="1000" b="0" i="0" u="none" strike="noStrike" noProof="0">
                          <a:latin typeface="Franklin Gothic Book"/>
                        </a:rPr>
                        <a:t>-2.111261</a:t>
                      </a:r>
                      <a:endParaRPr lang="en-US"/>
                    </a:p>
                  </a:txBody>
                  <a:tcPr marL="45720" marR="45720" anchor="ctr"/>
                </a:tc>
                <a:extLst>
                  <a:ext uri="{0D108BD9-81ED-4DB2-BD59-A6C34878D82A}">
                    <a16:rowId xmlns:a16="http://schemas.microsoft.com/office/drawing/2014/main" val="3687152162"/>
                  </a:ext>
                </a:extLst>
              </a:tr>
              <a:tr h="305581">
                <a:tc>
                  <a:txBody>
                    <a:bodyPr/>
                    <a:lstStyle/>
                    <a:p>
                      <a:pPr lvl="0" algn="ctr">
                        <a:lnSpc>
                          <a:spcPct val="100000"/>
                        </a:lnSpc>
                        <a:spcBef>
                          <a:spcPts val="0"/>
                        </a:spcBef>
                        <a:spcAft>
                          <a:spcPts val="0"/>
                        </a:spcAft>
                        <a:buNone/>
                      </a:pPr>
                      <a:r>
                        <a:rPr lang="en-US" sz="1100" b="0" i="0" u="none" strike="noStrike" noProof="0">
                          <a:solidFill>
                            <a:srgbClr val="000000"/>
                          </a:solidFill>
                          <a:latin typeface="Franklin Gothic Book"/>
                        </a:rPr>
                        <a:t>10.14 22:46</a:t>
                      </a:r>
                    </a:p>
                  </a:txBody>
                  <a:tcPr marL="45720" marR="45720" anchor="ctr"/>
                </a:tc>
                <a:tc>
                  <a:txBody>
                    <a:bodyPr/>
                    <a:lstStyle/>
                    <a:p>
                      <a:pPr algn="ctr"/>
                      <a:r>
                        <a:rPr lang="en-US" sz="1100"/>
                        <a:t>0</a:t>
                      </a:r>
                    </a:p>
                  </a:txBody>
                  <a:tcPr marL="45720" marR="45720" anchor="ctr"/>
                </a:tc>
                <a:tc>
                  <a:txBody>
                    <a:bodyPr/>
                    <a:lstStyle/>
                    <a:p>
                      <a:pPr algn="ctr"/>
                      <a:r>
                        <a:rPr lang="en-US" sz="1100"/>
                        <a:t>95</a:t>
                      </a:r>
                    </a:p>
                  </a:txBody>
                  <a:tcPr marL="45720" marR="45720" anchor="ctr"/>
                </a:tc>
                <a:tc>
                  <a:txBody>
                    <a:bodyPr/>
                    <a:lstStyle/>
                    <a:p>
                      <a:pPr algn="ctr"/>
                      <a:r>
                        <a:rPr lang="en-US" sz="1100"/>
                        <a:t>2.87</a:t>
                      </a:r>
                    </a:p>
                  </a:txBody>
                  <a:tcPr marL="45720" marR="45720" anchor="ctr"/>
                </a:tc>
                <a:tc>
                  <a:txBody>
                    <a:bodyPr/>
                    <a:lstStyle/>
                    <a:p>
                      <a:pPr lvl="0" algn="ctr">
                        <a:buNone/>
                      </a:pPr>
                      <a:r>
                        <a:rPr lang="en-US" sz="1000" b="0" i="0" u="none" strike="noStrike" noProof="0">
                          <a:latin typeface="Franklin Gothic Book"/>
                        </a:rPr>
                        <a:t>-1.691261</a:t>
                      </a:r>
                      <a:endParaRPr lang="en-US"/>
                    </a:p>
                  </a:txBody>
                  <a:tcPr marL="45720" marR="45720" anchor="ctr"/>
                </a:tc>
                <a:extLst>
                  <a:ext uri="{0D108BD9-81ED-4DB2-BD59-A6C34878D82A}">
                    <a16:rowId xmlns:a16="http://schemas.microsoft.com/office/drawing/2014/main" val="4158814482"/>
                  </a:ext>
                </a:extLst>
              </a:tr>
            </a:tbl>
          </a:graphicData>
        </a:graphic>
      </p:graphicFrame>
    </p:spTree>
    <p:extLst>
      <p:ext uri="{BB962C8B-B14F-4D97-AF65-F5344CB8AC3E}">
        <p14:creationId xmlns:p14="http://schemas.microsoft.com/office/powerpoint/2010/main" val="111792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751452" y="1629995"/>
            <a:ext cx="6925732" cy="4377419"/>
          </a:xfrm>
        </p:spPr>
        <p:txBody>
          <a:bodyPr>
            <a:normAutofit/>
          </a:bodyPr>
          <a:lstStyle/>
          <a:p>
            <a:pPr>
              <a:lnSpc>
                <a:spcPct val="140000"/>
              </a:lnSpc>
            </a:pPr>
            <a:r>
              <a:rPr lang="en-US" sz="2000"/>
              <a:t>Unified time interval of 20 seconds</a:t>
            </a:r>
          </a:p>
          <a:p>
            <a:pPr>
              <a:lnSpc>
                <a:spcPct val="140000"/>
              </a:lnSpc>
            </a:pPr>
            <a:r>
              <a:rPr lang="en-US" sz="2000"/>
              <a:t>Fitbit : Originally collected every minute</a:t>
            </a:r>
          </a:p>
          <a:p>
            <a:pPr marL="0" indent="0">
              <a:lnSpc>
                <a:spcPct val="140000"/>
              </a:lnSpc>
              <a:buNone/>
            </a:pPr>
            <a:r>
              <a:rPr lang="en-US" b="1">
                <a:solidFill>
                  <a:schemeClr val="accent2">
                    <a:lumMod val="50000"/>
                  </a:schemeClr>
                </a:solidFill>
              </a:rPr>
              <a:t>Divide a minute data to 20 seconds</a:t>
            </a:r>
          </a:p>
          <a:p>
            <a:pPr marL="0" indent="0">
              <a:lnSpc>
                <a:spcPct val="140000"/>
              </a:lnSpc>
              <a:buNone/>
            </a:pPr>
            <a:endParaRPr lang="en-US" sz="1500">
              <a:solidFill>
                <a:schemeClr val="accent2">
                  <a:lumMod val="50000"/>
                </a:schemeClr>
              </a:solidFill>
            </a:endParaRPr>
          </a:p>
          <a:p>
            <a:pPr marL="0" indent="0">
              <a:lnSpc>
                <a:spcPct val="140000"/>
              </a:lnSpc>
              <a:buNone/>
            </a:pPr>
            <a:endParaRPr lang="en-US" sz="1500">
              <a:solidFill>
                <a:schemeClr val="accent2">
                  <a:lumMod val="50000"/>
                </a:schemeClr>
              </a:solidFill>
            </a:endParaRPr>
          </a:p>
          <a:p>
            <a:pPr marL="0" indent="0">
              <a:lnSpc>
                <a:spcPct val="140000"/>
              </a:lnSpc>
              <a:buNone/>
            </a:pPr>
            <a:endParaRPr lang="en-US" sz="1500">
              <a:solidFill>
                <a:schemeClr val="accent2">
                  <a:lumMod val="50000"/>
                </a:schemeClr>
              </a:solidFill>
            </a:endParaRPr>
          </a:p>
          <a:p>
            <a:pPr marL="0" indent="0">
              <a:lnSpc>
                <a:spcPct val="140000"/>
              </a:lnSpc>
              <a:buNone/>
            </a:pPr>
            <a:endParaRPr lang="en-US" sz="1600">
              <a:solidFill>
                <a:schemeClr val="accent2">
                  <a:lumMod val="50000"/>
                </a:schemeClr>
              </a:solidFill>
            </a:endParaRPr>
          </a:p>
          <a:p>
            <a:pPr>
              <a:lnSpc>
                <a:spcPct val="140000"/>
              </a:lnSpc>
            </a:pPr>
            <a:r>
              <a:rPr lang="en-US" sz="2000"/>
              <a:t>EEG Sensor : Originally recorded every 0.6 seconds</a:t>
            </a:r>
          </a:p>
          <a:p>
            <a:pPr marL="0" indent="0">
              <a:lnSpc>
                <a:spcPct val="140000"/>
              </a:lnSpc>
              <a:buNone/>
            </a:pPr>
            <a:r>
              <a:rPr lang="en-US" b="1">
                <a:solidFill>
                  <a:schemeClr val="accent2">
                    <a:lumMod val="50000"/>
                  </a:schemeClr>
                </a:solidFill>
              </a:rPr>
              <a:t>0.6 seconds to 20 seconds </a:t>
            </a:r>
            <a:r>
              <a:rPr lang="en-US">
                <a:solidFill>
                  <a:schemeClr val="accent2">
                    <a:lumMod val="50000"/>
                  </a:schemeClr>
                </a:solidFill>
              </a:rPr>
              <a:t>(substituted with the representative value)</a:t>
            </a:r>
          </a:p>
          <a:p>
            <a:pPr marL="0" indent="0">
              <a:lnSpc>
                <a:spcPct val="140000"/>
              </a:lnSpc>
              <a:buNone/>
            </a:pPr>
            <a:endParaRPr lang="en-US" sz="1500">
              <a:solidFill>
                <a:schemeClr val="accent2">
                  <a:lumMod val="50000"/>
                </a:schemeClr>
              </a:solidFill>
            </a:endParaRPr>
          </a:p>
        </p:txBody>
      </p:sp>
      <p:pic>
        <p:nvPicPr>
          <p:cNvPr id="12" name="그림 11">
            <a:extLst>
              <a:ext uri="{FF2B5EF4-FFF2-40B4-BE49-F238E27FC236}">
                <a16:creationId xmlns:a16="http://schemas.microsoft.com/office/drawing/2014/main" id="{6C525CE6-0051-0C11-6909-5AB1848A1D5A}"/>
              </a:ext>
            </a:extLst>
          </p:cNvPr>
          <p:cNvPicPr>
            <a:picLocks noChangeAspect="1"/>
          </p:cNvPicPr>
          <p:nvPr/>
        </p:nvPicPr>
        <p:blipFill rotWithShape="1">
          <a:blip r:embed="rId2"/>
          <a:srcRect b="55967"/>
          <a:stretch/>
        </p:blipFill>
        <p:spPr>
          <a:xfrm>
            <a:off x="5222255" y="2703894"/>
            <a:ext cx="2325837" cy="1509887"/>
          </a:xfrm>
          <a:prstGeom prst="rect">
            <a:avLst/>
          </a:prstGeom>
        </p:spPr>
      </p:pic>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a:xfrm>
            <a:off x="8474334" y="6131041"/>
            <a:ext cx="365760" cy="365760"/>
          </a:xfrm>
        </p:spPr>
        <p:txBody>
          <a:bodyPr/>
          <a:lstStyle/>
          <a:p>
            <a:fld id="{8A7A6979-0714-4377-B894-6BE4C2D6E202}" type="slidenum">
              <a:rPr lang="en-US" smtClean="0"/>
              <a:pPr/>
              <a:t>21</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181364"/>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Data Preprocessing - Synchronize Time Interval of Each Device</a:t>
            </a:r>
          </a:p>
        </p:txBody>
      </p:sp>
      <p:grpSp>
        <p:nvGrpSpPr>
          <p:cNvPr id="34" name="그룹 33">
            <a:extLst>
              <a:ext uri="{FF2B5EF4-FFF2-40B4-BE49-F238E27FC236}">
                <a16:creationId xmlns:a16="http://schemas.microsoft.com/office/drawing/2014/main" id="{926CF82F-F122-347B-1EC8-CDD168DC7754}"/>
              </a:ext>
            </a:extLst>
          </p:cNvPr>
          <p:cNvGrpSpPr/>
          <p:nvPr/>
        </p:nvGrpSpPr>
        <p:grpSpPr>
          <a:xfrm>
            <a:off x="5193329" y="4951841"/>
            <a:ext cx="2337184" cy="1174958"/>
            <a:chOff x="2051649" y="1873437"/>
            <a:chExt cx="2853966" cy="1529520"/>
          </a:xfrm>
        </p:grpSpPr>
        <p:pic>
          <p:nvPicPr>
            <p:cNvPr id="28" name="그림 27">
              <a:extLst>
                <a:ext uri="{FF2B5EF4-FFF2-40B4-BE49-F238E27FC236}">
                  <a16:creationId xmlns:a16="http://schemas.microsoft.com/office/drawing/2014/main" id="{1730EBFD-CD64-B59D-A79B-5601750DCEAC}"/>
                </a:ext>
              </a:extLst>
            </p:cNvPr>
            <p:cNvPicPr>
              <a:picLocks noChangeAspect="1"/>
            </p:cNvPicPr>
            <p:nvPr/>
          </p:nvPicPr>
          <p:blipFill rotWithShape="1">
            <a:blip r:embed="rId3"/>
            <a:srcRect l="2729" r="2401" b="69396"/>
            <a:stretch/>
          </p:blipFill>
          <p:spPr>
            <a:xfrm>
              <a:off x="2119934" y="1873437"/>
              <a:ext cx="2774186" cy="635479"/>
            </a:xfrm>
            <a:prstGeom prst="rect">
              <a:avLst/>
            </a:prstGeom>
          </p:spPr>
        </p:pic>
        <p:pic>
          <p:nvPicPr>
            <p:cNvPr id="30" name="그림 29">
              <a:extLst>
                <a:ext uri="{FF2B5EF4-FFF2-40B4-BE49-F238E27FC236}">
                  <a16:creationId xmlns:a16="http://schemas.microsoft.com/office/drawing/2014/main" id="{D1FAD76E-61A1-3687-DD8A-E3AEED5F8987}"/>
                </a:ext>
              </a:extLst>
            </p:cNvPr>
            <p:cNvPicPr>
              <a:picLocks noChangeAspect="1"/>
            </p:cNvPicPr>
            <p:nvPr/>
          </p:nvPicPr>
          <p:blipFill rotWithShape="1">
            <a:blip r:embed="rId4"/>
            <a:srcRect t="27200"/>
            <a:stretch/>
          </p:blipFill>
          <p:spPr>
            <a:xfrm>
              <a:off x="2051649" y="2520131"/>
              <a:ext cx="2853966" cy="882826"/>
            </a:xfrm>
            <a:prstGeom prst="rect">
              <a:avLst/>
            </a:prstGeom>
          </p:spPr>
        </p:pic>
      </p:grpSp>
      <p:grpSp>
        <p:nvGrpSpPr>
          <p:cNvPr id="36" name="그룹 35">
            <a:extLst>
              <a:ext uri="{FF2B5EF4-FFF2-40B4-BE49-F238E27FC236}">
                <a16:creationId xmlns:a16="http://schemas.microsoft.com/office/drawing/2014/main" id="{A3AAC5B5-09B4-3C16-9790-A364525DF6B8}"/>
              </a:ext>
            </a:extLst>
          </p:cNvPr>
          <p:cNvGrpSpPr/>
          <p:nvPr/>
        </p:nvGrpSpPr>
        <p:grpSpPr>
          <a:xfrm>
            <a:off x="1765653" y="4932988"/>
            <a:ext cx="2255533" cy="1189581"/>
            <a:chOff x="3476082" y="4062861"/>
            <a:chExt cx="2956954" cy="1517433"/>
          </a:xfrm>
        </p:grpSpPr>
        <p:pic>
          <p:nvPicPr>
            <p:cNvPr id="22" name="그림 21">
              <a:extLst>
                <a:ext uri="{FF2B5EF4-FFF2-40B4-BE49-F238E27FC236}">
                  <a16:creationId xmlns:a16="http://schemas.microsoft.com/office/drawing/2014/main" id="{E5F5774C-5499-A503-663B-18041C48ECD8}"/>
                </a:ext>
              </a:extLst>
            </p:cNvPr>
            <p:cNvPicPr>
              <a:picLocks noChangeAspect="1"/>
            </p:cNvPicPr>
            <p:nvPr/>
          </p:nvPicPr>
          <p:blipFill rotWithShape="1">
            <a:blip r:embed="rId5"/>
            <a:srcRect l="2582" r="609" b="62761"/>
            <a:stretch/>
          </p:blipFill>
          <p:spPr>
            <a:xfrm>
              <a:off x="3513584" y="4062861"/>
              <a:ext cx="2909011" cy="714987"/>
            </a:xfrm>
            <a:prstGeom prst="rect">
              <a:avLst/>
            </a:prstGeom>
          </p:spPr>
        </p:pic>
        <p:pic>
          <p:nvPicPr>
            <p:cNvPr id="32" name="그림 31">
              <a:extLst>
                <a:ext uri="{FF2B5EF4-FFF2-40B4-BE49-F238E27FC236}">
                  <a16:creationId xmlns:a16="http://schemas.microsoft.com/office/drawing/2014/main" id="{C06E7AAE-DFA1-2D72-45A6-B180FC87EC52}"/>
                </a:ext>
              </a:extLst>
            </p:cNvPr>
            <p:cNvPicPr>
              <a:picLocks noChangeAspect="1"/>
            </p:cNvPicPr>
            <p:nvPr/>
          </p:nvPicPr>
          <p:blipFill rotWithShape="1">
            <a:blip r:embed="rId6"/>
            <a:srcRect r="1596" b="39758"/>
            <a:stretch/>
          </p:blipFill>
          <p:spPr>
            <a:xfrm>
              <a:off x="3476082" y="4768553"/>
              <a:ext cx="2956954" cy="811741"/>
            </a:xfrm>
            <a:prstGeom prst="rect">
              <a:avLst/>
            </a:prstGeom>
          </p:spPr>
        </p:pic>
      </p:grpSp>
      <p:sp>
        <p:nvSpPr>
          <p:cNvPr id="3" name="화살표: 오른쪽 2">
            <a:extLst>
              <a:ext uri="{FF2B5EF4-FFF2-40B4-BE49-F238E27FC236}">
                <a16:creationId xmlns:a16="http://schemas.microsoft.com/office/drawing/2014/main" id="{B5EA3066-5358-87AA-1D1D-722A7C08ED31}"/>
              </a:ext>
            </a:extLst>
          </p:cNvPr>
          <p:cNvSpPr/>
          <p:nvPr/>
        </p:nvSpPr>
        <p:spPr>
          <a:xfrm>
            <a:off x="4280566" y="3288448"/>
            <a:ext cx="725864" cy="414780"/>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화살표: 오른쪽 6">
            <a:extLst>
              <a:ext uri="{FF2B5EF4-FFF2-40B4-BE49-F238E27FC236}">
                <a16:creationId xmlns:a16="http://schemas.microsoft.com/office/drawing/2014/main" id="{97044F4D-542E-4CCD-9666-44D9D75C594D}"/>
              </a:ext>
            </a:extLst>
          </p:cNvPr>
          <p:cNvSpPr/>
          <p:nvPr/>
        </p:nvSpPr>
        <p:spPr>
          <a:xfrm>
            <a:off x="4270657" y="5345738"/>
            <a:ext cx="725864" cy="414780"/>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그림 9">
            <a:extLst>
              <a:ext uri="{FF2B5EF4-FFF2-40B4-BE49-F238E27FC236}">
                <a16:creationId xmlns:a16="http://schemas.microsoft.com/office/drawing/2014/main" id="{73C2B6BA-A503-24D4-1C05-E4A01F620BE8}"/>
              </a:ext>
            </a:extLst>
          </p:cNvPr>
          <p:cNvPicPr>
            <a:picLocks noChangeAspect="1"/>
          </p:cNvPicPr>
          <p:nvPr/>
        </p:nvPicPr>
        <p:blipFill rotWithShape="1">
          <a:blip r:embed="rId7"/>
          <a:srcRect b="69783"/>
          <a:stretch/>
        </p:blipFill>
        <p:spPr>
          <a:xfrm>
            <a:off x="963515" y="2919370"/>
            <a:ext cx="3104988" cy="1102930"/>
          </a:xfrm>
          <a:prstGeom prst="rect">
            <a:avLst/>
          </a:prstGeom>
        </p:spPr>
      </p:pic>
    </p:spTree>
    <p:extLst>
      <p:ext uri="{BB962C8B-B14F-4D97-AF65-F5344CB8AC3E}">
        <p14:creationId xmlns:p14="http://schemas.microsoft.com/office/powerpoint/2010/main" val="236696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751452" y="1716413"/>
            <a:ext cx="7722882" cy="984511"/>
          </a:xfrm>
        </p:spPr>
        <p:txBody>
          <a:bodyPr vert="horz" lIns="0" tIns="0" rIns="0" bIns="0" rtlCol="0" anchor="t">
            <a:normAutofit/>
          </a:bodyPr>
          <a:lstStyle/>
          <a:p>
            <a:pPr>
              <a:lnSpc>
                <a:spcPct val="140000"/>
              </a:lnSpc>
            </a:pPr>
            <a:r>
              <a:rPr lang="en-US" sz="2000">
                <a:latin typeface="Franklin Gothic Medium"/>
              </a:rPr>
              <a:t>Manage the Fitbit dataset feature by feature</a:t>
            </a:r>
          </a:p>
          <a:p>
            <a:pPr>
              <a:lnSpc>
                <a:spcPct val="140000"/>
              </a:lnSpc>
            </a:pPr>
            <a:r>
              <a:rPr lang="en-US" sz="2000">
                <a:latin typeface="Franklin Gothic Medium"/>
              </a:rPr>
              <a:t>EDA and Wrist Temperature : Linear Interpolation considering ratio</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a:xfrm>
            <a:off x="8474334" y="6131041"/>
            <a:ext cx="365760" cy="365760"/>
          </a:xfrm>
        </p:spPr>
        <p:txBody>
          <a:bodyPr/>
          <a:lstStyle/>
          <a:p>
            <a:fld id="{8A7A6979-0714-4377-B894-6BE4C2D6E202}" type="slidenum">
              <a:rPr lang="en-US" smtClean="0"/>
              <a:pPr/>
              <a:t>22</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298031"/>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Data Preprocessing - Fitbit Data Preprocessing</a:t>
            </a:r>
          </a:p>
        </p:txBody>
      </p:sp>
      <p:pic>
        <p:nvPicPr>
          <p:cNvPr id="6" name="Picture 5" descr="A table with numbers and numbers&#10;&#10;Description automatically generated">
            <a:extLst>
              <a:ext uri="{FF2B5EF4-FFF2-40B4-BE49-F238E27FC236}">
                <a16:creationId xmlns:a16="http://schemas.microsoft.com/office/drawing/2014/main" id="{060B1D57-F1EA-D7B2-7A1F-9577618C7088}"/>
              </a:ext>
            </a:extLst>
          </p:cNvPr>
          <p:cNvPicPr>
            <a:picLocks noChangeAspect="1"/>
          </p:cNvPicPr>
          <p:nvPr/>
        </p:nvPicPr>
        <p:blipFill rotWithShape="1">
          <a:blip r:embed="rId2"/>
          <a:srcRect b="18699"/>
          <a:stretch/>
        </p:blipFill>
        <p:spPr>
          <a:xfrm>
            <a:off x="2056009" y="2646316"/>
            <a:ext cx="1830644" cy="1671161"/>
          </a:xfrm>
          <a:prstGeom prst="rect">
            <a:avLst/>
          </a:prstGeom>
        </p:spPr>
      </p:pic>
      <p:sp>
        <p:nvSpPr>
          <p:cNvPr id="9" name="Text Placeholder 3">
            <a:extLst>
              <a:ext uri="{FF2B5EF4-FFF2-40B4-BE49-F238E27FC236}">
                <a16:creationId xmlns:a16="http://schemas.microsoft.com/office/drawing/2014/main" id="{2EB03CE6-55B0-DAF4-2089-5232C3976257}"/>
              </a:ext>
            </a:extLst>
          </p:cNvPr>
          <p:cNvSpPr txBox="1">
            <a:spLocks/>
          </p:cNvSpPr>
          <p:nvPr/>
        </p:nvSpPr>
        <p:spPr>
          <a:xfrm>
            <a:off x="751452" y="4278423"/>
            <a:ext cx="7478148" cy="464291"/>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40000"/>
              </a:lnSpc>
            </a:pPr>
            <a:r>
              <a:rPr lang="en-US" sz="2000"/>
              <a:t>Body movement : Mapping</a:t>
            </a:r>
          </a:p>
        </p:txBody>
      </p:sp>
      <p:pic>
        <p:nvPicPr>
          <p:cNvPr id="3" name="Picture 2" descr="A table with numbers and numbers&#10;&#10;Description automatically generated">
            <a:extLst>
              <a:ext uri="{FF2B5EF4-FFF2-40B4-BE49-F238E27FC236}">
                <a16:creationId xmlns:a16="http://schemas.microsoft.com/office/drawing/2014/main" id="{2B2A6C09-9634-8A90-80A5-14C090337059}"/>
              </a:ext>
            </a:extLst>
          </p:cNvPr>
          <p:cNvPicPr>
            <a:picLocks noChangeAspect="1"/>
          </p:cNvPicPr>
          <p:nvPr/>
        </p:nvPicPr>
        <p:blipFill rotWithShape="1">
          <a:blip r:embed="rId3"/>
          <a:srcRect b="18744"/>
          <a:stretch/>
        </p:blipFill>
        <p:spPr>
          <a:xfrm>
            <a:off x="5435534" y="2645163"/>
            <a:ext cx="1762018" cy="1671161"/>
          </a:xfrm>
          <a:prstGeom prst="rect">
            <a:avLst/>
          </a:prstGeom>
        </p:spPr>
      </p:pic>
      <p:sp>
        <p:nvSpPr>
          <p:cNvPr id="14" name="화살표: 오른쪽 13">
            <a:extLst>
              <a:ext uri="{FF2B5EF4-FFF2-40B4-BE49-F238E27FC236}">
                <a16:creationId xmlns:a16="http://schemas.microsoft.com/office/drawing/2014/main" id="{36CEAFB4-761D-EEAE-DB89-BF8DFFF8592E}"/>
              </a:ext>
            </a:extLst>
          </p:cNvPr>
          <p:cNvSpPr/>
          <p:nvPr/>
        </p:nvSpPr>
        <p:spPr>
          <a:xfrm>
            <a:off x="4302629" y="3331257"/>
            <a:ext cx="725864" cy="414780"/>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화살표: 오른쪽 14">
            <a:extLst>
              <a:ext uri="{FF2B5EF4-FFF2-40B4-BE49-F238E27FC236}">
                <a16:creationId xmlns:a16="http://schemas.microsoft.com/office/drawing/2014/main" id="{8846EDA8-0520-B3AF-54F6-6E8B6189C965}"/>
              </a:ext>
            </a:extLst>
          </p:cNvPr>
          <p:cNvSpPr/>
          <p:nvPr/>
        </p:nvSpPr>
        <p:spPr>
          <a:xfrm>
            <a:off x="4302629" y="5371802"/>
            <a:ext cx="725864" cy="414780"/>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phone&#10;&#10;Description automatically generated">
            <a:extLst>
              <a:ext uri="{FF2B5EF4-FFF2-40B4-BE49-F238E27FC236}">
                <a16:creationId xmlns:a16="http://schemas.microsoft.com/office/drawing/2014/main" id="{29F33A9A-27E0-E8CF-EA8C-19E7DC393DE8}"/>
              </a:ext>
            </a:extLst>
          </p:cNvPr>
          <p:cNvPicPr>
            <a:picLocks noChangeAspect="1"/>
          </p:cNvPicPr>
          <p:nvPr/>
        </p:nvPicPr>
        <p:blipFill>
          <a:blip r:embed="rId4"/>
          <a:stretch>
            <a:fillRect/>
          </a:stretch>
        </p:blipFill>
        <p:spPr>
          <a:xfrm>
            <a:off x="5437217" y="5048775"/>
            <a:ext cx="1760335" cy="1058471"/>
          </a:xfrm>
          <a:prstGeom prst="rect">
            <a:avLst/>
          </a:prstGeom>
        </p:spPr>
      </p:pic>
      <p:pic>
        <p:nvPicPr>
          <p:cNvPr id="18" name="Picture 17" descr="A screenshot of a phone&#10;&#10;Description automatically generated">
            <a:extLst>
              <a:ext uri="{FF2B5EF4-FFF2-40B4-BE49-F238E27FC236}">
                <a16:creationId xmlns:a16="http://schemas.microsoft.com/office/drawing/2014/main" id="{CDF266D3-D6C7-D94A-0CA6-B7F54DF05457}"/>
              </a:ext>
            </a:extLst>
          </p:cNvPr>
          <p:cNvPicPr>
            <a:picLocks noChangeAspect="1"/>
          </p:cNvPicPr>
          <p:nvPr/>
        </p:nvPicPr>
        <p:blipFill>
          <a:blip r:embed="rId5"/>
          <a:stretch>
            <a:fillRect/>
          </a:stretch>
        </p:blipFill>
        <p:spPr>
          <a:xfrm>
            <a:off x="2085653" y="5088848"/>
            <a:ext cx="1808253" cy="988564"/>
          </a:xfrm>
          <a:prstGeom prst="rect">
            <a:avLst/>
          </a:prstGeom>
        </p:spPr>
      </p:pic>
      <p:sp>
        <p:nvSpPr>
          <p:cNvPr id="19" name="Text Placeholder 3">
            <a:extLst>
              <a:ext uri="{FF2B5EF4-FFF2-40B4-BE49-F238E27FC236}">
                <a16:creationId xmlns:a16="http://schemas.microsoft.com/office/drawing/2014/main" id="{6085ED0C-9AC9-D7B6-9A28-8638FCE052F8}"/>
              </a:ext>
            </a:extLst>
          </p:cNvPr>
          <p:cNvSpPr txBox="1">
            <a:spLocks/>
          </p:cNvSpPr>
          <p:nvPr/>
        </p:nvSpPr>
        <p:spPr>
          <a:xfrm>
            <a:off x="751452" y="4647101"/>
            <a:ext cx="7478148" cy="464291"/>
          </a:xfrm>
          <a:prstGeom prst="rect">
            <a:avLst/>
          </a:prstGeom>
        </p:spPr>
        <p:txBody>
          <a:bodyPr vert="horz" lIns="0" tIns="0" rIns="0" bIns="0" rtlCol="0" anchor="t">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lnSpc>
                <a:spcPct val="140000"/>
              </a:lnSpc>
            </a:pPr>
            <a:r>
              <a:rPr lang="en-US" sz="1800">
                <a:solidFill>
                  <a:schemeClr val="bg2"/>
                </a:solidFill>
                <a:latin typeface="Franklin Gothic Medium"/>
              </a:rPr>
              <a:t>Normal : 0 / Fat-burn : 1 / Cardio : 2</a:t>
            </a:r>
          </a:p>
        </p:txBody>
      </p:sp>
    </p:spTree>
    <p:extLst>
      <p:ext uri="{BB962C8B-B14F-4D97-AF65-F5344CB8AC3E}">
        <p14:creationId xmlns:p14="http://schemas.microsoft.com/office/powerpoint/2010/main" val="241768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23</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298031"/>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Data Preprocessing - EEG Data Preprocessing</a:t>
            </a:r>
          </a:p>
        </p:txBody>
      </p:sp>
      <p:sp>
        <p:nvSpPr>
          <p:cNvPr id="3" name="Text Placeholder 3">
            <a:extLst>
              <a:ext uri="{FF2B5EF4-FFF2-40B4-BE49-F238E27FC236}">
                <a16:creationId xmlns:a16="http://schemas.microsoft.com/office/drawing/2014/main" id="{688DF922-3E79-FE80-D94D-53DDD7E44427}"/>
              </a:ext>
            </a:extLst>
          </p:cNvPr>
          <p:cNvSpPr>
            <a:spLocks noGrp="1"/>
          </p:cNvSpPr>
          <p:nvPr>
            <p:ph type="body" sz="quarter" idx="14"/>
          </p:nvPr>
        </p:nvSpPr>
        <p:spPr>
          <a:xfrm>
            <a:off x="452410" y="1846425"/>
            <a:ext cx="4581506" cy="3411537"/>
          </a:xfrm>
        </p:spPr>
        <p:txBody>
          <a:bodyPr vert="horz" lIns="0" tIns="0" rIns="0" bIns="0" rtlCol="0" anchor="t">
            <a:normAutofit/>
          </a:bodyPr>
          <a:lstStyle/>
          <a:p>
            <a:pPr marL="457200" indent="-457200">
              <a:lnSpc>
                <a:spcPct val="120000"/>
              </a:lnSpc>
              <a:buFont typeface="+mj-lt"/>
              <a:buAutoNum type="arabicPeriod"/>
            </a:pPr>
            <a:r>
              <a:rPr lang="en-US" sz="2000">
                <a:latin typeface="Franklin Gothic Medium"/>
              </a:rPr>
              <a:t>Remove the initial part of the whole EEG data that indicates the instability.</a:t>
            </a:r>
          </a:p>
          <a:p>
            <a:pPr marL="457200" indent="-457200">
              <a:lnSpc>
                <a:spcPct val="120000"/>
              </a:lnSpc>
              <a:buFont typeface="+mj-lt"/>
              <a:buAutoNum type="arabicPeriod"/>
            </a:pPr>
            <a:r>
              <a:rPr lang="en-US" sz="2000">
                <a:latin typeface="Franklin Gothic Medium"/>
              </a:rPr>
              <a:t>Dispose errors in each feature and calculate representative value for each group.</a:t>
            </a:r>
          </a:p>
          <a:p>
            <a:pPr lvl="1">
              <a:lnSpc>
                <a:spcPct val="120000"/>
              </a:lnSpc>
              <a:buFont typeface="Courier New" panose="02070309020205020404" pitchFamily="49" charset="0"/>
              <a:buChar char="o"/>
            </a:pPr>
            <a:r>
              <a:rPr lang="en-US" sz="1800">
                <a:latin typeface="Franklin Gothic Medium"/>
              </a:rPr>
              <a:t>- Used 15% trimmed mean based on Dynamic Time Warping (DTW)</a:t>
            </a:r>
          </a:p>
          <a:p>
            <a:pPr lvl="1">
              <a:lnSpc>
                <a:spcPct val="120000"/>
              </a:lnSpc>
              <a:buFont typeface="Courier New" panose="02070309020205020404" pitchFamily="49" charset="0"/>
              <a:buChar char="o"/>
            </a:pPr>
            <a:r>
              <a:rPr lang="en-US" sz="1800">
                <a:latin typeface="Franklin Gothic Medium"/>
              </a:rPr>
              <a:t>- DTW distance     Similarity  </a:t>
            </a:r>
          </a:p>
        </p:txBody>
      </p:sp>
      <p:graphicFrame>
        <p:nvGraphicFramePr>
          <p:cNvPr id="4" name="Table 2">
            <a:extLst>
              <a:ext uri="{FF2B5EF4-FFF2-40B4-BE49-F238E27FC236}">
                <a16:creationId xmlns:a16="http://schemas.microsoft.com/office/drawing/2014/main" id="{C8E37A50-A968-FF66-D51C-D0D48B1CFB53}"/>
              </a:ext>
            </a:extLst>
          </p:cNvPr>
          <p:cNvGraphicFramePr>
            <a:graphicFrameLocks noGrp="1"/>
          </p:cNvGraphicFramePr>
          <p:nvPr>
            <p:extLst>
              <p:ext uri="{D42A27DB-BD31-4B8C-83A1-F6EECF244321}">
                <p14:modId xmlns:p14="http://schemas.microsoft.com/office/powerpoint/2010/main" val="3040336178"/>
              </p:ext>
            </p:extLst>
          </p:nvPr>
        </p:nvGraphicFramePr>
        <p:xfrm>
          <a:off x="772916" y="5448693"/>
          <a:ext cx="7701418" cy="614792"/>
        </p:xfrm>
        <a:graphic>
          <a:graphicData uri="http://schemas.openxmlformats.org/drawingml/2006/table">
            <a:tbl>
              <a:tblPr bandRow="1" bandCol="1">
                <a:tableStyleId>{69012ECD-51FC-41F1-AA8D-1B2483CD663E}</a:tableStyleId>
              </a:tblPr>
              <a:tblGrid>
                <a:gridCol w="2474697">
                  <a:extLst>
                    <a:ext uri="{9D8B030D-6E8A-4147-A177-3AD203B41FA5}">
                      <a16:colId xmlns:a16="http://schemas.microsoft.com/office/drawing/2014/main" val="4175026619"/>
                    </a:ext>
                  </a:extLst>
                </a:gridCol>
                <a:gridCol w="1084082">
                  <a:extLst>
                    <a:ext uri="{9D8B030D-6E8A-4147-A177-3AD203B41FA5}">
                      <a16:colId xmlns:a16="http://schemas.microsoft.com/office/drawing/2014/main" val="868517439"/>
                    </a:ext>
                  </a:extLst>
                </a:gridCol>
                <a:gridCol w="1055802">
                  <a:extLst>
                    <a:ext uri="{9D8B030D-6E8A-4147-A177-3AD203B41FA5}">
                      <a16:colId xmlns:a16="http://schemas.microsoft.com/office/drawing/2014/main" val="2005496784"/>
                    </a:ext>
                  </a:extLst>
                </a:gridCol>
                <a:gridCol w="1084083">
                  <a:extLst>
                    <a:ext uri="{9D8B030D-6E8A-4147-A177-3AD203B41FA5}">
                      <a16:colId xmlns:a16="http://schemas.microsoft.com/office/drawing/2014/main" val="2774719129"/>
                    </a:ext>
                  </a:extLst>
                </a:gridCol>
                <a:gridCol w="1036948">
                  <a:extLst>
                    <a:ext uri="{9D8B030D-6E8A-4147-A177-3AD203B41FA5}">
                      <a16:colId xmlns:a16="http://schemas.microsoft.com/office/drawing/2014/main" val="986085814"/>
                    </a:ext>
                  </a:extLst>
                </a:gridCol>
                <a:gridCol w="965806">
                  <a:extLst>
                    <a:ext uri="{9D8B030D-6E8A-4147-A177-3AD203B41FA5}">
                      <a16:colId xmlns:a16="http://schemas.microsoft.com/office/drawing/2014/main" val="2047730506"/>
                    </a:ext>
                  </a:extLst>
                </a:gridCol>
              </a:tblGrid>
              <a:tr h="265787">
                <a:tc>
                  <a:txBody>
                    <a:bodyPr/>
                    <a:lstStyle/>
                    <a:p>
                      <a:pPr algn="ctr"/>
                      <a:r>
                        <a:rPr lang="en-US" sz="1400" b="1"/>
                        <a:t>Trimmed mean percentage</a:t>
                      </a:r>
                    </a:p>
                  </a:txBody>
                  <a:tcPr anchor="ctr">
                    <a:solidFill>
                      <a:schemeClr val="tx2">
                        <a:lumMod val="60000"/>
                        <a:lumOff val="40000"/>
                      </a:schemeClr>
                    </a:solidFill>
                  </a:tcPr>
                </a:tc>
                <a:tc>
                  <a:txBody>
                    <a:bodyPr/>
                    <a:lstStyle/>
                    <a:p>
                      <a:pPr algn="ctr"/>
                      <a:r>
                        <a:rPr lang="en-US" sz="1400" b="0"/>
                        <a:t>5%</a:t>
                      </a:r>
                    </a:p>
                  </a:txBody>
                  <a:tcPr anchor="ctr">
                    <a:noFill/>
                  </a:tcPr>
                </a:tc>
                <a:tc>
                  <a:txBody>
                    <a:bodyPr/>
                    <a:lstStyle/>
                    <a:p>
                      <a:pPr algn="ctr"/>
                      <a:r>
                        <a:rPr lang="en-US" sz="1400" b="0"/>
                        <a:t>10%</a:t>
                      </a:r>
                    </a:p>
                  </a:txBody>
                  <a:tcPr anchor="ctr">
                    <a:noFill/>
                  </a:tcPr>
                </a:tc>
                <a:tc>
                  <a:txBody>
                    <a:bodyPr/>
                    <a:lstStyle/>
                    <a:p>
                      <a:pPr algn="ctr"/>
                      <a:r>
                        <a:rPr lang="en-US" sz="1400" b="1">
                          <a:solidFill>
                            <a:srgbClr val="C00000"/>
                          </a:solidFill>
                        </a:rPr>
                        <a:t>15%</a:t>
                      </a:r>
                    </a:p>
                  </a:txBody>
                  <a:tcPr anchor="ctr">
                    <a:noFill/>
                  </a:tcPr>
                </a:tc>
                <a:tc>
                  <a:txBody>
                    <a:bodyPr/>
                    <a:lstStyle/>
                    <a:p>
                      <a:pPr algn="ctr"/>
                      <a:r>
                        <a:rPr lang="en-US" sz="1400" b="0"/>
                        <a:t>20%</a:t>
                      </a:r>
                    </a:p>
                  </a:txBody>
                  <a:tcPr anchor="ctr">
                    <a:noFill/>
                  </a:tcPr>
                </a:tc>
                <a:tc>
                  <a:txBody>
                    <a:bodyPr/>
                    <a:lstStyle/>
                    <a:p>
                      <a:pPr algn="ctr"/>
                      <a:r>
                        <a:rPr lang="en-US" sz="1400" b="0"/>
                        <a:t>25%</a:t>
                      </a:r>
                    </a:p>
                  </a:txBody>
                  <a:tcPr anchor="ctr">
                    <a:noFill/>
                  </a:tcPr>
                </a:tc>
                <a:extLst>
                  <a:ext uri="{0D108BD9-81ED-4DB2-BD59-A6C34878D82A}">
                    <a16:rowId xmlns:a16="http://schemas.microsoft.com/office/drawing/2014/main" val="1422885156"/>
                  </a:ext>
                </a:extLst>
              </a:tr>
              <a:tr h="309992">
                <a:tc>
                  <a:txBody>
                    <a:bodyPr/>
                    <a:lstStyle/>
                    <a:p>
                      <a:pPr algn="ctr"/>
                      <a:r>
                        <a:rPr lang="en-US" sz="1400" b="1"/>
                        <a:t>DTW distance</a:t>
                      </a:r>
                    </a:p>
                  </a:txBody>
                  <a:tcPr anchor="ctr">
                    <a:solidFill>
                      <a:schemeClr val="tx2">
                        <a:lumMod val="60000"/>
                        <a:lumOff val="40000"/>
                      </a:schemeClr>
                    </a:solidFill>
                  </a:tcPr>
                </a:tc>
                <a:tc>
                  <a:txBody>
                    <a:bodyPr/>
                    <a:lstStyle/>
                    <a:p>
                      <a:pPr algn="ctr"/>
                      <a:r>
                        <a:rPr lang="en-US" sz="1400" b="0" kern="1200">
                          <a:solidFill>
                            <a:schemeClr val="dk1"/>
                          </a:solidFill>
                          <a:effectLst/>
                        </a:rPr>
                        <a:t>7.11</a:t>
                      </a:r>
                      <a:endParaRPr lang="en-US" sz="1400"/>
                    </a:p>
                  </a:txBody>
                  <a:tcPr anchor="ctr">
                    <a:noFill/>
                  </a:tcPr>
                </a:tc>
                <a:tc>
                  <a:txBody>
                    <a:bodyPr/>
                    <a:lstStyle/>
                    <a:p>
                      <a:pPr algn="ctr"/>
                      <a:r>
                        <a:rPr lang="en-US" sz="1400"/>
                        <a:t>7.97</a:t>
                      </a:r>
                    </a:p>
                  </a:txBody>
                  <a:tcPr anchor="ctr">
                    <a:noFill/>
                  </a:tcPr>
                </a:tc>
                <a:tc>
                  <a:txBody>
                    <a:bodyPr/>
                    <a:lstStyle/>
                    <a:p>
                      <a:pPr algn="ctr"/>
                      <a:r>
                        <a:rPr lang="en-US" sz="1400" b="1">
                          <a:solidFill>
                            <a:srgbClr val="C00000"/>
                          </a:solidFill>
                        </a:rPr>
                        <a:t>8.67</a:t>
                      </a:r>
                    </a:p>
                  </a:txBody>
                  <a:tcPr anchor="ctr">
                    <a:noFill/>
                  </a:tcPr>
                </a:tc>
                <a:tc>
                  <a:txBody>
                    <a:bodyPr/>
                    <a:lstStyle/>
                    <a:p>
                      <a:pPr algn="ctr"/>
                      <a:r>
                        <a:rPr lang="en-US" sz="1400"/>
                        <a:t>9.82</a:t>
                      </a:r>
                    </a:p>
                  </a:txBody>
                  <a:tcPr anchor="ctr">
                    <a:noFill/>
                  </a:tcPr>
                </a:tc>
                <a:tc>
                  <a:txBody>
                    <a:bodyPr/>
                    <a:lstStyle/>
                    <a:p>
                      <a:pPr algn="ctr"/>
                      <a:r>
                        <a:rPr lang="en-US" sz="1400"/>
                        <a:t>10.6</a:t>
                      </a:r>
                    </a:p>
                  </a:txBody>
                  <a:tcPr anchor="ctr">
                    <a:noFill/>
                  </a:tcPr>
                </a:tc>
                <a:extLst>
                  <a:ext uri="{0D108BD9-81ED-4DB2-BD59-A6C34878D82A}">
                    <a16:rowId xmlns:a16="http://schemas.microsoft.com/office/drawing/2014/main" val="3687152162"/>
                  </a:ext>
                </a:extLst>
              </a:tr>
            </a:tbl>
          </a:graphicData>
        </a:graphic>
      </p:graphicFrame>
      <p:sp>
        <p:nvSpPr>
          <p:cNvPr id="14" name="화살표: 위쪽 13">
            <a:extLst>
              <a:ext uri="{FF2B5EF4-FFF2-40B4-BE49-F238E27FC236}">
                <a16:creationId xmlns:a16="http://schemas.microsoft.com/office/drawing/2014/main" id="{DAD77236-D5F8-0ACD-8982-06A72F1D2E84}"/>
              </a:ext>
            </a:extLst>
          </p:cNvPr>
          <p:cNvSpPr/>
          <p:nvPr/>
        </p:nvSpPr>
        <p:spPr>
          <a:xfrm>
            <a:off x="3679288" y="4977766"/>
            <a:ext cx="141514" cy="262604"/>
          </a:xfrm>
          <a:prstGeom prst="up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화살표: 위쪽 14">
            <a:extLst>
              <a:ext uri="{FF2B5EF4-FFF2-40B4-BE49-F238E27FC236}">
                <a16:creationId xmlns:a16="http://schemas.microsoft.com/office/drawing/2014/main" id="{D2FE3774-C27C-DF30-9607-F5BC2AC909A5}"/>
              </a:ext>
            </a:extLst>
          </p:cNvPr>
          <p:cNvSpPr/>
          <p:nvPr/>
        </p:nvSpPr>
        <p:spPr>
          <a:xfrm rot="10800000">
            <a:off x="2442552" y="4977766"/>
            <a:ext cx="141514" cy="262604"/>
          </a:xfrm>
          <a:prstGeom prst="up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그림 6">
            <a:extLst>
              <a:ext uri="{FF2B5EF4-FFF2-40B4-BE49-F238E27FC236}">
                <a16:creationId xmlns:a16="http://schemas.microsoft.com/office/drawing/2014/main" id="{8869208D-DAD8-4911-D644-04833048BA20}"/>
              </a:ext>
            </a:extLst>
          </p:cNvPr>
          <p:cNvPicPr>
            <a:picLocks noChangeAspect="1"/>
          </p:cNvPicPr>
          <p:nvPr/>
        </p:nvPicPr>
        <p:blipFill>
          <a:blip r:embed="rId3"/>
          <a:stretch>
            <a:fillRect/>
          </a:stretch>
        </p:blipFill>
        <p:spPr>
          <a:xfrm>
            <a:off x="4907350" y="2048744"/>
            <a:ext cx="4008159" cy="2445572"/>
          </a:xfrm>
          <a:prstGeom prst="rect">
            <a:avLst/>
          </a:prstGeom>
        </p:spPr>
      </p:pic>
    </p:spTree>
    <p:extLst>
      <p:ext uri="{BB962C8B-B14F-4D97-AF65-F5344CB8AC3E}">
        <p14:creationId xmlns:p14="http://schemas.microsoft.com/office/powerpoint/2010/main" val="67083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D377CBBA-97EF-5397-469A-57D3F09978EF}"/>
              </a:ext>
            </a:extLst>
          </p:cNvPr>
          <p:cNvGrpSpPr>
            <a:grpSpLocks/>
          </p:cNvGrpSpPr>
          <p:nvPr/>
        </p:nvGrpSpPr>
        <p:grpSpPr>
          <a:xfrm>
            <a:off x="452410" y="4204287"/>
            <a:ext cx="8466255" cy="1963190"/>
            <a:chOff x="452410" y="4185433"/>
            <a:chExt cx="8466255" cy="1963190"/>
          </a:xfrm>
        </p:grpSpPr>
        <p:pic>
          <p:nvPicPr>
            <p:cNvPr id="15" name="그림 14">
              <a:extLst>
                <a:ext uri="{FF2B5EF4-FFF2-40B4-BE49-F238E27FC236}">
                  <a16:creationId xmlns:a16="http://schemas.microsoft.com/office/drawing/2014/main" id="{7FAC15B9-549E-B733-1C30-1118ABB55127}"/>
                </a:ext>
              </a:extLst>
            </p:cNvPr>
            <p:cNvPicPr>
              <a:picLocks noChangeAspect="1"/>
            </p:cNvPicPr>
            <p:nvPr/>
          </p:nvPicPr>
          <p:blipFill>
            <a:blip r:embed="rId3"/>
            <a:stretch>
              <a:fillRect/>
            </a:stretch>
          </p:blipFill>
          <p:spPr>
            <a:xfrm>
              <a:off x="452410" y="4185433"/>
              <a:ext cx="8466255" cy="1963190"/>
            </a:xfrm>
            <a:prstGeom prst="rect">
              <a:avLst/>
            </a:prstGeom>
          </p:spPr>
        </p:pic>
        <p:sp>
          <p:nvSpPr>
            <p:cNvPr id="17" name="직사각형 16">
              <a:extLst>
                <a:ext uri="{FF2B5EF4-FFF2-40B4-BE49-F238E27FC236}">
                  <a16:creationId xmlns:a16="http://schemas.microsoft.com/office/drawing/2014/main" id="{4BFEDA17-6BAC-3700-7032-DC765344DCF8}"/>
                </a:ext>
              </a:extLst>
            </p:cNvPr>
            <p:cNvSpPr>
              <a:spLocks/>
            </p:cNvSpPr>
            <p:nvPr/>
          </p:nvSpPr>
          <p:spPr>
            <a:xfrm>
              <a:off x="3777346" y="5769429"/>
              <a:ext cx="1219200" cy="18505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직사각형 17">
              <a:extLst>
                <a:ext uri="{FF2B5EF4-FFF2-40B4-BE49-F238E27FC236}">
                  <a16:creationId xmlns:a16="http://schemas.microsoft.com/office/drawing/2014/main" id="{932AF840-9E98-2FBF-A865-E34BAD308086}"/>
                </a:ext>
              </a:extLst>
            </p:cNvPr>
            <p:cNvSpPr>
              <a:spLocks/>
            </p:cNvSpPr>
            <p:nvPr/>
          </p:nvSpPr>
          <p:spPr>
            <a:xfrm>
              <a:off x="1687289" y="5780315"/>
              <a:ext cx="576940" cy="18505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24</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345166"/>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t>Data Preprocessing - Concentration Level</a:t>
            </a:r>
          </a:p>
        </p:txBody>
      </p:sp>
      <p:sp>
        <p:nvSpPr>
          <p:cNvPr id="3" name="Text Placeholder 3">
            <a:extLst>
              <a:ext uri="{FF2B5EF4-FFF2-40B4-BE49-F238E27FC236}">
                <a16:creationId xmlns:a16="http://schemas.microsoft.com/office/drawing/2014/main" id="{688DF922-3E79-FE80-D94D-53DDD7E44427}"/>
              </a:ext>
            </a:extLst>
          </p:cNvPr>
          <p:cNvSpPr>
            <a:spLocks noGrp="1"/>
          </p:cNvSpPr>
          <p:nvPr>
            <p:ph type="body" sz="quarter" idx="14"/>
          </p:nvPr>
        </p:nvSpPr>
        <p:spPr>
          <a:xfrm>
            <a:off x="367719" y="2036985"/>
            <a:ext cx="3793019" cy="2021974"/>
          </a:xfrm>
        </p:spPr>
        <p:txBody>
          <a:bodyPr vert="horz" lIns="0" tIns="0" rIns="0" bIns="0" rtlCol="0" anchor="t">
            <a:normAutofit/>
          </a:bodyPr>
          <a:lstStyle/>
          <a:p>
            <a:pPr marL="0" indent="0">
              <a:lnSpc>
                <a:spcPct val="120000"/>
              </a:lnSpc>
              <a:buNone/>
            </a:pPr>
            <a:r>
              <a:rPr lang="en-US" sz="2000">
                <a:latin typeface="Franklin Gothic Medium"/>
              </a:rPr>
              <a:t>1. Correlation between </a:t>
            </a:r>
            <a:r>
              <a:rPr lang="en-US" sz="2000"/>
              <a:t>β/θ Spectral Powers (SP) and attention</a:t>
            </a:r>
          </a:p>
          <a:p>
            <a:pPr marL="0" indent="0" algn="ctr">
              <a:lnSpc>
                <a:spcPct val="120000"/>
              </a:lnSpc>
              <a:buNone/>
            </a:pPr>
            <a:r>
              <a:rPr lang="en-US" sz="2000">
                <a:solidFill>
                  <a:srgbClr val="FF0000"/>
                </a:solidFill>
                <a:latin typeface="Franklin Gothic Medium"/>
              </a:rPr>
              <a:t>Versus</a:t>
            </a:r>
          </a:p>
          <a:p>
            <a:pPr marL="0" indent="0">
              <a:lnSpc>
                <a:spcPct val="120000"/>
              </a:lnSpc>
              <a:buNone/>
            </a:pPr>
            <a:r>
              <a:rPr lang="en-US" sz="2000">
                <a:latin typeface="Franklin Gothic Medium"/>
              </a:rPr>
              <a:t>2. Correlation between Reverse R index and attention</a:t>
            </a:r>
          </a:p>
        </p:txBody>
      </p:sp>
      <p:sp>
        <p:nvSpPr>
          <p:cNvPr id="19" name="Text Placeholder 3">
            <a:extLst>
              <a:ext uri="{FF2B5EF4-FFF2-40B4-BE49-F238E27FC236}">
                <a16:creationId xmlns:a16="http://schemas.microsoft.com/office/drawing/2014/main" id="{9B1D05D6-2297-D477-183C-A4EF88B147DF}"/>
              </a:ext>
            </a:extLst>
          </p:cNvPr>
          <p:cNvSpPr txBox="1">
            <a:spLocks/>
          </p:cNvSpPr>
          <p:nvPr/>
        </p:nvSpPr>
        <p:spPr>
          <a:xfrm>
            <a:off x="4864195" y="4146978"/>
            <a:ext cx="3793019" cy="772885"/>
          </a:xfrm>
          <a:prstGeom prst="rect">
            <a:avLst/>
          </a:prstGeom>
        </p:spPr>
        <p:txBody>
          <a:bodyPr vert="horz" lIns="0" tIns="0" rIns="0" bIns="0" rtlCol="0" anchor="t">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lnSpc>
                <a:spcPct val="120000"/>
              </a:lnSpc>
              <a:buFont typeface="Wingdings" charset="2"/>
              <a:buNone/>
            </a:pPr>
            <a:r>
              <a:rPr lang="en-US">
                <a:latin typeface="Franklin Gothic Medium"/>
              </a:rPr>
              <a:t>Both indices have positive linear relationship with the attention</a:t>
            </a:r>
          </a:p>
        </p:txBody>
      </p:sp>
      <p:pic>
        <p:nvPicPr>
          <p:cNvPr id="7" name="그림 6">
            <a:extLst>
              <a:ext uri="{FF2B5EF4-FFF2-40B4-BE49-F238E27FC236}">
                <a16:creationId xmlns:a16="http://schemas.microsoft.com/office/drawing/2014/main" id="{E088BB16-13B2-2E7E-F8A6-F68A08F67281}"/>
              </a:ext>
            </a:extLst>
          </p:cNvPr>
          <p:cNvPicPr>
            <a:picLocks noChangeAspect="1"/>
          </p:cNvPicPr>
          <p:nvPr/>
        </p:nvPicPr>
        <p:blipFill rotWithShape="1">
          <a:blip r:embed="rId4"/>
          <a:srcRect b="870"/>
          <a:stretch/>
        </p:blipFill>
        <p:spPr>
          <a:xfrm>
            <a:off x="4236538" y="1827572"/>
            <a:ext cx="4770858" cy="2376782"/>
          </a:xfrm>
          <a:prstGeom prst="rect">
            <a:avLst/>
          </a:prstGeom>
        </p:spPr>
      </p:pic>
    </p:spTree>
    <p:extLst>
      <p:ext uri="{BB962C8B-B14F-4D97-AF65-F5344CB8AC3E}">
        <p14:creationId xmlns:p14="http://schemas.microsoft.com/office/powerpoint/2010/main" val="266729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Methodology</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25</a:t>
            </a:fld>
            <a:endParaRPr lang="en-US"/>
          </a:p>
        </p:txBody>
      </p:sp>
      <p:sp>
        <p:nvSpPr>
          <p:cNvPr id="8" name="Subtitle 2">
            <a:extLst>
              <a:ext uri="{FF2B5EF4-FFF2-40B4-BE49-F238E27FC236}">
                <a16:creationId xmlns:a16="http://schemas.microsoft.com/office/drawing/2014/main" id="{98A66344-A0E6-8EDB-2DDE-AD5F6715441A}"/>
              </a:ext>
            </a:extLst>
          </p:cNvPr>
          <p:cNvSpPr txBox="1">
            <a:spLocks/>
          </p:cNvSpPr>
          <p:nvPr/>
        </p:nvSpPr>
        <p:spPr>
          <a:xfrm>
            <a:off x="1117213" y="1345166"/>
            <a:ext cx="6925733"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ko-KR">
                <a:latin typeface="Franklin Gothic Demi Cond"/>
                <a:ea typeface="돋움"/>
              </a:rPr>
              <a:t>Merging Data - Total Dataset</a:t>
            </a:r>
          </a:p>
        </p:txBody>
      </p:sp>
      <p:pic>
        <p:nvPicPr>
          <p:cNvPr id="14" name="그림 13">
            <a:extLst>
              <a:ext uri="{FF2B5EF4-FFF2-40B4-BE49-F238E27FC236}">
                <a16:creationId xmlns:a16="http://schemas.microsoft.com/office/drawing/2014/main" id="{510D2C77-3A0C-B156-7099-817FDCBF3F8E}"/>
              </a:ext>
            </a:extLst>
          </p:cNvPr>
          <p:cNvPicPr>
            <a:picLocks noChangeAspect="1"/>
          </p:cNvPicPr>
          <p:nvPr/>
        </p:nvPicPr>
        <p:blipFill rotWithShape="1">
          <a:blip r:embed="rId3"/>
          <a:srcRect l="2549"/>
          <a:stretch/>
        </p:blipFill>
        <p:spPr>
          <a:xfrm>
            <a:off x="116540" y="2029766"/>
            <a:ext cx="8910919" cy="3613696"/>
          </a:xfrm>
          <a:prstGeom prst="rect">
            <a:avLst/>
          </a:prstGeom>
        </p:spPr>
      </p:pic>
    </p:spTree>
    <p:extLst>
      <p:ext uri="{BB962C8B-B14F-4D97-AF65-F5344CB8AC3E}">
        <p14:creationId xmlns:p14="http://schemas.microsoft.com/office/powerpoint/2010/main" val="352634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그룹 54">
            <a:extLst>
              <a:ext uri="{FF2B5EF4-FFF2-40B4-BE49-F238E27FC236}">
                <a16:creationId xmlns:a16="http://schemas.microsoft.com/office/drawing/2014/main" id="{D78D518E-7C8B-47CA-5B7E-A9FB78A6E8DC}"/>
              </a:ext>
            </a:extLst>
          </p:cNvPr>
          <p:cNvGrpSpPr/>
          <p:nvPr/>
        </p:nvGrpSpPr>
        <p:grpSpPr>
          <a:xfrm>
            <a:off x="527680" y="1819590"/>
            <a:ext cx="8129534" cy="3218819"/>
            <a:chOff x="710560" y="2214419"/>
            <a:chExt cx="8129534" cy="3218819"/>
          </a:xfrm>
        </p:grpSpPr>
        <p:graphicFrame>
          <p:nvGraphicFramePr>
            <p:cNvPr id="10" name="다이어그램 9">
              <a:extLst>
                <a:ext uri="{FF2B5EF4-FFF2-40B4-BE49-F238E27FC236}">
                  <a16:creationId xmlns:a16="http://schemas.microsoft.com/office/drawing/2014/main" id="{4A42AA69-3560-2FBA-A4BD-30E50DDD57B8}"/>
                </a:ext>
              </a:extLst>
            </p:cNvPr>
            <p:cNvGraphicFramePr/>
            <p:nvPr>
              <p:extLst>
                <p:ext uri="{D42A27DB-BD31-4B8C-83A1-F6EECF244321}">
                  <p14:modId xmlns:p14="http://schemas.microsoft.com/office/powerpoint/2010/main" val="3801638027"/>
                </p:ext>
              </p:extLst>
            </p:nvPr>
          </p:nvGraphicFramePr>
          <p:xfrm>
            <a:off x="710560" y="2214419"/>
            <a:ext cx="8129534" cy="3218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 name="그룹 30">
              <a:extLst>
                <a:ext uri="{FF2B5EF4-FFF2-40B4-BE49-F238E27FC236}">
                  <a16:creationId xmlns:a16="http://schemas.microsoft.com/office/drawing/2014/main" id="{52D6A05D-7E79-6A4F-BEB4-1B94595EC60D}"/>
                </a:ext>
              </a:extLst>
            </p:cNvPr>
            <p:cNvGrpSpPr/>
            <p:nvPr/>
          </p:nvGrpSpPr>
          <p:grpSpPr>
            <a:xfrm>
              <a:off x="1598653" y="2947987"/>
              <a:ext cx="741462" cy="709633"/>
              <a:chOff x="1598653" y="2947987"/>
              <a:chExt cx="741462" cy="709633"/>
            </a:xfrm>
          </p:grpSpPr>
          <p:cxnSp>
            <p:nvCxnSpPr>
              <p:cNvPr id="20" name="직선 연결선 19">
                <a:extLst>
                  <a:ext uri="{FF2B5EF4-FFF2-40B4-BE49-F238E27FC236}">
                    <a16:creationId xmlns:a16="http://schemas.microsoft.com/office/drawing/2014/main" id="{2D4EDEE0-82DC-6ACB-D569-0976D86FC291}"/>
                  </a:ext>
                </a:extLst>
              </p:cNvPr>
              <p:cNvCxnSpPr>
                <a:cxnSpLocks/>
              </p:cNvCxnSpPr>
              <p:nvPr/>
            </p:nvCxnSpPr>
            <p:spPr>
              <a:xfrm flipV="1">
                <a:off x="1598653" y="2947987"/>
                <a:ext cx="741462" cy="394277"/>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 name="직선 연결선 21">
                <a:extLst>
                  <a:ext uri="{FF2B5EF4-FFF2-40B4-BE49-F238E27FC236}">
                    <a16:creationId xmlns:a16="http://schemas.microsoft.com/office/drawing/2014/main" id="{0A0B01BC-945F-E740-6179-85F54705D71C}"/>
                  </a:ext>
                </a:extLst>
              </p:cNvPr>
              <p:cNvCxnSpPr>
                <a:cxnSpLocks/>
              </p:cNvCxnSpPr>
              <p:nvPr/>
            </p:nvCxnSpPr>
            <p:spPr>
              <a:xfrm flipV="1">
                <a:off x="1598653" y="3342264"/>
                <a:ext cx="0" cy="315356"/>
              </a:xfrm>
              <a:prstGeom prst="line">
                <a:avLst/>
              </a:prstGeom>
              <a:ln w="19050"/>
            </p:spPr>
            <p:style>
              <a:lnRef idx="2">
                <a:schemeClr val="accent1"/>
              </a:lnRef>
              <a:fillRef idx="0">
                <a:schemeClr val="accent1"/>
              </a:fillRef>
              <a:effectRef idx="1">
                <a:schemeClr val="accent1"/>
              </a:effectRef>
              <a:fontRef idx="minor">
                <a:schemeClr val="tx1"/>
              </a:fontRef>
            </p:style>
          </p:cxnSp>
        </p:grpSp>
        <p:grpSp>
          <p:nvGrpSpPr>
            <p:cNvPr id="46" name="그룹 45">
              <a:extLst>
                <a:ext uri="{FF2B5EF4-FFF2-40B4-BE49-F238E27FC236}">
                  <a16:creationId xmlns:a16="http://schemas.microsoft.com/office/drawing/2014/main" id="{0B90BAA5-53CB-D1AB-154F-1E6562406398}"/>
                </a:ext>
              </a:extLst>
            </p:cNvPr>
            <p:cNvGrpSpPr/>
            <p:nvPr/>
          </p:nvGrpSpPr>
          <p:grpSpPr>
            <a:xfrm flipV="1">
              <a:off x="3429222" y="3971548"/>
              <a:ext cx="741462" cy="702472"/>
              <a:chOff x="1545313" y="2986854"/>
              <a:chExt cx="741462" cy="702472"/>
            </a:xfrm>
          </p:grpSpPr>
          <p:cxnSp>
            <p:nvCxnSpPr>
              <p:cNvPr id="47" name="직선 연결선 46">
                <a:extLst>
                  <a:ext uri="{FF2B5EF4-FFF2-40B4-BE49-F238E27FC236}">
                    <a16:creationId xmlns:a16="http://schemas.microsoft.com/office/drawing/2014/main" id="{67F3A58A-F896-1415-DC80-D26165E42259}"/>
                  </a:ext>
                </a:extLst>
              </p:cNvPr>
              <p:cNvCxnSpPr>
                <a:cxnSpLocks/>
              </p:cNvCxnSpPr>
              <p:nvPr/>
            </p:nvCxnSpPr>
            <p:spPr>
              <a:xfrm flipV="1">
                <a:off x="1545313" y="2986854"/>
                <a:ext cx="741462" cy="394277"/>
              </a:xfrm>
              <a:prstGeom prst="line">
                <a:avLst/>
              </a:prstGeom>
              <a:ln w="19050">
                <a:solidFill>
                  <a:srgbClr val="6A532E"/>
                </a:solidFill>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AFD74FD7-0A46-D064-69FD-0AEB4009BF9C}"/>
                  </a:ext>
                </a:extLst>
              </p:cNvPr>
              <p:cNvCxnSpPr>
                <a:cxnSpLocks/>
              </p:cNvCxnSpPr>
              <p:nvPr/>
            </p:nvCxnSpPr>
            <p:spPr>
              <a:xfrm flipV="1">
                <a:off x="1545313" y="3373970"/>
                <a:ext cx="0" cy="315356"/>
              </a:xfrm>
              <a:prstGeom prst="line">
                <a:avLst/>
              </a:prstGeom>
              <a:ln w="19050">
                <a:solidFill>
                  <a:srgbClr val="6A532E"/>
                </a:solidFill>
              </a:ln>
            </p:spPr>
            <p:style>
              <a:lnRef idx="1">
                <a:schemeClr val="accent1"/>
              </a:lnRef>
              <a:fillRef idx="0">
                <a:schemeClr val="accent1"/>
              </a:fillRef>
              <a:effectRef idx="0">
                <a:schemeClr val="accent1"/>
              </a:effectRef>
              <a:fontRef idx="minor">
                <a:schemeClr val="tx1"/>
              </a:fontRef>
            </p:style>
          </p:cxnSp>
        </p:grpSp>
        <p:grpSp>
          <p:nvGrpSpPr>
            <p:cNvPr id="52" name="그룹 51">
              <a:extLst>
                <a:ext uri="{FF2B5EF4-FFF2-40B4-BE49-F238E27FC236}">
                  <a16:creationId xmlns:a16="http://schemas.microsoft.com/office/drawing/2014/main" id="{22EDDCF9-2EDC-DECE-583F-CF5F20BA4592}"/>
                </a:ext>
              </a:extLst>
            </p:cNvPr>
            <p:cNvGrpSpPr/>
            <p:nvPr/>
          </p:nvGrpSpPr>
          <p:grpSpPr>
            <a:xfrm flipV="1">
              <a:off x="7142764" y="3964387"/>
              <a:ext cx="741462" cy="703637"/>
              <a:chOff x="1626592" y="2992850"/>
              <a:chExt cx="741462" cy="703637"/>
            </a:xfrm>
          </p:grpSpPr>
          <p:cxnSp>
            <p:nvCxnSpPr>
              <p:cNvPr id="53" name="직선 연결선 52">
                <a:extLst>
                  <a:ext uri="{FF2B5EF4-FFF2-40B4-BE49-F238E27FC236}">
                    <a16:creationId xmlns:a16="http://schemas.microsoft.com/office/drawing/2014/main" id="{333748AB-8E71-C659-C44A-D74B927D6E70}"/>
                  </a:ext>
                </a:extLst>
              </p:cNvPr>
              <p:cNvCxnSpPr>
                <a:cxnSpLocks/>
              </p:cNvCxnSpPr>
              <p:nvPr/>
            </p:nvCxnSpPr>
            <p:spPr>
              <a:xfrm flipV="1">
                <a:off x="1626592" y="2992850"/>
                <a:ext cx="741462" cy="3942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3526939-1E1B-BDDA-4852-3B8DBE3DF96D}"/>
                  </a:ext>
                </a:extLst>
              </p:cNvPr>
              <p:cNvCxnSpPr>
                <a:cxnSpLocks/>
              </p:cNvCxnSpPr>
              <p:nvPr/>
            </p:nvCxnSpPr>
            <p:spPr>
              <a:xfrm flipV="1">
                <a:off x="1626593" y="3381131"/>
                <a:ext cx="0" cy="315356"/>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a:xfrm>
            <a:off x="1117214" y="442674"/>
            <a:ext cx="6925732" cy="443198"/>
          </a:xfrm>
        </p:spPr>
        <p:txBody>
          <a:bodyPr/>
          <a:lstStyle/>
          <a:p>
            <a:r>
              <a:rPr lang="en-US" b="1">
                <a:latin typeface="Franklin Gothic Medium"/>
              </a:rPr>
              <a:t>Future Plan</a:t>
            </a:r>
            <a:endParaRPr lang="en-US" b="1"/>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26</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a:extLst>
              <a:ext uri="{FF2B5EF4-FFF2-40B4-BE49-F238E27FC236}">
                <a16:creationId xmlns:a16="http://schemas.microsoft.com/office/drawing/2014/main" id="{F43F32A6-5E1D-55A8-96D1-2A1A75DC6652}"/>
              </a:ext>
            </a:extLst>
          </p:cNvPr>
          <p:cNvSpPr txBox="1"/>
          <p:nvPr/>
        </p:nvSpPr>
        <p:spPr>
          <a:xfrm>
            <a:off x="1362433" y="1400626"/>
            <a:ext cx="3567786" cy="430887"/>
          </a:xfrm>
          <a:prstGeom prst="rect">
            <a:avLst/>
          </a:prstGeom>
          <a:noFill/>
        </p:spPr>
        <p:txBody>
          <a:bodyPr wrap="square" rtlCol="0">
            <a:spAutoFit/>
          </a:bodyPr>
          <a:lstStyle/>
          <a:p>
            <a:r>
              <a:rPr lang="en-US" altLang="ko-KR" sz="2200" b="1">
                <a:solidFill>
                  <a:schemeClr val="accent1">
                    <a:lumMod val="75000"/>
                  </a:schemeClr>
                </a:solidFill>
                <a:latin typeface="+mj-lt"/>
              </a:rPr>
              <a:t>Additional pre-processing</a:t>
            </a:r>
            <a:endParaRPr lang="ko-KR" altLang="en-US" sz="2200" b="1">
              <a:solidFill>
                <a:schemeClr val="accent1">
                  <a:lumMod val="75000"/>
                </a:schemeClr>
              </a:solidFill>
              <a:latin typeface="+mj-lt"/>
            </a:endParaRPr>
          </a:p>
        </p:txBody>
      </p:sp>
      <p:sp>
        <p:nvSpPr>
          <p:cNvPr id="13" name="TextBox 12">
            <a:extLst>
              <a:ext uri="{FF2B5EF4-FFF2-40B4-BE49-F238E27FC236}">
                <a16:creationId xmlns:a16="http://schemas.microsoft.com/office/drawing/2014/main" id="{54A98A39-D418-E53F-975D-B77DF1BF0FB2}"/>
              </a:ext>
            </a:extLst>
          </p:cNvPr>
          <p:cNvSpPr txBox="1"/>
          <p:nvPr/>
        </p:nvSpPr>
        <p:spPr>
          <a:xfrm>
            <a:off x="1989823" y="4334786"/>
            <a:ext cx="3995962" cy="430887"/>
          </a:xfrm>
          <a:prstGeom prst="rect">
            <a:avLst/>
          </a:prstGeom>
          <a:noFill/>
        </p:spPr>
        <p:txBody>
          <a:bodyPr wrap="square" rtlCol="0">
            <a:spAutoFit/>
          </a:bodyPr>
          <a:lstStyle/>
          <a:p>
            <a:r>
              <a:rPr lang="en-US" altLang="ko-KR" sz="2200" b="1">
                <a:solidFill>
                  <a:schemeClr val="accent1">
                    <a:lumMod val="75000"/>
                  </a:schemeClr>
                </a:solidFill>
                <a:latin typeface="+mj-lt"/>
              </a:rPr>
              <a:t>Build machine-learning models</a:t>
            </a:r>
            <a:endParaRPr lang="ko-KR" altLang="en-US" sz="2200" b="1">
              <a:solidFill>
                <a:schemeClr val="accent1">
                  <a:lumMod val="75000"/>
                </a:schemeClr>
              </a:solidFill>
              <a:latin typeface="+mj-lt"/>
            </a:endParaRPr>
          </a:p>
        </p:txBody>
      </p:sp>
      <p:sp>
        <p:nvSpPr>
          <p:cNvPr id="15" name="TextBox 14">
            <a:extLst>
              <a:ext uri="{FF2B5EF4-FFF2-40B4-BE49-F238E27FC236}">
                <a16:creationId xmlns:a16="http://schemas.microsoft.com/office/drawing/2014/main" id="{FB432315-1202-A398-99FC-CF1192178D8F}"/>
              </a:ext>
            </a:extLst>
          </p:cNvPr>
          <p:cNvSpPr txBox="1"/>
          <p:nvPr/>
        </p:nvSpPr>
        <p:spPr>
          <a:xfrm>
            <a:off x="5186807" y="2122271"/>
            <a:ext cx="2801679" cy="430887"/>
          </a:xfrm>
          <a:prstGeom prst="rect">
            <a:avLst/>
          </a:prstGeom>
          <a:noFill/>
        </p:spPr>
        <p:txBody>
          <a:bodyPr wrap="square">
            <a:spAutoFit/>
          </a:bodyPr>
          <a:lstStyle/>
          <a:p>
            <a:r>
              <a:rPr lang="en-US" altLang="ko-KR" sz="2200" b="1">
                <a:solidFill>
                  <a:schemeClr val="accent1">
                    <a:lumMod val="75000"/>
                  </a:schemeClr>
                </a:solidFill>
                <a:latin typeface="+mj-lt"/>
              </a:rPr>
              <a:t>Evaluate the model</a:t>
            </a:r>
          </a:p>
        </p:txBody>
      </p:sp>
      <p:sp>
        <p:nvSpPr>
          <p:cNvPr id="17" name="TextBox 16">
            <a:extLst>
              <a:ext uri="{FF2B5EF4-FFF2-40B4-BE49-F238E27FC236}">
                <a16:creationId xmlns:a16="http://schemas.microsoft.com/office/drawing/2014/main" id="{76182AD5-6E89-05DF-6C41-79BAF818961E}"/>
              </a:ext>
            </a:extLst>
          </p:cNvPr>
          <p:cNvSpPr txBox="1"/>
          <p:nvPr/>
        </p:nvSpPr>
        <p:spPr>
          <a:xfrm>
            <a:off x="6252989" y="4331215"/>
            <a:ext cx="2683619" cy="769441"/>
          </a:xfrm>
          <a:prstGeom prst="rect">
            <a:avLst/>
          </a:prstGeom>
          <a:noFill/>
        </p:spPr>
        <p:txBody>
          <a:bodyPr wrap="square">
            <a:spAutoFit/>
          </a:bodyPr>
          <a:lstStyle/>
          <a:p>
            <a:r>
              <a:rPr lang="en-US" altLang="ko-KR" sz="2200" b="1">
                <a:solidFill>
                  <a:schemeClr val="accent1">
                    <a:lumMod val="75000"/>
                  </a:schemeClr>
                </a:solidFill>
                <a:latin typeface="+mj-lt"/>
              </a:rPr>
              <a:t>Make a service</a:t>
            </a:r>
          </a:p>
          <a:p>
            <a:r>
              <a:rPr lang="en-US" altLang="ko-KR" sz="2200" b="1">
                <a:solidFill>
                  <a:schemeClr val="accent1">
                    <a:lumMod val="75000"/>
                  </a:schemeClr>
                </a:solidFill>
                <a:latin typeface="+mj-lt"/>
              </a:rPr>
              <a:t>about concentration</a:t>
            </a:r>
            <a:endParaRPr lang="ko-KR" altLang="en-US" sz="2200" b="1">
              <a:solidFill>
                <a:schemeClr val="accent1">
                  <a:lumMod val="75000"/>
                </a:schemeClr>
              </a:solidFill>
              <a:latin typeface="+mj-lt"/>
            </a:endParaRPr>
          </a:p>
        </p:txBody>
      </p:sp>
      <p:sp>
        <p:nvSpPr>
          <p:cNvPr id="26" name="TextBox 25">
            <a:extLst>
              <a:ext uri="{FF2B5EF4-FFF2-40B4-BE49-F238E27FC236}">
                <a16:creationId xmlns:a16="http://schemas.microsoft.com/office/drawing/2014/main" id="{BB4CEF08-ABEB-2CC8-CB07-FB315CAFD4DA}"/>
              </a:ext>
            </a:extLst>
          </p:cNvPr>
          <p:cNvSpPr txBox="1"/>
          <p:nvPr/>
        </p:nvSpPr>
        <p:spPr>
          <a:xfrm>
            <a:off x="897560" y="1740480"/>
            <a:ext cx="4577024" cy="762388"/>
          </a:xfrm>
          <a:prstGeom prst="rect">
            <a:avLst/>
          </a:prstGeom>
          <a:noFill/>
        </p:spPr>
        <p:txBody>
          <a:bodyPr wrap="square">
            <a:spAutoFit/>
          </a:bodyPr>
          <a:lstStyle/>
          <a:p>
            <a:pPr lvl="1">
              <a:lnSpc>
                <a:spcPct val="120000"/>
              </a:lnSpc>
              <a:buFont typeface="Courier New" panose="02070309020205020404" pitchFamily="49" charset="0"/>
              <a:buChar char="o"/>
            </a:pPr>
            <a:r>
              <a:rPr lang="en-US" sz="1900"/>
              <a:t> Processing error value</a:t>
            </a:r>
          </a:p>
          <a:p>
            <a:pPr lvl="1">
              <a:lnSpc>
                <a:spcPct val="120000"/>
              </a:lnSpc>
              <a:buFont typeface="Courier New" panose="02070309020205020404" pitchFamily="49" charset="0"/>
              <a:buChar char="o"/>
            </a:pPr>
            <a:r>
              <a:rPr lang="en-US" sz="1900"/>
              <a:t> Tuning hyperparameter</a:t>
            </a:r>
          </a:p>
        </p:txBody>
      </p:sp>
      <p:sp>
        <p:nvSpPr>
          <p:cNvPr id="27" name="TextBox 26">
            <a:extLst>
              <a:ext uri="{FF2B5EF4-FFF2-40B4-BE49-F238E27FC236}">
                <a16:creationId xmlns:a16="http://schemas.microsoft.com/office/drawing/2014/main" id="{88A689DA-BB75-8AB0-4B34-28C34CA6C77D}"/>
              </a:ext>
            </a:extLst>
          </p:cNvPr>
          <p:cNvSpPr txBox="1"/>
          <p:nvPr/>
        </p:nvSpPr>
        <p:spPr>
          <a:xfrm>
            <a:off x="1537519" y="4694047"/>
            <a:ext cx="4601397" cy="762388"/>
          </a:xfrm>
          <a:prstGeom prst="rect">
            <a:avLst/>
          </a:prstGeom>
          <a:noFill/>
        </p:spPr>
        <p:txBody>
          <a:bodyPr wrap="square">
            <a:spAutoFit/>
          </a:bodyPr>
          <a:lstStyle/>
          <a:p>
            <a:pPr lvl="1">
              <a:lnSpc>
                <a:spcPct val="120000"/>
              </a:lnSpc>
              <a:buFont typeface="Courier New" panose="02070309020205020404" pitchFamily="49" charset="0"/>
              <a:buChar char="o"/>
            </a:pPr>
            <a:r>
              <a:rPr lang="en-US" sz="1900">
                <a:latin typeface="Franklin Gothic Medium"/>
              </a:rPr>
              <a:t> </a:t>
            </a:r>
            <a:r>
              <a:rPr lang="en-US" sz="1900"/>
              <a:t>Y label for concentration level </a:t>
            </a:r>
          </a:p>
          <a:p>
            <a:pPr lvl="1">
              <a:lnSpc>
                <a:spcPct val="120000"/>
              </a:lnSpc>
            </a:pPr>
            <a:r>
              <a:rPr lang="en-US" sz="1900"/>
              <a:t>    based on analysis of </a:t>
            </a:r>
            <a:r>
              <a:rPr kumimoji="0" lang="en-US" sz="1900" b="0" i="0" u="none" strike="noStrike" kern="1200" cap="none" spc="0" normalizeH="0" baseline="0" noProof="0">
                <a:ln>
                  <a:noFill/>
                </a:ln>
                <a:solidFill>
                  <a:srgbClr val="000000"/>
                </a:solidFill>
                <a:effectLst/>
                <a:uLnTx/>
                <a:uFillTx/>
                <a:ea typeface="+mn-ea"/>
                <a:cs typeface="+mn-cs"/>
              </a:rPr>
              <a:t>β/θ SP feature</a:t>
            </a:r>
            <a:endParaRPr lang="en-US" sz="1900"/>
          </a:p>
        </p:txBody>
      </p:sp>
      <p:cxnSp>
        <p:nvCxnSpPr>
          <p:cNvPr id="56" name="직선 연결선 55">
            <a:extLst>
              <a:ext uri="{FF2B5EF4-FFF2-40B4-BE49-F238E27FC236}">
                <a16:creationId xmlns:a16="http://schemas.microsoft.com/office/drawing/2014/main" id="{9877C1D7-78A3-6F5E-4FD8-268A0C40A322}"/>
              </a:ext>
            </a:extLst>
          </p:cNvPr>
          <p:cNvCxnSpPr>
            <a:cxnSpLocks/>
          </p:cNvCxnSpPr>
          <p:nvPr/>
        </p:nvCxnSpPr>
        <p:spPr>
          <a:xfrm flipV="1">
            <a:off x="5103853" y="2584864"/>
            <a:ext cx="741462" cy="394277"/>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57" name="직선 연결선 56">
            <a:extLst>
              <a:ext uri="{FF2B5EF4-FFF2-40B4-BE49-F238E27FC236}">
                <a16:creationId xmlns:a16="http://schemas.microsoft.com/office/drawing/2014/main" id="{513833BF-A938-FA69-D3E9-E4586F5AA598}"/>
              </a:ext>
            </a:extLst>
          </p:cNvPr>
          <p:cNvCxnSpPr>
            <a:cxnSpLocks/>
          </p:cNvCxnSpPr>
          <p:nvPr/>
        </p:nvCxnSpPr>
        <p:spPr>
          <a:xfrm flipV="1">
            <a:off x="5103853" y="2979141"/>
            <a:ext cx="0" cy="315356"/>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822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77010F-4EE3-80CD-FBE6-9220E28B95C7}"/>
              </a:ext>
            </a:extLst>
          </p:cNvPr>
          <p:cNvSpPr>
            <a:spLocks noGrp="1"/>
          </p:cNvSpPr>
          <p:nvPr>
            <p:ph type="ctrTitle"/>
          </p:nvPr>
        </p:nvSpPr>
        <p:spPr/>
        <p:txBody>
          <a:bodyPr/>
          <a:lstStyle/>
          <a:p>
            <a:r>
              <a:rPr lang="en-US" altLang="ko-KR" b="1"/>
              <a:t>References</a:t>
            </a:r>
            <a:endParaRPr lang="ko-KR" altLang="en-US" b="1"/>
          </a:p>
        </p:txBody>
      </p:sp>
      <p:sp>
        <p:nvSpPr>
          <p:cNvPr id="4" name="텍스트 개체 틀 3">
            <a:extLst>
              <a:ext uri="{FF2B5EF4-FFF2-40B4-BE49-F238E27FC236}">
                <a16:creationId xmlns:a16="http://schemas.microsoft.com/office/drawing/2014/main" id="{23177E24-7BD5-8F2D-F970-8B220E8D05C6}"/>
              </a:ext>
            </a:extLst>
          </p:cNvPr>
          <p:cNvSpPr>
            <a:spLocks noGrp="1"/>
          </p:cNvSpPr>
          <p:nvPr>
            <p:ph type="body" sz="quarter" idx="14"/>
          </p:nvPr>
        </p:nvSpPr>
        <p:spPr>
          <a:xfrm>
            <a:off x="583027" y="1109100"/>
            <a:ext cx="8257067" cy="5306226"/>
          </a:xfrm>
        </p:spPr>
        <p:txBody>
          <a:bodyPr>
            <a:noAutofit/>
          </a:bodyPr>
          <a:lstStyle/>
          <a:p>
            <a:pPr marL="0" indent="0">
              <a:buNone/>
            </a:pPr>
            <a:r>
              <a:rPr lang="en-US" altLang="ko-KR" sz="1300">
                <a:latin typeface="+mn-lt"/>
              </a:rPr>
              <a:t>[1] Choi, T. J., Kim, J. O., Jin, S. M., &amp; Yoon, G. (2014).8 Determination of the concentrated state using multiple EEG channels. </a:t>
            </a:r>
            <a:r>
              <a:rPr lang="en-US" altLang="ko-KR" sz="1300" i="1">
                <a:effectLst/>
                <a:latin typeface="+mn-lt"/>
              </a:rPr>
              <a:t>International Journal of Computer, Electrical, Automation, Control and Information Engineering</a:t>
            </a:r>
            <a:r>
              <a:rPr lang="en-US" altLang="ko-KR" sz="1300">
                <a:latin typeface="+mn-lt"/>
              </a:rPr>
              <a:t>, </a:t>
            </a:r>
            <a:r>
              <a:rPr lang="en-US" altLang="ko-KR" sz="1300" i="1">
                <a:effectLst/>
                <a:latin typeface="+mn-lt"/>
              </a:rPr>
              <a:t>8</a:t>
            </a:r>
            <a:r>
              <a:rPr lang="en-US" altLang="ko-KR" sz="1300">
                <a:latin typeface="+mn-lt"/>
              </a:rPr>
              <a:t>(8), 1373-1376.</a:t>
            </a:r>
          </a:p>
          <a:p>
            <a:pPr marL="0" indent="0">
              <a:buNone/>
            </a:pPr>
            <a:endParaRPr lang="en-US" altLang="ko-KR" sz="1300">
              <a:latin typeface="+mn-lt"/>
            </a:endParaRPr>
          </a:p>
          <a:p>
            <a:pPr marL="0" indent="0">
              <a:buNone/>
            </a:pPr>
            <a:r>
              <a:rPr lang="en-US" altLang="ko-KR" sz="1300">
                <a:latin typeface="+mn-lt"/>
              </a:rPr>
              <a:t>[2]</a:t>
            </a:r>
            <a:r>
              <a:rPr lang="en-US" altLang="ko-KR" sz="1300">
                <a:effectLst/>
                <a:latin typeface="+mn-lt"/>
              </a:rPr>
              <a:t> </a:t>
            </a:r>
            <a:r>
              <a:rPr lang="en-US" altLang="ko-KR" sz="1300" err="1">
                <a:effectLst/>
                <a:latin typeface="+mn-lt"/>
              </a:rPr>
              <a:t>Lokare</a:t>
            </a:r>
            <a:r>
              <a:rPr lang="en-US" altLang="ko-KR" sz="1300">
                <a:effectLst/>
                <a:latin typeface="+mn-lt"/>
              </a:rPr>
              <a:t>, V.T., </a:t>
            </a:r>
            <a:r>
              <a:rPr lang="en-US" altLang="ko-KR" sz="1300" err="1">
                <a:effectLst/>
                <a:latin typeface="+mn-lt"/>
              </a:rPr>
              <a:t>Netak</a:t>
            </a:r>
            <a:r>
              <a:rPr lang="en-US" altLang="ko-KR" sz="1300">
                <a:effectLst/>
                <a:latin typeface="+mn-lt"/>
              </a:rPr>
              <a:t>, L.D. (2021). Concentration Level Prediction System for the Students Based on Physiological Measures Using the EEG Device. In: Singh, M., Kang, DK., Lee, JH., Tiwary, U.S., Singh, D., Chung, WY. (eds) Intelligent Human Computer Interaction. IHCI 2020. Lecture Notes in Computer Science(), vol 12615. Springer, Cham. </a:t>
            </a:r>
            <a:r>
              <a:rPr lang="en-US" altLang="ko-KR" sz="1300">
                <a:effectLst/>
                <a:latin typeface="+mn-lt"/>
                <a:hlinkClick r:id="rId3"/>
              </a:rPr>
              <a:t>https://doi.org/10.1007/978-3-030-68449-5_3</a:t>
            </a:r>
            <a:endParaRPr lang="en-US" altLang="ko-KR" sz="1300">
              <a:effectLst/>
              <a:latin typeface="+mn-lt"/>
            </a:endParaRPr>
          </a:p>
          <a:p>
            <a:pPr marL="0" indent="0">
              <a:buNone/>
            </a:pPr>
            <a:endParaRPr lang="en-US" altLang="ko-KR" sz="1300">
              <a:latin typeface="+mn-lt"/>
            </a:endParaRPr>
          </a:p>
          <a:p>
            <a:pPr marL="0" indent="0">
              <a:buNone/>
            </a:pPr>
            <a:r>
              <a:rPr lang="en-US" altLang="ko-KR" sz="1300">
                <a:latin typeface="+mn-lt"/>
              </a:rPr>
              <a:t>[3]</a:t>
            </a:r>
            <a:r>
              <a:rPr lang="en-US" altLang="ko-KR" sz="1300">
                <a:effectLst/>
                <a:latin typeface="+mn-lt"/>
              </a:rPr>
              <a:t> Liu NH, Chiang CY, Chu HC. Recognizing the degree of human attention using EEG signals from mobile sensors. Sensors (Basel). 2013 Aug 9;13(8):10273-86. </a:t>
            </a:r>
            <a:r>
              <a:rPr lang="en-US" altLang="ko-KR" sz="1300" err="1">
                <a:effectLst/>
                <a:latin typeface="+mn-lt"/>
              </a:rPr>
              <a:t>doi</a:t>
            </a:r>
            <a:r>
              <a:rPr lang="en-US" altLang="ko-KR" sz="1300">
                <a:effectLst/>
                <a:latin typeface="+mn-lt"/>
              </a:rPr>
              <a:t>: 10.3390/s130810273. PMID: 23939584; PMCID: PMC3812603.</a:t>
            </a:r>
          </a:p>
          <a:p>
            <a:pPr marL="0" indent="0">
              <a:buNone/>
            </a:pPr>
            <a:endParaRPr lang="en-US" altLang="ko-KR" sz="1300">
              <a:latin typeface="+mn-lt"/>
            </a:endParaRPr>
          </a:p>
          <a:p>
            <a:pPr marL="0" indent="0">
              <a:buNone/>
            </a:pPr>
            <a:r>
              <a:rPr lang="en-US" altLang="ko-KR" sz="1300">
                <a:latin typeface="+mn-lt"/>
              </a:rPr>
              <a:t>[4] C. Hasegawa and K. </a:t>
            </a:r>
            <a:r>
              <a:rPr lang="en-US" altLang="ko-KR" sz="1300" err="1">
                <a:latin typeface="+mn-lt"/>
              </a:rPr>
              <a:t>Oguri</a:t>
            </a:r>
            <a:r>
              <a:rPr lang="en-US" altLang="ko-KR" sz="1300">
                <a:latin typeface="+mn-lt"/>
              </a:rPr>
              <a:t>, "The effects of specific musical stimuli on </a:t>
            </a:r>
            <a:r>
              <a:rPr lang="en-US" altLang="ko-KR" sz="1300" err="1">
                <a:latin typeface="+mn-lt"/>
              </a:rPr>
              <a:t>driver~s</a:t>
            </a:r>
            <a:r>
              <a:rPr lang="en-US" altLang="ko-KR" sz="1300">
                <a:latin typeface="+mn-lt"/>
              </a:rPr>
              <a:t> drowsiness," 2006 IEEE Intelligent Transportation Systems Conference, Toronto, ON, Canada, 2006, pp. 817-822, </a:t>
            </a:r>
            <a:r>
              <a:rPr lang="en-US" altLang="ko-KR" sz="1300" err="1">
                <a:latin typeface="+mn-lt"/>
              </a:rPr>
              <a:t>doi</a:t>
            </a:r>
            <a:r>
              <a:rPr lang="en-US" altLang="ko-KR" sz="1300">
                <a:latin typeface="+mn-lt"/>
              </a:rPr>
              <a:t>: 10.1109/ITSC.2006.1706844.</a:t>
            </a:r>
          </a:p>
          <a:p>
            <a:pPr marL="0" indent="0">
              <a:buNone/>
            </a:pPr>
            <a:endParaRPr lang="en-US" altLang="ko-KR" sz="1300">
              <a:latin typeface="+mn-lt"/>
            </a:endParaRPr>
          </a:p>
          <a:p>
            <a:pPr marL="0" indent="0">
              <a:buNone/>
            </a:pPr>
            <a:r>
              <a:rPr lang="en-US" altLang="ko-KR" sz="1300">
                <a:latin typeface="+mn-lt"/>
              </a:rPr>
              <a:t>[5]</a:t>
            </a:r>
            <a:r>
              <a:rPr lang="en-US" altLang="ko-KR" sz="1300" i="0">
                <a:solidFill>
                  <a:srgbClr val="333333"/>
                </a:solidFill>
                <a:effectLst/>
                <a:latin typeface="+mn-lt"/>
              </a:rPr>
              <a:t> </a:t>
            </a:r>
            <a:r>
              <a:rPr lang="en-US" altLang="ko-KR" sz="1300" i="0" err="1">
                <a:solidFill>
                  <a:srgbClr val="333333"/>
                </a:solidFill>
                <a:effectLst/>
                <a:latin typeface="+mn-lt"/>
              </a:rPr>
              <a:t>Lutsyuk</a:t>
            </a:r>
            <a:r>
              <a:rPr lang="en-US" altLang="ko-KR" sz="1300" i="0">
                <a:solidFill>
                  <a:srgbClr val="333333"/>
                </a:solidFill>
                <a:effectLst/>
                <a:latin typeface="+mn-lt"/>
              </a:rPr>
              <a:t>, N.V., </a:t>
            </a:r>
            <a:r>
              <a:rPr lang="en-US" altLang="ko-KR" sz="1300" i="0" err="1">
                <a:solidFill>
                  <a:srgbClr val="333333"/>
                </a:solidFill>
                <a:effectLst/>
                <a:latin typeface="+mn-lt"/>
              </a:rPr>
              <a:t>Éismont</a:t>
            </a:r>
            <a:r>
              <a:rPr lang="en-US" altLang="ko-KR" sz="1300" i="0">
                <a:solidFill>
                  <a:srgbClr val="333333"/>
                </a:solidFill>
                <a:effectLst/>
                <a:latin typeface="+mn-lt"/>
              </a:rPr>
              <a:t>, E.V. &amp; </a:t>
            </a:r>
            <a:r>
              <a:rPr lang="en-US" altLang="ko-KR" sz="1300" i="0" err="1">
                <a:solidFill>
                  <a:srgbClr val="333333"/>
                </a:solidFill>
                <a:effectLst/>
                <a:latin typeface="+mn-lt"/>
              </a:rPr>
              <a:t>Pavlenko</a:t>
            </a:r>
            <a:r>
              <a:rPr lang="en-US" altLang="ko-KR" sz="1300" i="0">
                <a:solidFill>
                  <a:srgbClr val="333333"/>
                </a:solidFill>
                <a:effectLst/>
                <a:latin typeface="+mn-lt"/>
              </a:rPr>
              <a:t>, V.B. Modulation of attention in healthy children using a course of EEG-feedback sessions. </a:t>
            </a:r>
            <a:r>
              <a:rPr lang="en-US" altLang="ko-KR" sz="1300" i="1">
                <a:solidFill>
                  <a:srgbClr val="333333"/>
                </a:solidFill>
                <a:effectLst/>
                <a:latin typeface="+mn-lt"/>
              </a:rPr>
              <a:t>Neurophysiology</a:t>
            </a:r>
            <a:r>
              <a:rPr lang="en-US" altLang="ko-KR" sz="1300" i="0">
                <a:solidFill>
                  <a:srgbClr val="333333"/>
                </a:solidFill>
                <a:effectLst/>
                <a:latin typeface="+mn-lt"/>
              </a:rPr>
              <a:t> 38, 389–395 (2006). </a:t>
            </a:r>
            <a:r>
              <a:rPr lang="en-US" altLang="ko-KR" sz="1300" i="0">
                <a:solidFill>
                  <a:srgbClr val="333333"/>
                </a:solidFill>
                <a:effectLst/>
                <a:latin typeface="+mn-lt"/>
                <a:hlinkClick r:id="rId4"/>
              </a:rPr>
              <a:t>https://doi.org/10.1007/s11062-006-0076-0</a:t>
            </a:r>
            <a:endParaRPr lang="en-US" altLang="ko-KR" sz="1300" i="0">
              <a:solidFill>
                <a:srgbClr val="333333"/>
              </a:solidFill>
              <a:effectLst/>
              <a:latin typeface="+mn-lt"/>
            </a:endParaRPr>
          </a:p>
          <a:p>
            <a:pPr marL="0" indent="0">
              <a:buNone/>
            </a:pPr>
            <a:endParaRPr lang="en-US" altLang="ko-KR" sz="1300">
              <a:latin typeface="+mn-lt"/>
            </a:endParaRPr>
          </a:p>
          <a:p>
            <a:pPr marL="0" indent="0">
              <a:buNone/>
            </a:pPr>
            <a:r>
              <a:rPr lang="en-US" altLang="ko-KR" sz="1300">
                <a:latin typeface="+mn-lt"/>
              </a:rPr>
              <a:t>[6]</a:t>
            </a:r>
            <a:r>
              <a:rPr lang="en-US" altLang="ko-KR" sz="1300" i="0">
                <a:solidFill>
                  <a:srgbClr val="212121"/>
                </a:solidFill>
                <a:effectLst/>
                <a:latin typeface="+mn-lt"/>
              </a:rPr>
              <a:t> Kwon JW, Sung S, Lee SB, Lee HM, Moon SH, Lee BH. Intraoperative real-time stress in degenerative lumbar spine surgery: simultaneous analysis of electroencephalography signals and heart rate variability: a pilot study. Spine J. 2020 Aug;20(8):1203-1210. </a:t>
            </a:r>
            <a:r>
              <a:rPr lang="en-US" altLang="ko-KR" sz="1300" i="0" err="1">
                <a:solidFill>
                  <a:srgbClr val="212121"/>
                </a:solidFill>
                <a:effectLst/>
                <a:latin typeface="+mn-lt"/>
              </a:rPr>
              <a:t>doi</a:t>
            </a:r>
            <a:r>
              <a:rPr lang="en-US" altLang="ko-KR" sz="1300" i="0">
                <a:solidFill>
                  <a:srgbClr val="212121"/>
                </a:solidFill>
                <a:effectLst/>
                <a:latin typeface="+mn-lt"/>
              </a:rPr>
              <a:t>: 10.1016/j.spinee.2020.02.006. </a:t>
            </a:r>
            <a:r>
              <a:rPr lang="en-US" altLang="ko-KR" sz="1300" i="0" err="1">
                <a:solidFill>
                  <a:srgbClr val="212121"/>
                </a:solidFill>
                <a:effectLst/>
                <a:latin typeface="+mn-lt"/>
              </a:rPr>
              <a:t>Epub</a:t>
            </a:r>
            <a:r>
              <a:rPr lang="en-US" altLang="ko-KR" sz="1300" i="0">
                <a:solidFill>
                  <a:srgbClr val="212121"/>
                </a:solidFill>
                <a:effectLst/>
                <a:latin typeface="+mn-lt"/>
              </a:rPr>
              <a:t> 2020 Feb 14. PMID: 32061939.</a:t>
            </a:r>
          </a:p>
          <a:p>
            <a:pPr marL="0" indent="0">
              <a:buNone/>
            </a:pPr>
            <a:endParaRPr lang="en-US" altLang="ko-KR" sz="1300" i="0">
              <a:solidFill>
                <a:srgbClr val="212121"/>
              </a:solidFill>
              <a:effectLst/>
              <a:latin typeface="+mn-lt"/>
            </a:endParaRPr>
          </a:p>
          <a:p>
            <a:pPr marL="0" indent="0">
              <a:buNone/>
            </a:pPr>
            <a:r>
              <a:rPr lang="en-US" altLang="ko-KR" sz="1300">
                <a:latin typeface="+mn-lt"/>
              </a:rPr>
              <a:t>[7] </a:t>
            </a:r>
            <a:r>
              <a:rPr lang="en-US" altLang="ko-KR" sz="1300" b="0" i="0">
                <a:solidFill>
                  <a:srgbClr val="222222"/>
                </a:solidFill>
                <a:effectLst/>
                <a:latin typeface="+mn-lt"/>
              </a:rPr>
              <a:t>Martínez Vásquez DA, Posada-Quintero HF, Rivera </a:t>
            </a:r>
            <a:r>
              <a:rPr lang="en-US" altLang="ko-KR" sz="1300" b="0" i="0" err="1">
                <a:solidFill>
                  <a:srgbClr val="222222"/>
                </a:solidFill>
                <a:effectLst/>
                <a:latin typeface="+mn-lt"/>
              </a:rPr>
              <a:t>Pinzón</a:t>
            </a:r>
            <a:r>
              <a:rPr lang="en-US" altLang="ko-KR" sz="1300" b="0" i="0">
                <a:solidFill>
                  <a:srgbClr val="222222"/>
                </a:solidFill>
                <a:effectLst/>
                <a:latin typeface="+mn-lt"/>
              </a:rPr>
              <a:t> DM. Mutual Information between EDA and EEG in Multiple Cognitive Tasks and Sleep Deprivation Conditions. </a:t>
            </a:r>
            <a:r>
              <a:rPr lang="en-US" altLang="ko-KR" sz="1300" b="0" i="1">
                <a:solidFill>
                  <a:srgbClr val="222222"/>
                </a:solidFill>
                <a:effectLst/>
                <a:latin typeface="+mn-lt"/>
              </a:rPr>
              <a:t>Behavioral Sciences</a:t>
            </a:r>
            <a:r>
              <a:rPr lang="en-US" altLang="ko-KR" sz="1300" b="0" i="0">
                <a:solidFill>
                  <a:srgbClr val="222222"/>
                </a:solidFill>
                <a:effectLst/>
                <a:latin typeface="+mn-lt"/>
              </a:rPr>
              <a:t>. 2023; 13(9):707. </a:t>
            </a:r>
            <a:r>
              <a:rPr lang="en-US" altLang="ko-KR" sz="1300" b="0" i="0">
                <a:solidFill>
                  <a:srgbClr val="222222"/>
                </a:solidFill>
                <a:effectLst/>
                <a:latin typeface="+mn-lt"/>
                <a:hlinkClick r:id="rId5"/>
              </a:rPr>
              <a:t>https://doi.org/10.3390/bs13090707</a:t>
            </a:r>
            <a:endParaRPr lang="en-US" altLang="ko-KR" sz="1300">
              <a:latin typeface="+mn-lt"/>
            </a:endParaRPr>
          </a:p>
          <a:p>
            <a:pPr marL="0" indent="0">
              <a:buNone/>
            </a:pPr>
            <a:endParaRPr lang="en-US" altLang="ko-KR" sz="1300">
              <a:solidFill>
                <a:srgbClr val="212121"/>
              </a:solidFill>
              <a:latin typeface="+mn-lt"/>
            </a:endParaRPr>
          </a:p>
        </p:txBody>
      </p:sp>
      <p:sp>
        <p:nvSpPr>
          <p:cNvPr id="5" name="슬라이드 번호 개체 틀 4">
            <a:extLst>
              <a:ext uri="{FF2B5EF4-FFF2-40B4-BE49-F238E27FC236}">
                <a16:creationId xmlns:a16="http://schemas.microsoft.com/office/drawing/2014/main" id="{B4C60101-7358-94A2-4DB3-C65B54AFC7DE}"/>
              </a:ext>
            </a:extLst>
          </p:cNvPr>
          <p:cNvSpPr>
            <a:spLocks noGrp="1"/>
          </p:cNvSpPr>
          <p:nvPr>
            <p:ph type="sldNum" sz="quarter" idx="4"/>
          </p:nvPr>
        </p:nvSpPr>
        <p:spPr/>
        <p:txBody>
          <a:bodyPr/>
          <a:lstStyle/>
          <a:p>
            <a:fld id="{8A7A6979-0714-4377-B894-6BE4C2D6E202}" type="slidenum">
              <a:rPr lang="en-US" smtClean="0"/>
              <a:pPr/>
              <a:t>27</a:t>
            </a:fld>
            <a:endParaRPr lang="en-US"/>
          </a:p>
        </p:txBody>
      </p:sp>
    </p:spTree>
    <p:extLst>
      <p:ext uri="{BB962C8B-B14F-4D97-AF65-F5344CB8AC3E}">
        <p14:creationId xmlns:p14="http://schemas.microsoft.com/office/powerpoint/2010/main" val="69914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77010F-4EE3-80CD-FBE6-9220E28B95C7}"/>
              </a:ext>
            </a:extLst>
          </p:cNvPr>
          <p:cNvSpPr>
            <a:spLocks noGrp="1"/>
          </p:cNvSpPr>
          <p:nvPr>
            <p:ph type="ctrTitle"/>
          </p:nvPr>
        </p:nvSpPr>
        <p:spPr/>
        <p:txBody>
          <a:bodyPr/>
          <a:lstStyle/>
          <a:p>
            <a:r>
              <a:rPr lang="en-US" altLang="ko-KR" b="1"/>
              <a:t>References</a:t>
            </a:r>
            <a:endParaRPr lang="ko-KR" altLang="en-US" b="1"/>
          </a:p>
        </p:txBody>
      </p:sp>
      <p:sp>
        <p:nvSpPr>
          <p:cNvPr id="4" name="텍스트 개체 틀 3">
            <a:extLst>
              <a:ext uri="{FF2B5EF4-FFF2-40B4-BE49-F238E27FC236}">
                <a16:creationId xmlns:a16="http://schemas.microsoft.com/office/drawing/2014/main" id="{23177E24-7BD5-8F2D-F970-8B220E8D05C6}"/>
              </a:ext>
            </a:extLst>
          </p:cNvPr>
          <p:cNvSpPr>
            <a:spLocks noGrp="1"/>
          </p:cNvSpPr>
          <p:nvPr>
            <p:ph type="body" sz="quarter" idx="14"/>
          </p:nvPr>
        </p:nvSpPr>
        <p:spPr>
          <a:xfrm>
            <a:off x="500853" y="1109100"/>
            <a:ext cx="8142294" cy="4651620"/>
          </a:xfrm>
        </p:spPr>
        <p:txBody>
          <a:bodyPr>
            <a:noAutofit/>
          </a:bodyPr>
          <a:lstStyle/>
          <a:p>
            <a:pPr marL="0" indent="0">
              <a:buNone/>
            </a:pPr>
            <a:r>
              <a:rPr lang="en-US" altLang="ko-KR" sz="1300">
                <a:latin typeface="+mn-lt"/>
              </a:rPr>
              <a:t>[8]</a:t>
            </a:r>
            <a:r>
              <a:rPr lang="en-US" altLang="ko-KR" sz="1300" i="0">
                <a:solidFill>
                  <a:srgbClr val="212121"/>
                </a:solidFill>
                <a:effectLst/>
                <a:latin typeface="+mn-lt"/>
              </a:rPr>
              <a:t> Kim SC, Lee MH, Jang C, Kwon JW, Park JW. The effect of alpha rhythm sleep on EEG activity and individuals' attention. J Phys </a:t>
            </a:r>
            <a:r>
              <a:rPr lang="en-US" altLang="ko-KR" sz="1300" i="0" err="1">
                <a:solidFill>
                  <a:srgbClr val="212121"/>
                </a:solidFill>
                <a:effectLst/>
                <a:latin typeface="+mn-lt"/>
              </a:rPr>
              <a:t>Ther</a:t>
            </a:r>
            <a:r>
              <a:rPr lang="en-US" altLang="ko-KR" sz="1300" i="0">
                <a:solidFill>
                  <a:srgbClr val="212121"/>
                </a:solidFill>
                <a:effectLst/>
                <a:latin typeface="+mn-lt"/>
              </a:rPr>
              <a:t> Sci. 2013 Dec;25(12):1515-8. </a:t>
            </a:r>
            <a:r>
              <a:rPr lang="en-US" altLang="ko-KR" sz="1300" i="0" err="1">
                <a:solidFill>
                  <a:srgbClr val="212121"/>
                </a:solidFill>
                <a:effectLst/>
                <a:latin typeface="+mn-lt"/>
              </a:rPr>
              <a:t>doi</a:t>
            </a:r>
            <a:r>
              <a:rPr lang="en-US" altLang="ko-KR" sz="1300" i="0">
                <a:solidFill>
                  <a:srgbClr val="212121"/>
                </a:solidFill>
                <a:effectLst/>
                <a:latin typeface="+mn-lt"/>
              </a:rPr>
              <a:t>: 10.1589/jpts.25.1515. </a:t>
            </a:r>
            <a:r>
              <a:rPr lang="en-US" altLang="ko-KR" sz="1300" i="0" err="1">
                <a:solidFill>
                  <a:srgbClr val="212121"/>
                </a:solidFill>
                <a:effectLst/>
                <a:latin typeface="+mn-lt"/>
              </a:rPr>
              <a:t>Epub</a:t>
            </a:r>
            <a:r>
              <a:rPr lang="en-US" altLang="ko-KR" sz="1300" i="0">
                <a:solidFill>
                  <a:srgbClr val="212121"/>
                </a:solidFill>
                <a:effectLst/>
                <a:latin typeface="+mn-lt"/>
              </a:rPr>
              <a:t> 2014 Jan 8. PMID: 24409009; PMCID: PMC3885828.</a:t>
            </a:r>
          </a:p>
          <a:p>
            <a:pPr marL="0" indent="0">
              <a:buNone/>
            </a:pPr>
            <a:endParaRPr lang="en-US" altLang="ko-KR" sz="1300">
              <a:latin typeface="+mn-lt"/>
            </a:endParaRPr>
          </a:p>
          <a:p>
            <a:pPr marL="0" indent="0">
              <a:buNone/>
            </a:pPr>
            <a:r>
              <a:rPr lang="en-US" altLang="ko-KR" sz="1300">
                <a:latin typeface="+mn-lt"/>
              </a:rPr>
              <a:t>[9] </a:t>
            </a:r>
            <a:r>
              <a:rPr lang="en-US" altLang="ko-KR" sz="1300">
                <a:effectLst/>
                <a:latin typeface="+mn-lt"/>
              </a:rPr>
              <a:t>Alba G, Vila J, Rey B, Montoya P, Muñoz MÁ. The Relationship Between Heart Rate Variability and Electroencephalography Functional Connectivity Variability Is Associated With Cognitive Flexibility. Front Hum </a:t>
            </a:r>
            <a:r>
              <a:rPr lang="en-US" altLang="ko-KR" sz="1300" err="1">
                <a:effectLst/>
                <a:latin typeface="+mn-lt"/>
              </a:rPr>
              <a:t>Neurosci</a:t>
            </a:r>
            <a:r>
              <a:rPr lang="en-US" altLang="ko-KR" sz="1300">
                <a:effectLst/>
                <a:latin typeface="+mn-lt"/>
              </a:rPr>
              <a:t>. 2019 Feb 25;13:64. </a:t>
            </a:r>
            <a:r>
              <a:rPr lang="en-US" altLang="ko-KR" sz="1300" err="1">
                <a:effectLst/>
                <a:latin typeface="+mn-lt"/>
              </a:rPr>
              <a:t>doi</a:t>
            </a:r>
            <a:r>
              <a:rPr lang="en-US" altLang="ko-KR" sz="1300">
                <a:effectLst/>
                <a:latin typeface="+mn-lt"/>
              </a:rPr>
              <a:t>: 10.3389/fnhum.2019.00064. PMID: 30858800; PMCID: PMC6397840.</a:t>
            </a:r>
          </a:p>
          <a:p>
            <a:pPr marL="0" indent="0">
              <a:buNone/>
            </a:pPr>
            <a:endParaRPr lang="en-US" altLang="ko-KR" sz="1300">
              <a:latin typeface="+mn-lt"/>
            </a:endParaRPr>
          </a:p>
          <a:p>
            <a:pPr marL="0" indent="0">
              <a:buNone/>
            </a:pPr>
            <a:r>
              <a:rPr lang="en-US" altLang="ko-KR" sz="1300">
                <a:latin typeface="+mn-lt"/>
              </a:rPr>
              <a:t>[10] [</a:t>
            </a:r>
            <a:r>
              <a:rPr lang="en-US" altLang="ko-KR" sz="1300" err="1">
                <a:latin typeface="+mn-lt"/>
              </a:rPr>
              <a:t>Aminosharieh</a:t>
            </a:r>
            <a:r>
              <a:rPr lang="en-US" altLang="ko-KR" sz="1300">
                <a:latin typeface="+mn-lt"/>
              </a:rPr>
              <a:t> Najafi, T., </a:t>
            </a:r>
            <a:r>
              <a:rPr lang="en-US" altLang="ko-KR" sz="1300" err="1">
                <a:latin typeface="+mn-lt"/>
              </a:rPr>
              <a:t>Affanni</a:t>
            </a:r>
            <a:r>
              <a:rPr lang="en-US" altLang="ko-KR" sz="1300">
                <a:latin typeface="+mn-lt"/>
              </a:rPr>
              <a:t>, A., Rinaldo, R., &amp; </a:t>
            </a:r>
            <a:r>
              <a:rPr lang="en-US" altLang="ko-KR" sz="1300" err="1">
                <a:latin typeface="+mn-lt"/>
              </a:rPr>
              <a:t>Zontone</a:t>
            </a:r>
            <a:r>
              <a:rPr lang="en-US" altLang="ko-KR" sz="1300">
                <a:latin typeface="+mn-lt"/>
              </a:rPr>
              <a:t>, P. (2023). Driver Attention Assessment Using Physiological Measures from EEG, ECG, and EDA Signals. </a:t>
            </a:r>
            <a:r>
              <a:rPr lang="en-US" altLang="ko-KR" sz="1300" i="1">
                <a:effectLst/>
                <a:latin typeface="+mn-lt"/>
              </a:rPr>
              <a:t>Sensors</a:t>
            </a:r>
            <a:r>
              <a:rPr lang="en-US" altLang="ko-KR" sz="1300">
                <a:latin typeface="+mn-lt"/>
              </a:rPr>
              <a:t>, </a:t>
            </a:r>
            <a:r>
              <a:rPr lang="en-US" altLang="ko-KR" sz="1300" i="1">
                <a:effectLst/>
                <a:latin typeface="+mn-lt"/>
              </a:rPr>
              <a:t>23</a:t>
            </a:r>
            <a:r>
              <a:rPr lang="en-US" altLang="ko-KR" sz="1300">
                <a:latin typeface="+mn-lt"/>
              </a:rPr>
              <a:t>(4), 2039, 2-2. </a:t>
            </a:r>
            <a:r>
              <a:rPr lang="en-US" altLang="ko-KR" sz="1300">
                <a:effectLst/>
                <a:latin typeface="+mn-lt"/>
                <a:hlinkClick r:id="rId3"/>
              </a:rPr>
              <a:t>https://doi.org/10.3390/s23042039</a:t>
            </a:r>
            <a:r>
              <a:rPr lang="en-US" altLang="ko-KR" sz="1300">
                <a:latin typeface="+mn-lt"/>
              </a:rPr>
              <a:t>]</a:t>
            </a:r>
          </a:p>
          <a:p>
            <a:pPr marL="0" indent="0">
              <a:buNone/>
            </a:pPr>
            <a:endParaRPr lang="en-US" altLang="ko-KR" sz="1300">
              <a:latin typeface="+mn-lt"/>
            </a:endParaRPr>
          </a:p>
          <a:p>
            <a:pPr marL="0" indent="0">
              <a:buNone/>
            </a:pPr>
            <a:r>
              <a:rPr lang="en-US" altLang="ko-KR" sz="1300">
                <a:latin typeface="+mn-lt"/>
              </a:rPr>
              <a:t>[11] Hans P.A. Van Dongen, Greg </a:t>
            </a:r>
            <a:r>
              <a:rPr lang="en-US" altLang="ko-KR" sz="1300" err="1">
                <a:latin typeface="+mn-lt"/>
              </a:rPr>
              <a:t>Maislin</a:t>
            </a:r>
            <a:r>
              <a:rPr lang="en-US" altLang="ko-KR" sz="1300">
                <a:latin typeface="+mn-lt"/>
              </a:rPr>
              <a:t>, Janet M. </a:t>
            </a:r>
            <a:r>
              <a:rPr lang="en-US" altLang="ko-KR" sz="1300" err="1">
                <a:latin typeface="+mn-lt"/>
              </a:rPr>
              <a:t>Mullington</a:t>
            </a:r>
            <a:r>
              <a:rPr lang="en-US" altLang="ko-KR" sz="1300">
                <a:latin typeface="+mn-lt"/>
              </a:rPr>
              <a:t>, David F. </a:t>
            </a:r>
            <a:r>
              <a:rPr lang="en-US" altLang="ko-KR" sz="1300" err="1">
                <a:latin typeface="+mn-lt"/>
              </a:rPr>
              <a:t>Dinges</a:t>
            </a:r>
            <a:r>
              <a:rPr lang="en-US" altLang="ko-KR" sz="1300">
                <a:latin typeface="+mn-lt"/>
              </a:rPr>
              <a:t>, The Cumulative Cost of Additional Wakefulness: Dose-Response Effects on Neurobehavioral Functions and Sleep Physiology From Chronic Sleep Restriction and Total Sleep Deprivation, </a:t>
            </a:r>
            <a:r>
              <a:rPr lang="en-US" altLang="ko-KR" sz="1300" i="1">
                <a:effectLst/>
                <a:latin typeface="+mn-lt"/>
              </a:rPr>
              <a:t>Sleep</a:t>
            </a:r>
            <a:r>
              <a:rPr lang="en-US" altLang="ko-KR" sz="1300">
                <a:latin typeface="+mn-lt"/>
              </a:rPr>
              <a:t>, Volume 26, Issue 2, March 2003, Pages 117–126</a:t>
            </a:r>
            <a:endParaRPr lang="ko-KR" altLang="en-US" sz="1300">
              <a:latin typeface="+mn-lt"/>
            </a:endParaRPr>
          </a:p>
          <a:p>
            <a:pPr marL="0" indent="0">
              <a:buNone/>
            </a:pPr>
            <a:endParaRPr lang="en-US" altLang="ko-KR" sz="1300">
              <a:latin typeface="+mn-lt"/>
            </a:endParaRPr>
          </a:p>
        </p:txBody>
      </p:sp>
      <p:sp>
        <p:nvSpPr>
          <p:cNvPr id="5" name="슬라이드 번호 개체 틀 4">
            <a:extLst>
              <a:ext uri="{FF2B5EF4-FFF2-40B4-BE49-F238E27FC236}">
                <a16:creationId xmlns:a16="http://schemas.microsoft.com/office/drawing/2014/main" id="{B4C60101-7358-94A2-4DB3-C65B54AFC7DE}"/>
              </a:ext>
            </a:extLst>
          </p:cNvPr>
          <p:cNvSpPr>
            <a:spLocks noGrp="1"/>
          </p:cNvSpPr>
          <p:nvPr>
            <p:ph type="sldNum" sz="quarter" idx="4"/>
          </p:nvPr>
        </p:nvSpPr>
        <p:spPr/>
        <p:txBody>
          <a:bodyPr/>
          <a:lstStyle/>
          <a:p>
            <a:fld id="{8A7A6979-0714-4377-B894-6BE4C2D6E202}" type="slidenum">
              <a:rPr lang="en-US" smtClean="0"/>
              <a:pPr/>
              <a:t>28</a:t>
            </a:fld>
            <a:endParaRPr lang="en-US"/>
          </a:p>
        </p:txBody>
      </p:sp>
    </p:spTree>
    <p:extLst>
      <p:ext uri="{BB962C8B-B14F-4D97-AF65-F5344CB8AC3E}">
        <p14:creationId xmlns:p14="http://schemas.microsoft.com/office/powerpoint/2010/main" val="111872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F4B2-548F-5F42-8B41-4D7FB81CD07E}"/>
              </a:ext>
            </a:extLst>
          </p:cNvPr>
          <p:cNvSpPr>
            <a:spLocks noGrp="1"/>
          </p:cNvSpPr>
          <p:nvPr>
            <p:ph type="ctrTitle"/>
          </p:nvPr>
        </p:nvSpPr>
        <p:spPr>
          <a:xfrm>
            <a:off x="2667846" y="2413992"/>
            <a:ext cx="2930313" cy="1359455"/>
          </a:xfrm>
        </p:spPr>
        <p:txBody>
          <a:bodyPr/>
          <a:lstStyle/>
          <a:p>
            <a:r>
              <a:rPr lang="en-US" sz="9600" b="1">
                <a:solidFill>
                  <a:schemeClr val="accent1">
                    <a:lumMod val="50000"/>
                  </a:schemeClr>
                </a:solidFill>
                <a:effectLst>
                  <a:outerShdw blurRad="38100" dist="38100" dir="2700000" algn="tl">
                    <a:srgbClr val="000000">
                      <a:alpha val="43137"/>
                    </a:srgbClr>
                  </a:outerShdw>
                </a:effectLst>
              </a:rPr>
              <a:t>Q</a:t>
            </a:r>
            <a:r>
              <a:rPr lang="en-US" b="1">
                <a:solidFill>
                  <a:schemeClr val="accent1">
                    <a:lumMod val="50000"/>
                  </a:schemeClr>
                </a:solidFill>
                <a:effectLst>
                  <a:outerShdw blurRad="38100" dist="38100" dir="2700000" algn="tl">
                    <a:srgbClr val="000000">
                      <a:alpha val="43137"/>
                    </a:srgbClr>
                  </a:outerShdw>
                </a:effectLst>
              </a:rPr>
              <a:t>&amp;</a:t>
            </a:r>
            <a:r>
              <a:rPr lang="en-US" sz="3200" b="1">
                <a:solidFill>
                  <a:schemeClr val="accent1">
                    <a:lumMod val="50000"/>
                  </a:schemeClr>
                </a:solidFill>
                <a:effectLst>
                  <a:outerShdw blurRad="38100" dist="38100" dir="2700000" algn="tl">
                    <a:srgbClr val="000000">
                      <a:alpha val="43137"/>
                    </a:srgbClr>
                  </a:outerShdw>
                </a:effectLst>
              </a:rPr>
              <a:t> </a:t>
            </a:r>
            <a:r>
              <a:rPr lang="en-US" sz="9600" b="1">
                <a:solidFill>
                  <a:schemeClr val="accent1">
                    <a:lumMod val="50000"/>
                  </a:schemeClr>
                </a:solidFill>
                <a:effectLst>
                  <a:outerShdw blurRad="38100" dist="38100" dir="2700000" algn="tl">
                    <a:srgbClr val="000000">
                      <a:alpha val="43137"/>
                    </a:srgbClr>
                  </a:outerShdw>
                </a:effectLst>
              </a:rPr>
              <a:t>A</a:t>
            </a:r>
          </a:p>
        </p:txBody>
      </p:sp>
      <p:sp>
        <p:nvSpPr>
          <p:cNvPr id="3" name="Slide Number Placeholder 2">
            <a:extLst>
              <a:ext uri="{FF2B5EF4-FFF2-40B4-BE49-F238E27FC236}">
                <a16:creationId xmlns:a16="http://schemas.microsoft.com/office/drawing/2014/main" id="{BF562F0A-A0A6-4441-AC12-76FFCAD42455}"/>
              </a:ext>
            </a:extLst>
          </p:cNvPr>
          <p:cNvSpPr>
            <a:spLocks noGrp="1"/>
          </p:cNvSpPr>
          <p:nvPr>
            <p:ph type="sldNum" sz="quarter" idx="12"/>
          </p:nvPr>
        </p:nvSpPr>
        <p:spPr/>
        <p:txBody>
          <a:bodyPr/>
          <a:lstStyle/>
          <a:p>
            <a:fld id="{8A7A6979-0714-4377-B894-6BE4C2D6E202}" type="slidenum">
              <a:rPr lang="en-US" smtClean="0"/>
              <a:pPr/>
              <a:t>29</a:t>
            </a:fld>
            <a:endParaRPr lang="en-US"/>
          </a:p>
        </p:txBody>
      </p:sp>
      <p:pic>
        <p:nvPicPr>
          <p:cNvPr id="10" name="Picture 9">
            <a:extLst>
              <a:ext uri="{FF2B5EF4-FFF2-40B4-BE49-F238E27FC236}">
                <a16:creationId xmlns:a16="http://schemas.microsoft.com/office/drawing/2014/main" id="{B9B80BD0-E38C-1CC6-57E8-9129B1754510}"/>
              </a:ext>
            </a:extLst>
          </p:cNvPr>
          <p:cNvPicPr>
            <a:picLocks noChangeAspect="1"/>
          </p:cNvPicPr>
          <p:nvPr/>
        </p:nvPicPr>
        <p:blipFill>
          <a:blip r:embed="rId2"/>
          <a:stretch>
            <a:fillRect/>
          </a:stretch>
        </p:blipFill>
        <p:spPr>
          <a:xfrm>
            <a:off x="834227" y="4319782"/>
            <a:ext cx="3358579" cy="1614935"/>
          </a:xfrm>
          <a:prstGeom prst="rect">
            <a:avLst/>
          </a:prstGeom>
        </p:spPr>
      </p:pic>
    </p:spTree>
    <p:extLst>
      <p:ext uri="{BB962C8B-B14F-4D97-AF65-F5344CB8AC3E}">
        <p14:creationId xmlns:p14="http://schemas.microsoft.com/office/powerpoint/2010/main" val="257310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Agenda</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3</a:t>
            </a:fld>
            <a:endParaRPr lang="en-US"/>
          </a:p>
        </p:txBody>
      </p:sp>
      <p:grpSp>
        <p:nvGrpSpPr>
          <p:cNvPr id="6" name="그룹 5">
            <a:extLst>
              <a:ext uri="{FF2B5EF4-FFF2-40B4-BE49-F238E27FC236}">
                <a16:creationId xmlns:a16="http://schemas.microsoft.com/office/drawing/2014/main" id="{62B9A187-B241-7978-D636-90EDDEB683C6}"/>
              </a:ext>
            </a:extLst>
          </p:cNvPr>
          <p:cNvGrpSpPr/>
          <p:nvPr/>
        </p:nvGrpSpPr>
        <p:grpSpPr>
          <a:xfrm>
            <a:off x="1117213" y="1881647"/>
            <a:ext cx="6543422" cy="658353"/>
            <a:chOff x="1117214" y="1881647"/>
            <a:chExt cx="5293362" cy="792483"/>
          </a:xfrm>
        </p:grpSpPr>
        <p:sp>
          <p:nvSpPr>
            <p:cNvPr id="3" name="사각형: 둥근 위쪽 모서리 2">
              <a:extLst>
                <a:ext uri="{FF2B5EF4-FFF2-40B4-BE49-F238E27FC236}">
                  <a16:creationId xmlns:a16="http://schemas.microsoft.com/office/drawing/2014/main" id="{7E597704-E1D9-1A47-BCD0-4F4FA44F47D1}"/>
                </a:ext>
              </a:extLst>
            </p:cNvPr>
            <p:cNvSpPr/>
            <p:nvPr/>
          </p:nvSpPr>
          <p:spPr>
            <a:xfrm rot="16200000">
              <a:off x="985134" y="2013730"/>
              <a:ext cx="792480" cy="528320"/>
            </a:xfrm>
            <a:prstGeom prst="round2SameRect">
              <a:avLst/>
            </a:prstGeom>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1</a:t>
              </a:r>
              <a:endParaRPr lang="ko-KR" altLang="en-US" sz="2400" b="1">
                <a:solidFill>
                  <a:schemeClr val="accent6"/>
                </a:solidFill>
                <a:effectLst>
                  <a:outerShdw blurRad="38100" dist="38100" dir="2700000" algn="tl">
                    <a:srgbClr val="000000">
                      <a:alpha val="43137"/>
                    </a:srgbClr>
                  </a:outerShdw>
                </a:effectLst>
              </a:endParaRPr>
            </a:p>
          </p:txBody>
        </p:sp>
        <p:sp>
          <p:nvSpPr>
            <p:cNvPr id="4" name="사각형: 둥근 위쪽 모서리 3">
              <a:extLst>
                <a:ext uri="{FF2B5EF4-FFF2-40B4-BE49-F238E27FC236}">
                  <a16:creationId xmlns:a16="http://schemas.microsoft.com/office/drawing/2014/main" id="{4CBB1955-4CDC-1834-6DB1-E6D6D5506468}"/>
                </a:ext>
              </a:extLst>
            </p:cNvPr>
            <p:cNvSpPr/>
            <p:nvPr/>
          </p:nvSpPr>
          <p:spPr>
            <a:xfrm rot="16200000" flipV="1">
              <a:off x="3631815" y="-104634"/>
              <a:ext cx="792480" cy="4765042"/>
            </a:xfrm>
            <a:prstGeom prst="round2Same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t" anchorCtr="0"/>
            <a:lstStyle/>
            <a:p>
              <a:pPr algn="ctr"/>
              <a:endParaRPr lang="ko-KR" altLang="en-US"/>
            </a:p>
          </p:txBody>
        </p:sp>
      </p:grpSp>
      <p:grpSp>
        <p:nvGrpSpPr>
          <p:cNvPr id="12" name="그룹 11">
            <a:extLst>
              <a:ext uri="{FF2B5EF4-FFF2-40B4-BE49-F238E27FC236}">
                <a16:creationId xmlns:a16="http://schemas.microsoft.com/office/drawing/2014/main" id="{1E742BA0-8452-A4D7-0B6C-004F847827D4}"/>
              </a:ext>
            </a:extLst>
          </p:cNvPr>
          <p:cNvGrpSpPr/>
          <p:nvPr/>
        </p:nvGrpSpPr>
        <p:grpSpPr>
          <a:xfrm>
            <a:off x="1117213" y="2770649"/>
            <a:ext cx="6543422" cy="658353"/>
            <a:chOff x="1117214" y="1881647"/>
            <a:chExt cx="5293362" cy="792482"/>
          </a:xfrm>
        </p:grpSpPr>
        <p:sp>
          <p:nvSpPr>
            <p:cNvPr id="13" name="사각형: 둥근 위쪽 모서리 12">
              <a:extLst>
                <a:ext uri="{FF2B5EF4-FFF2-40B4-BE49-F238E27FC236}">
                  <a16:creationId xmlns:a16="http://schemas.microsoft.com/office/drawing/2014/main" id="{F287672B-6C7D-3069-6E7A-C92BE8C0AD6A}"/>
                </a:ext>
              </a:extLst>
            </p:cNvPr>
            <p:cNvSpPr/>
            <p:nvPr/>
          </p:nvSpPr>
          <p:spPr>
            <a:xfrm rot="16200000">
              <a:off x="985134" y="2013729"/>
              <a:ext cx="792480" cy="528320"/>
            </a:xfrm>
            <a:prstGeom prst="round2SameRect">
              <a:avLst/>
            </a:prstGeom>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2</a:t>
              </a:r>
              <a:endParaRPr lang="ko-KR" altLang="en-US" sz="2400" b="1">
                <a:solidFill>
                  <a:schemeClr val="accent6"/>
                </a:solidFill>
                <a:effectLst>
                  <a:outerShdw blurRad="38100" dist="38100" dir="2700000" algn="tl">
                    <a:srgbClr val="000000">
                      <a:alpha val="43137"/>
                    </a:srgbClr>
                  </a:outerShdw>
                </a:effectLst>
              </a:endParaRPr>
            </a:p>
          </p:txBody>
        </p:sp>
        <p:sp>
          <p:nvSpPr>
            <p:cNvPr id="14" name="사각형: 둥근 위쪽 모서리 13">
              <a:extLst>
                <a:ext uri="{FF2B5EF4-FFF2-40B4-BE49-F238E27FC236}">
                  <a16:creationId xmlns:a16="http://schemas.microsoft.com/office/drawing/2014/main" id="{7F7CFEFE-7AE8-0232-7364-5CD52DBEA21E}"/>
                </a:ext>
              </a:extLst>
            </p:cNvPr>
            <p:cNvSpPr/>
            <p:nvPr/>
          </p:nvSpPr>
          <p:spPr>
            <a:xfrm rot="16200000" flipV="1">
              <a:off x="3631815" y="-104634"/>
              <a:ext cx="792480" cy="4765042"/>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a:extLst>
              <a:ext uri="{FF2B5EF4-FFF2-40B4-BE49-F238E27FC236}">
                <a16:creationId xmlns:a16="http://schemas.microsoft.com/office/drawing/2014/main" id="{623A5EAD-EA96-BB5D-0593-2DD0808C778D}"/>
              </a:ext>
            </a:extLst>
          </p:cNvPr>
          <p:cNvGrpSpPr/>
          <p:nvPr/>
        </p:nvGrpSpPr>
        <p:grpSpPr>
          <a:xfrm>
            <a:off x="1117213" y="3659647"/>
            <a:ext cx="6543422" cy="658352"/>
            <a:chOff x="1117214" y="1881648"/>
            <a:chExt cx="5293362" cy="792481"/>
          </a:xfrm>
        </p:grpSpPr>
        <p:sp>
          <p:nvSpPr>
            <p:cNvPr id="16" name="사각형: 둥근 위쪽 모서리 15">
              <a:extLst>
                <a:ext uri="{FF2B5EF4-FFF2-40B4-BE49-F238E27FC236}">
                  <a16:creationId xmlns:a16="http://schemas.microsoft.com/office/drawing/2014/main" id="{86E4B369-3FCE-411C-BB7A-6D30CB508703}"/>
                </a:ext>
              </a:extLst>
            </p:cNvPr>
            <p:cNvSpPr/>
            <p:nvPr/>
          </p:nvSpPr>
          <p:spPr>
            <a:xfrm rot="16200000">
              <a:off x="985134" y="2013729"/>
              <a:ext cx="792480" cy="528320"/>
            </a:xfrm>
            <a:prstGeom prst="round2SameRect">
              <a:avLst/>
            </a:prstGeom>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3</a:t>
              </a:r>
              <a:endParaRPr lang="ko-KR" altLang="en-US" sz="2400" b="1">
                <a:solidFill>
                  <a:schemeClr val="accent6"/>
                </a:solidFill>
                <a:effectLst>
                  <a:outerShdw blurRad="38100" dist="38100" dir="2700000" algn="tl">
                    <a:srgbClr val="000000">
                      <a:alpha val="43137"/>
                    </a:srgbClr>
                  </a:outerShdw>
                </a:effectLst>
              </a:endParaRPr>
            </a:p>
          </p:txBody>
        </p:sp>
        <p:sp>
          <p:nvSpPr>
            <p:cNvPr id="17" name="사각형: 둥근 위쪽 모서리 16">
              <a:extLst>
                <a:ext uri="{FF2B5EF4-FFF2-40B4-BE49-F238E27FC236}">
                  <a16:creationId xmlns:a16="http://schemas.microsoft.com/office/drawing/2014/main" id="{4461C12A-B0D4-7A6A-CE1E-C2E12C3E8BBE}"/>
                </a:ext>
              </a:extLst>
            </p:cNvPr>
            <p:cNvSpPr/>
            <p:nvPr/>
          </p:nvSpPr>
          <p:spPr>
            <a:xfrm rot="5400000">
              <a:off x="3631815" y="-104633"/>
              <a:ext cx="792480" cy="4765042"/>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17">
            <a:extLst>
              <a:ext uri="{FF2B5EF4-FFF2-40B4-BE49-F238E27FC236}">
                <a16:creationId xmlns:a16="http://schemas.microsoft.com/office/drawing/2014/main" id="{D1B51B7B-8120-5D69-BCF4-F7C4A4018483}"/>
              </a:ext>
            </a:extLst>
          </p:cNvPr>
          <p:cNvGrpSpPr/>
          <p:nvPr/>
        </p:nvGrpSpPr>
        <p:grpSpPr>
          <a:xfrm>
            <a:off x="1117214" y="4548644"/>
            <a:ext cx="6543429" cy="658355"/>
            <a:chOff x="1117213" y="1881643"/>
            <a:chExt cx="5293363" cy="792485"/>
          </a:xfrm>
        </p:grpSpPr>
        <p:sp>
          <p:nvSpPr>
            <p:cNvPr id="19" name="사각형: 둥근 위쪽 모서리 18">
              <a:extLst>
                <a:ext uri="{FF2B5EF4-FFF2-40B4-BE49-F238E27FC236}">
                  <a16:creationId xmlns:a16="http://schemas.microsoft.com/office/drawing/2014/main" id="{BB4EA9E6-E8F8-0423-2846-476CF288B5BD}"/>
                </a:ext>
              </a:extLst>
            </p:cNvPr>
            <p:cNvSpPr/>
            <p:nvPr/>
          </p:nvSpPr>
          <p:spPr>
            <a:xfrm rot="16200000">
              <a:off x="985132" y="2013724"/>
              <a:ext cx="792480" cy="528317"/>
            </a:xfrm>
            <a:prstGeom prst="round2SameRect">
              <a:avLst/>
            </a:prstGeom>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ko-KR" sz="2400" b="1">
                  <a:solidFill>
                    <a:schemeClr val="accent6"/>
                  </a:solidFill>
                  <a:effectLst>
                    <a:outerShdw blurRad="38100" dist="38100" dir="2700000" algn="tl">
                      <a:srgbClr val="000000">
                        <a:alpha val="43137"/>
                      </a:srgbClr>
                    </a:outerShdw>
                  </a:effectLst>
                </a:rPr>
                <a:t>4</a:t>
              </a:r>
              <a:endParaRPr lang="ko-KR" altLang="en-US" sz="2400" b="1">
                <a:solidFill>
                  <a:schemeClr val="accent6"/>
                </a:solidFill>
                <a:effectLst>
                  <a:outerShdw blurRad="38100" dist="38100" dir="2700000" algn="tl">
                    <a:srgbClr val="000000">
                      <a:alpha val="43137"/>
                    </a:srgbClr>
                  </a:outerShdw>
                </a:effectLst>
              </a:endParaRPr>
            </a:p>
          </p:txBody>
        </p:sp>
        <p:sp>
          <p:nvSpPr>
            <p:cNvPr id="20" name="사각형: 둥근 위쪽 모서리 19">
              <a:extLst>
                <a:ext uri="{FF2B5EF4-FFF2-40B4-BE49-F238E27FC236}">
                  <a16:creationId xmlns:a16="http://schemas.microsoft.com/office/drawing/2014/main" id="{3371A0A6-7748-DF81-0413-35CB31F24E16}"/>
                </a:ext>
              </a:extLst>
            </p:cNvPr>
            <p:cNvSpPr/>
            <p:nvPr/>
          </p:nvSpPr>
          <p:spPr>
            <a:xfrm rot="5400000">
              <a:off x="3631815" y="-104633"/>
              <a:ext cx="792480" cy="4765042"/>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Box 6">
            <a:extLst>
              <a:ext uri="{FF2B5EF4-FFF2-40B4-BE49-F238E27FC236}">
                <a16:creationId xmlns:a16="http://schemas.microsoft.com/office/drawing/2014/main" id="{CAA6BF44-80A9-4AC2-7964-DCD992CF6333}"/>
              </a:ext>
            </a:extLst>
          </p:cNvPr>
          <p:cNvSpPr txBox="1"/>
          <p:nvPr/>
        </p:nvSpPr>
        <p:spPr>
          <a:xfrm>
            <a:off x="1971040" y="1966593"/>
            <a:ext cx="4155440" cy="461665"/>
          </a:xfrm>
          <a:prstGeom prst="rect">
            <a:avLst/>
          </a:prstGeom>
          <a:noFill/>
        </p:spPr>
        <p:txBody>
          <a:bodyPr wrap="square" rtlCol="0">
            <a:spAutoFit/>
          </a:bodyPr>
          <a:lstStyle/>
          <a:p>
            <a:r>
              <a:rPr lang="en-US" altLang="ko-KR" sz="2400" b="1">
                <a:solidFill>
                  <a:schemeClr val="accent1">
                    <a:lumMod val="50000"/>
                  </a:schemeClr>
                </a:solidFill>
                <a:latin typeface="+mj-lt"/>
              </a:rPr>
              <a:t>Introduction</a:t>
            </a:r>
            <a:endParaRPr lang="ko-KR" altLang="en-US" sz="2400" b="1">
              <a:solidFill>
                <a:schemeClr val="accent1">
                  <a:lumMod val="50000"/>
                </a:schemeClr>
              </a:solidFill>
              <a:latin typeface="+mj-lt"/>
            </a:endParaRPr>
          </a:p>
        </p:txBody>
      </p:sp>
      <p:sp>
        <p:nvSpPr>
          <p:cNvPr id="8" name="TextBox 7">
            <a:extLst>
              <a:ext uri="{FF2B5EF4-FFF2-40B4-BE49-F238E27FC236}">
                <a16:creationId xmlns:a16="http://schemas.microsoft.com/office/drawing/2014/main" id="{8BFFBCE9-ACEC-EC05-BA9A-8FD858F220E3}"/>
              </a:ext>
            </a:extLst>
          </p:cNvPr>
          <p:cNvSpPr txBox="1"/>
          <p:nvPr/>
        </p:nvSpPr>
        <p:spPr>
          <a:xfrm>
            <a:off x="1971040" y="2845640"/>
            <a:ext cx="4155440" cy="461665"/>
          </a:xfrm>
          <a:prstGeom prst="rect">
            <a:avLst/>
          </a:prstGeom>
          <a:noFill/>
        </p:spPr>
        <p:txBody>
          <a:bodyPr wrap="square" rtlCol="0">
            <a:spAutoFit/>
          </a:bodyPr>
          <a:lstStyle/>
          <a:p>
            <a:r>
              <a:rPr lang="en-US" altLang="ko-KR" sz="2400" b="1">
                <a:solidFill>
                  <a:schemeClr val="accent1">
                    <a:lumMod val="50000"/>
                  </a:schemeClr>
                </a:solidFill>
                <a:latin typeface="+mj-lt"/>
              </a:rPr>
              <a:t>Literature Reviews</a:t>
            </a:r>
            <a:endParaRPr lang="ko-KR" altLang="en-US" sz="2400" b="1">
              <a:solidFill>
                <a:schemeClr val="accent1">
                  <a:lumMod val="50000"/>
                </a:schemeClr>
              </a:solidFill>
              <a:latin typeface="+mj-lt"/>
            </a:endParaRPr>
          </a:p>
        </p:txBody>
      </p:sp>
      <p:sp>
        <p:nvSpPr>
          <p:cNvPr id="9" name="TextBox 8">
            <a:extLst>
              <a:ext uri="{FF2B5EF4-FFF2-40B4-BE49-F238E27FC236}">
                <a16:creationId xmlns:a16="http://schemas.microsoft.com/office/drawing/2014/main" id="{69FD0537-0868-A3A8-78A2-DD0B4F47732F}"/>
              </a:ext>
            </a:extLst>
          </p:cNvPr>
          <p:cNvSpPr txBox="1"/>
          <p:nvPr/>
        </p:nvSpPr>
        <p:spPr>
          <a:xfrm>
            <a:off x="1971040" y="4607431"/>
            <a:ext cx="4155440" cy="461665"/>
          </a:xfrm>
          <a:prstGeom prst="rect">
            <a:avLst/>
          </a:prstGeom>
          <a:noFill/>
        </p:spPr>
        <p:txBody>
          <a:bodyPr wrap="square" rtlCol="0">
            <a:spAutoFit/>
          </a:bodyPr>
          <a:lstStyle/>
          <a:p>
            <a:r>
              <a:rPr lang="en-US" altLang="ko-KR" sz="2400" b="1">
                <a:solidFill>
                  <a:schemeClr val="accent1">
                    <a:lumMod val="50000"/>
                  </a:schemeClr>
                </a:solidFill>
                <a:latin typeface="+mj-lt"/>
              </a:rPr>
              <a:t>Future Plan</a:t>
            </a:r>
            <a:endParaRPr lang="ko-KR" altLang="en-US" sz="2400" b="1">
              <a:solidFill>
                <a:schemeClr val="accent1">
                  <a:lumMod val="50000"/>
                </a:schemeClr>
              </a:solidFill>
              <a:latin typeface="+mj-lt"/>
            </a:endParaRPr>
          </a:p>
        </p:txBody>
      </p:sp>
      <p:sp>
        <p:nvSpPr>
          <p:cNvPr id="10" name="TextBox 9">
            <a:extLst>
              <a:ext uri="{FF2B5EF4-FFF2-40B4-BE49-F238E27FC236}">
                <a16:creationId xmlns:a16="http://schemas.microsoft.com/office/drawing/2014/main" id="{19269559-F50D-6950-72A4-63EFF2238BB5}"/>
              </a:ext>
            </a:extLst>
          </p:cNvPr>
          <p:cNvSpPr txBox="1"/>
          <p:nvPr/>
        </p:nvSpPr>
        <p:spPr>
          <a:xfrm>
            <a:off x="1971040" y="3757992"/>
            <a:ext cx="4155440" cy="461665"/>
          </a:xfrm>
          <a:prstGeom prst="rect">
            <a:avLst/>
          </a:prstGeom>
          <a:noFill/>
        </p:spPr>
        <p:txBody>
          <a:bodyPr wrap="square" rtlCol="0">
            <a:spAutoFit/>
          </a:bodyPr>
          <a:lstStyle/>
          <a:p>
            <a:r>
              <a:rPr lang="en-US" altLang="ko-KR" sz="2400" b="1">
                <a:solidFill>
                  <a:schemeClr val="accent1">
                    <a:lumMod val="50000"/>
                  </a:schemeClr>
                </a:solidFill>
                <a:latin typeface="+mj-lt"/>
              </a:rPr>
              <a:t>Methodology</a:t>
            </a:r>
            <a:endParaRPr lang="ko-KR" altLang="en-US" sz="2400" b="1">
              <a:solidFill>
                <a:schemeClr val="accent1">
                  <a:lumMod val="50000"/>
                </a:schemeClr>
              </a:solidFill>
              <a:latin typeface="+mj-lt"/>
            </a:endParaRPr>
          </a:p>
        </p:txBody>
      </p:sp>
      <p:sp>
        <p:nvSpPr>
          <p:cNvPr id="21" name="사각형: 둥근 위쪽 모서리 20">
            <a:extLst>
              <a:ext uri="{FF2B5EF4-FFF2-40B4-BE49-F238E27FC236}">
                <a16:creationId xmlns:a16="http://schemas.microsoft.com/office/drawing/2014/main" id="{5BC1E643-C02A-9B23-4AF0-68F25F0B3072}"/>
              </a:ext>
            </a:extLst>
          </p:cNvPr>
          <p:cNvSpPr/>
          <p:nvPr/>
        </p:nvSpPr>
        <p:spPr>
          <a:xfrm rot="16200000" flipV="1">
            <a:off x="4386290" y="-734151"/>
            <a:ext cx="658351" cy="5890336"/>
          </a:xfrm>
          <a:prstGeom prst="round2Same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1932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사각형: 둥근 모서리 9">
            <a:extLst>
              <a:ext uri="{FF2B5EF4-FFF2-40B4-BE49-F238E27FC236}">
                <a16:creationId xmlns:a16="http://schemas.microsoft.com/office/drawing/2014/main" id="{6E18532E-1FEF-9386-D9D7-4EEF8883D345}"/>
              </a:ext>
            </a:extLst>
          </p:cNvPr>
          <p:cNvSpPr/>
          <p:nvPr/>
        </p:nvSpPr>
        <p:spPr>
          <a:xfrm>
            <a:off x="967741" y="4027169"/>
            <a:ext cx="1680210" cy="66591"/>
          </a:xfrm>
          <a:prstGeom prst="roundRect">
            <a:avLst/>
          </a:prstGeom>
          <a:solidFill>
            <a:schemeClr val="accent6">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a:extLst>
              <a:ext uri="{FF2B5EF4-FFF2-40B4-BE49-F238E27FC236}">
                <a16:creationId xmlns:a16="http://schemas.microsoft.com/office/drawing/2014/main" id="{46EF5213-C76F-4A45-B965-D8994CB33A6B}"/>
              </a:ext>
            </a:extLst>
          </p:cNvPr>
          <p:cNvSpPr>
            <a:spLocks noGrp="1"/>
          </p:cNvSpPr>
          <p:nvPr>
            <p:ph type="ctrTitle"/>
          </p:nvPr>
        </p:nvSpPr>
        <p:spPr>
          <a:xfrm>
            <a:off x="967741" y="1767568"/>
            <a:ext cx="4126719" cy="1618826"/>
          </a:xfrm>
        </p:spPr>
        <p:txBody>
          <a:bodyPr/>
          <a:lstStyle/>
          <a:p>
            <a:pPr>
              <a:lnSpc>
                <a:spcPct val="120000"/>
              </a:lnSpc>
            </a:pPr>
            <a:r>
              <a:rPr lang="en-US" sz="7200" b="1" i="0">
                <a:solidFill>
                  <a:schemeClr val="accent1">
                    <a:lumMod val="50000"/>
                  </a:schemeClr>
                </a:solidFill>
                <a:effectLst>
                  <a:outerShdw blurRad="38100" dist="38100" dir="2700000" algn="tl">
                    <a:srgbClr val="000000">
                      <a:alpha val="43137"/>
                    </a:srgbClr>
                  </a:outerShdw>
                </a:effectLst>
                <a:latin typeface="Franklin Gothic Medium"/>
                <a:cs typeface="Arial"/>
              </a:rPr>
              <a:t>Thank you</a:t>
            </a:r>
            <a:endParaRPr lang="en-US" sz="7200">
              <a:solidFill>
                <a:schemeClr val="accent1">
                  <a:lumMod val="50000"/>
                </a:schemeClr>
              </a:solidFill>
              <a:effectLst>
                <a:outerShdw blurRad="38100" dist="38100" dir="2700000" algn="tl">
                  <a:srgbClr val="000000">
                    <a:alpha val="43137"/>
                  </a:srgbClr>
                </a:outerShdw>
              </a:effectLst>
            </a:endParaRPr>
          </a:p>
          <a:p>
            <a:pPr>
              <a:lnSpc>
                <a:spcPct val="120000"/>
              </a:lnSpc>
            </a:pPr>
            <a:endParaRPr lang="en-US" sz="6600"/>
          </a:p>
        </p:txBody>
      </p:sp>
      <p:sp>
        <p:nvSpPr>
          <p:cNvPr id="4" name="Slide Number Placeholder 3">
            <a:extLst>
              <a:ext uri="{FF2B5EF4-FFF2-40B4-BE49-F238E27FC236}">
                <a16:creationId xmlns:a16="http://schemas.microsoft.com/office/drawing/2014/main" id="{6D0B7BD6-8079-4641-970F-A9457147C5CF}"/>
              </a:ext>
            </a:extLst>
          </p:cNvPr>
          <p:cNvSpPr>
            <a:spLocks noGrp="1"/>
          </p:cNvSpPr>
          <p:nvPr>
            <p:ph type="sldNum" sz="quarter" idx="12"/>
          </p:nvPr>
        </p:nvSpPr>
        <p:spPr/>
        <p:txBody>
          <a:bodyPr/>
          <a:lstStyle/>
          <a:p>
            <a:fld id="{8A7A6979-0714-4377-B894-6BE4C2D6E202}" type="slidenum">
              <a:rPr lang="en-US" smtClean="0"/>
              <a:pPr/>
              <a:t>30</a:t>
            </a:fld>
            <a:endParaRPr lang="en-US"/>
          </a:p>
        </p:txBody>
      </p:sp>
      <p:sp>
        <p:nvSpPr>
          <p:cNvPr id="5" name="Text Placeholder 4">
            <a:extLst>
              <a:ext uri="{FF2B5EF4-FFF2-40B4-BE49-F238E27FC236}">
                <a16:creationId xmlns:a16="http://schemas.microsoft.com/office/drawing/2014/main" id="{758CADFE-CE64-F940-8FC7-705D726D9FFD}"/>
              </a:ext>
            </a:extLst>
          </p:cNvPr>
          <p:cNvSpPr>
            <a:spLocks noGrp="1"/>
          </p:cNvSpPr>
          <p:nvPr>
            <p:ph type="body" sz="quarter" idx="13"/>
          </p:nvPr>
        </p:nvSpPr>
        <p:spPr>
          <a:xfrm>
            <a:off x="1034720" y="3739793"/>
            <a:ext cx="1749577" cy="452064"/>
          </a:xfrm>
          <a:noFill/>
        </p:spPr>
        <p:txBody>
          <a:bodyPr anchor="ctr" anchorCtr="0">
            <a:normAutofit/>
          </a:bodyPr>
          <a:lstStyle/>
          <a:p>
            <a:r>
              <a:rPr lang="en-US" sz="2800">
                <a:solidFill>
                  <a:schemeClr val="accent1">
                    <a:lumMod val="50000"/>
                  </a:schemeClr>
                </a:solidFill>
                <a:latin typeface="+mj-lt"/>
              </a:rPr>
              <a:t>Team</a:t>
            </a:r>
            <a:r>
              <a:rPr lang="ko-KR" altLang="en-US" sz="2800">
                <a:solidFill>
                  <a:schemeClr val="accent1">
                    <a:lumMod val="50000"/>
                  </a:schemeClr>
                </a:solidFill>
                <a:latin typeface="+mj-lt"/>
              </a:rPr>
              <a:t> </a:t>
            </a:r>
            <a:r>
              <a:rPr lang="en-US" altLang="ko-KR" sz="2800" err="1">
                <a:solidFill>
                  <a:schemeClr val="accent1">
                    <a:lumMod val="50000"/>
                  </a:schemeClr>
                </a:solidFill>
                <a:latin typeface="+mj-lt"/>
              </a:rPr>
              <a:t>HoT</a:t>
            </a:r>
            <a:endParaRPr lang="en-US" sz="2800">
              <a:solidFill>
                <a:schemeClr val="accent1">
                  <a:lumMod val="50000"/>
                </a:schemeClr>
              </a:solidFill>
              <a:latin typeface="+mj-lt"/>
            </a:endParaRPr>
          </a:p>
        </p:txBody>
      </p:sp>
      <p:sp>
        <p:nvSpPr>
          <p:cNvPr id="8" name="Text Placeholder 4">
            <a:extLst>
              <a:ext uri="{FF2B5EF4-FFF2-40B4-BE49-F238E27FC236}">
                <a16:creationId xmlns:a16="http://schemas.microsoft.com/office/drawing/2014/main" id="{DA36002B-0714-12D4-CF76-FED5E0F423D8}"/>
              </a:ext>
            </a:extLst>
          </p:cNvPr>
          <p:cNvSpPr txBox="1">
            <a:spLocks/>
          </p:cNvSpPr>
          <p:nvPr/>
        </p:nvSpPr>
        <p:spPr>
          <a:xfrm>
            <a:off x="1044995" y="3208518"/>
            <a:ext cx="6705765" cy="643128"/>
          </a:xfrm>
          <a:prstGeom prst="rect">
            <a:avLst/>
          </a:prstGeom>
        </p:spPr>
        <p:txBody>
          <a:bodyPr vert="horz" lIns="0" tIns="0" rIns="0" bIns="0" rtlCol="0" anchor="t">
            <a:normAutofit/>
          </a:bodyPr>
          <a:lstStyle>
            <a:lvl1pPr marL="4763" indent="0" algn="l" defTabSz="914400" rtl="0" eaLnBrk="1" latinLnBrk="0" hangingPunct="1">
              <a:lnSpc>
                <a:spcPct val="100000"/>
              </a:lnSpc>
              <a:spcBef>
                <a:spcPts val="1000"/>
              </a:spcBef>
              <a:buClr>
                <a:schemeClr val="accent2"/>
              </a:buClr>
              <a:buFont typeface="Arial" panose="020B0604020202020204" pitchFamily="34" charset="0"/>
              <a:buNone/>
              <a:tabLst/>
              <a:defRPr sz="2200" b="1" i="0" kern="1200">
                <a:solidFill>
                  <a:schemeClr val="tx1"/>
                </a:solidFill>
                <a:latin typeface="Franklin Gothic Demi Cond"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445"/>
            <a:endParaRPr lang="en-US" sz="1500"/>
          </a:p>
        </p:txBody>
      </p:sp>
      <p:cxnSp>
        <p:nvCxnSpPr>
          <p:cNvPr id="14" name="직선 연결선 13">
            <a:extLst>
              <a:ext uri="{FF2B5EF4-FFF2-40B4-BE49-F238E27FC236}">
                <a16:creationId xmlns:a16="http://schemas.microsoft.com/office/drawing/2014/main" id="{EE7750AE-31E1-977E-4F65-3B34917FE1BB}"/>
              </a:ext>
            </a:extLst>
          </p:cNvPr>
          <p:cNvCxnSpPr>
            <a:cxnSpLocks/>
            <a:stCxn id="8" idx="1"/>
            <a:endCxn id="8" idx="3"/>
          </p:cNvCxnSpPr>
          <p:nvPr/>
        </p:nvCxnSpPr>
        <p:spPr>
          <a:xfrm>
            <a:off x="1044995" y="3530082"/>
            <a:ext cx="670576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D82C9875-90C4-63CB-F91D-887867D29BD6}"/>
              </a:ext>
            </a:extLst>
          </p:cNvPr>
          <p:cNvSpPr>
            <a:spLocks noGrp="1"/>
          </p:cNvSpPr>
          <p:nvPr>
            <p:ph type="body" sz="quarter" idx="14"/>
          </p:nvPr>
        </p:nvSpPr>
        <p:spPr>
          <a:xfrm>
            <a:off x="1044995" y="4271750"/>
            <a:ext cx="6859486" cy="621854"/>
          </a:xfrm>
        </p:spPr>
        <p:txBody>
          <a:bodyPr vert="horz" lIns="0" tIns="0" rIns="0" bIns="0" rtlCol="0" anchor="t">
            <a:normAutofit/>
          </a:bodyPr>
          <a:lstStyle/>
          <a:p>
            <a:pPr marL="4445"/>
            <a:r>
              <a:rPr lang="en-US" sz="1550" b="0" err="1">
                <a:solidFill>
                  <a:schemeClr val="bg1"/>
                </a:solidFill>
                <a:latin typeface="+mj-lt"/>
              </a:rPr>
              <a:t>Byeongsoo</a:t>
            </a:r>
            <a:r>
              <a:rPr lang="en-US" sz="1550" b="0">
                <a:solidFill>
                  <a:schemeClr val="bg1"/>
                </a:solidFill>
                <a:latin typeface="+mj-lt"/>
              </a:rPr>
              <a:t> Min, </a:t>
            </a:r>
            <a:r>
              <a:rPr lang="en-US" sz="1550" b="0" err="1">
                <a:solidFill>
                  <a:schemeClr val="bg1"/>
                </a:solidFill>
                <a:latin typeface="+mj-lt"/>
              </a:rPr>
              <a:t>Jeongmin</a:t>
            </a:r>
            <a:r>
              <a:rPr lang="en-US" sz="1550" b="0">
                <a:solidFill>
                  <a:schemeClr val="bg1"/>
                </a:solidFill>
                <a:latin typeface="+mj-lt"/>
              </a:rPr>
              <a:t> Seo, </a:t>
            </a:r>
            <a:r>
              <a:rPr lang="en-US" sz="1550" b="0" err="1">
                <a:solidFill>
                  <a:schemeClr val="bg1"/>
                </a:solidFill>
                <a:latin typeface="+mj-lt"/>
              </a:rPr>
              <a:t>Seojeong</a:t>
            </a:r>
            <a:r>
              <a:rPr lang="en-US" sz="1550" b="0">
                <a:solidFill>
                  <a:schemeClr val="bg1"/>
                </a:solidFill>
                <a:latin typeface="+mj-lt"/>
              </a:rPr>
              <a:t> Park, </a:t>
            </a:r>
            <a:r>
              <a:rPr lang="en-US" sz="1550" b="0" err="1">
                <a:solidFill>
                  <a:schemeClr val="bg1"/>
                </a:solidFill>
                <a:latin typeface="+mj-lt"/>
              </a:rPr>
              <a:t>Seungah</a:t>
            </a:r>
            <a:r>
              <a:rPr lang="en-US" sz="1550" b="0">
                <a:solidFill>
                  <a:schemeClr val="bg1"/>
                </a:solidFill>
                <a:latin typeface="+mj-lt"/>
              </a:rPr>
              <a:t> Jang, Yunhui Lim, and</a:t>
            </a:r>
          </a:p>
          <a:p>
            <a:pPr marL="4445"/>
            <a:r>
              <a:rPr lang="en-US" altLang="ko-KR" sz="1550" b="0">
                <a:solidFill>
                  <a:schemeClr val="bg1"/>
                </a:solidFill>
                <a:latin typeface="+mj-lt"/>
              </a:rPr>
              <a:t>Martin Kim</a:t>
            </a:r>
            <a:endParaRPr lang="en-US" sz="1550" b="0">
              <a:solidFill>
                <a:schemeClr val="bg1"/>
              </a:solidFill>
              <a:latin typeface="+mj-lt"/>
            </a:endParaRPr>
          </a:p>
        </p:txBody>
      </p:sp>
    </p:spTree>
    <p:extLst>
      <p:ext uri="{BB962C8B-B14F-4D97-AF65-F5344CB8AC3E}">
        <p14:creationId xmlns:p14="http://schemas.microsoft.com/office/powerpoint/2010/main" val="12211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latin typeface="Franklin Gothic Medium"/>
              </a:rPr>
              <a:t>Introduction</a:t>
            </a:r>
            <a:endParaRPr lang="en-US" b="1"/>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592499" y="1896903"/>
            <a:ext cx="6846051" cy="1792748"/>
          </a:xfrm>
        </p:spPr>
        <p:txBody>
          <a:bodyPr vert="horz" lIns="0" tIns="0" rIns="0" bIns="0" rtlCol="0" anchor="t">
            <a:normAutofit/>
          </a:bodyPr>
          <a:lstStyle/>
          <a:p>
            <a:pPr marL="0" indent="0">
              <a:buNone/>
            </a:pPr>
            <a:r>
              <a:rPr lang="en-US" sz="3200" b="1">
                <a:solidFill>
                  <a:schemeClr val="accent1"/>
                </a:solidFill>
                <a:effectLst>
                  <a:outerShdw blurRad="38100" dist="38100" dir="2700000" algn="tl">
                    <a:srgbClr val="000000">
                      <a:alpha val="43137"/>
                    </a:srgbClr>
                  </a:outerShdw>
                </a:effectLst>
                <a:latin typeface="Franklin Gothic Medium Cond"/>
              </a:rPr>
              <a:t>EEG</a:t>
            </a:r>
          </a:p>
          <a:p>
            <a:pPr lvl="1"/>
            <a:r>
              <a:rPr lang="en-US" sz="2200">
                <a:latin typeface="Franklin Gothic Medium"/>
              </a:rPr>
              <a:t>Short for </a:t>
            </a:r>
            <a:r>
              <a:rPr lang="en-US" sz="2200" b="1" u="sng">
                <a:latin typeface="Franklin Gothic Medium"/>
              </a:rPr>
              <a:t>Electroencephalogram</a:t>
            </a:r>
            <a:r>
              <a:rPr lang="en-US" sz="2200">
                <a:latin typeface="Franklin Gothic Medium"/>
              </a:rPr>
              <a:t>, a measurement of potentials that reflect the electrical activity of the human brain.</a:t>
            </a:r>
          </a:p>
          <a:p>
            <a:pPr lvl="1">
              <a:buClr>
                <a:srgbClr val="FFFFFF"/>
              </a:buClr>
            </a:pPr>
            <a:endParaRPr lang="en-US" sz="2400">
              <a:solidFill>
                <a:srgbClr val="262626"/>
              </a:solidFill>
              <a:latin typeface="Franklin Gothic Medium"/>
            </a:endParaRPr>
          </a:p>
          <a:p>
            <a:pPr lvl="1"/>
            <a:endParaRPr lang="en-US" altLang="ko-KR">
              <a:latin typeface="Franklin Gothic Medium"/>
              <a:ea typeface="돋움"/>
            </a:endParaRPr>
          </a:p>
          <a:p>
            <a:pPr marL="228600" lvl="1" indent="0">
              <a:buNone/>
            </a:pPr>
            <a:endParaRPr lang="en-US" altLang="ko-KR">
              <a:latin typeface="Franklin Gothic Medium"/>
              <a:ea typeface="돋움"/>
            </a:endParaRP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4</a:t>
            </a:fld>
            <a:endParaRPr lang="en-US"/>
          </a:p>
        </p:txBody>
      </p:sp>
      <p:pic>
        <p:nvPicPr>
          <p:cNvPr id="6" name="Picture 5" descr="A profile of a person with yellow head with dots on it&#10;&#10;Description automatically generated">
            <a:extLst>
              <a:ext uri="{FF2B5EF4-FFF2-40B4-BE49-F238E27FC236}">
                <a16:creationId xmlns:a16="http://schemas.microsoft.com/office/drawing/2014/main" id="{CD851539-A219-ADD6-5A72-F76225D6CF0E}"/>
              </a:ext>
            </a:extLst>
          </p:cNvPr>
          <p:cNvPicPr>
            <a:picLocks noChangeAspect="1"/>
          </p:cNvPicPr>
          <p:nvPr/>
        </p:nvPicPr>
        <p:blipFill>
          <a:blip r:embed="rId2"/>
          <a:stretch>
            <a:fillRect/>
          </a:stretch>
        </p:blipFill>
        <p:spPr>
          <a:xfrm>
            <a:off x="7328904" y="2343293"/>
            <a:ext cx="1222597" cy="1205569"/>
          </a:xfrm>
          <a:prstGeom prst="rect">
            <a:avLst/>
          </a:prstGeom>
        </p:spPr>
      </p:pic>
      <p:sp>
        <p:nvSpPr>
          <p:cNvPr id="11" name="Subtitle 2">
            <a:extLst>
              <a:ext uri="{FF2B5EF4-FFF2-40B4-BE49-F238E27FC236}">
                <a16:creationId xmlns:a16="http://schemas.microsoft.com/office/drawing/2014/main" id="{DBC8A422-E1A6-CEFF-E223-87326E1C7D48}"/>
              </a:ext>
            </a:extLst>
          </p:cNvPr>
          <p:cNvSpPr>
            <a:spLocks noGrp="1"/>
          </p:cNvSpPr>
          <p:nvPr>
            <p:ph type="subTitle" idx="1"/>
          </p:nvPr>
        </p:nvSpPr>
        <p:spPr>
          <a:xfrm>
            <a:off x="592499" y="1208602"/>
            <a:ext cx="6925733" cy="492443"/>
          </a:xfrm>
        </p:spPr>
        <p:txBody>
          <a:bodyPr/>
          <a:lstStyle/>
          <a:p>
            <a:r>
              <a:rPr lang="en-US" sz="3200">
                <a:latin typeface="Franklin Gothic Demi Cond"/>
              </a:rPr>
              <a:t>Definition</a:t>
            </a:r>
            <a:endParaRPr lang="en-US" sz="3200"/>
          </a:p>
        </p:txBody>
      </p:sp>
      <mc:AlternateContent xmlns:mc="http://schemas.openxmlformats.org/markup-compatibility/2006" xmlns:p14="http://schemas.microsoft.com/office/powerpoint/2010/main">
        <mc:Choice Requires="p14">
          <p:contentPart p14:bwMode="auto" r:id="rId3">
            <p14:nvContentPartPr>
              <p14:cNvPr id="8" name="잉크 7">
                <a:extLst>
                  <a:ext uri="{FF2B5EF4-FFF2-40B4-BE49-F238E27FC236}">
                    <a16:creationId xmlns:a16="http://schemas.microsoft.com/office/drawing/2014/main" id="{527E63BF-D1D3-4474-5E42-EE9B24C35E7A}"/>
                  </a:ext>
                </a:extLst>
              </p14:cNvPr>
              <p14:cNvContentPartPr/>
              <p14:nvPr/>
            </p14:nvContentPartPr>
            <p14:xfrm>
              <a:off x="3642787" y="1705150"/>
              <a:ext cx="4680" cy="360"/>
            </p14:xfrm>
          </p:contentPart>
        </mc:Choice>
        <mc:Fallback xmlns="">
          <p:pic>
            <p:nvPicPr>
              <p:cNvPr id="8" name="잉크 7">
                <a:extLst>
                  <a:ext uri="{FF2B5EF4-FFF2-40B4-BE49-F238E27FC236}">
                    <a16:creationId xmlns:a16="http://schemas.microsoft.com/office/drawing/2014/main" id="{527E63BF-D1D3-4474-5E42-EE9B24C35E7A}"/>
                  </a:ext>
                </a:extLst>
              </p:cNvPr>
              <p:cNvPicPr/>
              <p:nvPr/>
            </p:nvPicPr>
            <p:blipFill>
              <a:blip r:embed="rId4"/>
              <a:stretch>
                <a:fillRect/>
              </a:stretch>
            </p:blipFill>
            <p:spPr>
              <a:xfrm>
                <a:off x="3606787" y="1633150"/>
                <a:ext cx="76320" cy="144000"/>
              </a:xfrm>
              <a:prstGeom prst="rect">
                <a:avLst/>
              </a:prstGeom>
            </p:spPr>
          </p:pic>
        </mc:Fallback>
      </mc:AlternateContent>
      <p:graphicFrame>
        <p:nvGraphicFramePr>
          <p:cNvPr id="9" name="표 8">
            <a:extLst>
              <a:ext uri="{FF2B5EF4-FFF2-40B4-BE49-F238E27FC236}">
                <a16:creationId xmlns:a16="http://schemas.microsoft.com/office/drawing/2014/main" id="{48C3E5C2-7A2E-2B10-772B-3CCF2AD08761}"/>
              </a:ext>
            </a:extLst>
          </p:cNvPr>
          <p:cNvGraphicFramePr>
            <a:graphicFrameLocks noGrp="1"/>
          </p:cNvGraphicFramePr>
          <p:nvPr>
            <p:extLst>
              <p:ext uri="{D42A27DB-BD31-4B8C-83A1-F6EECF244321}">
                <p14:modId xmlns:p14="http://schemas.microsoft.com/office/powerpoint/2010/main" val="4044896107"/>
              </p:ext>
            </p:extLst>
          </p:nvPr>
        </p:nvGraphicFramePr>
        <p:xfrm>
          <a:off x="1027785" y="3744720"/>
          <a:ext cx="6055159" cy="2097519"/>
        </p:xfrm>
        <a:graphic>
          <a:graphicData uri="http://schemas.openxmlformats.org/drawingml/2006/table">
            <a:tbl>
              <a:tblPr firstCol="1" bandRow="1" bandCol="1">
                <a:tableStyleId>{69012ECD-51FC-41F1-AA8D-1B2483CD663E}</a:tableStyleId>
              </a:tblPr>
              <a:tblGrid>
                <a:gridCol w="1566583">
                  <a:extLst>
                    <a:ext uri="{9D8B030D-6E8A-4147-A177-3AD203B41FA5}">
                      <a16:colId xmlns:a16="http://schemas.microsoft.com/office/drawing/2014/main" val="3120701750"/>
                    </a:ext>
                  </a:extLst>
                </a:gridCol>
                <a:gridCol w="4488576">
                  <a:extLst>
                    <a:ext uri="{9D8B030D-6E8A-4147-A177-3AD203B41FA5}">
                      <a16:colId xmlns:a16="http://schemas.microsoft.com/office/drawing/2014/main" val="1806486963"/>
                    </a:ext>
                  </a:extLst>
                </a:gridCol>
              </a:tblGrid>
              <a:tr h="434595">
                <a:tc>
                  <a:txBody>
                    <a:bodyPr/>
                    <a:lstStyle/>
                    <a:p>
                      <a:pPr algn="ctr" latinLnBrk="1"/>
                      <a:r>
                        <a:rPr lang="en-US" altLang="ko-KR" sz="2000" b="1"/>
                        <a:t>Alpha, </a:t>
                      </a:r>
                      <a:r>
                        <a:rPr lang="el-GR" altLang="ko-KR" sz="2000" b="1" i="0" kern="1200">
                          <a:solidFill>
                            <a:schemeClr val="tx1"/>
                          </a:solidFill>
                          <a:effectLst/>
                          <a:latin typeface="+mn-lt"/>
                          <a:ea typeface="+mn-ea"/>
                          <a:cs typeface="+mn-cs"/>
                        </a:rPr>
                        <a:t>α</a:t>
                      </a:r>
                      <a:endParaRPr lang="ko-KR" altLang="en-US" sz="2000" b="1">
                        <a:solidFill>
                          <a:schemeClr val="bg1"/>
                        </a:solidFill>
                        <a:latin typeface="+mn-lt"/>
                      </a:endParaRPr>
                    </a:p>
                  </a:txBody>
                  <a:tcPr anchor="ctr">
                    <a:solidFill>
                      <a:schemeClr val="tx2">
                        <a:lumMod val="60000"/>
                        <a:lumOff val="40000"/>
                      </a:schemeClr>
                    </a:solidFill>
                  </a:tcPr>
                </a:tc>
                <a:tc>
                  <a:txBody>
                    <a:bodyPr/>
                    <a:lstStyle/>
                    <a:p>
                      <a:pPr marL="0" indent="0">
                        <a:buNone/>
                      </a:pPr>
                      <a:r>
                        <a:rPr lang="en-US" altLang="ko-KR" sz="2000"/>
                        <a:t>Relaxation</a:t>
                      </a:r>
                    </a:p>
                  </a:txBody>
                  <a:tcPr anchor="ctr"/>
                </a:tc>
                <a:extLst>
                  <a:ext uri="{0D108BD9-81ED-4DB2-BD59-A6C34878D82A}">
                    <a16:rowId xmlns:a16="http://schemas.microsoft.com/office/drawing/2014/main" val="3163559633"/>
                  </a:ext>
                </a:extLst>
              </a:tr>
              <a:tr h="415731">
                <a:tc>
                  <a:txBody>
                    <a:bodyPr/>
                    <a:lstStyle/>
                    <a:p>
                      <a:pPr algn="ctr" latinLnBrk="1"/>
                      <a:r>
                        <a:rPr lang="en-US" altLang="ko-KR" sz="2000" b="1" i="0">
                          <a:solidFill>
                            <a:schemeClr val="bg1"/>
                          </a:solidFill>
                          <a:effectLst/>
                          <a:latin typeface="+mn-lt"/>
                        </a:rPr>
                        <a:t>Beta, </a:t>
                      </a:r>
                      <a:r>
                        <a:rPr lang="el-GR" altLang="ko-KR" sz="2000" b="1" i="0" kern="1200">
                          <a:solidFill>
                            <a:schemeClr val="tx1"/>
                          </a:solidFill>
                          <a:effectLst/>
                          <a:latin typeface="+mn-lt"/>
                          <a:ea typeface="+mn-ea"/>
                          <a:cs typeface="+mn-cs"/>
                        </a:rPr>
                        <a:t>β</a:t>
                      </a:r>
                      <a:endParaRPr lang="ko-KR" altLang="en-US" sz="20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2000"/>
                        <a:t>Focusing, Active thinking</a:t>
                      </a:r>
                      <a:endParaRPr lang="ko-KR" altLang="en-US" sz="2000" b="0">
                        <a:solidFill>
                          <a:schemeClr val="bg1"/>
                        </a:solidFill>
                      </a:endParaRPr>
                    </a:p>
                  </a:txBody>
                  <a:tcPr anchor="ctr"/>
                </a:tc>
                <a:extLst>
                  <a:ext uri="{0D108BD9-81ED-4DB2-BD59-A6C34878D82A}">
                    <a16:rowId xmlns:a16="http://schemas.microsoft.com/office/drawing/2014/main" val="1410202733"/>
                  </a:ext>
                </a:extLst>
              </a:tr>
              <a:tr h="41573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i="0">
                          <a:solidFill>
                            <a:schemeClr val="bg1"/>
                          </a:solidFill>
                          <a:effectLst/>
                          <a:latin typeface="+mn-lt"/>
                        </a:rPr>
                        <a:t>Theta, </a:t>
                      </a:r>
                      <a:r>
                        <a:rPr lang="el-GR" altLang="ko-KR" sz="2000" b="1" i="0" kern="1200">
                          <a:solidFill>
                            <a:schemeClr val="tx1"/>
                          </a:solidFill>
                          <a:effectLst/>
                          <a:latin typeface="+mn-lt"/>
                          <a:ea typeface="+mn-ea"/>
                          <a:cs typeface="+mn-cs"/>
                        </a:rPr>
                        <a:t>θ</a:t>
                      </a:r>
                      <a:endParaRPr lang="en-US" altLang="ko-KR" sz="2000" b="1" i="0">
                        <a:solidFill>
                          <a:schemeClr val="bg1"/>
                        </a:solidFill>
                        <a:effectLst/>
                        <a:latin typeface="+mn-lt"/>
                      </a:endParaRPr>
                    </a:p>
                  </a:txBody>
                  <a:tcPr anchor="ctr">
                    <a:solidFill>
                      <a:schemeClr val="tx2">
                        <a:lumMod val="60000"/>
                        <a:lumOff val="40000"/>
                      </a:schemeClr>
                    </a:solidFill>
                  </a:tcPr>
                </a:tc>
                <a:tc>
                  <a:txBody>
                    <a:bodyPr/>
                    <a:lstStyle/>
                    <a:p>
                      <a:pPr marL="0" marR="0" lvl="0" indent="0" algn="l" rtl="0" eaLnBrk="1" fontAlgn="auto" latinLnBrk="1" hangingPunct="1">
                        <a:lnSpc>
                          <a:spcPct val="100000"/>
                        </a:lnSpc>
                        <a:spcBef>
                          <a:spcPts val="0"/>
                        </a:spcBef>
                        <a:spcAft>
                          <a:spcPts val="0"/>
                        </a:spcAft>
                        <a:buClrTx/>
                        <a:buSzTx/>
                        <a:buFontTx/>
                        <a:buNone/>
                      </a:pPr>
                      <a:r>
                        <a:rPr lang="en-US" altLang="ko-KR" sz="2000"/>
                        <a:t>Drowsiness, Idleness </a:t>
                      </a:r>
                      <a:endParaRPr lang="ko-KR" altLang="en-US" sz="2000" b="0">
                        <a:solidFill>
                          <a:schemeClr val="bg1"/>
                        </a:solidFill>
                      </a:endParaRPr>
                    </a:p>
                  </a:txBody>
                  <a:tcPr anchor="ctr"/>
                </a:tc>
                <a:extLst>
                  <a:ext uri="{0D108BD9-81ED-4DB2-BD59-A6C34878D82A}">
                    <a16:rowId xmlns:a16="http://schemas.microsoft.com/office/drawing/2014/main" val="3605494197"/>
                  </a:ext>
                </a:extLst>
              </a:tr>
              <a:tr h="415731">
                <a:tc>
                  <a:txBody>
                    <a:bodyPr/>
                    <a:lstStyle/>
                    <a:p>
                      <a:pPr algn="ctr" latinLnBrk="1"/>
                      <a:r>
                        <a:rPr lang="en-US" altLang="ko-KR" sz="2000" b="1">
                          <a:solidFill>
                            <a:schemeClr val="bg1"/>
                          </a:solidFill>
                          <a:latin typeface="+mn-lt"/>
                        </a:rPr>
                        <a:t>Delta,</a:t>
                      </a:r>
                      <a:r>
                        <a:rPr lang="el-GR" altLang="ko-KR" sz="2000" b="1" i="0" kern="1200">
                          <a:solidFill>
                            <a:schemeClr val="tx1"/>
                          </a:solidFill>
                          <a:effectLst/>
                          <a:latin typeface="+mn-lt"/>
                          <a:ea typeface="+mn-ea"/>
                          <a:cs typeface="+mn-cs"/>
                        </a:rPr>
                        <a:t> δ</a:t>
                      </a:r>
                      <a:endParaRPr lang="en-US" altLang="ko-KR" sz="2000" b="1" i="0" kern="1200">
                        <a:solidFill>
                          <a:schemeClr val="tx1"/>
                        </a:solidFill>
                        <a:effectLst/>
                        <a:latin typeface="+mn-lt"/>
                        <a:ea typeface="+mn-ea"/>
                        <a:cs typeface="+mn-cs"/>
                      </a:endParaRPr>
                    </a:p>
                  </a:txBody>
                  <a:tcPr anchor="ctr">
                    <a:solidFill>
                      <a:schemeClr val="tx2">
                        <a:lumMod val="60000"/>
                        <a:lumOff val="4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0">
                          <a:solidFill>
                            <a:schemeClr val="bg1"/>
                          </a:solidFill>
                        </a:rPr>
                        <a:t>Deep sleep, Wakefulness, Attention</a:t>
                      </a:r>
                    </a:p>
                  </a:txBody>
                  <a:tcPr anchor="ctr"/>
                </a:tc>
                <a:extLst>
                  <a:ext uri="{0D108BD9-81ED-4DB2-BD59-A6C34878D82A}">
                    <a16:rowId xmlns:a16="http://schemas.microsoft.com/office/drawing/2014/main" val="2607662845"/>
                  </a:ext>
                </a:extLst>
              </a:tr>
              <a:tr h="415731">
                <a:tc>
                  <a:txBody>
                    <a:bodyPr/>
                    <a:lstStyle/>
                    <a:p>
                      <a:pPr algn="ctr" latinLnBrk="1"/>
                      <a:r>
                        <a:rPr lang="en-US" altLang="ko-KR" sz="2000" b="1">
                          <a:solidFill>
                            <a:schemeClr val="bg1"/>
                          </a:solidFill>
                          <a:latin typeface="+mn-lt"/>
                        </a:rPr>
                        <a:t>Gamma, </a:t>
                      </a:r>
                      <a:r>
                        <a:rPr lang="el-GR" altLang="ko-KR" sz="2000" b="1" i="0" kern="1200">
                          <a:solidFill>
                            <a:schemeClr val="tx1"/>
                          </a:solidFill>
                          <a:effectLst/>
                          <a:latin typeface="+mn-lt"/>
                          <a:ea typeface="+mn-ea"/>
                          <a:cs typeface="+mn-cs"/>
                        </a:rPr>
                        <a:t>γ</a:t>
                      </a:r>
                      <a:endParaRPr lang="ko-KR" altLang="en-US" sz="2000" b="1">
                        <a:solidFill>
                          <a:schemeClr val="bg1"/>
                        </a:solidFill>
                        <a:latin typeface="+mn-lt"/>
                      </a:endParaRPr>
                    </a:p>
                  </a:txBody>
                  <a:tcPr anchor="ctr">
                    <a:solidFill>
                      <a:schemeClr val="tx2">
                        <a:lumMod val="60000"/>
                        <a:lumOff val="4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0">
                          <a:solidFill>
                            <a:schemeClr val="bg1"/>
                          </a:solidFill>
                        </a:rPr>
                        <a:t>Memory</a:t>
                      </a:r>
                      <a:endParaRPr lang="ko-KR" altLang="en-US" sz="2000" b="0">
                        <a:solidFill>
                          <a:schemeClr val="bg1"/>
                        </a:solidFill>
                      </a:endParaRPr>
                    </a:p>
                  </a:txBody>
                  <a:tcPr anchor="ctr"/>
                </a:tc>
                <a:extLst>
                  <a:ext uri="{0D108BD9-81ED-4DB2-BD59-A6C34878D82A}">
                    <a16:rowId xmlns:a16="http://schemas.microsoft.com/office/drawing/2014/main" val="2619802169"/>
                  </a:ext>
                </a:extLst>
              </a:tr>
            </a:tbl>
          </a:graphicData>
        </a:graphic>
      </p:graphicFrame>
    </p:spTree>
    <p:extLst>
      <p:ext uri="{BB962C8B-B14F-4D97-AF65-F5344CB8AC3E}">
        <p14:creationId xmlns:p14="http://schemas.microsoft.com/office/powerpoint/2010/main" val="349038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latin typeface="Franklin Gothic Medium"/>
              </a:rPr>
              <a:t>Introduction</a:t>
            </a:r>
            <a:endParaRPr lang="en-US" b="1"/>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592499" y="1906562"/>
            <a:ext cx="6846051" cy="4089282"/>
          </a:xfrm>
        </p:spPr>
        <p:txBody>
          <a:bodyPr vert="horz" lIns="0" tIns="0" rIns="0" bIns="0" rtlCol="0" anchor="t">
            <a:normAutofit lnSpcReduction="10000"/>
          </a:bodyPr>
          <a:lstStyle/>
          <a:p>
            <a:pPr marL="0" indent="0">
              <a:buNone/>
            </a:pPr>
            <a:endParaRPr lang="en-US" sz="2600" b="1">
              <a:solidFill>
                <a:schemeClr val="accent1"/>
              </a:solidFill>
              <a:effectLst>
                <a:outerShdw blurRad="38100" dist="38100" dir="2700000" algn="tl">
                  <a:srgbClr val="000000">
                    <a:alpha val="43137"/>
                  </a:srgbClr>
                </a:outerShdw>
              </a:effectLst>
              <a:latin typeface="Franklin Gothic Medium Cond"/>
            </a:endParaRPr>
          </a:p>
          <a:p>
            <a:pPr marL="0" indent="0">
              <a:buNone/>
            </a:pPr>
            <a:r>
              <a:rPr lang="en-US" altLang="ko-KR" sz="3500" b="1">
                <a:solidFill>
                  <a:schemeClr val="accent1"/>
                </a:solidFill>
                <a:effectLst>
                  <a:outerShdw blurRad="38100" dist="38100" dir="2700000" algn="tl">
                    <a:srgbClr val="000000">
                      <a:alpha val="43137"/>
                    </a:srgbClr>
                  </a:outerShdw>
                </a:effectLst>
                <a:latin typeface="Franklin Gothic Medium"/>
                <a:ea typeface="돋움"/>
              </a:rPr>
              <a:t>HRV</a:t>
            </a:r>
          </a:p>
          <a:p>
            <a:pPr lvl="1"/>
            <a:r>
              <a:rPr lang="en-US" altLang="ko-KR" sz="2600">
                <a:latin typeface="Franklin Gothic Medium"/>
                <a:ea typeface="돋움"/>
              </a:rPr>
              <a:t>Short for </a:t>
            </a:r>
            <a:r>
              <a:rPr lang="en-US" altLang="ko-KR" sz="2600" b="1" u="sng">
                <a:solidFill>
                  <a:srgbClr val="262626"/>
                </a:solidFill>
                <a:latin typeface="Franklin Gothic Medium"/>
                <a:ea typeface="돋움"/>
              </a:rPr>
              <a:t>Heart Rate Variability</a:t>
            </a:r>
            <a:r>
              <a:rPr lang="en-US" altLang="ko-KR" sz="2600">
                <a:latin typeface="Franklin Gothic Medium"/>
                <a:ea typeface="돋움"/>
              </a:rPr>
              <a:t>, the beat-to-beat variation in between each heart rate.</a:t>
            </a:r>
            <a:endParaRPr lang="en-US" sz="2600" b="1">
              <a:solidFill>
                <a:schemeClr val="accent1"/>
              </a:solidFill>
              <a:effectLst>
                <a:outerShdw blurRad="38100" dist="38100" dir="2700000" algn="tl">
                  <a:srgbClr val="000000">
                    <a:alpha val="43137"/>
                  </a:srgbClr>
                </a:outerShdw>
              </a:effectLst>
              <a:latin typeface="Franklin Gothic Medium Cond"/>
              <a:ea typeface="돋움"/>
            </a:endParaRPr>
          </a:p>
          <a:p>
            <a:pPr marL="0" indent="0">
              <a:buNone/>
            </a:pPr>
            <a:endParaRPr lang="en-US" sz="2600" b="1">
              <a:solidFill>
                <a:schemeClr val="accent1"/>
              </a:solidFill>
              <a:effectLst>
                <a:outerShdw blurRad="38100" dist="38100" dir="2700000" algn="tl">
                  <a:srgbClr val="000000">
                    <a:alpha val="43137"/>
                  </a:srgbClr>
                </a:outerShdw>
              </a:effectLst>
              <a:latin typeface="Franklin Gothic Medium Cond"/>
            </a:endParaRPr>
          </a:p>
          <a:p>
            <a:pPr marL="0" indent="0">
              <a:buNone/>
            </a:pPr>
            <a:r>
              <a:rPr lang="en-US" sz="3500" b="1">
                <a:solidFill>
                  <a:schemeClr val="accent1"/>
                </a:solidFill>
                <a:effectLst>
                  <a:outerShdw blurRad="38100" dist="38100" dir="2700000" algn="tl">
                    <a:srgbClr val="000000">
                      <a:alpha val="43137"/>
                    </a:srgbClr>
                  </a:outerShdw>
                </a:effectLst>
                <a:latin typeface="Franklin Gothic Medium Cond"/>
              </a:rPr>
              <a:t>EDA</a:t>
            </a:r>
          </a:p>
          <a:p>
            <a:pPr lvl="1"/>
            <a:r>
              <a:rPr lang="en-US" sz="2600">
                <a:latin typeface="Franklin Gothic Medium"/>
              </a:rPr>
              <a:t>Short for </a:t>
            </a:r>
            <a:r>
              <a:rPr lang="en-US" sz="2600" b="1" u="sng">
                <a:latin typeface="Franklin Gothic Medium"/>
              </a:rPr>
              <a:t>Electrodermal activity</a:t>
            </a:r>
            <a:r>
              <a:rPr lang="en-US" sz="2600">
                <a:latin typeface="Franklin Gothic Medium"/>
              </a:rPr>
              <a:t>, the variation of the electrical properties of the skin in response to sweat secretion.</a:t>
            </a:r>
          </a:p>
          <a:p>
            <a:pPr lvl="1"/>
            <a:endParaRPr lang="en-US" sz="2600">
              <a:solidFill>
                <a:srgbClr val="262626"/>
              </a:solidFill>
              <a:latin typeface="Franklin Gothic Medium"/>
            </a:endParaRPr>
          </a:p>
          <a:p>
            <a:pPr lvl="1"/>
            <a:endParaRPr lang="en-US" altLang="ko-KR">
              <a:latin typeface="Franklin Gothic Medium"/>
              <a:ea typeface="돋움"/>
            </a:endParaRPr>
          </a:p>
          <a:p>
            <a:pPr marL="228600" lvl="1" indent="0">
              <a:buNone/>
            </a:pPr>
            <a:endParaRPr lang="en-US" altLang="ko-KR">
              <a:latin typeface="Franklin Gothic Medium"/>
              <a:ea typeface="돋움"/>
            </a:endParaRP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5</a:t>
            </a:fld>
            <a:endParaRPr lang="en-US"/>
          </a:p>
        </p:txBody>
      </p:sp>
      <mc:AlternateContent xmlns:mc="http://schemas.openxmlformats.org/markup-compatibility/2006" xmlns:p14="http://schemas.microsoft.com/office/powerpoint/2010/main">
        <mc:Choice Requires="p14">
          <p:contentPart p14:bwMode="auto" r:id="rId3">
            <p14:nvContentPartPr>
              <p14:cNvPr id="8" name="잉크 7">
                <a:extLst>
                  <a:ext uri="{FF2B5EF4-FFF2-40B4-BE49-F238E27FC236}">
                    <a16:creationId xmlns:a16="http://schemas.microsoft.com/office/drawing/2014/main" id="{527E63BF-D1D3-4474-5E42-EE9B24C35E7A}"/>
                  </a:ext>
                </a:extLst>
              </p14:cNvPr>
              <p14:cNvContentPartPr/>
              <p14:nvPr/>
            </p14:nvContentPartPr>
            <p14:xfrm>
              <a:off x="3642787" y="1705150"/>
              <a:ext cx="4680" cy="360"/>
            </p14:xfrm>
          </p:contentPart>
        </mc:Choice>
        <mc:Fallback xmlns="">
          <p:pic>
            <p:nvPicPr>
              <p:cNvPr id="8" name="잉크 7">
                <a:extLst>
                  <a:ext uri="{FF2B5EF4-FFF2-40B4-BE49-F238E27FC236}">
                    <a16:creationId xmlns:a16="http://schemas.microsoft.com/office/drawing/2014/main" id="{527E63BF-D1D3-4474-5E42-EE9B24C35E7A}"/>
                  </a:ext>
                </a:extLst>
              </p:cNvPr>
              <p:cNvPicPr/>
              <p:nvPr/>
            </p:nvPicPr>
            <p:blipFill>
              <a:blip r:embed="rId4"/>
              <a:stretch>
                <a:fillRect/>
              </a:stretch>
            </p:blipFill>
            <p:spPr>
              <a:xfrm>
                <a:off x="3606787" y="1633150"/>
                <a:ext cx="76320" cy="144000"/>
              </a:xfrm>
              <a:prstGeom prst="rect">
                <a:avLst/>
              </a:prstGeom>
            </p:spPr>
          </p:pic>
        </mc:Fallback>
      </mc:AlternateContent>
      <p:pic>
        <p:nvPicPr>
          <p:cNvPr id="3" name="Picture 6" descr="A hand holding a lightning bolt&#10;&#10;Description automatically generated">
            <a:extLst>
              <a:ext uri="{FF2B5EF4-FFF2-40B4-BE49-F238E27FC236}">
                <a16:creationId xmlns:a16="http://schemas.microsoft.com/office/drawing/2014/main" id="{289C6E5B-22D1-E940-63FE-6C83600B5B0B}"/>
              </a:ext>
            </a:extLst>
          </p:cNvPr>
          <p:cNvPicPr>
            <a:picLocks noChangeAspect="1"/>
          </p:cNvPicPr>
          <p:nvPr/>
        </p:nvPicPr>
        <p:blipFill>
          <a:blip r:embed="rId5"/>
          <a:stretch>
            <a:fillRect/>
          </a:stretch>
        </p:blipFill>
        <p:spPr>
          <a:xfrm>
            <a:off x="7438550" y="4550281"/>
            <a:ext cx="1099117" cy="1099117"/>
          </a:xfrm>
          <a:prstGeom prst="rect">
            <a:avLst/>
          </a:prstGeom>
        </p:spPr>
      </p:pic>
      <p:pic>
        <p:nvPicPr>
          <p:cNvPr id="6" name="Picture 6" descr="A red heart with a black line&#10;&#10;Description automatically generated">
            <a:extLst>
              <a:ext uri="{FF2B5EF4-FFF2-40B4-BE49-F238E27FC236}">
                <a16:creationId xmlns:a16="http://schemas.microsoft.com/office/drawing/2014/main" id="{7E064E9F-7C65-A32D-152E-CAB36089B785}"/>
              </a:ext>
            </a:extLst>
          </p:cNvPr>
          <p:cNvPicPr>
            <a:picLocks noChangeAspect="1"/>
          </p:cNvPicPr>
          <p:nvPr/>
        </p:nvPicPr>
        <p:blipFill>
          <a:blip r:embed="rId6"/>
          <a:stretch>
            <a:fillRect/>
          </a:stretch>
        </p:blipFill>
        <p:spPr>
          <a:xfrm>
            <a:off x="7438550" y="2644366"/>
            <a:ext cx="1099118" cy="1099118"/>
          </a:xfrm>
          <a:prstGeom prst="rect">
            <a:avLst/>
          </a:prstGeom>
        </p:spPr>
      </p:pic>
      <p:sp>
        <p:nvSpPr>
          <p:cNvPr id="25" name="Subtitle 2">
            <a:extLst>
              <a:ext uri="{FF2B5EF4-FFF2-40B4-BE49-F238E27FC236}">
                <a16:creationId xmlns:a16="http://schemas.microsoft.com/office/drawing/2014/main" id="{A79E3418-4F57-05B2-88B4-B621E6FF2581}"/>
              </a:ext>
            </a:extLst>
          </p:cNvPr>
          <p:cNvSpPr txBox="1">
            <a:spLocks/>
          </p:cNvSpPr>
          <p:nvPr/>
        </p:nvSpPr>
        <p:spPr>
          <a:xfrm>
            <a:off x="592499" y="1208602"/>
            <a:ext cx="6925733" cy="492443"/>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3200">
                <a:latin typeface="Franklin Gothic Demi Cond"/>
              </a:rPr>
              <a:t>Definition</a:t>
            </a:r>
            <a:endParaRPr lang="en-US" sz="3200"/>
          </a:p>
        </p:txBody>
      </p:sp>
    </p:spTree>
    <p:extLst>
      <p:ext uri="{BB962C8B-B14F-4D97-AF65-F5344CB8AC3E}">
        <p14:creationId xmlns:p14="http://schemas.microsoft.com/office/powerpoint/2010/main" val="128872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Introduction</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6</a:t>
            </a:fld>
            <a:endParaRPr lang="en-US"/>
          </a:p>
        </p:txBody>
      </p:sp>
      <p:pic>
        <p:nvPicPr>
          <p:cNvPr id="7" name="Picture 6" descr="A phone with a yellow phone logo&#10;&#10;Description automatically generated">
            <a:extLst>
              <a:ext uri="{FF2B5EF4-FFF2-40B4-BE49-F238E27FC236}">
                <a16:creationId xmlns:a16="http://schemas.microsoft.com/office/drawing/2014/main" id="{F0C69748-F3A9-67CB-27BC-1C9C36E62BF4}"/>
              </a:ext>
            </a:extLst>
          </p:cNvPr>
          <p:cNvPicPr>
            <a:picLocks noChangeAspect="1"/>
          </p:cNvPicPr>
          <p:nvPr/>
        </p:nvPicPr>
        <p:blipFill>
          <a:blip r:embed="rId2"/>
          <a:stretch>
            <a:fillRect/>
          </a:stretch>
        </p:blipFill>
        <p:spPr>
          <a:xfrm>
            <a:off x="842893" y="2529839"/>
            <a:ext cx="805523" cy="805523"/>
          </a:xfrm>
          <a:prstGeom prst="rect">
            <a:avLst/>
          </a:prstGeom>
        </p:spPr>
      </p:pic>
      <p:pic>
        <p:nvPicPr>
          <p:cNvPr id="8" name="Picture 7" descr="A person sitting and crying&#10;&#10;Description automatically generated">
            <a:extLst>
              <a:ext uri="{FF2B5EF4-FFF2-40B4-BE49-F238E27FC236}">
                <a16:creationId xmlns:a16="http://schemas.microsoft.com/office/drawing/2014/main" id="{6BE74D82-5E08-E1B1-8416-0BDDDD02BBB0}"/>
              </a:ext>
            </a:extLst>
          </p:cNvPr>
          <p:cNvPicPr>
            <a:picLocks noChangeAspect="1"/>
          </p:cNvPicPr>
          <p:nvPr/>
        </p:nvPicPr>
        <p:blipFill>
          <a:blip r:embed="rId3"/>
          <a:stretch>
            <a:fillRect/>
          </a:stretch>
        </p:blipFill>
        <p:spPr>
          <a:xfrm>
            <a:off x="1654979" y="2529839"/>
            <a:ext cx="805523" cy="805523"/>
          </a:xfrm>
          <a:prstGeom prst="rect">
            <a:avLst/>
          </a:prstGeom>
        </p:spPr>
      </p:pic>
      <p:pic>
        <p:nvPicPr>
          <p:cNvPr id="11" name="Picture 6" descr="A digital watch with colorful circles&#10;&#10;Description automatically generated">
            <a:extLst>
              <a:ext uri="{FF2B5EF4-FFF2-40B4-BE49-F238E27FC236}">
                <a16:creationId xmlns:a16="http://schemas.microsoft.com/office/drawing/2014/main" id="{FCF50BDB-6886-C8AF-4EB3-C6614AA50AEF}"/>
              </a:ext>
            </a:extLst>
          </p:cNvPr>
          <p:cNvPicPr>
            <a:picLocks noChangeAspect="1"/>
          </p:cNvPicPr>
          <p:nvPr/>
        </p:nvPicPr>
        <p:blipFill>
          <a:blip r:embed="rId4"/>
          <a:stretch>
            <a:fillRect/>
          </a:stretch>
        </p:blipFill>
        <p:spPr>
          <a:xfrm>
            <a:off x="842893" y="4164156"/>
            <a:ext cx="805523" cy="805523"/>
          </a:xfrm>
          <a:prstGeom prst="rect">
            <a:avLst/>
          </a:prstGeom>
        </p:spPr>
      </p:pic>
      <p:pic>
        <p:nvPicPr>
          <p:cNvPr id="12" name="Picture 7">
            <a:extLst>
              <a:ext uri="{FF2B5EF4-FFF2-40B4-BE49-F238E27FC236}">
                <a16:creationId xmlns:a16="http://schemas.microsoft.com/office/drawing/2014/main" id="{591B5A7C-A356-E484-68ED-96C16D754566}"/>
              </a:ext>
            </a:extLst>
          </p:cNvPr>
          <p:cNvPicPr>
            <a:picLocks noChangeAspect="1"/>
          </p:cNvPicPr>
          <p:nvPr/>
        </p:nvPicPr>
        <p:blipFill>
          <a:blip r:embed="rId5"/>
          <a:stretch>
            <a:fillRect/>
          </a:stretch>
        </p:blipFill>
        <p:spPr>
          <a:xfrm>
            <a:off x="1654979" y="4164156"/>
            <a:ext cx="805523" cy="805523"/>
          </a:xfrm>
          <a:prstGeom prst="rect">
            <a:avLst/>
          </a:prstGeom>
        </p:spPr>
      </p:pic>
      <p:sp>
        <p:nvSpPr>
          <p:cNvPr id="15" name="Text Placeholder 3">
            <a:extLst>
              <a:ext uri="{FF2B5EF4-FFF2-40B4-BE49-F238E27FC236}">
                <a16:creationId xmlns:a16="http://schemas.microsoft.com/office/drawing/2014/main" id="{02E4CD5C-8AF5-AE70-D059-25026BDC5EAE}"/>
              </a:ext>
            </a:extLst>
          </p:cNvPr>
          <p:cNvSpPr>
            <a:spLocks noGrp="1"/>
          </p:cNvSpPr>
          <p:nvPr>
            <p:ph type="body" sz="quarter" idx="14"/>
          </p:nvPr>
        </p:nvSpPr>
        <p:spPr>
          <a:xfrm>
            <a:off x="2741386" y="2129336"/>
            <a:ext cx="5981373" cy="4361070"/>
          </a:xfrm>
        </p:spPr>
        <p:txBody>
          <a:bodyPr vert="horz" lIns="0" tIns="0" rIns="0" bIns="0" rtlCol="0" anchor="t">
            <a:noAutofit/>
          </a:bodyPr>
          <a:lstStyle/>
          <a:p>
            <a:pPr marL="0" indent="0">
              <a:buNone/>
            </a:pPr>
            <a:endParaRPr lang="en-US" altLang="ko-KR" sz="2400" b="1">
              <a:latin typeface="+mn-lt"/>
            </a:endParaRPr>
          </a:p>
          <a:p>
            <a:r>
              <a:rPr lang="en-US" altLang="ko-KR" sz="2400" b="1">
                <a:latin typeface="+mn-lt"/>
                <a:ea typeface="돋움"/>
              </a:rPr>
              <a:t>In modern society, concentration levels and attention spans have shortened.</a:t>
            </a:r>
          </a:p>
          <a:p>
            <a:pPr marL="0" indent="0">
              <a:buNone/>
            </a:pPr>
            <a:endParaRPr lang="en-US" altLang="ko-KR" sz="2400" b="1">
              <a:latin typeface="+mn-lt"/>
              <a:ea typeface="돋움"/>
            </a:endParaRPr>
          </a:p>
          <a:p>
            <a:endParaRPr lang="en-US" altLang="ko-KR" sz="2400" b="1">
              <a:latin typeface="+mn-lt"/>
              <a:ea typeface="돋움" panose="020B0600000101010101" pitchFamily="34" charset="-127"/>
            </a:endParaRPr>
          </a:p>
          <a:p>
            <a:r>
              <a:rPr lang="en-US" altLang="ko-KR" sz="2400" b="1">
                <a:latin typeface="+mn-lt"/>
                <a:ea typeface="돋움"/>
              </a:rPr>
              <a:t>This study believes that the assessment of concentration using bio-data could be of great importance. </a:t>
            </a:r>
            <a:endParaRPr lang="ko-KR" altLang="en-US" sz="2400" b="1">
              <a:latin typeface="+mn-lt"/>
            </a:endParaRPr>
          </a:p>
          <a:p>
            <a:pPr marL="0" indent="0" algn="l">
              <a:buNone/>
            </a:pPr>
            <a:endParaRPr lang="en-US" altLang="ko-KR" sz="2400" b="1">
              <a:solidFill>
                <a:srgbClr val="1F1F1F"/>
              </a:solidFill>
              <a:latin typeface="+mn-lt"/>
            </a:endParaRPr>
          </a:p>
        </p:txBody>
      </p:sp>
      <p:sp>
        <p:nvSpPr>
          <p:cNvPr id="3" name="Subtitle 2">
            <a:extLst>
              <a:ext uri="{FF2B5EF4-FFF2-40B4-BE49-F238E27FC236}">
                <a16:creationId xmlns:a16="http://schemas.microsoft.com/office/drawing/2014/main" id="{C5602152-136F-93EB-7547-55B14264057D}"/>
              </a:ext>
            </a:extLst>
          </p:cNvPr>
          <p:cNvSpPr>
            <a:spLocks noGrp="1"/>
          </p:cNvSpPr>
          <p:nvPr>
            <p:ph type="subTitle" idx="1"/>
          </p:nvPr>
        </p:nvSpPr>
        <p:spPr>
          <a:xfrm>
            <a:off x="592499" y="1208602"/>
            <a:ext cx="6925733" cy="492443"/>
          </a:xfrm>
        </p:spPr>
        <p:txBody>
          <a:bodyPr/>
          <a:lstStyle/>
          <a:p>
            <a:r>
              <a:rPr lang="en-US" sz="3200">
                <a:latin typeface="Franklin Gothic Demi Cond"/>
              </a:rPr>
              <a:t>Background of Study</a:t>
            </a:r>
            <a:endParaRPr lang="en-US" sz="3200"/>
          </a:p>
        </p:txBody>
      </p:sp>
    </p:spTree>
    <p:extLst>
      <p:ext uri="{BB962C8B-B14F-4D97-AF65-F5344CB8AC3E}">
        <p14:creationId xmlns:p14="http://schemas.microsoft.com/office/powerpoint/2010/main" val="25126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사각형: 둥근 모서리 9">
            <a:extLst>
              <a:ext uri="{FF2B5EF4-FFF2-40B4-BE49-F238E27FC236}">
                <a16:creationId xmlns:a16="http://schemas.microsoft.com/office/drawing/2014/main" id="{18B5B46E-BD70-12F9-5F9B-67292E274BEC}"/>
              </a:ext>
            </a:extLst>
          </p:cNvPr>
          <p:cNvSpPr/>
          <p:nvPr/>
        </p:nvSpPr>
        <p:spPr>
          <a:xfrm>
            <a:off x="592498" y="2279746"/>
            <a:ext cx="7627373" cy="731602"/>
          </a:xfrm>
          <a:prstGeom prst="round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lvl="1" indent="0">
              <a:buNone/>
            </a:pPr>
            <a:r>
              <a:rPr lang="en-US" altLang="ko-KR" sz="2000" b="1">
                <a:latin typeface="+mn-lt"/>
                <a:ea typeface="돋움"/>
              </a:rPr>
              <a:t>Evaluate the correlation between bio-data and concentration</a:t>
            </a:r>
          </a:p>
        </p:txBody>
      </p:sp>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Introduction</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7</a:t>
            </a:fld>
            <a:endParaRPr lang="en-US"/>
          </a:p>
        </p:txBody>
      </p:sp>
      <p:sp>
        <p:nvSpPr>
          <p:cNvPr id="9" name="사각형: 둥근 모서리 8">
            <a:extLst>
              <a:ext uri="{FF2B5EF4-FFF2-40B4-BE49-F238E27FC236}">
                <a16:creationId xmlns:a16="http://schemas.microsoft.com/office/drawing/2014/main" id="{F2C4EE22-019A-17E5-6CEA-AE4C48D9104C}"/>
              </a:ext>
            </a:extLst>
          </p:cNvPr>
          <p:cNvSpPr/>
          <p:nvPr/>
        </p:nvSpPr>
        <p:spPr>
          <a:xfrm>
            <a:off x="836580" y="2023775"/>
            <a:ext cx="1322961" cy="379963"/>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6"/>
                </a:solidFill>
              </a:rPr>
              <a:t>Purpose</a:t>
            </a:r>
            <a:endParaRPr lang="ko-KR" altLang="en-US" sz="2000" b="1">
              <a:solidFill>
                <a:schemeClr val="accent6"/>
              </a:solidFill>
            </a:endParaRPr>
          </a:p>
        </p:txBody>
      </p:sp>
      <p:sp>
        <p:nvSpPr>
          <p:cNvPr id="12" name="사각형: 둥근 모서리 11">
            <a:extLst>
              <a:ext uri="{FF2B5EF4-FFF2-40B4-BE49-F238E27FC236}">
                <a16:creationId xmlns:a16="http://schemas.microsoft.com/office/drawing/2014/main" id="{B1D507B0-3F22-4C1B-70C6-33F545F7E3EF}"/>
              </a:ext>
            </a:extLst>
          </p:cNvPr>
          <p:cNvSpPr/>
          <p:nvPr/>
        </p:nvSpPr>
        <p:spPr>
          <a:xfrm>
            <a:off x="592497" y="3554686"/>
            <a:ext cx="7627374" cy="2126854"/>
          </a:xfrm>
          <a:prstGeom prst="round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lvl="1" indent="0">
              <a:lnSpc>
                <a:spcPct val="150000"/>
              </a:lnSpc>
              <a:buNone/>
            </a:pPr>
            <a:r>
              <a:rPr lang="en-US" altLang="ko-KR" sz="2000" b="1">
                <a:latin typeface="+mn-lt"/>
                <a:ea typeface="돋움" panose="020B0600000101010101" pitchFamily="34" charset="-127"/>
              </a:rPr>
              <a:t>1. Find out the correlation between EEG and concentration</a:t>
            </a:r>
          </a:p>
          <a:p>
            <a:pPr marL="228600" lvl="1" indent="0">
              <a:lnSpc>
                <a:spcPct val="150000"/>
              </a:lnSpc>
              <a:buNone/>
            </a:pPr>
            <a:r>
              <a:rPr lang="en-US" altLang="ko-KR" sz="2000" b="1">
                <a:latin typeface="+mn-lt"/>
                <a:ea typeface="돋움" panose="020B0600000101010101" pitchFamily="34" charset="-127"/>
              </a:rPr>
              <a:t>2. Analyze the correlation between bio-data and EEG</a:t>
            </a:r>
          </a:p>
          <a:p>
            <a:pPr marL="228600" lvl="1" indent="0">
              <a:lnSpc>
                <a:spcPct val="150000"/>
              </a:lnSpc>
              <a:buNone/>
            </a:pPr>
            <a:r>
              <a:rPr lang="en-US" altLang="ko-KR" sz="2000" b="1">
                <a:latin typeface="+mn-lt"/>
                <a:ea typeface="돋움"/>
              </a:rPr>
              <a:t>3. Predict concentration level using the correlation between</a:t>
            </a:r>
          </a:p>
          <a:p>
            <a:pPr marL="228600" lvl="1" indent="0">
              <a:buNone/>
            </a:pPr>
            <a:r>
              <a:rPr lang="en-US" altLang="ko-KR" sz="2000" b="1">
                <a:ea typeface="돋움"/>
              </a:rPr>
              <a:t>    </a:t>
            </a:r>
            <a:r>
              <a:rPr lang="en-US" altLang="ko-KR" sz="2000" b="1">
                <a:latin typeface="+mn-lt"/>
                <a:ea typeface="돋움"/>
              </a:rPr>
              <a:t>bio-data and concentration</a:t>
            </a:r>
            <a:endParaRPr lang="ko-KR" altLang="en-US" sz="2000" b="1">
              <a:latin typeface="+mn-lt"/>
            </a:endParaRPr>
          </a:p>
        </p:txBody>
      </p:sp>
      <p:sp>
        <p:nvSpPr>
          <p:cNvPr id="11" name="사각형: 둥근 모서리 10">
            <a:extLst>
              <a:ext uri="{FF2B5EF4-FFF2-40B4-BE49-F238E27FC236}">
                <a16:creationId xmlns:a16="http://schemas.microsoft.com/office/drawing/2014/main" id="{EE5A7D78-A25C-7B2B-7F43-B5AE0833884E}"/>
              </a:ext>
            </a:extLst>
          </p:cNvPr>
          <p:cNvSpPr/>
          <p:nvPr/>
        </p:nvSpPr>
        <p:spPr>
          <a:xfrm>
            <a:off x="836580" y="3308195"/>
            <a:ext cx="1322960" cy="433979"/>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6"/>
                </a:solidFill>
              </a:rPr>
              <a:t>Brief Plan</a:t>
            </a:r>
            <a:endParaRPr lang="ko-KR" altLang="en-US" sz="2000" b="1">
              <a:solidFill>
                <a:schemeClr val="accent6"/>
              </a:solidFill>
            </a:endParaRPr>
          </a:p>
        </p:txBody>
      </p:sp>
      <p:sp>
        <p:nvSpPr>
          <p:cNvPr id="19" name="Subtitle 2">
            <a:extLst>
              <a:ext uri="{FF2B5EF4-FFF2-40B4-BE49-F238E27FC236}">
                <a16:creationId xmlns:a16="http://schemas.microsoft.com/office/drawing/2014/main" id="{DEC16990-829C-8F59-A01D-F7DE33DF4BDE}"/>
              </a:ext>
            </a:extLst>
          </p:cNvPr>
          <p:cNvSpPr txBox="1">
            <a:spLocks/>
          </p:cNvSpPr>
          <p:nvPr/>
        </p:nvSpPr>
        <p:spPr>
          <a:xfrm>
            <a:off x="592499" y="1208602"/>
            <a:ext cx="6925733" cy="492443"/>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3200">
                <a:latin typeface="Franklin Gothic Demi Cond"/>
              </a:rPr>
              <a:t>Purpose and Brief Plan</a:t>
            </a:r>
            <a:endParaRPr lang="en-US" sz="3200"/>
          </a:p>
        </p:txBody>
      </p:sp>
    </p:spTree>
    <p:extLst>
      <p:ext uri="{BB962C8B-B14F-4D97-AF65-F5344CB8AC3E}">
        <p14:creationId xmlns:p14="http://schemas.microsoft.com/office/powerpoint/2010/main" val="83662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700766" y="2189577"/>
            <a:ext cx="7152834" cy="629302"/>
          </a:xfrm>
        </p:spPr>
        <p:txBody>
          <a:bodyPr vert="horz" lIns="0" tIns="0" rIns="0" bIns="0" rtlCol="0" anchor="t">
            <a:noAutofit/>
          </a:bodyPr>
          <a:lstStyle/>
          <a:p>
            <a:pPr marL="228600" indent="-228600">
              <a:lnSpc>
                <a:spcPct val="150000"/>
              </a:lnSpc>
              <a:buAutoNum type="arabicPeriod"/>
            </a:pPr>
            <a:r>
              <a:rPr lang="en-US" altLang="ko-KR" sz="2200">
                <a:latin typeface="Franklin Gothic Medium"/>
                <a:ea typeface="돋움"/>
              </a:rPr>
              <a:t> The correlation between </a:t>
            </a:r>
            <a:r>
              <a:rPr lang="en-US" altLang="ko-KR" sz="2200" b="1">
                <a:solidFill>
                  <a:srgbClr val="C00000"/>
                </a:solidFill>
                <a:latin typeface="Franklin Gothic Medium"/>
                <a:ea typeface="돋움"/>
              </a:rPr>
              <a:t>EEG</a:t>
            </a:r>
            <a:r>
              <a:rPr lang="en-US" altLang="ko-KR" sz="2200">
                <a:latin typeface="Franklin Gothic Medium"/>
                <a:ea typeface="돋움"/>
              </a:rPr>
              <a:t> and </a:t>
            </a:r>
            <a:r>
              <a:rPr lang="en-US" altLang="ko-KR" sz="2200" b="1">
                <a:solidFill>
                  <a:srgbClr val="C00000"/>
                </a:solidFill>
                <a:latin typeface="Franklin Gothic Medium"/>
                <a:ea typeface="돋움"/>
              </a:rPr>
              <a:t>concentration</a:t>
            </a:r>
            <a:endParaRPr lang="en-US" altLang="ko-KR" sz="2200">
              <a:latin typeface="Franklin Gothic Medium"/>
              <a:ea typeface="돋움"/>
            </a:endParaRPr>
          </a:p>
          <a:p>
            <a:pPr>
              <a:lnSpc>
                <a:spcPct val="150000"/>
              </a:lnSpc>
            </a:pPr>
            <a:endParaRPr lang="en-US" sz="2200"/>
          </a:p>
        </p:txBody>
      </p:sp>
      <p:grpSp>
        <p:nvGrpSpPr>
          <p:cNvPr id="6" name="그룹 5">
            <a:extLst>
              <a:ext uri="{FF2B5EF4-FFF2-40B4-BE49-F238E27FC236}">
                <a16:creationId xmlns:a16="http://schemas.microsoft.com/office/drawing/2014/main" id="{AD35A160-3FA4-504B-B029-247D400E0ACB}"/>
              </a:ext>
            </a:extLst>
          </p:cNvPr>
          <p:cNvGrpSpPr/>
          <p:nvPr/>
        </p:nvGrpSpPr>
        <p:grpSpPr>
          <a:xfrm>
            <a:off x="823386" y="3467107"/>
            <a:ext cx="1771849" cy="675613"/>
            <a:chOff x="1744125" y="519"/>
            <a:chExt cx="1426086" cy="789221"/>
          </a:xfrm>
        </p:grpSpPr>
        <p:sp>
          <p:nvSpPr>
            <p:cNvPr id="13" name="사각형: 둥근 모서리 12">
              <a:extLst>
                <a:ext uri="{FF2B5EF4-FFF2-40B4-BE49-F238E27FC236}">
                  <a16:creationId xmlns:a16="http://schemas.microsoft.com/office/drawing/2014/main" id="{50AEB4D1-3B78-6F4D-D4B1-404A27A41505}"/>
                </a:ext>
              </a:extLst>
            </p:cNvPr>
            <p:cNvSpPr/>
            <p:nvPr/>
          </p:nvSpPr>
          <p:spPr>
            <a:xfrm>
              <a:off x="1744125" y="519"/>
              <a:ext cx="1426086" cy="789221"/>
            </a:xfrm>
            <a:prstGeom prst="roundRect">
              <a:avLst/>
            </a:prstGeom>
          </p:spPr>
          <p:style>
            <a:lnRef idx="0">
              <a:schemeClr val="lt1">
                <a:hueOff val="0"/>
                <a:satOff val="0"/>
                <a:lumOff val="0"/>
                <a:alphaOff val="0"/>
              </a:schemeClr>
            </a:lnRef>
            <a:fillRef idx="3">
              <a:schemeClr val="accent1">
                <a:shade val="80000"/>
                <a:hueOff val="0"/>
                <a:satOff val="0"/>
                <a:lumOff val="0"/>
                <a:alphaOff val="0"/>
              </a:schemeClr>
            </a:fillRef>
            <a:effectRef idx="3">
              <a:schemeClr val="accent1">
                <a:shade val="80000"/>
                <a:hueOff val="0"/>
                <a:satOff val="0"/>
                <a:lumOff val="0"/>
                <a:alphaOff val="0"/>
              </a:schemeClr>
            </a:effectRef>
            <a:fontRef idx="minor">
              <a:schemeClr val="lt1"/>
            </a:fontRef>
          </p:style>
          <p:txBody>
            <a:bodyPr/>
            <a:lstStyle/>
            <a:p>
              <a:endParaRPr lang="ko-KR" altLang="en-US" sz="2000"/>
            </a:p>
          </p:txBody>
        </p:sp>
        <p:sp>
          <p:nvSpPr>
            <p:cNvPr id="14" name="사각형: 둥근 모서리 4">
              <a:extLst>
                <a:ext uri="{FF2B5EF4-FFF2-40B4-BE49-F238E27FC236}">
                  <a16:creationId xmlns:a16="http://schemas.microsoft.com/office/drawing/2014/main" id="{B26CA1C1-425D-F883-4C0C-9392E907090E}"/>
                </a:ext>
              </a:extLst>
            </p:cNvPr>
            <p:cNvSpPr txBox="1"/>
            <p:nvPr/>
          </p:nvSpPr>
          <p:spPr>
            <a:xfrm>
              <a:off x="1782652" y="39046"/>
              <a:ext cx="1349032" cy="7121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2000" b="1" kern="1200">
                  <a:solidFill>
                    <a:schemeClr val="accent6"/>
                  </a:solidFill>
                  <a:effectLst/>
                  <a:latin typeface="+mj-lt"/>
                </a:rPr>
                <a:t>Concentration</a:t>
              </a:r>
              <a:endParaRPr lang="ko-KR" altLang="en-US" sz="2000" b="1" kern="1200">
                <a:solidFill>
                  <a:schemeClr val="accent6"/>
                </a:solidFill>
                <a:effectLst/>
                <a:latin typeface="+mj-lt"/>
              </a:endParaRPr>
            </a:p>
          </p:txBody>
        </p:sp>
      </p:grpSp>
      <p:grpSp>
        <p:nvGrpSpPr>
          <p:cNvPr id="7" name="그룹 6">
            <a:extLst>
              <a:ext uri="{FF2B5EF4-FFF2-40B4-BE49-F238E27FC236}">
                <a16:creationId xmlns:a16="http://schemas.microsoft.com/office/drawing/2014/main" id="{C530730C-B096-0876-B934-5B186D5B272A}"/>
              </a:ext>
            </a:extLst>
          </p:cNvPr>
          <p:cNvGrpSpPr/>
          <p:nvPr/>
        </p:nvGrpSpPr>
        <p:grpSpPr>
          <a:xfrm>
            <a:off x="6556339" y="5479702"/>
            <a:ext cx="1771849" cy="675613"/>
            <a:chOff x="2655695" y="1579404"/>
            <a:chExt cx="1426086" cy="789221"/>
          </a:xfrm>
        </p:grpSpPr>
        <p:sp>
          <p:nvSpPr>
            <p:cNvPr id="11" name="사각형: 둥근 모서리 10">
              <a:extLst>
                <a:ext uri="{FF2B5EF4-FFF2-40B4-BE49-F238E27FC236}">
                  <a16:creationId xmlns:a16="http://schemas.microsoft.com/office/drawing/2014/main" id="{44A80424-0B74-FF5C-BF5C-85F25F82AA7C}"/>
                </a:ext>
              </a:extLst>
            </p:cNvPr>
            <p:cNvSpPr/>
            <p:nvPr/>
          </p:nvSpPr>
          <p:spPr>
            <a:xfrm>
              <a:off x="2655695" y="1579404"/>
              <a:ext cx="1426086" cy="789221"/>
            </a:xfrm>
            <a:prstGeom prst="roundRect">
              <a:avLst/>
            </a:prstGeom>
          </p:spPr>
          <p:style>
            <a:lnRef idx="0">
              <a:schemeClr val="lt1">
                <a:hueOff val="0"/>
                <a:satOff val="0"/>
                <a:lumOff val="0"/>
                <a:alphaOff val="0"/>
              </a:schemeClr>
            </a:lnRef>
            <a:fillRef idx="3">
              <a:schemeClr val="accent1">
                <a:shade val="80000"/>
                <a:hueOff val="-155564"/>
                <a:satOff val="-11110"/>
                <a:lumOff val="15548"/>
                <a:alphaOff val="0"/>
              </a:schemeClr>
            </a:fillRef>
            <a:effectRef idx="3">
              <a:schemeClr val="accent1">
                <a:shade val="80000"/>
                <a:hueOff val="-155564"/>
                <a:satOff val="-11110"/>
                <a:lumOff val="15548"/>
                <a:alphaOff val="0"/>
              </a:schemeClr>
            </a:effectRef>
            <a:fontRef idx="minor">
              <a:schemeClr val="lt1"/>
            </a:fontRef>
          </p:style>
          <p:txBody>
            <a:bodyPr/>
            <a:lstStyle/>
            <a:p>
              <a:endParaRPr lang="ko-KR" altLang="en-US" sz="2000"/>
            </a:p>
          </p:txBody>
        </p:sp>
        <p:sp>
          <p:nvSpPr>
            <p:cNvPr id="12" name="사각형: 둥근 모서리 6">
              <a:extLst>
                <a:ext uri="{FF2B5EF4-FFF2-40B4-BE49-F238E27FC236}">
                  <a16:creationId xmlns:a16="http://schemas.microsoft.com/office/drawing/2014/main" id="{E3FC8140-32F0-A23E-5E2A-FC6737C272FB}"/>
                </a:ext>
              </a:extLst>
            </p:cNvPr>
            <p:cNvSpPr txBox="1"/>
            <p:nvPr/>
          </p:nvSpPr>
          <p:spPr>
            <a:xfrm>
              <a:off x="2694222" y="1617931"/>
              <a:ext cx="1349032" cy="7121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2000" b="1">
                  <a:solidFill>
                    <a:schemeClr val="accent6"/>
                  </a:solidFill>
                  <a:latin typeface="+mj-lt"/>
                  <a:ea typeface="돋움"/>
                </a:rPr>
                <a:t>Bio-Data</a:t>
              </a:r>
              <a:endParaRPr lang="ko-KR" altLang="en-US" sz="2000" b="1" kern="1200">
                <a:solidFill>
                  <a:schemeClr val="accent6"/>
                </a:solidFill>
                <a:effectLst/>
                <a:latin typeface="+mj-lt"/>
              </a:endParaRPr>
            </a:p>
          </p:txBody>
        </p:sp>
      </p:grpSp>
      <p:grpSp>
        <p:nvGrpSpPr>
          <p:cNvPr id="8" name="그룹 7">
            <a:extLst>
              <a:ext uri="{FF2B5EF4-FFF2-40B4-BE49-F238E27FC236}">
                <a16:creationId xmlns:a16="http://schemas.microsoft.com/office/drawing/2014/main" id="{0F90BBC5-8034-2F73-E24D-EF824EBB772C}"/>
              </a:ext>
            </a:extLst>
          </p:cNvPr>
          <p:cNvGrpSpPr/>
          <p:nvPr/>
        </p:nvGrpSpPr>
        <p:grpSpPr>
          <a:xfrm>
            <a:off x="3560680" y="3434126"/>
            <a:ext cx="1771849" cy="675613"/>
            <a:chOff x="832555" y="1579404"/>
            <a:chExt cx="1426086" cy="789221"/>
          </a:xfrm>
          <a:solidFill>
            <a:schemeClr val="accent1">
              <a:lumMod val="50000"/>
            </a:schemeClr>
          </a:solidFill>
        </p:grpSpPr>
        <p:sp>
          <p:nvSpPr>
            <p:cNvPr id="9" name="사각형: 둥근 모서리 8">
              <a:extLst>
                <a:ext uri="{FF2B5EF4-FFF2-40B4-BE49-F238E27FC236}">
                  <a16:creationId xmlns:a16="http://schemas.microsoft.com/office/drawing/2014/main" id="{9D035C59-815A-41A8-5FDF-26B864393561}"/>
                </a:ext>
              </a:extLst>
            </p:cNvPr>
            <p:cNvSpPr/>
            <p:nvPr/>
          </p:nvSpPr>
          <p:spPr>
            <a:xfrm>
              <a:off x="832555" y="1579404"/>
              <a:ext cx="1426086" cy="789221"/>
            </a:xfrm>
            <a:prstGeom prst="roundRect">
              <a:avLst/>
            </a:prstGeom>
            <a:grpFill/>
          </p:spPr>
          <p:style>
            <a:lnRef idx="0">
              <a:schemeClr val="lt1">
                <a:hueOff val="0"/>
                <a:satOff val="0"/>
                <a:lumOff val="0"/>
                <a:alphaOff val="0"/>
              </a:schemeClr>
            </a:lnRef>
            <a:fillRef idx="3">
              <a:schemeClr val="accent1">
                <a:shade val="80000"/>
                <a:hueOff val="-311128"/>
                <a:satOff val="-22221"/>
                <a:lumOff val="31095"/>
                <a:alphaOff val="0"/>
              </a:schemeClr>
            </a:fillRef>
            <a:effectRef idx="3">
              <a:schemeClr val="accent1">
                <a:shade val="80000"/>
                <a:hueOff val="-311128"/>
                <a:satOff val="-22221"/>
                <a:lumOff val="31095"/>
                <a:alphaOff val="0"/>
              </a:schemeClr>
            </a:effectRef>
            <a:fontRef idx="minor">
              <a:schemeClr val="lt1"/>
            </a:fontRef>
          </p:style>
          <p:txBody>
            <a:bodyPr/>
            <a:lstStyle/>
            <a:p>
              <a:endParaRPr lang="ko-KR" altLang="en-US" sz="2000"/>
            </a:p>
          </p:txBody>
        </p:sp>
        <p:sp>
          <p:nvSpPr>
            <p:cNvPr id="10" name="사각형: 둥근 모서리 8">
              <a:extLst>
                <a:ext uri="{FF2B5EF4-FFF2-40B4-BE49-F238E27FC236}">
                  <a16:creationId xmlns:a16="http://schemas.microsoft.com/office/drawing/2014/main" id="{9F35DBB8-632C-17A1-9BFB-B47715582E1A}"/>
                </a:ext>
              </a:extLst>
            </p:cNvPr>
            <p:cNvSpPr txBox="1"/>
            <p:nvPr/>
          </p:nvSpPr>
          <p:spPr>
            <a:xfrm>
              <a:off x="871082" y="1617931"/>
              <a:ext cx="1349032" cy="71216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2000" b="1" kern="1200">
                  <a:solidFill>
                    <a:schemeClr val="accent6"/>
                  </a:solidFill>
                  <a:effectLst/>
                  <a:latin typeface="+mj-lt"/>
                </a:rPr>
                <a:t>EEG</a:t>
              </a:r>
              <a:endParaRPr lang="ko-KR" altLang="en-US" sz="2000" b="1" kern="1200">
                <a:solidFill>
                  <a:schemeClr val="accent6"/>
                </a:solidFill>
                <a:effectLst/>
                <a:latin typeface="+mj-lt"/>
              </a:endParaRPr>
            </a:p>
          </p:txBody>
        </p:sp>
      </p:grpSp>
      <p:grpSp>
        <p:nvGrpSpPr>
          <p:cNvPr id="16" name="그룹 15">
            <a:extLst>
              <a:ext uri="{FF2B5EF4-FFF2-40B4-BE49-F238E27FC236}">
                <a16:creationId xmlns:a16="http://schemas.microsoft.com/office/drawing/2014/main" id="{2A000043-DC4A-8461-7E17-5FA3C1968EED}"/>
              </a:ext>
            </a:extLst>
          </p:cNvPr>
          <p:cNvGrpSpPr/>
          <p:nvPr/>
        </p:nvGrpSpPr>
        <p:grpSpPr>
          <a:xfrm>
            <a:off x="3608548" y="5479702"/>
            <a:ext cx="1771849" cy="675613"/>
            <a:chOff x="832555" y="1579404"/>
            <a:chExt cx="1426086" cy="789221"/>
          </a:xfrm>
          <a:solidFill>
            <a:schemeClr val="accent1">
              <a:lumMod val="50000"/>
            </a:schemeClr>
          </a:solidFill>
        </p:grpSpPr>
        <p:sp>
          <p:nvSpPr>
            <p:cNvPr id="17" name="사각형: 둥근 모서리 16">
              <a:extLst>
                <a:ext uri="{FF2B5EF4-FFF2-40B4-BE49-F238E27FC236}">
                  <a16:creationId xmlns:a16="http://schemas.microsoft.com/office/drawing/2014/main" id="{8648DA8D-596A-49FA-6EDA-1D1162CA0DF0}"/>
                </a:ext>
              </a:extLst>
            </p:cNvPr>
            <p:cNvSpPr/>
            <p:nvPr/>
          </p:nvSpPr>
          <p:spPr>
            <a:xfrm>
              <a:off x="832555" y="1579404"/>
              <a:ext cx="1426086" cy="789221"/>
            </a:xfrm>
            <a:prstGeom prst="roundRect">
              <a:avLst/>
            </a:prstGeom>
            <a:grpFill/>
          </p:spPr>
          <p:style>
            <a:lnRef idx="0">
              <a:schemeClr val="lt1">
                <a:hueOff val="0"/>
                <a:satOff val="0"/>
                <a:lumOff val="0"/>
                <a:alphaOff val="0"/>
              </a:schemeClr>
            </a:lnRef>
            <a:fillRef idx="3">
              <a:schemeClr val="accent1">
                <a:shade val="80000"/>
                <a:hueOff val="-311128"/>
                <a:satOff val="-22221"/>
                <a:lumOff val="31095"/>
                <a:alphaOff val="0"/>
              </a:schemeClr>
            </a:fillRef>
            <a:effectRef idx="3">
              <a:schemeClr val="accent1">
                <a:shade val="80000"/>
                <a:hueOff val="-311128"/>
                <a:satOff val="-22221"/>
                <a:lumOff val="31095"/>
                <a:alphaOff val="0"/>
              </a:schemeClr>
            </a:effectRef>
            <a:fontRef idx="minor">
              <a:schemeClr val="lt1"/>
            </a:fontRef>
          </p:style>
          <p:txBody>
            <a:bodyPr/>
            <a:lstStyle/>
            <a:p>
              <a:endParaRPr lang="ko-KR" altLang="en-US" sz="2000"/>
            </a:p>
          </p:txBody>
        </p:sp>
        <p:sp>
          <p:nvSpPr>
            <p:cNvPr id="18" name="사각형: 둥근 모서리 8">
              <a:extLst>
                <a:ext uri="{FF2B5EF4-FFF2-40B4-BE49-F238E27FC236}">
                  <a16:creationId xmlns:a16="http://schemas.microsoft.com/office/drawing/2014/main" id="{3D554DDD-6B74-0753-9533-72BA427480F1}"/>
                </a:ext>
              </a:extLst>
            </p:cNvPr>
            <p:cNvSpPr txBox="1"/>
            <p:nvPr/>
          </p:nvSpPr>
          <p:spPr>
            <a:xfrm>
              <a:off x="871082" y="1617931"/>
              <a:ext cx="1349032" cy="71216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latinLnBrk="1">
                <a:lnSpc>
                  <a:spcPct val="90000"/>
                </a:lnSpc>
                <a:spcBef>
                  <a:spcPct val="0"/>
                </a:spcBef>
                <a:spcAft>
                  <a:spcPct val="35000"/>
                </a:spcAft>
                <a:buNone/>
              </a:pPr>
              <a:r>
                <a:rPr lang="en-US" altLang="ko-KR" sz="2000" b="1" kern="1200">
                  <a:solidFill>
                    <a:schemeClr val="accent6"/>
                  </a:solidFill>
                  <a:effectLst/>
                  <a:latin typeface="+mj-lt"/>
                </a:rPr>
                <a:t>EEG</a:t>
              </a:r>
              <a:endParaRPr lang="ko-KR" altLang="en-US" sz="2000" b="1" kern="1200">
                <a:solidFill>
                  <a:schemeClr val="accent6"/>
                </a:solidFill>
                <a:effectLst/>
                <a:latin typeface="+mj-lt"/>
              </a:endParaRPr>
            </a:p>
          </p:txBody>
        </p:sp>
      </p:grpSp>
      <p:sp>
        <p:nvSpPr>
          <p:cNvPr id="26" name="화살표: 왼쪽/오른쪽 25">
            <a:extLst>
              <a:ext uri="{FF2B5EF4-FFF2-40B4-BE49-F238E27FC236}">
                <a16:creationId xmlns:a16="http://schemas.microsoft.com/office/drawing/2014/main" id="{F8C9F2D3-3D6B-FE75-038E-6B4A1CB53942}"/>
              </a:ext>
            </a:extLst>
          </p:cNvPr>
          <p:cNvSpPr/>
          <p:nvPr/>
        </p:nvSpPr>
        <p:spPr>
          <a:xfrm>
            <a:off x="2789468" y="3641426"/>
            <a:ext cx="576979" cy="250532"/>
          </a:xfrm>
          <a:prstGeom prst="leftRightArrow">
            <a:avLst>
              <a:gd name="adj1" fmla="val 56250"/>
              <a:gd name="adj2" fmla="val 50000"/>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 Placeholder 3">
            <a:extLst>
              <a:ext uri="{FF2B5EF4-FFF2-40B4-BE49-F238E27FC236}">
                <a16:creationId xmlns:a16="http://schemas.microsoft.com/office/drawing/2014/main" id="{51031702-A73E-661A-1B86-4940FCF550BF}"/>
              </a:ext>
            </a:extLst>
          </p:cNvPr>
          <p:cNvSpPr txBox="1">
            <a:spLocks/>
          </p:cNvSpPr>
          <p:nvPr/>
        </p:nvSpPr>
        <p:spPr>
          <a:xfrm>
            <a:off x="688139" y="4296980"/>
            <a:ext cx="7152834" cy="664290"/>
          </a:xfrm>
          <a:prstGeom prst="rect">
            <a:avLst/>
          </a:prstGeom>
        </p:spPr>
        <p:txBody>
          <a:bodyPr vert="horz" lIns="0" tIns="0" rIns="0" bIns="0"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defTabSz="914400">
              <a:buNone/>
              <a:defRPr/>
            </a:pPr>
            <a:r>
              <a:rPr lang="en-US" altLang="ko-KR" sz="2400" b="1">
                <a:latin typeface="Franklin Gothic Medium"/>
                <a:ea typeface="돋움"/>
              </a:rPr>
              <a:t>2. The correlation between </a:t>
            </a:r>
            <a:r>
              <a:rPr lang="en-US" altLang="ko-KR" sz="2400" b="1">
                <a:solidFill>
                  <a:srgbClr val="C00000"/>
                </a:solidFill>
                <a:latin typeface="Franklin Gothic Medium"/>
                <a:ea typeface="돋움"/>
              </a:rPr>
              <a:t>bio-data </a:t>
            </a:r>
            <a:r>
              <a:rPr lang="en-US" altLang="ko-KR" sz="2400" b="1">
                <a:latin typeface="Franklin Gothic Medium"/>
                <a:ea typeface="돋움"/>
              </a:rPr>
              <a:t>and </a:t>
            </a:r>
            <a:r>
              <a:rPr lang="en-US" altLang="ko-KR" sz="2400" b="1">
                <a:solidFill>
                  <a:srgbClr val="C00000"/>
                </a:solidFill>
                <a:latin typeface="Franklin Gothic Medium"/>
                <a:ea typeface="돋움"/>
              </a:rPr>
              <a:t>EEG</a:t>
            </a:r>
            <a:endParaRPr lang="en-US" altLang="ko-KR" sz="2400" b="1">
              <a:latin typeface="Franklin Gothic Medium"/>
              <a:ea typeface="돋움"/>
            </a:endParaRPr>
          </a:p>
        </p:txBody>
      </p:sp>
      <p:sp>
        <p:nvSpPr>
          <p:cNvPr id="19" name="Text Placeholder 3">
            <a:extLst>
              <a:ext uri="{FF2B5EF4-FFF2-40B4-BE49-F238E27FC236}">
                <a16:creationId xmlns:a16="http://schemas.microsoft.com/office/drawing/2014/main" id="{4D334562-BA62-7F70-48ED-52352E49E057}"/>
              </a:ext>
            </a:extLst>
          </p:cNvPr>
          <p:cNvSpPr txBox="1">
            <a:spLocks/>
          </p:cNvSpPr>
          <p:nvPr/>
        </p:nvSpPr>
        <p:spPr>
          <a:xfrm>
            <a:off x="871254" y="2691712"/>
            <a:ext cx="7153598" cy="693863"/>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Wingdings" charset="2"/>
              <a:buNone/>
            </a:pPr>
            <a:r>
              <a:rPr lang="en-US" altLang="ko-KR" sz="1900">
                <a:latin typeface="+mn-lt"/>
              </a:rPr>
              <a:t>- Find out which brain waves are associated with concentration</a:t>
            </a:r>
          </a:p>
          <a:p>
            <a:pPr marL="0" indent="0">
              <a:buFont typeface="Wingdings" charset="2"/>
              <a:buNone/>
            </a:pPr>
            <a:r>
              <a:rPr lang="en-US" altLang="ko-KR" sz="1900">
                <a:latin typeface="+mn-lt"/>
              </a:rPr>
              <a:t>- Figure out  the indicators to quantify concentration</a:t>
            </a:r>
          </a:p>
        </p:txBody>
      </p:sp>
      <p:sp>
        <p:nvSpPr>
          <p:cNvPr id="31" name="화살표: 왼쪽/오른쪽 30">
            <a:extLst>
              <a:ext uri="{FF2B5EF4-FFF2-40B4-BE49-F238E27FC236}">
                <a16:creationId xmlns:a16="http://schemas.microsoft.com/office/drawing/2014/main" id="{CA2D5C39-F185-113B-ED67-9ED4F63A3061}"/>
              </a:ext>
            </a:extLst>
          </p:cNvPr>
          <p:cNvSpPr/>
          <p:nvPr/>
        </p:nvSpPr>
        <p:spPr>
          <a:xfrm>
            <a:off x="5679878" y="5688770"/>
            <a:ext cx="576979" cy="250532"/>
          </a:xfrm>
          <a:prstGeom prst="leftRightArrow">
            <a:avLst>
              <a:gd name="adj1" fmla="val 56250"/>
              <a:gd name="adj2" fmla="val 50000"/>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3">
            <a:extLst>
              <a:ext uri="{FF2B5EF4-FFF2-40B4-BE49-F238E27FC236}">
                <a16:creationId xmlns:a16="http://schemas.microsoft.com/office/drawing/2014/main" id="{45535960-D7E5-6327-0C11-A6D2E1AF381F}"/>
              </a:ext>
            </a:extLst>
          </p:cNvPr>
          <p:cNvSpPr txBox="1">
            <a:spLocks/>
          </p:cNvSpPr>
          <p:nvPr/>
        </p:nvSpPr>
        <p:spPr>
          <a:xfrm>
            <a:off x="871254" y="4738349"/>
            <a:ext cx="7894147" cy="767502"/>
          </a:xfrm>
          <a:prstGeom prst="rect">
            <a:avLst/>
          </a:prstGeom>
        </p:spPr>
        <p:txBody>
          <a:bodyPr vert="horz" lIns="0" tIns="0" rIns="0" bIns="0"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900">
                <a:latin typeface="+mn-lt"/>
                <a:ea typeface="돋움"/>
              </a:rPr>
              <a:t> - Search for bio information that influences EEG signals</a:t>
            </a:r>
            <a:endParaRPr lang="en-US">
              <a:ea typeface="돋움"/>
            </a:endParaRPr>
          </a:p>
          <a:p>
            <a:pPr marL="0" indent="0">
              <a:buNone/>
            </a:pPr>
            <a:r>
              <a:rPr lang="en-US" altLang="ko-KR" sz="1900">
                <a:latin typeface="+mn-lt"/>
                <a:ea typeface="돋움"/>
              </a:rPr>
              <a:t> - Investigate which bio-data affects what kind of EEG signals and how it does</a:t>
            </a:r>
            <a:endParaRPr lang="en-US">
              <a:ea typeface="돋움"/>
            </a:endParaRPr>
          </a:p>
        </p:txBody>
      </p:sp>
      <p:sp>
        <p:nvSpPr>
          <p:cNvPr id="38" name="화살표: 왼쪽/오른쪽 37">
            <a:extLst>
              <a:ext uri="{FF2B5EF4-FFF2-40B4-BE49-F238E27FC236}">
                <a16:creationId xmlns:a16="http://schemas.microsoft.com/office/drawing/2014/main" id="{5F52A159-2C10-9949-CEDB-63D4689321E6}"/>
              </a:ext>
            </a:extLst>
          </p:cNvPr>
          <p:cNvSpPr/>
          <p:nvPr/>
        </p:nvSpPr>
        <p:spPr>
          <a:xfrm>
            <a:off x="4283510" y="4830238"/>
            <a:ext cx="576979" cy="250532"/>
          </a:xfrm>
          <a:prstGeom prst="leftRightArrow">
            <a:avLst>
              <a:gd name="adj1" fmla="val 56250"/>
              <a:gd name="adj2" fmla="val 50000"/>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사각형: 둥근 모서리 22">
            <a:extLst>
              <a:ext uri="{FF2B5EF4-FFF2-40B4-BE49-F238E27FC236}">
                <a16:creationId xmlns:a16="http://schemas.microsoft.com/office/drawing/2014/main" id="{04FF96C6-0816-2C3C-0440-894F50DCEFF1}"/>
              </a:ext>
            </a:extLst>
          </p:cNvPr>
          <p:cNvSpPr/>
          <p:nvPr/>
        </p:nvSpPr>
        <p:spPr>
          <a:xfrm>
            <a:off x="582338" y="1431533"/>
            <a:ext cx="7627373" cy="731602"/>
          </a:xfrm>
          <a:prstGeom prst="roundRect">
            <a:avLst/>
          </a:prstGeom>
          <a:no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lvl="1" indent="0">
              <a:buNone/>
            </a:pPr>
            <a:r>
              <a:rPr lang="en-US" altLang="ko-KR" sz="2000" b="1"/>
              <a:t>Evaluate the correlation between bio-data and concentration</a:t>
            </a:r>
            <a:endParaRPr lang="en-US" altLang="ko-KR" sz="2000" b="1">
              <a:latin typeface="+mn-lt"/>
              <a:ea typeface="돋움"/>
            </a:endParaRPr>
          </a:p>
        </p:txBody>
      </p:sp>
      <p:sp>
        <p:nvSpPr>
          <p:cNvPr id="24" name="사각형: 둥근 모서리 23">
            <a:extLst>
              <a:ext uri="{FF2B5EF4-FFF2-40B4-BE49-F238E27FC236}">
                <a16:creationId xmlns:a16="http://schemas.microsoft.com/office/drawing/2014/main" id="{14DE00B0-F7F8-6589-E697-F4C80F28008F}"/>
              </a:ext>
            </a:extLst>
          </p:cNvPr>
          <p:cNvSpPr/>
          <p:nvPr/>
        </p:nvSpPr>
        <p:spPr>
          <a:xfrm>
            <a:off x="826420" y="1184989"/>
            <a:ext cx="1322961" cy="379963"/>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b="1">
                <a:solidFill>
                  <a:schemeClr val="accent6"/>
                </a:solidFill>
              </a:rPr>
              <a:t>Goal</a:t>
            </a:r>
            <a:endParaRPr lang="ko-KR" altLang="en-US" sz="2000" b="1">
              <a:solidFill>
                <a:schemeClr val="accent6"/>
              </a:solidFill>
            </a:endParaRPr>
          </a:p>
        </p:txBody>
      </p:sp>
      <p:sp>
        <p:nvSpPr>
          <p:cNvPr id="20" name="Text Placeholder 3">
            <a:extLst>
              <a:ext uri="{FF2B5EF4-FFF2-40B4-BE49-F238E27FC236}">
                <a16:creationId xmlns:a16="http://schemas.microsoft.com/office/drawing/2014/main" id="{FB064FEE-5523-9CD9-6375-6C9B372FA4CB}"/>
              </a:ext>
            </a:extLst>
          </p:cNvPr>
          <p:cNvSpPr txBox="1">
            <a:spLocks/>
          </p:cNvSpPr>
          <p:nvPr/>
        </p:nvSpPr>
        <p:spPr>
          <a:xfrm>
            <a:off x="688139" y="2854283"/>
            <a:ext cx="7152834" cy="664290"/>
          </a:xfrm>
          <a:prstGeom prst="rect">
            <a:avLst/>
          </a:prstGeom>
        </p:spPr>
        <p:txBody>
          <a:bodyPr vert="horz" lIns="0" tIns="0" rIns="0" bIns="0" rtlCol="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lvl="0" indent="0" defTabSz="914400">
              <a:buNone/>
              <a:defRPr/>
            </a:pPr>
            <a:r>
              <a:rPr lang="en-US" altLang="ko-KR" sz="2400" b="1"/>
              <a:t>3. The correlation between </a:t>
            </a:r>
            <a:r>
              <a:rPr lang="en-US" altLang="ko-KR" sz="2400" b="1">
                <a:solidFill>
                  <a:srgbClr val="C00000"/>
                </a:solidFill>
              </a:rPr>
              <a:t>bio-data </a:t>
            </a:r>
            <a:r>
              <a:rPr lang="en-US" altLang="ko-KR" sz="2400" b="1"/>
              <a:t>and </a:t>
            </a:r>
            <a:r>
              <a:rPr lang="en-US" altLang="ko-KR" sz="2400" b="1">
                <a:solidFill>
                  <a:srgbClr val="C00000"/>
                </a:solidFill>
              </a:rPr>
              <a:t>concentration</a:t>
            </a:r>
            <a:endParaRPr lang="en-US" altLang="ko-KR" sz="2400" b="1"/>
          </a:p>
        </p:txBody>
      </p:sp>
      <p:sp>
        <p:nvSpPr>
          <p:cNvPr id="21" name="Slide Number Placeholder 4">
            <a:extLst>
              <a:ext uri="{FF2B5EF4-FFF2-40B4-BE49-F238E27FC236}">
                <a16:creationId xmlns:a16="http://schemas.microsoft.com/office/drawing/2014/main" id="{48197349-050A-8E85-306A-8405A65F88BF}"/>
              </a:ext>
            </a:extLst>
          </p:cNvPr>
          <p:cNvSpPr>
            <a:spLocks noGrp="1"/>
          </p:cNvSpPr>
          <p:nvPr>
            <p:ph type="sldNum" sz="quarter" idx="4"/>
          </p:nvPr>
        </p:nvSpPr>
        <p:spPr>
          <a:xfrm>
            <a:off x="8474334" y="6181281"/>
            <a:ext cx="365760" cy="365760"/>
          </a:xfrm>
        </p:spPr>
        <p:txBody>
          <a:bodyPr/>
          <a:lstStyle/>
          <a:p>
            <a:fld id="{8A7A6979-0714-4377-B894-6BE4C2D6E202}" type="slidenum">
              <a:rPr lang="en-US" smtClean="0"/>
              <a:pPr/>
              <a:t>8</a:t>
            </a:fld>
            <a:endParaRPr lang="en-US"/>
          </a:p>
        </p:txBody>
      </p:sp>
      <p:sp>
        <p:nvSpPr>
          <p:cNvPr id="25" name="TextBox 24">
            <a:extLst>
              <a:ext uri="{FF2B5EF4-FFF2-40B4-BE49-F238E27FC236}">
                <a16:creationId xmlns:a16="http://schemas.microsoft.com/office/drawing/2014/main" id="{72E8B047-BAC4-7D41-B785-27ACAD92217E}"/>
              </a:ext>
            </a:extLst>
          </p:cNvPr>
          <p:cNvSpPr txBox="1"/>
          <p:nvPr/>
        </p:nvSpPr>
        <p:spPr>
          <a:xfrm>
            <a:off x="842942" y="3280187"/>
            <a:ext cx="7755859" cy="969496"/>
          </a:xfrm>
          <a:prstGeom prst="rect">
            <a:avLst/>
          </a:prstGeom>
          <a:noFill/>
        </p:spPr>
        <p:txBody>
          <a:bodyPr wrap="square">
            <a:spAutoFit/>
          </a:bodyPr>
          <a:lstStyle/>
          <a:p>
            <a:pPr marL="0" indent="0">
              <a:buNone/>
            </a:pPr>
            <a:r>
              <a:rPr lang="en-US" altLang="ko-KR" sz="1900"/>
              <a:t>- Existing papers only shown an ambiguous relationship between them.</a:t>
            </a:r>
          </a:p>
          <a:p>
            <a:pPr marL="0" indent="0">
              <a:buNone/>
            </a:pPr>
            <a:r>
              <a:rPr lang="en-US" altLang="ko-KR" sz="1900"/>
              <a:t>- We’re going to find out concrete correlation between bio-data and concentration</a:t>
            </a:r>
            <a:endParaRPr lang="ko-KR" altLang="en-US" sz="1900"/>
          </a:p>
        </p:txBody>
      </p:sp>
    </p:spTree>
    <p:extLst>
      <p:ext uri="{BB962C8B-B14F-4D97-AF65-F5344CB8AC3E}">
        <p14:creationId xmlns:p14="http://schemas.microsoft.com/office/powerpoint/2010/main" val="89645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0" end="0"/>
                                            </p:txEl>
                                          </p:spTgt>
                                        </p:tgtEl>
                                      </p:cBhvr>
                                    </p:animEffect>
                                    <p:set>
                                      <p:cBhvr>
                                        <p:cTn id="10" dur="1" fill="hold">
                                          <p:stCondLst>
                                            <p:cond delay="499"/>
                                          </p:stCondLst>
                                        </p:cTn>
                                        <p:tgtEl>
                                          <p:spTgt spid="4">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par>
                                <p:cTn id="29" presetID="42" presetClass="path" presetSubtype="0" accel="50000" decel="50000" fill="hold" nodeType="withEffect">
                                  <p:stCondLst>
                                    <p:cond delay="0"/>
                                  </p:stCondLst>
                                  <p:childTnLst>
                                    <p:animMotion origin="layout" path="M 8.33333E-7 -1.11111E-6 L 0.00139 0.16852 " pathEditMode="relative" rAng="0" ptsTypes="AA">
                                      <p:cBhvr>
                                        <p:cTn id="30" dur="2000" fill="hold"/>
                                        <p:tgtEl>
                                          <p:spTgt spid="6"/>
                                        </p:tgtEl>
                                        <p:attrNameLst>
                                          <p:attrName>ppt_x</p:attrName>
                                          <p:attrName>ppt_y</p:attrName>
                                        </p:attrNameLst>
                                      </p:cBhvr>
                                      <p:rCtr x="69" y="8426"/>
                                    </p:animMotion>
                                  </p:childTnLst>
                                </p:cTn>
                              </p:par>
                              <p:par>
                                <p:cTn id="31" presetID="64" presetClass="path" presetSubtype="0" accel="50000" decel="50000" fill="hold" nodeType="withEffect">
                                  <p:stCondLst>
                                    <p:cond delay="0"/>
                                  </p:stCondLst>
                                  <p:childTnLst>
                                    <p:animMotion origin="layout" path="M 1.11111E-6 1.85185E-6 L -0.00104 -0.12477 " pathEditMode="relative" rAng="0" ptsTypes="AA">
                                      <p:cBhvr>
                                        <p:cTn id="32" dur="2000" fill="hold"/>
                                        <p:tgtEl>
                                          <p:spTgt spid="7"/>
                                        </p:tgtEl>
                                        <p:attrNameLst>
                                          <p:attrName>ppt_x</p:attrName>
                                          <p:attrName>ppt_y</p:attrName>
                                        </p:attrNameLst>
                                      </p:cBhvr>
                                      <p:rCtr x="-52" y="-6250"/>
                                    </p:animMotion>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6" grpId="0" animBg="1"/>
      <p:bldP spid="15" grpId="0"/>
      <p:bldP spid="19" grpId="0"/>
      <p:bldP spid="31" grpId="0" animBg="1"/>
      <p:bldP spid="3" grpId="0"/>
      <p:bldP spid="38" grpId="0" animBg="1"/>
      <p:bldP spid="20"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b="1"/>
              <a:t>Literature Reviews</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a:xfrm>
            <a:off x="1117213" y="1345166"/>
            <a:ext cx="6925733" cy="338554"/>
          </a:xfrm>
        </p:spPr>
        <p:txBody>
          <a:bodyPr/>
          <a:lstStyle/>
          <a:p>
            <a:r>
              <a:rPr lang="en-US" altLang="ko-KR">
                <a:latin typeface="Franklin Gothic Demi Cond"/>
                <a:ea typeface="돋움"/>
              </a:rPr>
              <a:t>1. The Correlation Between EEG and Concentration</a:t>
            </a:r>
            <a:endParaRPr lang="ko-KR" altLang="en-US">
              <a:latin typeface="Franklin Gothic Demi Cond"/>
              <a:ea typeface="돋움"/>
            </a:endParaRP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9</a:t>
            </a:fld>
            <a:endParaRPr lang="en-US"/>
          </a:p>
        </p:txBody>
      </p:sp>
      <p:sp>
        <p:nvSpPr>
          <p:cNvPr id="6" name="Rectangle 2">
            <a:extLst>
              <a:ext uri="{FF2B5EF4-FFF2-40B4-BE49-F238E27FC236}">
                <a16:creationId xmlns:a16="http://schemas.microsoft.com/office/drawing/2014/main" id="{ADAB1293-85F2-E1CB-F6BA-62398A76D59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20" name="다이어그램 19">
            <a:extLst>
              <a:ext uri="{FF2B5EF4-FFF2-40B4-BE49-F238E27FC236}">
                <a16:creationId xmlns:a16="http://schemas.microsoft.com/office/drawing/2014/main" id="{3C365541-2ECE-A8F3-E3B6-064988A90914}"/>
              </a:ext>
            </a:extLst>
          </p:cNvPr>
          <p:cNvGraphicFramePr/>
          <p:nvPr>
            <p:extLst>
              <p:ext uri="{D42A27DB-BD31-4B8C-83A1-F6EECF244321}">
                <p14:modId xmlns:p14="http://schemas.microsoft.com/office/powerpoint/2010/main" val="3107294192"/>
              </p:ext>
            </p:extLst>
          </p:nvPr>
        </p:nvGraphicFramePr>
        <p:xfrm>
          <a:off x="6551317" y="635916"/>
          <a:ext cx="2288777" cy="1418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05CCEFE2-F780-9EDB-0D7D-8D4DB2D2EEC4}"/>
              </a:ext>
            </a:extLst>
          </p:cNvPr>
          <p:cNvSpPr txBox="1"/>
          <p:nvPr/>
        </p:nvSpPr>
        <p:spPr>
          <a:xfrm>
            <a:off x="932639" y="1954561"/>
            <a:ext cx="7294880" cy="707886"/>
          </a:xfrm>
          <a:prstGeom prst="rect">
            <a:avLst/>
          </a:prstGeom>
          <a:noFill/>
        </p:spPr>
        <p:txBody>
          <a:bodyPr wrap="square" lIns="91440" tIns="45720" rIns="91440" bIns="45720" anchor="t">
            <a:spAutoFit/>
          </a:bodyPr>
          <a:lstStyle/>
          <a:p>
            <a:pPr marL="342900" indent="-342900">
              <a:buFont typeface="Wingdings" panose="05000000000000000000" pitchFamily="2" charset="2"/>
              <a:buChar char="§"/>
            </a:pPr>
            <a:r>
              <a:rPr lang="en-US" altLang="ko-KR" sz="2000" b="1">
                <a:ea typeface="돋움"/>
              </a:rPr>
              <a:t>This study demonstrated that the beta waves increased and theta waves decreased while focusing </a:t>
            </a:r>
            <a:r>
              <a:rPr lang="en-US" altLang="ko-KR" sz="2000">
                <a:ea typeface="돋움"/>
              </a:rPr>
              <a:t>[1].</a:t>
            </a:r>
            <a:endParaRPr lang="en-US" altLang="ko-KR" sz="2000">
              <a:effectLst/>
              <a:latin typeface="+mn-lt"/>
              <a:ea typeface="돋움"/>
            </a:endParaRPr>
          </a:p>
        </p:txBody>
      </p:sp>
      <p:sp>
        <p:nvSpPr>
          <p:cNvPr id="8" name="TextBox 7">
            <a:extLst>
              <a:ext uri="{FF2B5EF4-FFF2-40B4-BE49-F238E27FC236}">
                <a16:creationId xmlns:a16="http://schemas.microsoft.com/office/drawing/2014/main" id="{00EE1FCB-BFCA-97A5-B1CC-0CDB7F0A86E0}"/>
              </a:ext>
            </a:extLst>
          </p:cNvPr>
          <p:cNvSpPr txBox="1"/>
          <p:nvPr/>
        </p:nvSpPr>
        <p:spPr>
          <a:xfrm>
            <a:off x="761940" y="2718870"/>
            <a:ext cx="4592486" cy="369332"/>
          </a:xfrm>
          <a:prstGeom prst="rect">
            <a:avLst/>
          </a:prstGeom>
          <a:noFill/>
        </p:spPr>
        <p:txBody>
          <a:bodyPr wrap="square">
            <a:spAutoFit/>
          </a:bodyPr>
          <a:lstStyle/>
          <a:p>
            <a:pPr latinLnBrk="1"/>
            <a:r>
              <a:rPr lang="en-US" altLang="ko-KR" b="1">
                <a:solidFill>
                  <a:srgbClr val="374151"/>
                </a:solidFill>
              </a:rPr>
              <a:t>[</a:t>
            </a:r>
            <a:r>
              <a:rPr lang="en-US" altLang="ko-KR" b="1" i="0">
                <a:solidFill>
                  <a:srgbClr val="374151"/>
                </a:solidFill>
                <a:effectLst/>
              </a:rPr>
              <a:t>Concentration Measurement Experiment</a:t>
            </a:r>
            <a:r>
              <a:rPr lang="en-US" altLang="ko-KR" b="1">
                <a:solidFill>
                  <a:srgbClr val="374151"/>
                </a:solidFill>
              </a:rPr>
              <a:t>]</a:t>
            </a:r>
            <a:endParaRPr lang="ko-KR" altLang="en-US" b="1">
              <a:solidFill>
                <a:schemeClr val="bg1"/>
              </a:solidFill>
            </a:endParaRPr>
          </a:p>
        </p:txBody>
      </p:sp>
      <mc:AlternateContent xmlns:mc="http://schemas.openxmlformats.org/markup-compatibility/2006" xmlns:a14="http://schemas.microsoft.com/office/drawing/2010/main">
        <mc:Choice Requires="a14">
          <p:graphicFrame>
            <p:nvGraphicFramePr>
              <p:cNvPr id="11" name="표 10">
                <a:extLst>
                  <a:ext uri="{FF2B5EF4-FFF2-40B4-BE49-F238E27FC236}">
                    <a16:creationId xmlns:a16="http://schemas.microsoft.com/office/drawing/2014/main" id="{45CC9B7F-5C29-9FBB-7C8B-C7C54DD8523C}"/>
                  </a:ext>
                </a:extLst>
              </p:cNvPr>
              <p:cNvGraphicFramePr>
                <a:graphicFrameLocks noGrp="1"/>
              </p:cNvGraphicFramePr>
              <p:nvPr>
                <p:extLst>
                  <p:ext uri="{D42A27DB-BD31-4B8C-83A1-F6EECF244321}">
                    <p14:modId xmlns:p14="http://schemas.microsoft.com/office/powerpoint/2010/main" val="2009380981"/>
                  </p:ext>
                </p:extLst>
              </p:nvPr>
            </p:nvGraphicFramePr>
            <p:xfrm>
              <a:off x="869420" y="3089113"/>
              <a:ext cx="7426169" cy="2784734"/>
            </p:xfrm>
            <a:graphic>
              <a:graphicData uri="http://schemas.openxmlformats.org/drawingml/2006/table">
                <a:tbl>
                  <a:tblPr firstCol="1" bandRow="1" bandCol="1">
                    <a:tableStyleId>{69012ECD-51FC-41F1-AA8D-1B2483CD663E}</a:tableStyleId>
                  </a:tblPr>
                  <a:tblGrid>
                    <a:gridCol w="1825129">
                      <a:extLst>
                        <a:ext uri="{9D8B030D-6E8A-4147-A177-3AD203B41FA5}">
                          <a16:colId xmlns:a16="http://schemas.microsoft.com/office/drawing/2014/main" val="3120701750"/>
                        </a:ext>
                      </a:extLst>
                    </a:gridCol>
                    <a:gridCol w="5601040">
                      <a:extLst>
                        <a:ext uri="{9D8B030D-6E8A-4147-A177-3AD203B41FA5}">
                          <a16:colId xmlns:a16="http://schemas.microsoft.com/office/drawing/2014/main" val="1806486963"/>
                        </a:ext>
                      </a:extLst>
                    </a:gridCol>
                  </a:tblGrid>
                  <a:tr h="704493">
                    <a:tc>
                      <a:txBody>
                        <a:bodyPr/>
                        <a:lstStyle/>
                        <a:p>
                          <a:pPr algn="ctr" latinLnBrk="1"/>
                          <a:r>
                            <a:rPr lang="en-US" altLang="ko-KR" sz="1800" b="1">
                              <a:solidFill>
                                <a:schemeClr val="bg1"/>
                              </a:solidFill>
                              <a:latin typeface="+mn-lt"/>
                            </a:rPr>
                            <a:t>Used EEG device</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marL="0" marR="0" lvl="0" indent="0" algn="l" rtl="0" eaLnBrk="1" fontAlgn="auto" latinLnBrk="1" hangingPunct="1">
                            <a:lnSpc>
                              <a:spcPct val="100000"/>
                            </a:lnSpc>
                            <a:spcBef>
                              <a:spcPts val="0"/>
                            </a:spcBef>
                            <a:spcAft>
                              <a:spcPts val="0"/>
                            </a:spcAft>
                            <a:buClrTx/>
                            <a:buSzTx/>
                            <a:buFontTx/>
                            <a:buNone/>
                          </a:pPr>
                          <a:r>
                            <a:rPr lang="en-US" altLang="ko-KR" sz="1800" b="1" i="0">
                              <a:solidFill>
                                <a:schemeClr val="bg1"/>
                              </a:solidFill>
                              <a:effectLst/>
                              <a:latin typeface="+mn-lt"/>
                            </a:rPr>
                            <a:t>Specialized EEG sensor </a:t>
                          </a:r>
                          <a:r>
                            <a:rPr lang="en-US" altLang="ko-KR" sz="1800" b="0" i="0">
                              <a:solidFill>
                                <a:schemeClr val="bg1"/>
                              </a:solidFill>
                              <a:effectLst/>
                              <a:latin typeface="+mn-lt"/>
                            </a:rPr>
                            <a:t>with 8 electrodes</a:t>
                          </a:r>
                        </a:p>
                      </a:txBody>
                      <a:tcPr anchor="ctr"/>
                    </a:tc>
                    <a:extLst>
                      <a:ext uri="{0D108BD9-81ED-4DB2-BD59-A6C34878D82A}">
                        <a16:rowId xmlns:a16="http://schemas.microsoft.com/office/drawing/2014/main" val="3163559633"/>
                      </a:ext>
                    </a:extLst>
                  </a:tr>
                  <a:tr h="503209">
                    <a:tc>
                      <a:txBody>
                        <a:bodyPr/>
                        <a:lstStyle/>
                        <a:p>
                          <a:pPr algn="ctr" latinLnBrk="1"/>
                          <a:r>
                            <a:rPr lang="en-US" altLang="ko-KR" sz="1800" b="1" i="0">
                              <a:solidFill>
                                <a:schemeClr val="bg1"/>
                              </a:solidFill>
                              <a:effectLst/>
                              <a:latin typeface="+mn-lt"/>
                            </a:rPr>
                            <a:t>Subject task</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1800" b="0">
                              <a:solidFill>
                                <a:schemeClr val="bg1"/>
                              </a:solidFill>
                              <a:latin typeface="+mn-lt"/>
                            </a:rPr>
                            <a:t>Performing </a:t>
                          </a:r>
                          <a:r>
                            <a:rPr lang="en-US" altLang="ko-KR" sz="1800" b="1">
                              <a:solidFill>
                                <a:schemeClr val="bg1"/>
                              </a:solidFill>
                              <a:latin typeface="+mn-lt"/>
                            </a:rPr>
                            <a:t>specific task </a:t>
                          </a:r>
                        </a:p>
                        <a:p>
                          <a:pPr latinLnBrk="1"/>
                          <a:r>
                            <a:rPr lang="en-US" altLang="ko-KR" sz="1800" b="0">
                              <a:solidFill>
                                <a:schemeClr val="bg1"/>
                              </a:solidFill>
                              <a:latin typeface="+mn-lt"/>
                            </a:rPr>
                            <a:t>(e.g., G</a:t>
                          </a:r>
                          <a:r>
                            <a:rPr lang="en-US" altLang="ko-KR" sz="1800" b="0" i="0">
                              <a:solidFill>
                                <a:srgbClr val="374151"/>
                              </a:solidFill>
                              <a:effectLst/>
                              <a:latin typeface="+mn-lt"/>
                            </a:rPr>
                            <a:t>azing at a red dot on the monitor </a:t>
                          </a:r>
                          <a:r>
                            <a:rPr lang="en-US" altLang="ko-KR" sz="1800" b="0">
                              <a:solidFill>
                                <a:schemeClr val="bg1"/>
                              </a:solidFill>
                              <a:latin typeface="+mn-lt"/>
                            </a:rPr>
                            <a:t>)</a:t>
                          </a:r>
                          <a:endParaRPr lang="ko-KR" altLang="en-US" sz="1800" b="0">
                            <a:solidFill>
                              <a:schemeClr val="bg1"/>
                            </a:solidFill>
                            <a:latin typeface="+mn-lt"/>
                          </a:endParaRPr>
                        </a:p>
                      </a:txBody>
                      <a:tcPr anchor="ctr"/>
                    </a:tc>
                    <a:extLst>
                      <a:ext uri="{0D108BD9-81ED-4DB2-BD59-A6C34878D82A}">
                        <a16:rowId xmlns:a16="http://schemas.microsoft.com/office/drawing/2014/main" val="1410202733"/>
                      </a:ext>
                    </a:extLst>
                  </a:tr>
                  <a:tr h="70449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i="0">
                              <a:solidFill>
                                <a:schemeClr val="bg1"/>
                              </a:solidFill>
                              <a:effectLst/>
                              <a:latin typeface="+mn-lt"/>
                            </a:rPr>
                            <a:t>Method</a:t>
                          </a:r>
                        </a:p>
                      </a:txBody>
                      <a:tcPr anchor="ctr">
                        <a:solidFill>
                          <a:schemeClr val="tx2">
                            <a:lumMod val="60000"/>
                            <a:lumOff val="40000"/>
                          </a:schemeClr>
                        </a:solidFill>
                      </a:tcPr>
                    </a:tc>
                    <a:tc>
                      <a:txBody>
                        <a:bodyPr/>
                        <a:lstStyle/>
                        <a:p>
                          <a:pPr marL="228600" indent="-228600" latinLnBrk="1">
                            <a:buAutoNum type="arabicPeriod"/>
                          </a:pPr>
                          <a:r>
                            <a:rPr lang="en-US" altLang="ko-KR" sz="1800" b="1">
                              <a:solidFill>
                                <a:schemeClr val="bg1"/>
                              </a:solidFill>
                              <a:latin typeface="+mn-lt"/>
                            </a:rPr>
                            <a:t>Fourier Transformation</a:t>
                          </a:r>
                        </a:p>
                        <a:p>
                          <a:pPr marL="228600" indent="-228600" latinLnBrk="1">
                            <a:buAutoNum type="arabicPeriod"/>
                          </a:pPr>
                          <a:r>
                            <a:rPr lang="en-US" altLang="ko-KR" sz="1800" b="0">
                              <a:solidFill>
                                <a:schemeClr val="bg1"/>
                              </a:solidFill>
                              <a:latin typeface="+mn-lt"/>
                            </a:rPr>
                            <a:t>Using the formula</a:t>
                          </a:r>
                          <a:r>
                            <a:rPr lang="en-US" altLang="ko-KR" sz="1800" b="0">
                              <a:latin typeface="+mn-lt"/>
                            </a:rPr>
                            <a:t> </a:t>
                          </a:r>
                          <a:endParaRPr lang="en-US" altLang="ko-KR" sz="1800" b="0" i="0">
                            <a:latin typeface="Cambria Math" panose="02040503050406030204" pitchFamily="18" charset="0"/>
                          </a:endParaRPr>
                        </a:p>
                        <a:p>
                          <a:pPr marL="0" indent="0" algn="ctr" latinLnBrk="1">
                            <a:buNone/>
                          </a:pPr>
                          <a14:m>
                            <m:oMath xmlns:m="http://schemas.openxmlformats.org/officeDocument/2006/math">
                              <m:r>
                                <a:rPr lang="en-US" altLang="ko-KR" sz="1600" b="0" i="1" smtClean="0">
                                  <a:latin typeface="Cambria Math" panose="02040503050406030204" pitchFamily="18" charset="0"/>
                                </a:rPr>
                                <m:t>𝑐𝑜𝑛𝑐𝑒𝑛𝑡𝑟𝑎</m:t>
                              </m:r>
                              <m:r>
                                <a:rPr lang="en-US" altLang="ko-KR" sz="1600" b="0" i="1">
                                  <a:latin typeface="Cambria Math" panose="02040503050406030204" pitchFamily="18" charset="0"/>
                                </a:rPr>
                                <m:t>𝑡𝑖𝑜𝑛</m:t>
                              </m:r>
                              <m:r>
                                <a:rPr lang="en-US" altLang="ko-KR" sz="1600" b="0" i="1">
                                  <a:latin typeface="Cambria Math" panose="02040503050406030204" pitchFamily="18" charset="0"/>
                                </a:rPr>
                                <m:t>=</m:t>
                              </m:r>
                              <m:r>
                                <a:rPr lang="en-US" altLang="ko-KR" sz="1600" b="0" i="1">
                                  <a:latin typeface="Cambria Math" panose="02040503050406030204" pitchFamily="18" charset="0"/>
                                </a:rPr>
                                <m:t>𝑝𝑜𝑤𝑒𝑟</m:t>
                              </m:r>
                              <m:r>
                                <a:rPr lang="en-US" altLang="ko-KR" sz="1600" b="0" i="1">
                                  <a:latin typeface="Cambria Math" panose="02040503050406030204" pitchFamily="18" charset="0"/>
                                </a:rPr>
                                <m:t> </m:t>
                              </m:r>
                              <m:r>
                                <a:rPr lang="en-US" altLang="ko-KR" sz="1600" b="0" i="1">
                                  <a:latin typeface="Cambria Math" panose="02040503050406030204" pitchFamily="18" charset="0"/>
                                </a:rPr>
                                <m:t>𝑜𝑓</m:t>
                              </m:r>
                              <m:r>
                                <a:rPr lang="en-US" altLang="ko-KR" sz="1600" b="0" i="1">
                                  <a:latin typeface="Cambria Math" panose="02040503050406030204" pitchFamily="18" charset="0"/>
                                </a:rPr>
                                <m:t> ( </m:t>
                              </m:r>
                              <m:f>
                                <m:fPr>
                                  <m:ctrlPr>
                                    <a:rPr lang="en-US" altLang="ko-KR" sz="1600" b="0" i="1">
                                      <a:latin typeface="Cambria Math" panose="02040503050406030204" pitchFamily="18" charset="0"/>
                                    </a:rPr>
                                  </m:ctrlPr>
                                </m:fPr>
                                <m:num>
                                  <m:r>
                                    <m:rPr>
                                      <m:nor/>
                                    </m:rPr>
                                    <a:rPr lang="en-US" altLang="ko-KR" sz="1600" b="0" dirty="0">
                                      <a:latin typeface="+mn-lt"/>
                                    </a:rPr>
                                    <m:t>β</m:t>
                                  </m:r>
                                  <m:r>
                                    <a:rPr lang="en-US" altLang="ko-KR" sz="1600" b="0" i="1" dirty="0">
                                      <a:latin typeface="Cambria Math" panose="02040503050406030204" pitchFamily="18" charset="0"/>
                                    </a:rPr>
                                    <m:t>+</m:t>
                                  </m:r>
                                  <m:r>
                                    <a:rPr lang="en-US" altLang="ko-KR" sz="1600" b="0" i="1" dirty="0">
                                      <a:latin typeface="Cambria Math" panose="02040503050406030204" pitchFamily="18" charset="0"/>
                                    </a:rPr>
                                    <m:t>𝑆𝑀𝑅</m:t>
                                  </m:r>
                                </m:num>
                                <m:den>
                                  <m:r>
                                    <m:rPr>
                                      <m:nor/>
                                    </m:rPr>
                                    <a:rPr lang="en-US" altLang="ko-KR" sz="1600" b="0" dirty="0">
                                      <a:latin typeface="+mn-lt"/>
                                    </a:rPr>
                                    <m:t>θ</m:t>
                                  </m:r>
                                </m:den>
                              </m:f>
                            </m:oMath>
                          </a14:m>
                          <a:r>
                            <a:rPr lang="en-US" altLang="ko-KR" sz="1600" b="0">
                              <a:latin typeface="+mn-lt"/>
                            </a:rPr>
                            <a:t> )</a:t>
                          </a:r>
                        </a:p>
                      </a:txBody>
                      <a:tcPr anchor="ctr"/>
                    </a:tc>
                    <a:extLst>
                      <a:ext uri="{0D108BD9-81ED-4DB2-BD59-A6C34878D82A}">
                        <a16:rowId xmlns:a16="http://schemas.microsoft.com/office/drawing/2014/main" val="3292198239"/>
                      </a:ext>
                    </a:extLst>
                  </a:tr>
                  <a:tr h="408159">
                    <a:tc>
                      <a:txBody>
                        <a:bodyPr/>
                        <a:lstStyle/>
                        <a:p>
                          <a:pPr algn="ctr" latinLnBrk="1"/>
                          <a:r>
                            <a:rPr lang="en-US" altLang="ko-KR" sz="1800" b="1">
                              <a:solidFill>
                                <a:schemeClr val="bg1"/>
                              </a:solidFill>
                              <a:latin typeface="+mn-lt"/>
                            </a:rPr>
                            <a:t>Result</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1800" b="0">
                              <a:solidFill>
                                <a:schemeClr val="bg1"/>
                              </a:solidFill>
                              <a:latin typeface="+mn-lt"/>
                            </a:rPr>
                            <a:t>Concentration</a:t>
                          </a:r>
                          <a14:m>
                            <m:oMath xmlns:m="http://schemas.openxmlformats.org/officeDocument/2006/math">
                              <m:r>
                                <a:rPr lang="en-US" altLang="ko-KR" sz="1800" b="0" i="0" dirty="0" smtClean="0">
                                  <a:solidFill>
                                    <a:schemeClr val="bg1"/>
                                  </a:solidFill>
                                  <a:latin typeface="Cambria Math" panose="02040503050406030204" pitchFamily="18" charset="0"/>
                                </a:rPr>
                                <m:t> </m:t>
                              </m:r>
                              <m:r>
                                <m:rPr>
                                  <m:nor/>
                                </m:rPr>
                                <a:rPr lang="ko-KR" altLang="en-US" sz="1800" b="0" dirty="0" smtClean="0">
                                  <a:solidFill>
                                    <a:schemeClr val="bg1"/>
                                  </a:solidFill>
                                  <a:latin typeface="+mn-lt"/>
                                </a:rPr>
                                <m:t>∝</m:t>
                              </m:r>
                              <m:r>
                                <m:rPr>
                                  <m:nor/>
                                </m:rPr>
                                <a:rPr lang="en-US" altLang="ko-KR" sz="1800" b="0" i="0" dirty="0" smtClean="0">
                                  <a:solidFill>
                                    <a:schemeClr val="bg1"/>
                                  </a:solidFill>
                                  <a:latin typeface="+mn-lt"/>
                                </a:rPr>
                                <m:t> </m:t>
                              </m:r>
                              <m:r>
                                <m:rPr>
                                  <m:nor/>
                                </m:rPr>
                                <a:rPr lang="en-US" altLang="ko-KR" sz="1800" b="0" dirty="0" smtClean="0">
                                  <a:latin typeface="+mn-lt"/>
                                </a:rPr>
                                <m:t>β</m:t>
                              </m:r>
                              <m:r>
                                <m:rPr>
                                  <m:nor/>
                                </m:rPr>
                                <a:rPr lang="en-US" altLang="ko-KR" sz="1800" b="0" i="0" dirty="0" smtClean="0">
                                  <a:latin typeface="+mn-lt"/>
                                </a:rPr>
                                <m:t>/</m:t>
                              </m:r>
                              <m:r>
                                <m:rPr>
                                  <m:nor/>
                                </m:rPr>
                                <a:rPr lang="en-US" altLang="ko-KR" sz="1800" b="0" dirty="0" smtClean="0">
                                  <a:latin typeface="+mn-lt"/>
                                </a:rPr>
                                <m:t>θ</m:t>
                              </m:r>
                            </m:oMath>
                          </a14:m>
                          <a:endParaRPr lang="ko-KR" altLang="en-US" sz="1800" b="0">
                            <a:solidFill>
                              <a:schemeClr val="bg1"/>
                            </a:solidFill>
                            <a:latin typeface="+mn-lt"/>
                          </a:endParaRPr>
                        </a:p>
                      </a:txBody>
                      <a:tcPr anchor="ctr"/>
                    </a:tc>
                    <a:extLst>
                      <a:ext uri="{0D108BD9-81ED-4DB2-BD59-A6C34878D82A}">
                        <a16:rowId xmlns:a16="http://schemas.microsoft.com/office/drawing/2014/main" val="3605494197"/>
                      </a:ext>
                    </a:extLst>
                  </a:tr>
                </a:tbl>
              </a:graphicData>
            </a:graphic>
          </p:graphicFrame>
        </mc:Choice>
        <mc:Fallback xmlns="">
          <p:graphicFrame>
            <p:nvGraphicFramePr>
              <p:cNvPr id="11" name="표 10">
                <a:extLst>
                  <a:ext uri="{FF2B5EF4-FFF2-40B4-BE49-F238E27FC236}">
                    <a16:creationId xmlns:a16="http://schemas.microsoft.com/office/drawing/2014/main" id="{45CC9B7F-5C29-9FBB-7C8B-C7C54DD8523C}"/>
                  </a:ext>
                </a:extLst>
              </p:cNvPr>
              <p:cNvGraphicFramePr>
                <a:graphicFrameLocks noGrp="1"/>
              </p:cNvGraphicFramePr>
              <p:nvPr>
                <p:extLst>
                  <p:ext uri="{D42A27DB-BD31-4B8C-83A1-F6EECF244321}">
                    <p14:modId xmlns:p14="http://schemas.microsoft.com/office/powerpoint/2010/main" val="2009380981"/>
                  </p:ext>
                </p:extLst>
              </p:nvPr>
            </p:nvGraphicFramePr>
            <p:xfrm>
              <a:off x="869420" y="3089113"/>
              <a:ext cx="7426169" cy="2784734"/>
            </p:xfrm>
            <a:graphic>
              <a:graphicData uri="http://schemas.openxmlformats.org/drawingml/2006/table">
                <a:tbl>
                  <a:tblPr firstCol="1" bandRow="1" bandCol="1">
                    <a:tableStyleId>{69012ECD-51FC-41F1-AA8D-1B2483CD663E}</a:tableStyleId>
                  </a:tblPr>
                  <a:tblGrid>
                    <a:gridCol w="1825129">
                      <a:extLst>
                        <a:ext uri="{9D8B030D-6E8A-4147-A177-3AD203B41FA5}">
                          <a16:colId xmlns:a16="http://schemas.microsoft.com/office/drawing/2014/main" val="3120701750"/>
                        </a:ext>
                      </a:extLst>
                    </a:gridCol>
                    <a:gridCol w="5601040">
                      <a:extLst>
                        <a:ext uri="{9D8B030D-6E8A-4147-A177-3AD203B41FA5}">
                          <a16:colId xmlns:a16="http://schemas.microsoft.com/office/drawing/2014/main" val="1806486963"/>
                        </a:ext>
                      </a:extLst>
                    </a:gridCol>
                  </a:tblGrid>
                  <a:tr h="704493">
                    <a:tc>
                      <a:txBody>
                        <a:bodyPr/>
                        <a:lstStyle/>
                        <a:p>
                          <a:pPr algn="ctr" latinLnBrk="1"/>
                          <a:r>
                            <a:rPr lang="en-US" altLang="ko-KR" sz="1800" b="1">
                              <a:solidFill>
                                <a:schemeClr val="bg1"/>
                              </a:solidFill>
                              <a:latin typeface="+mn-lt"/>
                            </a:rPr>
                            <a:t>Used EEG device</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marL="0" marR="0" lvl="0" indent="0" algn="l" rtl="0" eaLnBrk="1" fontAlgn="auto" latinLnBrk="1" hangingPunct="1">
                            <a:lnSpc>
                              <a:spcPct val="100000"/>
                            </a:lnSpc>
                            <a:spcBef>
                              <a:spcPts val="0"/>
                            </a:spcBef>
                            <a:spcAft>
                              <a:spcPts val="0"/>
                            </a:spcAft>
                            <a:buClrTx/>
                            <a:buSzTx/>
                            <a:buFontTx/>
                            <a:buNone/>
                          </a:pPr>
                          <a:r>
                            <a:rPr lang="en-US" altLang="ko-KR" sz="1800" b="1" i="0">
                              <a:solidFill>
                                <a:schemeClr val="bg1"/>
                              </a:solidFill>
                              <a:effectLst/>
                              <a:latin typeface="+mn-lt"/>
                            </a:rPr>
                            <a:t>Specialized EEG sensor </a:t>
                          </a:r>
                          <a:r>
                            <a:rPr lang="en-US" altLang="ko-KR" sz="1800" b="0" i="0">
                              <a:solidFill>
                                <a:schemeClr val="bg1"/>
                              </a:solidFill>
                              <a:effectLst/>
                              <a:latin typeface="+mn-lt"/>
                            </a:rPr>
                            <a:t>with 8 electrodes</a:t>
                          </a:r>
                        </a:p>
                      </a:txBody>
                      <a:tcPr anchor="ctr"/>
                    </a:tc>
                    <a:extLst>
                      <a:ext uri="{0D108BD9-81ED-4DB2-BD59-A6C34878D82A}">
                        <a16:rowId xmlns:a16="http://schemas.microsoft.com/office/drawing/2014/main" val="3163559633"/>
                      </a:ext>
                    </a:extLst>
                  </a:tr>
                  <a:tr h="640080">
                    <a:tc>
                      <a:txBody>
                        <a:bodyPr/>
                        <a:lstStyle/>
                        <a:p>
                          <a:pPr algn="ctr" latinLnBrk="1"/>
                          <a:r>
                            <a:rPr lang="en-US" altLang="ko-KR" sz="1800" b="1" i="0">
                              <a:solidFill>
                                <a:schemeClr val="bg1"/>
                              </a:solidFill>
                              <a:effectLst/>
                              <a:latin typeface="+mn-lt"/>
                            </a:rPr>
                            <a:t>Subject task</a:t>
                          </a:r>
                          <a:endParaRPr lang="ko-KR" altLang="en-US" sz="1800" b="1">
                            <a:solidFill>
                              <a:schemeClr val="bg1"/>
                            </a:solidFill>
                            <a:latin typeface="+mn-lt"/>
                          </a:endParaRPr>
                        </a:p>
                      </a:txBody>
                      <a:tcPr anchor="ctr">
                        <a:solidFill>
                          <a:schemeClr val="tx2">
                            <a:lumMod val="60000"/>
                            <a:lumOff val="40000"/>
                          </a:schemeClr>
                        </a:solidFill>
                      </a:tcPr>
                    </a:tc>
                    <a:tc>
                      <a:txBody>
                        <a:bodyPr/>
                        <a:lstStyle/>
                        <a:p>
                          <a:pPr latinLnBrk="1"/>
                          <a:r>
                            <a:rPr lang="en-US" altLang="ko-KR" sz="1800" b="0">
                              <a:solidFill>
                                <a:schemeClr val="bg1"/>
                              </a:solidFill>
                              <a:latin typeface="+mn-lt"/>
                            </a:rPr>
                            <a:t>Performing </a:t>
                          </a:r>
                          <a:r>
                            <a:rPr lang="en-US" altLang="ko-KR" sz="1800" b="1">
                              <a:solidFill>
                                <a:schemeClr val="bg1"/>
                              </a:solidFill>
                              <a:latin typeface="+mn-lt"/>
                            </a:rPr>
                            <a:t>specific task </a:t>
                          </a:r>
                        </a:p>
                        <a:p>
                          <a:pPr latinLnBrk="1"/>
                          <a:r>
                            <a:rPr lang="en-US" altLang="ko-KR" sz="1800" b="0">
                              <a:solidFill>
                                <a:schemeClr val="bg1"/>
                              </a:solidFill>
                              <a:latin typeface="+mn-lt"/>
                            </a:rPr>
                            <a:t>(e.g., G</a:t>
                          </a:r>
                          <a:r>
                            <a:rPr lang="en-US" altLang="ko-KR" sz="1800" b="0" i="0">
                              <a:solidFill>
                                <a:srgbClr val="374151"/>
                              </a:solidFill>
                              <a:effectLst/>
                              <a:latin typeface="+mn-lt"/>
                            </a:rPr>
                            <a:t>azing at a red dot on the monitor </a:t>
                          </a:r>
                          <a:r>
                            <a:rPr lang="en-US" altLang="ko-KR" sz="1800" b="0">
                              <a:solidFill>
                                <a:schemeClr val="bg1"/>
                              </a:solidFill>
                              <a:latin typeface="+mn-lt"/>
                            </a:rPr>
                            <a:t>)</a:t>
                          </a:r>
                          <a:endParaRPr lang="ko-KR" altLang="en-US" sz="1800" b="0">
                            <a:solidFill>
                              <a:schemeClr val="bg1"/>
                            </a:solidFill>
                            <a:latin typeface="+mn-lt"/>
                          </a:endParaRPr>
                        </a:p>
                      </a:txBody>
                      <a:tcPr anchor="ctr"/>
                    </a:tc>
                    <a:extLst>
                      <a:ext uri="{0D108BD9-81ED-4DB2-BD59-A6C34878D82A}">
                        <a16:rowId xmlns:a16="http://schemas.microsoft.com/office/drawing/2014/main" val="1410202733"/>
                      </a:ext>
                    </a:extLst>
                  </a:tr>
                  <a:tr h="103200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i="0">
                              <a:solidFill>
                                <a:schemeClr val="bg1"/>
                              </a:solidFill>
                              <a:effectLst/>
                              <a:latin typeface="+mn-lt"/>
                            </a:rPr>
                            <a:t>Method</a:t>
                          </a:r>
                        </a:p>
                      </a:txBody>
                      <a:tcPr anchor="ctr">
                        <a:solidFill>
                          <a:schemeClr val="tx2">
                            <a:lumMod val="60000"/>
                            <a:lumOff val="40000"/>
                          </a:schemeClr>
                        </a:solidFill>
                      </a:tcPr>
                    </a:tc>
                    <a:tc>
                      <a:txBody>
                        <a:bodyPr/>
                        <a:lstStyle/>
                        <a:p>
                          <a:endParaRPr lang="en-US"/>
                        </a:p>
                      </a:txBody>
                      <a:tcPr anchor="ctr">
                        <a:blipFill>
                          <a:blip r:embed="rId8"/>
                          <a:stretch>
                            <a:fillRect l="-32644" t="-130000" r="-109" b="-46471"/>
                          </a:stretch>
                        </a:blipFill>
                      </a:tcPr>
                    </a:tc>
                    <a:extLst>
                      <a:ext uri="{0D108BD9-81ED-4DB2-BD59-A6C34878D82A}">
                        <a16:rowId xmlns:a16="http://schemas.microsoft.com/office/drawing/2014/main" val="3292198239"/>
                      </a:ext>
                    </a:extLst>
                  </a:tr>
                  <a:tr h="408159">
                    <a:tc>
                      <a:txBody>
                        <a:bodyPr/>
                        <a:lstStyle/>
                        <a:p>
                          <a:pPr algn="ctr" latinLnBrk="1"/>
                          <a:r>
                            <a:rPr lang="en-US" altLang="ko-KR" sz="1800" b="1">
                              <a:solidFill>
                                <a:schemeClr val="bg1"/>
                              </a:solidFill>
                              <a:latin typeface="+mn-lt"/>
                            </a:rPr>
                            <a:t>Result</a:t>
                          </a:r>
                          <a:endParaRPr lang="ko-KR" altLang="en-US" sz="1800" b="1">
                            <a:solidFill>
                              <a:schemeClr val="bg1"/>
                            </a:solidFill>
                            <a:latin typeface="+mn-lt"/>
                          </a:endParaRPr>
                        </a:p>
                      </a:txBody>
                      <a:tcPr anchor="ctr">
                        <a:solidFill>
                          <a:schemeClr val="tx2">
                            <a:lumMod val="60000"/>
                            <a:lumOff val="40000"/>
                          </a:schemeClr>
                        </a:solidFill>
                      </a:tcPr>
                    </a:tc>
                    <a:tc>
                      <a:txBody>
                        <a:bodyPr/>
                        <a:lstStyle/>
                        <a:p>
                          <a:endParaRPr lang="en-US"/>
                        </a:p>
                      </a:txBody>
                      <a:tcPr anchor="ctr">
                        <a:blipFill>
                          <a:blip r:embed="rId8"/>
                          <a:stretch>
                            <a:fillRect l="-32644" t="-583582" r="-109" b="-17910"/>
                          </a:stretch>
                        </a:blipFill>
                      </a:tcPr>
                    </a:tc>
                    <a:extLst>
                      <a:ext uri="{0D108BD9-81ED-4DB2-BD59-A6C34878D82A}">
                        <a16:rowId xmlns:a16="http://schemas.microsoft.com/office/drawing/2014/main" val="3605494197"/>
                      </a:ext>
                    </a:extLst>
                  </a:tr>
                </a:tbl>
              </a:graphicData>
            </a:graphic>
          </p:graphicFrame>
        </mc:Fallback>
      </mc:AlternateContent>
      <p:sp>
        <p:nvSpPr>
          <p:cNvPr id="7" name="직선 연결선 3">
            <a:extLst>
              <a:ext uri="{FF2B5EF4-FFF2-40B4-BE49-F238E27FC236}">
                <a16:creationId xmlns:a16="http://schemas.microsoft.com/office/drawing/2014/main" id="{B84F9538-4009-BA4A-73BE-6BD518BE4D7F}"/>
              </a:ext>
            </a:extLst>
          </p:cNvPr>
          <p:cNvSpPr/>
          <p:nvPr/>
        </p:nvSpPr>
        <p:spPr>
          <a:xfrm>
            <a:off x="7167108" y="826080"/>
            <a:ext cx="1128481" cy="1128481"/>
          </a:xfrm>
          <a:custGeom>
            <a:avLst/>
            <a:gdLst/>
            <a:ahLst/>
            <a:cxnLst/>
            <a:rect l="0" t="0" r="0" b="0"/>
            <a:pathLst>
              <a:path>
                <a:moveTo>
                  <a:pt x="220" y="548481"/>
                </a:moveTo>
                <a:arcTo wR="564240" hR="564240" stAng="10896028" swAng="2642257"/>
              </a:path>
            </a:pathLst>
          </a:custGeom>
          <a:noFill/>
          <a:ln w="38100">
            <a:solidFill>
              <a:srgbClr val="C00000"/>
            </a:solidFill>
          </a:ln>
        </p:spPr>
        <p:style>
          <a:lnRef idx="1">
            <a:scrgbClr r="0" g="0" b="0"/>
          </a:lnRef>
          <a:fillRef idx="0">
            <a:scrgbClr r="0" g="0" b="0"/>
          </a:fillRef>
          <a:effectRef idx="0">
            <a:schemeClr val="accent1">
              <a:shade val="90000"/>
              <a:hueOff val="-311122"/>
              <a:satOff val="-21936"/>
              <a:lumOff val="29011"/>
              <a:alphaOff val="0"/>
            </a:schemeClr>
          </a:effectRef>
          <a:fontRef idx="minor">
            <a:schemeClr val="tx1">
              <a:hueOff val="0"/>
              <a:satOff val="0"/>
              <a:lumOff val="0"/>
              <a:alphaOff val="0"/>
            </a:schemeClr>
          </a:fontRef>
        </p:style>
        <p:txBody>
          <a:bodyPr/>
          <a:lstStyle/>
          <a:p>
            <a:endParaRPr lang="ko-KR" altLang="en-US"/>
          </a:p>
        </p:txBody>
      </p:sp>
    </p:spTree>
    <p:extLst>
      <p:ext uri="{BB962C8B-B14F-4D97-AF65-F5344CB8AC3E}">
        <p14:creationId xmlns:p14="http://schemas.microsoft.com/office/powerpoint/2010/main" val="2433259682"/>
      </p:ext>
    </p:extLst>
  </p:cSld>
  <p:clrMapOvr>
    <a:masterClrMapping/>
  </p:clrMapOvr>
</p:sld>
</file>

<file path=ppt/theme/theme1.xml><?xml version="1.0" encoding="utf-8"?>
<a:theme xmlns:a="http://schemas.openxmlformats.org/drawingml/2006/main" name="Parcel">
  <a:themeElements>
    <a:clrScheme name="Custom 2">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D6F3D"/>
      </a:hlink>
      <a:folHlink>
        <a:srgbClr val="8D6F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CF2765F39071449AA0244D041A7D28" ma:contentTypeVersion="0" ma:contentTypeDescription="Create a new document." ma:contentTypeScope="" ma:versionID="a8bc912e7d472abd4363e36bfbd307bf">
  <xsd:schema xmlns:xsd="http://www.w3.org/2001/XMLSchema" xmlns:xs="http://www.w3.org/2001/XMLSchema" xmlns:p="http://schemas.microsoft.com/office/2006/metadata/properties" targetNamespace="http://schemas.microsoft.com/office/2006/metadata/properties" ma:root="true" ma:fieldsID="199dd0767d953581224a9f2f62e6715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DDF8D0-0EC0-489A-BB9F-F6D777CCE352}">
  <ds:schemaRefs>
    <ds:schemaRef ds:uri="http://schemas.microsoft.com/sharepoint/v3/contenttype/forms"/>
  </ds:schemaRefs>
</ds:datastoreItem>
</file>

<file path=customXml/itemProps2.xml><?xml version="1.0" encoding="utf-8"?>
<ds:datastoreItem xmlns:ds="http://schemas.openxmlformats.org/officeDocument/2006/customXml" ds:itemID="{7126C713-054D-4E36-A27F-0862485F8928}">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EC3850-AABD-46B3-8240-1B0B554522B2}">
  <ds:schemaRefs>
    <ds:schemaRef ds:uri="http://schemas.microsoft.com/office/2006/metadata/properties"/>
    <ds:schemaRef ds:uri="http://www.w3.org/XML/1998/namespace"/>
    <ds:schemaRef ds:uri="http://purl.org/dc/elements/1.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Parcel</Template>
  <TotalTime>0</TotalTime>
  <Words>2841</Words>
  <Application>Microsoft Office PowerPoint</Application>
  <PresentationFormat>화면 슬라이드 쇼(4:3)</PresentationFormat>
  <Paragraphs>451</Paragraphs>
  <Slides>30</Slides>
  <Notes>18</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30</vt:i4>
      </vt:variant>
    </vt:vector>
  </HeadingPairs>
  <TitlesOfParts>
    <vt:vector size="45" baseType="lpstr">
      <vt:lpstr>Acumin Pro</vt:lpstr>
      <vt:lpstr>helvetica neue</vt:lpstr>
      <vt:lpstr>Arial</vt:lpstr>
      <vt:lpstr>Calibri</vt:lpstr>
      <vt:lpstr>Calibri Light</vt:lpstr>
      <vt:lpstr>Cambria Math</vt:lpstr>
      <vt:lpstr>Courier New</vt:lpstr>
      <vt:lpstr>Franklin Gothic Book</vt:lpstr>
      <vt:lpstr>Franklin Gothic Demi Cond</vt:lpstr>
      <vt:lpstr>Franklin Gothic Medium</vt:lpstr>
      <vt:lpstr>Franklin Gothic Medium Cond</vt:lpstr>
      <vt:lpstr>Impact</vt:lpstr>
      <vt:lpstr>Roboto</vt:lpstr>
      <vt:lpstr>Wingdings</vt:lpstr>
      <vt:lpstr>Parcel</vt:lpstr>
      <vt:lpstr>Establishing the Correlation Between Bio-Data and Concentration Level Utilizing EEG Data </vt:lpstr>
      <vt:lpstr>Team members</vt:lpstr>
      <vt:lpstr>Agenda</vt:lpstr>
      <vt:lpstr>Introduction</vt:lpstr>
      <vt:lpstr>Introduction</vt:lpstr>
      <vt:lpstr>Introduction</vt:lpstr>
      <vt:lpstr>Introduction</vt:lpstr>
      <vt:lpstr>Literature Reviews</vt:lpstr>
      <vt:lpstr>Literature Reviews</vt:lpstr>
      <vt:lpstr>Literature Reviews</vt:lpstr>
      <vt:lpstr>Literature Reviews</vt:lpstr>
      <vt:lpstr>Literature Reviews</vt:lpstr>
      <vt:lpstr>Literature Reviews</vt:lpstr>
      <vt:lpstr>Literature Reviews</vt:lpstr>
      <vt:lpstr>Literature Reviews</vt:lpstr>
      <vt:lpstr>Literature Reviews</vt:lpstr>
      <vt:lpstr>Literature Reviews</vt:lpstr>
      <vt:lpstr>Methodology</vt:lpstr>
      <vt:lpstr>Methodology</vt:lpstr>
      <vt:lpstr>Methodology</vt:lpstr>
      <vt:lpstr>Methodology</vt:lpstr>
      <vt:lpstr>Methodology</vt:lpstr>
      <vt:lpstr>Methodology</vt:lpstr>
      <vt:lpstr>Methodology</vt:lpstr>
      <vt:lpstr>Methodology</vt:lpstr>
      <vt:lpstr>Future Plan</vt:lpstr>
      <vt:lpstr>References</vt:lpstr>
      <vt:lpstr>References</vt:lpstr>
      <vt:lpstr>Q&amp; A</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Jeongmin Seo</cp:lastModifiedBy>
  <cp:revision>1</cp:revision>
  <dcterms:created xsi:type="dcterms:W3CDTF">2020-02-06T20:42:06Z</dcterms:created>
  <dcterms:modified xsi:type="dcterms:W3CDTF">2023-11-01T15:07:49Z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0x010100EFCF2765F39071449AA0244D041A7D28</vt:lpwstr>
  </property>
  <property fmtid="{D5CDD505-2E9C-101B-9397-08002B2CF9AE}" pid="3" name="MSIP_Label_4044bd30-2ed7-4c9d-9d12-46200872a97b_Enabled">
    <vt:lpwstr>true</vt:lpwstr>
  </property>
  <property fmtid="{D5CDD505-2E9C-101B-9397-08002B2CF9AE}" pid="4" name="MSIP_Label_4044bd30-2ed7-4c9d-9d12-46200872a97b_SetDate">
    <vt:lpwstr>2023-10-24T14:33:20Z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355493c4-a13c-4e9f-b245-8e08f1d84d82</vt:lpwstr>
  </property>
  <property fmtid="{D5CDD505-2E9C-101B-9397-08002B2CF9AE}" pid="9" name="MSIP_Label_4044bd30-2ed7-4c9d-9d12-46200872a97b_ContentBits">
    <vt:lpwstr>0</vt:lpwstr>
  </property>
</Properties>
</file>