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46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07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46" r:id="rId187"/>
    <p:sldId id="447" r:id="rId188"/>
    <p:sldId id="448" r:id="rId189"/>
    <p:sldId id="449" r:id="rId190"/>
    <p:sldId id="450" r:id="rId191"/>
    <p:sldId id="451" r:id="rId192"/>
    <p:sldId id="452" r:id="rId193"/>
    <p:sldId id="453" r:id="rId194"/>
    <p:sldId id="454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70EF-0CEC-44A7-81C6-1B3DC70EBCE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B8A71-4D45-4E44-8A2A-F86E16BF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B8A71-4D45-4E44-8A2A-F86E16BFBA0A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1133" y="482930"/>
            <a:ext cx="522173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411" y="168605"/>
            <a:ext cx="8047177" cy="1268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153" y="1613103"/>
            <a:ext cx="7295692" cy="2354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Environmental%2Bpoisoning&amp;rlz=1C1CHBD_enBD774BD774&amp;source=lnms&amp;tbm=isch&amp;sa=X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pbsonline.org/articles/2015/7/3/images/JPharmBioallSci_2015_7_3_161_160005_u7.jpg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toxidroms%2Bgoodman%2Bgillman&amp;source=lnms&amp;tbm=isch&amp;sa=X&amp;ved=0ahUK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differential%2Bpoisoning%2Bdiagnosis%2Bgoodman&amp;source=lnms&amp;tbm=isch&amp;sa=X&amp;ved=0ahUKEwitxsix2" TargetMode="Externa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some%2Bcommon%2Bantidotes%2Band%2Btheir%2Bindication%2Bgoodman%2Bgilman&amp;source=lnms&amp;t" TargetMode="External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merckmanuals.com/professional/injuries-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glected_diseases/diseases/en/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ptodate.com/contents/lorazepam-pediatric-drug-information?source=see_lin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todate.com/contents/chlorpromazine-pediatric-drug-information?source=see_link" TargetMode="External"/><Relationship Id="rId2" Type="http://schemas.openxmlformats.org/officeDocument/2006/relationships/hyperlink" Target="http://www.uptodate.com/contents/midazolam-pediatric-drug-information?source=see_link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todate.com/contents/acetaminophen-paracetamol-pediatric-drug-information?source=see_link" TargetMode="External"/><Relationship Id="rId2" Type="http://schemas.openxmlformats.org/officeDocument/2006/relationships/hyperlink" Target="http://www.uptodate.com/contents/dantrolene-pediatric-drug-information?source=see_link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uptodate.com/contents/ibuprofen-pediatric-drug-information?source=see_link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todate.com/contents/lorazepam-drug-information?source=see_link" TargetMode="External"/><Relationship Id="rId2" Type="http://schemas.openxmlformats.org/officeDocument/2006/relationships/hyperlink" Target="http://www.uptodate.com/contents/midazolam-drug-information?source=see_link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paraselsus%2Bpoison&amp;source=lnms&amp;tbm=isch&amp;sa=X&amp;ved=0ahUKEwiSuLS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Environmental%2Bpoisoning&amp;rlz=1C1CHBD_enBD774BD774&amp;source=lnms&amp;tbm=isch&amp;sa=X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398" y="2472893"/>
            <a:ext cx="3299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Electric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Shock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0814" y="3900881"/>
            <a:ext cx="4942586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Dr Jackson Kwizera Ndekezi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Anesthesiologist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Critical care medicine fellow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95525" marR="5080" indent="-2131060">
              <a:lnSpc>
                <a:spcPts val="4990"/>
              </a:lnSpc>
              <a:spcBef>
                <a:spcPts val="10"/>
              </a:spcBef>
            </a:pPr>
            <a:r>
              <a:rPr spc="-5" dirty="0"/>
              <a:t>Many Factors</a:t>
            </a:r>
            <a:r>
              <a:rPr spc="20" dirty="0"/>
              <a:t> </a:t>
            </a:r>
            <a:r>
              <a:rPr spc="-5" dirty="0"/>
              <a:t>Determine</a:t>
            </a:r>
            <a:r>
              <a:rPr spc="10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Type </a:t>
            </a:r>
            <a:r>
              <a:rPr spc="-985" dirty="0"/>
              <a:t> </a:t>
            </a:r>
            <a:r>
              <a:rPr spc="-10" dirty="0"/>
              <a:t>Of </a:t>
            </a:r>
            <a:r>
              <a:rPr dirty="0"/>
              <a:t>Injury</a:t>
            </a:r>
            <a:r>
              <a:rPr spc="-5" dirty="0"/>
              <a:t> Occurs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666" y="1613103"/>
            <a:ext cx="7440295" cy="235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current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(ac 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dc)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amount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current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pathway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5927547"/>
            <a:ext cx="8519160" cy="640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4100"/>
              </a:lnSpc>
              <a:spcBef>
                <a:spcPts val="185"/>
              </a:spcBef>
            </a:pP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Reff: </a:t>
            </a:r>
            <a:r>
              <a:rPr sz="1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https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://ww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w.g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oogle.com/search?q=Environmental+poisoning&amp;rlz=1C1CHBD_enBD774BD774&amp;source=lnms&amp;tbm=isch&amp;sa=X </a:t>
            </a:r>
            <a:r>
              <a:rPr sz="1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&amp;ved=0ahUKEwjpqIbN1PXXAhVCRY8KHadTDXgQ_AUICigB&amp;biw=1350&amp;bih=626#imgrc=bKhje8ziEH_STM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:</a:t>
            </a:r>
            <a:endParaRPr sz="180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32991106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473709"/>
            <a:ext cx="8718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90" dirty="0"/>
              <a:t>F</a:t>
            </a:r>
            <a:r>
              <a:rPr sz="2600" dirty="0"/>
              <a:t>A</a:t>
            </a:r>
            <a:r>
              <a:rPr sz="2600" spc="5" dirty="0"/>
              <a:t>C</a:t>
            </a:r>
            <a:r>
              <a:rPr sz="2600" spc="-45" dirty="0"/>
              <a:t>T</a:t>
            </a:r>
            <a:r>
              <a:rPr sz="2600" dirty="0"/>
              <a:t>ORS</a:t>
            </a:r>
            <a:r>
              <a:rPr sz="2600" spc="-150" dirty="0"/>
              <a:t> </a:t>
            </a:r>
            <a:r>
              <a:rPr sz="2600" dirty="0"/>
              <a:t>AF</a:t>
            </a:r>
            <a:r>
              <a:rPr sz="2600" spc="-15" dirty="0"/>
              <a:t>F</a:t>
            </a:r>
            <a:r>
              <a:rPr sz="2600" dirty="0"/>
              <a:t>ECTING</a:t>
            </a:r>
            <a:r>
              <a:rPr sz="2600" spc="-40" dirty="0"/>
              <a:t> </a:t>
            </a:r>
            <a:r>
              <a:rPr sz="2600" dirty="0"/>
              <a:t>EN</a:t>
            </a:r>
            <a:r>
              <a:rPr sz="2600" spc="5" dirty="0"/>
              <a:t>V</a:t>
            </a:r>
            <a:r>
              <a:rPr sz="2600" dirty="0"/>
              <a:t>IRONME</a:t>
            </a:r>
            <a:r>
              <a:rPr sz="2600" spc="-15" dirty="0"/>
              <a:t>N</a:t>
            </a:r>
            <a:r>
              <a:rPr sz="2600" spc="-195" dirty="0"/>
              <a:t>T</a:t>
            </a:r>
            <a:r>
              <a:rPr sz="2600" spc="-10" dirty="0"/>
              <a:t>A</a:t>
            </a:r>
            <a:r>
              <a:rPr sz="2600" dirty="0"/>
              <a:t>L</a:t>
            </a:r>
            <a:r>
              <a:rPr sz="2600" spc="-165" dirty="0"/>
              <a:t> </a:t>
            </a:r>
            <a:r>
              <a:rPr sz="2600" dirty="0"/>
              <a:t>P</a:t>
            </a:r>
            <a:r>
              <a:rPr sz="2600" spc="5" dirty="0"/>
              <a:t>O</a:t>
            </a:r>
            <a:r>
              <a:rPr sz="2600" dirty="0"/>
              <a:t>ISONIN</a:t>
            </a:r>
            <a:r>
              <a:rPr sz="2600" spc="5" dirty="0"/>
              <a:t>G</a:t>
            </a:r>
            <a:r>
              <a:rPr sz="2600" dirty="0"/>
              <a:t>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718428" y="1142736"/>
            <a:ext cx="2762885" cy="49911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417195" indent="-405130">
              <a:lnSpc>
                <a:spcPct val="100000"/>
              </a:lnSpc>
              <a:spcBef>
                <a:spcPts val="1650"/>
              </a:spcBef>
              <a:buAutoNum type="alphaUcPeriod" startAt="4"/>
              <a:tabLst>
                <a:tab pos="41783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Pesticides</a:t>
            </a:r>
            <a:endParaRPr sz="2600">
              <a:latin typeface="Times New Roman"/>
              <a:cs typeface="Times New Roman"/>
            </a:endParaRPr>
          </a:p>
          <a:p>
            <a:pPr marL="762000" lvl="1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62635" algn="l"/>
              </a:tabLst>
            </a:pPr>
            <a:r>
              <a:rPr sz="2000" dirty="0">
                <a:latin typeface="Times New Roman"/>
                <a:cs typeface="Times New Roman"/>
              </a:rPr>
              <a:t>DDT</a:t>
            </a:r>
            <a:endParaRPr sz="2000">
              <a:latin typeface="Times New Roman"/>
              <a:cs typeface="Times New Roman"/>
            </a:endParaRPr>
          </a:p>
          <a:p>
            <a:pPr marL="398780" indent="-386715">
              <a:lnSpc>
                <a:spcPct val="100000"/>
              </a:lnSpc>
              <a:spcBef>
                <a:spcPts val="725"/>
              </a:spcBef>
              <a:buAutoNum type="alphaUcPeriod" startAt="4"/>
              <a:tabLst>
                <a:tab pos="399415" algn="l"/>
              </a:tabLst>
            </a:pPr>
            <a:r>
              <a:rPr sz="2600" b="1" dirty="0">
                <a:latin typeface="Times New Roman"/>
                <a:cs typeface="Times New Roman"/>
              </a:rPr>
              <a:t>Rodenticides</a:t>
            </a:r>
            <a:endParaRPr sz="2600">
              <a:latin typeface="Times New Roman"/>
              <a:cs typeface="Times New Roman"/>
            </a:endParaRPr>
          </a:p>
          <a:p>
            <a:pPr marL="786130" lvl="1" indent="-27876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86765" algn="l"/>
              </a:tabLst>
            </a:pPr>
            <a:r>
              <a:rPr sz="2200" spc="-5" dirty="0">
                <a:latin typeface="Times New Roman"/>
                <a:cs typeface="Times New Roman"/>
              </a:rPr>
              <a:t>KBr</a:t>
            </a:r>
            <a:endParaRPr sz="2200">
              <a:latin typeface="Times New Roman"/>
              <a:cs typeface="Times New Roman"/>
            </a:endParaRPr>
          </a:p>
          <a:p>
            <a:pPr marL="349885" indent="-337820">
              <a:lnSpc>
                <a:spcPct val="100000"/>
              </a:lnSpc>
              <a:spcBef>
                <a:spcPts val="680"/>
              </a:spcBef>
              <a:buAutoNum type="alphaUcPeriod" startAt="4"/>
              <a:tabLst>
                <a:tab pos="350520" algn="l"/>
              </a:tabLst>
            </a:pPr>
            <a:r>
              <a:rPr sz="2600" b="1" dirty="0">
                <a:latin typeface="Times New Roman"/>
                <a:cs typeface="Times New Roman"/>
              </a:rPr>
              <a:t>Heavy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metals</a:t>
            </a:r>
            <a:endParaRPr sz="26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Lead</a:t>
            </a:r>
            <a:endParaRPr sz="2000">
              <a:latin typeface="Times New Roman"/>
              <a:cs typeface="Times New Roman"/>
            </a:endParaRPr>
          </a:p>
          <a:p>
            <a:pPr marL="709930" lvl="1" indent="-25336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710565" algn="l"/>
              </a:tabLst>
            </a:pPr>
            <a:r>
              <a:rPr sz="2000" dirty="0">
                <a:latin typeface="Times New Roman"/>
                <a:cs typeface="Times New Roman"/>
              </a:rPr>
              <a:t>Mercury</a:t>
            </a:r>
            <a:endParaRPr sz="2000">
              <a:latin typeface="Times New Roman"/>
              <a:cs typeface="Times New Roman"/>
            </a:endParaRPr>
          </a:p>
          <a:p>
            <a:pPr marL="709930" lvl="1" indent="-2533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0565" algn="l"/>
              </a:tabLst>
            </a:pPr>
            <a:r>
              <a:rPr sz="2000" spc="-5" dirty="0">
                <a:latin typeface="Times New Roman"/>
                <a:cs typeface="Times New Roman"/>
              </a:rPr>
              <a:t>Cadmium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00"/>
              </a:lnSpc>
              <a:spcBef>
                <a:spcPts val="1175"/>
              </a:spcBef>
              <a:buAutoNum type="alphaUcPeriod" startAt="4"/>
              <a:tabLst>
                <a:tab pos="436245" algn="l"/>
              </a:tabLst>
            </a:pPr>
            <a:r>
              <a:rPr sz="2600" b="1" dirty="0">
                <a:latin typeface="Times New Roman"/>
                <a:cs typeface="Times New Roman"/>
              </a:rPr>
              <a:t>Gases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&amp;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inhaled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particles</a:t>
            </a:r>
            <a:endParaRPr sz="2600">
              <a:latin typeface="Times New Roman"/>
              <a:cs typeface="Times New Roman"/>
            </a:endParaRPr>
          </a:p>
          <a:p>
            <a:pPr marL="762000" lvl="1" indent="-25463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762635" algn="l"/>
              </a:tabLst>
            </a:pPr>
            <a:r>
              <a:rPr sz="2000" spc="-5" dirty="0">
                <a:latin typeface="Times New Roman"/>
                <a:cs typeface="Times New Roman"/>
              </a:rPr>
              <a:t>Smoking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71422"/>
            <a:ext cx="4253865" cy="465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195" indent="-404495">
              <a:lnSpc>
                <a:spcPct val="100000"/>
              </a:lnSpc>
              <a:spcBef>
                <a:spcPts val="105"/>
              </a:spcBef>
              <a:buAutoNum type="alphaUcPeriod"/>
              <a:tabLst>
                <a:tab pos="417195" algn="l"/>
              </a:tabLst>
            </a:pPr>
            <a:r>
              <a:rPr sz="2600" b="1" dirty="0">
                <a:latin typeface="Times New Roman"/>
                <a:cs typeface="Times New Roman"/>
              </a:rPr>
              <a:t>Halogenated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hydrocarbons</a:t>
            </a:r>
            <a:endParaRPr sz="26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Carbon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tetrachloride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Chloroform</a:t>
            </a:r>
            <a:endParaRPr sz="20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890"/>
              </a:spcBef>
              <a:buAutoNum type="alphaUcPeriod"/>
              <a:tabLst>
                <a:tab pos="38036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Aromatic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hydrocarbons</a:t>
            </a:r>
            <a:endParaRPr sz="26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Benzene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719455" lvl="1" indent="-250190">
              <a:lnSpc>
                <a:spcPct val="100000"/>
              </a:lnSpc>
              <a:buAutoNum type="arabicPeriod"/>
              <a:tabLst>
                <a:tab pos="720090" algn="l"/>
              </a:tabLst>
            </a:pPr>
            <a:r>
              <a:rPr sz="2000" spc="-20" dirty="0">
                <a:latin typeface="Times New Roman"/>
                <a:cs typeface="Times New Roman"/>
              </a:rPr>
              <a:t>Toluene</a:t>
            </a:r>
            <a:endParaRPr sz="200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spcBef>
                <a:spcPts val="890"/>
              </a:spcBef>
              <a:buAutoNum type="alphaUcPeriod"/>
              <a:tabLst>
                <a:tab pos="398145" algn="l"/>
              </a:tabLst>
            </a:pPr>
            <a:r>
              <a:rPr sz="2600" b="1" dirty="0">
                <a:latin typeface="Times New Roman"/>
                <a:cs typeface="Times New Roman"/>
              </a:rPr>
              <a:t>Alcohols</a:t>
            </a:r>
            <a:endParaRPr sz="26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Methanol</a:t>
            </a:r>
            <a:endParaRPr sz="20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1980"/>
              </a:spcBef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Propanolol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5067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793242"/>
            <a:ext cx="543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Halogenated</a:t>
            </a:r>
            <a:r>
              <a:rPr sz="4000" b="0" spc="1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hydrocarbon: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002" y="1627123"/>
            <a:ext cx="5411470" cy="171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Properties:</a:t>
            </a:r>
            <a:endParaRPr sz="2800">
              <a:latin typeface="Times New Roman"/>
              <a:cs typeface="Times New Roman"/>
            </a:endParaRPr>
          </a:p>
          <a:p>
            <a:pPr marL="634365" marR="3555365" indent="-5080">
              <a:lnSpc>
                <a:spcPct val="100000"/>
              </a:lnSpc>
              <a:spcBef>
                <a:spcPts val="1320"/>
              </a:spcBef>
            </a:pPr>
            <a:r>
              <a:rPr sz="1800" spc="-30" dirty="0">
                <a:latin typeface="Times New Roman"/>
                <a:cs typeface="Times New Roman"/>
              </a:rPr>
              <a:t>Volatile 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Lipid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soluble</a:t>
            </a:r>
            <a:endParaRPr sz="1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Exposing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inhalation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ingestion</a:t>
            </a:r>
            <a:endParaRPr sz="1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Most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depresses CNS(Central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Nervous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879" y="4376166"/>
            <a:ext cx="100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system.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3358686"/>
            <a:ext cx="6477635" cy="28651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68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Carbon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tetrachloride:</a:t>
            </a:r>
            <a:endParaRPr sz="2800">
              <a:latin typeface="Times New Roman"/>
              <a:cs typeface="Times New Roman"/>
            </a:endParaRPr>
          </a:p>
          <a:p>
            <a:pPr marL="691515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Times New Roman"/>
                <a:cs typeface="Times New Roman"/>
              </a:rPr>
              <a:t>Source: Contaminated</a:t>
            </a:r>
            <a:r>
              <a:rPr sz="1800" spc="-15" dirty="0">
                <a:latin typeface="Times New Roman"/>
                <a:cs typeface="Times New Roman"/>
              </a:rPr>
              <a:t> water.</a:t>
            </a:r>
            <a:endParaRPr sz="1800">
              <a:latin typeface="Times New Roman"/>
              <a:cs typeface="Times New Roman"/>
            </a:endParaRPr>
          </a:p>
          <a:p>
            <a:pPr marL="691515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Lower </a:t>
            </a:r>
            <a:r>
              <a:rPr sz="1800" dirty="0">
                <a:latin typeface="Times New Roman"/>
                <a:cs typeface="Times New Roman"/>
              </a:rPr>
              <a:t>level inhalation </a:t>
            </a:r>
            <a:r>
              <a:rPr sz="1800" spc="-5" dirty="0">
                <a:latin typeface="Times New Roman"/>
                <a:cs typeface="Times New Roman"/>
              </a:rPr>
              <a:t>produce </a:t>
            </a:r>
            <a:r>
              <a:rPr sz="1800" dirty="0">
                <a:latin typeface="Times New Roman"/>
                <a:cs typeface="Times New Roman"/>
              </a:rPr>
              <a:t>irritation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eyes &amp; respiratory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nausea,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vomiting, </a:t>
            </a:r>
            <a:r>
              <a:rPr sz="1800" dirty="0">
                <a:latin typeface="Times New Roman"/>
                <a:cs typeface="Times New Roman"/>
              </a:rPr>
              <a:t>coma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,death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CNS</a:t>
            </a:r>
            <a:endParaRPr sz="18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spcBef>
                <a:spcPts val="1070"/>
              </a:spcBef>
              <a:buAutoNum type="arabicPeriod" startAt="2"/>
              <a:tabLst>
                <a:tab pos="368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Chloroform:</a:t>
            </a:r>
            <a:endParaRPr sz="2800">
              <a:latin typeface="Times New Roman"/>
              <a:cs typeface="Times New Roman"/>
            </a:endParaRPr>
          </a:p>
          <a:p>
            <a:pPr marL="634365" marR="62865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Times New Roman"/>
                <a:cs typeface="Times New Roman"/>
              </a:rPr>
              <a:t>Adverse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carbon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tetra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chloride.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hepatotoxic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nephrotoxic.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1483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5" y="944956"/>
            <a:ext cx="6217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Aromatic</a:t>
            </a:r>
            <a:r>
              <a:rPr sz="4800" spc="-80" dirty="0"/>
              <a:t> </a:t>
            </a:r>
            <a:r>
              <a:rPr sz="4800" spc="-10" dirty="0"/>
              <a:t>hydrocarbon: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37461" y="1471938"/>
            <a:ext cx="6858634" cy="49390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b="1" spc="-10" dirty="0">
                <a:latin typeface="Times New Roman"/>
                <a:cs typeface="Times New Roman"/>
              </a:rPr>
              <a:t>Properties:</a:t>
            </a:r>
            <a:endParaRPr sz="2800">
              <a:latin typeface="Times New Roman"/>
              <a:cs typeface="Times New Roman"/>
            </a:endParaRPr>
          </a:p>
          <a:p>
            <a:pPr marL="1564005" indent="-34353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1564005" algn="l"/>
                <a:tab pos="1564640" algn="l"/>
              </a:tabLst>
            </a:pPr>
            <a:r>
              <a:rPr sz="2000" spc="-35" dirty="0">
                <a:latin typeface="Times New Roman"/>
                <a:cs typeface="Times New Roman"/>
              </a:rPr>
              <a:t>Volatile</a:t>
            </a:r>
            <a:endParaRPr sz="2000">
              <a:latin typeface="Times New Roman"/>
              <a:cs typeface="Times New Roman"/>
            </a:endParaRPr>
          </a:p>
          <a:p>
            <a:pPr marL="1564005" indent="-343535">
              <a:lnSpc>
                <a:spcPct val="100000"/>
              </a:lnSpc>
              <a:buFont typeface="Wingdings"/>
              <a:buChar char=""/>
              <a:tabLst>
                <a:tab pos="1564005" algn="l"/>
                <a:tab pos="1564640" algn="l"/>
              </a:tabLst>
            </a:pPr>
            <a:r>
              <a:rPr sz="2000" dirty="0">
                <a:latin typeface="Times New Roman"/>
                <a:cs typeface="Times New Roman"/>
              </a:rPr>
              <a:t>Lipid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soluble</a:t>
            </a:r>
            <a:endParaRPr sz="2000">
              <a:latin typeface="Times New Roman"/>
              <a:cs typeface="Times New Roman"/>
            </a:endParaRPr>
          </a:p>
          <a:p>
            <a:pPr marL="1564005" indent="-343535">
              <a:lnSpc>
                <a:spcPct val="100000"/>
              </a:lnSpc>
              <a:buFont typeface="Wingdings"/>
              <a:buChar char=""/>
              <a:tabLst>
                <a:tab pos="1564005" algn="l"/>
                <a:tab pos="1564640" algn="l"/>
              </a:tabLst>
            </a:pPr>
            <a:r>
              <a:rPr sz="2000" dirty="0">
                <a:latin typeface="Times New Roman"/>
                <a:cs typeface="Times New Roman"/>
              </a:rPr>
              <a:t>Exposing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inhalation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ingestion</a:t>
            </a:r>
            <a:endParaRPr sz="2000">
              <a:latin typeface="Times New Roman"/>
              <a:cs typeface="Times New Roman"/>
            </a:endParaRPr>
          </a:p>
          <a:p>
            <a:pPr marL="1564005" indent="-343535">
              <a:lnSpc>
                <a:spcPct val="100000"/>
              </a:lnSpc>
              <a:buFont typeface="Wingdings"/>
              <a:buChar char=""/>
              <a:tabLst>
                <a:tab pos="1564005" algn="l"/>
                <a:tab pos="1564640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depresses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CNS(Central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Nervous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System).</a:t>
            </a:r>
            <a:endParaRPr sz="20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805"/>
              </a:spcBef>
            </a:pPr>
            <a:r>
              <a:rPr sz="2400" b="1" spc="-5" dirty="0">
                <a:latin typeface="Times New Roman"/>
                <a:cs typeface="Times New Roman"/>
              </a:rPr>
              <a:t>Benzene: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Benzene:</a:t>
            </a:r>
            <a:endParaRPr sz="2000">
              <a:latin typeface="Times New Roman"/>
              <a:cs typeface="Times New Roman"/>
            </a:endParaRPr>
          </a:p>
          <a:p>
            <a:pPr marL="1219835" marR="19316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Combustion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fossil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fuels(gasoline)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Contaminated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water</a:t>
            </a:r>
            <a:endParaRPr sz="2000">
              <a:latin typeface="Times New Roman"/>
              <a:cs typeface="Times New Roman"/>
            </a:endParaRPr>
          </a:p>
          <a:p>
            <a:pPr marL="121539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Tobacco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smoke.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Side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Effects:</a:t>
            </a:r>
            <a:endParaRPr sz="2000">
              <a:latin typeface="Times New Roman"/>
              <a:cs typeface="Times New Roman"/>
            </a:endParaRPr>
          </a:p>
          <a:p>
            <a:pPr marL="1204595" marR="3079115" indent="1524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Hematopoietic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toxicities,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Leukemia, </a:t>
            </a:r>
            <a:r>
              <a:rPr sz="2000" dirty="0">
                <a:latin typeface="Times New Roman"/>
                <a:cs typeface="Times New Roman"/>
              </a:rPr>
              <a:t> Agranulocytosis.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06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77" y="976324"/>
            <a:ext cx="205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Alc</a:t>
            </a:r>
            <a:r>
              <a:rPr sz="4000" dirty="0"/>
              <a:t>o</a:t>
            </a:r>
            <a:r>
              <a:rPr sz="4000" spc="-5" dirty="0"/>
              <a:t>ho</a:t>
            </a:r>
            <a:r>
              <a:rPr sz="4000" dirty="0"/>
              <a:t>l</a:t>
            </a:r>
            <a:r>
              <a:rPr sz="4000" spc="-5" dirty="0"/>
              <a:t>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708150"/>
            <a:ext cx="7736205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marR="2533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Oxidization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alcohols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produce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toxic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coma,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hypotension,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seizures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Eg: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Methanol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oxidized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acid.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4000" b="1" spc="-5" dirty="0">
                <a:latin typeface="Times New Roman"/>
                <a:cs typeface="Times New Roman"/>
              </a:rPr>
              <a:t>Pesticides: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000" spc="-5" dirty="0">
                <a:latin typeface="Times New Roman"/>
                <a:cs typeface="Times New Roman"/>
              </a:rPr>
              <a:t>Carbamate insecticides,  </a:t>
            </a:r>
            <a:r>
              <a:rPr sz="2000" dirty="0">
                <a:latin typeface="Times New Roman"/>
                <a:cs typeface="Times New Roman"/>
              </a:rPr>
              <a:t>rotenone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 pyrethroids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sodium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channel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tremors,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convulsions,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burning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itching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spc="-5" dirty="0">
                <a:latin typeface="Times New Roman"/>
                <a:cs typeface="Times New Roman"/>
              </a:rPr>
              <a:t>Rodenticides:</a:t>
            </a:r>
            <a:endParaRPr sz="4000">
              <a:latin typeface="Times New Roman"/>
              <a:cs typeface="Times New Roman"/>
            </a:endParaRPr>
          </a:p>
          <a:p>
            <a:pPr marL="12700" marR="596265">
              <a:lnSpc>
                <a:spcPct val="100000"/>
              </a:lnSpc>
              <a:spcBef>
                <a:spcPts val="1875"/>
              </a:spcBef>
            </a:pPr>
            <a:r>
              <a:rPr sz="2000" spc="-5" dirty="0">
                <a:latin typeface="Times New Roman"/>
                <a:cs typeface="Times New Roman"/>
              </a:rPr>
              <a:t>Sometimes </a:t>
            </a:r>
            <a:r>
              <a:rPr sz="2000" dirty="0">
                <a:latin typeface="Times New Roman"/>
                <a:cs typeface="Times New Roman"/>
              </a:rPr>
              <a:t>suicidal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accidental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ingestion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rodenticides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symptoms.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1413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21233"/>
            <a:ext cx="574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Gases &amp;</a:t>
            </a:r>
            <a:r>
              <a:rPr sz="4000" spc="-15" dirty="0"/>
              <a:t> </a:t>
            </a:r>
            <a:r>
              <a:rPr sz="4000" dirty="0"/>
              <a:t>inhaled</a:t>
            </a:r>
            <a:r>
              <a:rPr sz="4000" spc="15" dirty="0"/>
              <a:t> </a:t>
            </a:r>
            <a:r>
              <a:rPr sz="4000" spc="-5" dirty="0"/>
              <a:t>particles: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62583" y="1212066"/>
            <a:ext cx="7360920" cy="48393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spc="-10" dirty="0">
                <a:latin typeface="Times New Roman"/>
                <a:cs typeface="Times New Roman"/>
              </a:rPr>
              <a:t>CO:</a:t>
            </a:r>
            <a:endParaRPr sz="2800">
              <a:latin typeface="Times New Roman"/>
              <a:cs typeface="Times New Roman"/>
            </a:endParaRPr>
          </a:p>
          <a:p>
            <a:pPr marL="1029335" indent="-343535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Colorless,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odorless,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tasteless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gas.</a:t>
            </a:r>
            <a:endParaRPr sz="2000">
              <a:latin typeface="Times New Roman"/>
              <a:cs typeface="Times New Roman"/>
            </a:endParaRPr>
          </a:p>
          <a:p>
            <a:pPr marL="1029335" indent="-343535">
              <a:lnSpc>
                <a:spcPts val="2280"/>
              </a:lnSpc>
              <a:spcBef>
                <a:spcPts val="1920"/>
              </a:spcBef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Fireplaces,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burning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stoves,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kerosene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heaters</a:t>
            </a:r>
            <a:endParaRPr sz="2000">
              <a:latin typeface="Times New Roman"/>
              <a:cs typeface="Times New Roman"/>
            </a:endParaRPr>
          </a:p>
          <a:p>
            <a:pPr marL="102933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dirty="0">
                <a:latin typeface="Times New Roman"/>
                <a:cs typeface="Times New Roman"/>
              </a:rPr>
              <a:t> source.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029335" marR="1098550" indent="-342900">
              <a:lnSpc>
                <a:spcPts val="2160"/>
              </a:lnSpc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spc="-5" dirty="0">
                <a:latin typeface="Times New Roman"/>
                <a:cs typeface="Times New Roman"/>
              </a:rPr>
              <a:t>Symptoms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 poisoning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include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headache,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lethargy,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confusion,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drowsiness,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800" b="1" spc="-5" dirty="0">
                <a:latin typeface="Times New Roman"/>
                <a:cs typeface="Times New Roman"/>
              </a:rPr>
              <a:t>Cyanide:</a:t>
            </a:r>
            <a:endParaRPr sz="2800">
              <a:latin typeface="Times New Roman"/>
              <a:cs typeface="Times New Roman"/>
            </a:endParaRPr>
          </a:p>
          <a:p>
            <a:pPr marL="1029335" indent="-343535">
              <a:lnSpc>
                <a:spcPts val="2280"/>
              </a:lnSpc>
              <a:spcBef>
                <a:spcPts val="470"/>
              </a:spcBef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absorbed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body,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inactivate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cytochrome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oxidase</a:t>
            </a:r>
            <a:endParaRPr sz="2000">
              <a:latin typeface="Times New Roman"/>
              <a:cs typeface="Times New Roman"/>
            </a:endParaRPr>
          </a:p>
          <a:p>
            <a:pPr marL="1029335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enzyme </a:t>
            </a: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inhibit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respiration.</a:t>
            </a:r>
            <a:endParaRPr sz="2000">
              <a:latin typeface="Times New Roman"/>
              <a:cs typeface="Times New Roman"/>
            </a:endParaRPr>
          </a:p>
          <a:p>
            <a:pPr marL="1029335" indent="-34353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Death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occur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cyanide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poisoning.</a:t>
            </a:r>
            <a:endParaRPr sz="2000">
              <a:latin typeface="Times New Roman"/>
              <a:cs typeface="Times New Roman"/>
            </a:endParaRPr>
          </a:p>
          <a:p>
            <a:pPr marL="1029335" indent="-34353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1029335" algn="l"/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Sodium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nitrite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sodium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thiosulfate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antidote.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164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03757"/>
            <a:ext cx="146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Asbestos: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499743"/>
            <a:ext cx="7045959" cy="41751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400" marR="5080" indent="-342900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1041400" algn="l"/>
                <a:tab pos="1042035" algn="l"/>
              </a:tabLst>
            </a:pPr>
            <a:r>
              <a:rPr sz="2000" dirty="0">
                <a:latin typeface="Times New Roman"/>
                <a:cs typeface="Times New Roman"/>
              </a:rPr>
              <a:t>Exposure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asbestos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asbestosis,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mesothelioma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cancer.</a:t>
            </a:r>
            <a:endParaRPr sz="2000">
              <a:latin typeface="Times New Roman"/>
              <a:cs typeface="Times New Roman"/>
            </a:endParaRPr>
          </a:p>
          <a:p>
            <a:pPr marL="1041400" indent="-343535">
              <a:lnSpc>
                <a:spcPts val="2280"/>
              </a:lnSpc>
              <a:spcBef>
                <a:spcPts val="1885"/>
              </a:spcBef>
              <a:buFont typeface="Wingdings"/>
              <a:buChar char=""/>
              <a:tabLst>
                <a:tab pos="1041400" algn="l"/>
                <a:tab pos="1042035" algn="l"/>
              </a:tabLst>
            </a:pPr>
            <a:r>
              <a:rPr sz="2000" dirty="0">
                <a:latin typeface="Times New Roman"/>
                <a:cs typeface="Times New Roman"/>
              </a:rPr>
              <a:t>Asbestosis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chronic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pulmonary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treatments.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Silica:</a:t>
            </a:r>
            <a:endParaRPr sz="2800">
              <a:latin typeface="Times New Roman"/>
              <a:cs typeface="Times New Roman"/>
            </a:endParaRPr>
          </a:p>
          <a:p>
            <a:pPr marL="1041400" indent="-343535">
              <a:lnSpc>
                <a:spcPct val="100000"/>
              </a:lnSpc>
              <a:spcBef>
                <a:spcPts val="550"/>
              </a:spcBef>
              <a:buFont typeface="Wingdings"/>
              <a:buChar char=""/>
              <a:tabLst>
                <a:tab pos="1041400" algn="l"/>
                <a:tab pos="1042035" algn="l"/>
              </a:tabLst>
            </a:pPr>
            <a:r>
              <a:rPr sz="2000" dirty="0">
                <a:latin typeface="Times New Roman"/>
                <a:cs typeface="Times New Roman"/>
              </a:rPr>
              <a:t>Mines,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foundries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construction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silica.</a:t>
            </a:r>
            <a:endParaRPr sz="2000">
              <a:latin typeface="Times New Roman"/>
              <a:cs typeface="Times New Roman"/>
            </a:endParaRPr>
          </a:p>
          <a:p>
            <a:pPr marL="1041400" indent="-343535">
              <a:lnSpc>
                <a:spcPts val="2280"/>
              </a:lnSpc>
              <a:spcBef>
                <a:spcPts val="1920"/>
              </a:spcBef>
              <a:buFont typeface="Wingdings"/>
              <a:buChar char=""/>
              <a:tabLst>
                <a:tab pos="1041400" algn="l"/>
                <a:tab pos="1042035" algn="l"/>
              </a:tabLst>
            </a:pPr>
            <a:r>
              <a:rPr sz="2000" dirty="0">
                <a:latin typeface="Times New Roman"/>
                <a:cs typeface="Times New Roman"/>
              </a:rPr>
              <a:t>Exposure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silica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silicosis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(ie.</a:t>
            </a:r>
            <a:r>
              <a:rPr sz="2000" spc="-5" dirty="0">
                <a:latin typeface="Times New Roman"/>
                <a:cs typeface="Times New Roman"/>
              </a:rPr>
              <a:t> progressive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lung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disease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fibrosis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emphysema).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041400" marR="253365" indent="-342900">
              <a:lnSpc>
                <a:spcPts val="2160"/>
              </a:lnSpc>
              <a:buFont typeface="Wingdings"/>
              <a:buChar char=""/>
              <a:tabLst>
                <a:tab pos="1041400" algn="l"/>
                <a:tab pos="1042035" algn="l"/>
              </a:tabLst>
            </a:pPr>
            <a:r>
              <a:rPr sz="2000" spc="-5" dirty="0">
                <a:latin typeface="Times New Roman"/>
                <a:cs typeface="Times New Roman"/>
              </a:rPr>
              <a:t>Silicosis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incurable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prognosis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poor.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4524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454912"/>
            <a:ext cx="719709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20%-70%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barbiturates.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attempt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suicide.</a:t>
            </a:r>
            <a:endParaRPr sz="2000">
              <a:latin typeface="Times New Roman"/>
              <a:cs typeface="Times New Roman"/>
            </a:endParaRPr>
          </a:p>
          <a:p>
            <a:pPr marL="12700" marR="303403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Fatal </a:t>
            </a:r>
            <a:r>
              <a:rPr sz="2000" dirty="0">
                <a:latin typeface="Times New Roman"/>
                <a:cs typeface="Times New Roman"/>
              </a:rPr>
              <a:t>dose: 10 </a:t>
            </a:r>
            <a:r>
              <a:rPr sz="2000" spc="-10" dirty="0">
                <a:latin typeface="Times New Roman"/>
                <a:cs typeface="Times New Roman"/>
              </a:rPr>
              <a:t>times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clinical </a:t>
            </a:r>
            <a:r>
              <a:rPr sz="2000" dirty="0">
                <a:latin typeface="Times New Roman"/>
                <a:cs typeface="Times New Roman"/>
              </a:rPr>
              <a:t>dose.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Death</a:t>
            </a:r>
            <a:r>
              <a:rPr sz="2000" spc="-5" dirty="0">
                <a:latin typeface="Times New Roman"/>
                <a:cs typeface="Times New Roman"/>
              </a:rPr>
              <a:t> comes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cardiovascular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Sign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symptoms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barbiturates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poisoning: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CNS: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Drowsiness,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respiratory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depression,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coma.</a:t>
            </a:r>
            <a:endParaRPr sz="2000">
              <a:latin typeface="Times New Roman"/>
              <a:cs typeface="Times New Roman"/>
            </a:endParaRPr>
          </a:p>
          <a:p>
            <a:pPr marL="12700" marR="5175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CVS: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Cardiovascular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collapse,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Hypotension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Dehydration,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shock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Lungs: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Pulmonary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oedema,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Bronchopneumonia</a:t>
            </a:r>
            <a:endParaRPr sz="2000">
              <a:latin typeface="Times New Roman"/>
              <a:cs typeface="Times New Roman"/>
            </a:endParaRPr>
          </a:p>
          <a:p>
            <a:pPr marL="12700" marR="28282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Kidney: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Cerebral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depression,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Temperature: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Hypothermia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Eye: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Miosis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Hypoxia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(later)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Skin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Death</a:t>
            </a:r>
            <a:r>
              <a:rPr sz="2000" spc="-5" dirty="0">
                <a:latin typeface="Times New Roman"/>
                <a:cs typeface="Times New Roman"/>
              </a:rPr>
              <a:t> from: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respiratory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755980"/>
            <a:ext cx="5010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Barbiturate</a:t>
            </a:r>
            <a:r>
              <a:rPr sz="4000" spc="-25" dirty="0"/>
              <a:t> </a:t>
            </a:r>
            <a:r>
              <a:rPr sz="4000" dirty="0"/>
              <a:t>Poisoning: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5076995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2080386"/>
            <a:ext cx="6188075" cy="289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General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measures: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unabsorbed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drug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stomach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wash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O2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inhalation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Universal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antidote: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charcoal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antidote: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iphenazole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Specific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measures: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Antibiotic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pulmonary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infection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Times New Roman"/>
                <a:cs typeface="Times New Roman"/>
              </a:rPr>
              <a:t>Cardiotonic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Dopamine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182370"/>
            <a:ext cx="662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latin typeface="Times New Roman"/>
                <a:cs typeface="Times New Roman"/>
              </a:rPr>
              <a:t>Treatment</a:t>
            </a:r>
            <a:r>
              <a:rPr sz="3600" b="0" spc="1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of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Barbiturate</a:t>
            </a:r>
            <a:r>
              <a:rPr sz="3600" b="0" spc="2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Poisoning: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47213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994" y="1531112"/>
            <a:ext cx="46316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Symptoms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signs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morphine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poisoning:</a:t>
            </a:r>
            <a:endParaRPr sz="20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Coma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Miosis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Extreme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slowing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respiration</a:t>
            </a:r>
            <a:endParaRPr sz="20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Times New Roman"/>
                <a:cs typeface="Times New Roman"/>
              </a:rPr>
              <a:t>Secondary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Loss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skeletal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muscle </a:t>
            </a:r>
            <a:r>
              <a:rPr sz="2000" dirty="0">
                <a:latin typeface="Times New Roman"/>
                <a:cs typeface="Times New Roman"/>
              </a:rPr>
              <a:t>tone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Absence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reflexes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Cyanosis</a:t>
            </a:r>
            <a:endParaRPr sz="20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Times New Roman"/>
                <a:cs typeface="Times New Roman"/>
              </a:rPr>
              <a:t>Diagonostic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Respiratory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depression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Miosis</a:t>
            </a:r>
            <a:endParaRPr sz="2000">
              <a:latin typeface="Times New Roman"/>
              <a:cs typeface="Times New Roman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815162"/>
            <a:ext cx="6432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Opoid</a:t>
            </a:r>
            <a:r>
              <a:rPr sz="4000" spc="5" dirty="0"/>
              <a:t> </a:t>
            </a:r>
            <a:r>
              <a:rPr sz="4000" spc="-5" dirty="0"/>
              <a:t>Poisoning</a:t>
            </a:r>
            <a:r>
              <a:rPr sz="4000" dirty="0"/>
              <a:t> </a:t>
            </a:r>
            <a:r>
              <a:rPr sz="4000" spc="-5" dirty="0"/>
              <a:t>(Morphine):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12662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365885" marR="5080" indent="-1144905">
              <a:lnSpc>
                <a:spcPts val="4990"/>
              </a:lnSpc>
              <a:spcBef>
                <a:spcPts val="10"/>
              </a:spcBef>
            </a:pPr>
            <a:r>
              <a:rPr spc="-5" dirty="0"/>
              <a:t>After</a:t>
            </a:r>
            <a:r>
              <a:rPr spc="-10" dirty="0"/>
              <a:t> </a:t>
            </a:r>
            <a:r>
              <a:rPr spc="-5" dirty="0"/>
              <a:t>A Low</a:t>
            </a:r>
            <a:r>
              <a:rPr dirty="0"/>
              <a:t> </a:t>
            </a:r>
            <a:r>
              <a:rPr spc="-5" dirty="0"/>
              <a:t>Voltage</a:t>
            </a:r>
            <a:r>
              <a:rPr spc="5" dirty="0"/>
              <a:t> </a:t>
            </a:r>
            <a:r>
              <a:rPr spc="-5" dirty="0"/>
              <a:t>Shock</a:t>
            </a:r>
            <a:r>
              <a:rPr spc="-10" dirty="0"/>
              <a:t> </a:t>
            </a:r>
            <a:r>
              <a:rPr spc="-5" dirty="0"/>
              <a:t>a </a:t>
            </a:r>
            <a:r>
              <a:rPr dirty="0"/>
              <a:t>Person </a:t>
            </a:r>
            <a:r>
              <a:rPr spc="-985" dirty="0"/>
              <a:t> </a:t>
            </a:r>
            <a:r>
              <a:rPr dirty="0"/>
              <a:t>Should</a:t>
            </a:r>
            <a:r>
              <a:rPr spc="-25" dirty="0"/>
              <a:t> </a:t>
            </a:r>
            <a:r>
              <a:rPr spc="-5" dirty="0"/>
              <a:t>Call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Doctor</a:t>
            </a:r>
            <a:r>
              <a:rPr dirty="0"/>
              <a:t> </a:t>
            </a:r>
            <a:r>
              <a:rPr spc="-5" dirty="0"/>
              <a:t>If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-If</a:t>
            </a:r>
            <a:r>
              <a:rPr spc="-15" dirty="0"/>
              <a:t> </a:t>
            </a:r>
            <a:r>
              <a:rPr dirty="0"/>
              <a:t>burn</a:t>
            </a:r>
            <a:r>
              <a:rPr spc="-2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spc="-5" dirty="0"/>
              <a:t>healing</a:t>
            </a:r>
            <a:r>
              <a:rPr spc="-20" dirty="0"/>
              <a:t> </a:t>
            </a:r>
            <a:r>
              <a:rPr spc="-5" dirty="0"/>
              <a:t>well</a:t>
            </a:r>
          </a:p>
          <a:p>
            <a:pPr marL="13335">
              <a:lnSpc>
                <a:spcPct val="100000"/>
              </a:lnSpc>
              <a:spcBef>
                <a:spcPts val="45"/>
              </a:spcBef>
            </a:pPr>
            <a:endParaRPr sz="3550"/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-Burns with</a:t>
            </a:r>
            <a:r>
              <a:rPr spc="5" dirty="0"/>
              <a:t> </a:t>
            </a:r>
            <a:r>
              <a:rPr spc="-5" dirty="0"/>
              <a:t>increasing</a:t>
            </a:r>
            <a:r>
              <a:rPr spc="-15" dirty="0"/>
              <a:t> </a:t>
            </a:r>
            <a:r>
              <a:rPr spc="-5" dirty="0"/>
              <a:t>redness soreness,or</a:t>
            </a:r>
            <a:r>
              <a:rPr dirty="0"/>
              <a:t> </a:t>
            </a:r>
            <a:r>
              <a:rPr spc="-5" dirty="0"/>
              <a:t>damage</a:t>
            </a:r>
          </a:p>
          <a:p>
            <a:pPr marL="13335">
              <a:lnSpc>
                <a:spcPct val="100000"/>
              </a:lnSpc>
              <a:spcBef>
                <a:spcPts val="45"/>
              </a:spcBef>
            </a:pPr>
            <a:endParaRPr sz="3550"/>
          </a:p>
          <a:p>
            <a:pPr marL="26034">
              <a:lnSpc>
                <a:spcPct val="100000"/>
              </a:lnSpc>
            </a:pPr>
            <a:r>
              <a:rPr spc="-5" dirty="0"/>
              <a:t>-Any</a:t>
            </a:r>
            <a:r>
              <a:rPr spc="-10" dirty="0"/>
              <a:t> </a:t>
            </a:r>
            <a:r>
              <a:rPr spc="-5" dirty="0"/>
              <a:t>electric</a:t>
            </a:r>
            <a:r>
              <a:rPr spc="-10" dirty="0"/>
              <a:t> </a:t>
            </a:r>
            <a:r>
              <a:rPr spc="-5" dirty="0"/>
              <a:t>shock in</a:t>
            </a:r>
            <a:r>
              <a:rPr dirty="0"/>
              <a:t> </a:t>
            </a:r>
            <a:r>
              <a:rPr spc="-5" dirty="0"/>
              <a:t>a </a:t>
            </a:r>
            <a:r>
              <a:rPr spc="-10" dirty="0"/>
              <a:t>women</a:t>
            </a:r>
            <a:r>
              <a:rPr spc="15" dirty="0"/>
              <a:t> </a:t>
            </a:r>
            <a:r>
              <a:rPr spc="-5" dirty="0"/>
              <a:t>who</a:t>
            </a:r>
            <a:r>
              <a:rPr spc="5" dirty="0"/>
              <a:t> </a:t>
            </a:r>
            <a:r>
              <a:rPr spc="-5" dirty="0"/>
              <a:t>is pregnant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194" y="2217166"/>
            <a:ext cx="5286375" cy="3806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Stomach </a:t>
            </a:r>
            <a:r>
              <a:rPr sz="2000" dirty="0">
                <a:latin typeface="Times New Roman"/>
                <a:cs typeface="Times New Roman"/>
              </a:rPr>
              <a:t>wash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KMnO4.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Gastric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Administration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charcoal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Times New Roman"/>
                <a:cs typeface="Times New Roman"/>
              </a:rPr>
              <a:t>Specific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antidote:</a:t>
            </a:r>
            <a:endParaRPr sz="2400">
              <a:latin typeface="Times New Roman"/>
              <a:cs typeface="Times New Roman"/>
            </a:endParaRPr>
          </a:p>
          <a:p>
            <a:pPr marL="984885" indent="-572135">
              <a:lnSpc>
                <a:spcPct val="100000"/>
              </a:lnSpc>
              <a:spcBef>
                <a:spcPts val="15"/>
              </a:spcBef>
              <a:buAutoNum type="romanU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Naloxane(0.4-0.8mg)</a:t>
            </a:r>
            <a:endParaRPr sz="2000">
              <a:latin typeface="Times New Roman"/>
              <a:cs typeface="Times New Roman"/>
            </a:endParaRPr>
          </a:p>
          <a:p>
            <a:pPr marL="984885" indent="-572135">
              <a:lnSpc>
                <a:spcPct val="100000"/>
              </a:lnSpc>
              <a:buAutoNum type="romanU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Naltroxone</a:t>
            </a:r>
            <a:endParaRPr sz="2000">
              <a:latin typeface="Times New Roman"/>
              <a:cs typeface="Times New Roman"/>
            </a:endParaRPr>
          </a:p>
          <a:p>
            <a:pPr marL="984885" indent="-572135">
              <a:lnSpc>
                <a:spcPct val="100000"/>
              </a:lnSpc>
              <a:buAutoNum type="romanU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Nalorphine</a:t>
            </a:r>
            <a:endParaRPr sz="2000">
              <a:latin typeface="Times New Roman"/>
              <a:cs typeface="Times New Roman"/>
            </a:endParaRPr>
          </a:p>
          <a:p>
            <a:pPr marL="984885" indent="-572135">
              <a:lnSpc>
                <a:spcPct val="100000"/>
              </a:lnSpc>
              <a:buAutoNum type="romanU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levallorphan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Keep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repeated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pinching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Times New Roman"/>
                <a:cs typeface="Times New Roman"/>
              </a:rPr>
              <a:t>O2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inhalation</a:t>
            </a:r>
            <a:endParaRPr sz="2000">
              <a:latin typeface="Times New Roman"/>
              <a:cs typeface="Times New Roman"/>
            </a:endParaRPr>
          </a:p>
          <a:p>
            <a:pPr marL="12700" marR="1056005">
              <a:lnSpc>
                <a:spcPts val="2500"/>
              </a:lnSpc>
              <a:spcBef>
                <a:spcPts val="390"/>
              </a:spcBef>
            </a:pPr>
            <a:r>
              <a:rPr sz="2400" b="1" spc="-5" dirty="0">
                <a:latin typeface="Times New Roman"/>
                <a:cs typeface="Times New Roman"/>
              </a:rPr>
              <a:t>Coramine: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respiratory </a:t>
            </a:r>
            <a:r>
              <a:rPr sz="2000" dirty="0">
                <a:latin typeface="Times New Roman"/>
                <a:cs typeface="Times New Roman"/>
              </a:rPr>
              <a:t>depression.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1000mi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5%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glucose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i/v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05966"/>
            <a:ext cx="5156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Management of</a:t>
            </a:r>
            <a:r>
              <a:rPr sz="3600" dirty="0"/>
              <a:t> </a:t>
            </a:r>
            <a:r>
              <a:rPr sz="3600" spc="-5" dirty="0"/>
              <a:t>Morphine </a:t>
            </a:r>
            <a:r>
              <a:rPr sz="3600" spc="-885" dirty="0"/>
              <a:t> </a:t>
            </a:r>
            <a:r>
              <a:rPr sz="3600" dirty="0"/>
              <a:t>Poisoning: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966885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94" y="2005025"/>
            <a:ext cx="5847715" cy="438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39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Acetaminophen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effective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analgesic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anti-pyretic.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875"/>
              </a:lnSpc>
            </a:pPr>
            <a:r>
              <a:rPr sz="2400" b="1" spc="-5" dirty="0">
                <a:latin typeface="Times New Roman"/>
                <a:cs typeface="Times New Roman"/>
              </a:rPr>
              <a:t>Dose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paracetamol:</a:t>
            </a:r>
            <a:endParaRPr sz="2400">
              <a:latin typeface="Times New Roman"/>
              <a:cs typeface="Times New Roman"/>
            </a:endParaRPr>
          </a:p>
          <a:p>
            <a:pPr marL="469900" marR="1403985" algn="just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Daily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dose: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500mg,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1-2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4-6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hourly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 </a:t>
            </a:r>
            <a:r>
              <a:rPr sz="2000" dirty="0">
                <a:latin typeface="Times New Roman"/>
                <a:cs typeface="Times New Roman"/>
              </a:rPr>
              <a:t>dose: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4gm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daily</a:t>
            </a:r>
            <a:endParaRPr sz="2000">
              <a:latin typeface="Times New Roman"/>
              <a:cs typeface="Times New Roman"/>
            </a:endParaRPr>
          </a:p>
          <a:p>
            <a:pPr marL="469900" marR="282956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dose: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1-4gm/day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Toxic </a:t>
            </a:r>
            <a:r>
              <a:rPr sz="2000" dirty="0">
                <a:latin typeface="Times New Roman"/>
                <a:cs typeface="Times New Roman"/>
              </a:rPr>
              <a:t>dose : &gt;150mg/kg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dose: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&gt;250mg/kg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25" dirty="0">
                <a:latin typeface="Times New Roman"/>
                <a:cs typeface="Times New Roman"/>
              </a:rPr>
              <a:t>Toxicities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paracetamol: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toxicities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Nausea</a:t>
            </a:r>
            <a:endParaRPr sz="2000">
              <a:latin typeface="Times New Roman"/>
              <a:cs typeface="Times New Roman"/>
            </a:endParaRPr>
          </a:p>
          <a:p>
            <a:pPr marL="469900" marR="3726179">
              <a:lnSpc>
                <a:spcPct val="120000"/>
              </a:lnSpc>
            </a:pPr>
            <a:r>
              <a:rPr sz="2000" spc="-35" dirty="0">
                <a:latin typeface="Times New Roman"/>
                <a:cs typeface="Times New Roman"/>
              </a:rPr>
              <a:t>Vomiting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Anorexia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Abdominal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159510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Acetaminophen</a:t>
            </a:r>
            <a:r>
              <a:rPr sz="4000" spc="-25" dirty="0"/>
              <a:t> </a:t>
            </a:r>
            <a:r>
              <a:rPr sz="4000" dirty="0"/>
              <a:t>Poisoning: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811532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1698701"/>
            <a:ext cx="6198870" cy="3503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501390" indent="-457200">
              <a:lnSpc>
                <a:spcPct val="1002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Delayed toxicities: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Hepatic necrosis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Hypoglycaemic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Pancytopenia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Leucopenia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395"/>
              </a:lnSpc>
            </a:pPr>
            <a:r>
              <a:rPr sz="2000" dirty="0">
                <a:latin typeface="Times New Roman"/>
                <a:cs typeface="Times New Roman"/>
              </a:rPr>
              <a:t>Skin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rash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/>
                <a:cs typeface="Times New Roman"/>
              </a:rPr>
              <a:t>Management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acute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overdose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paracetamol: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Gastric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lavage</a:t>
            </a:r>
            <a:endParaRPr sz="2000">
              <a:latin typeface="Times New Roman"/>
              <a:cs typeface="Times New Roman"/>
            </a:endParaRPr>
          </a:p>
          <a:p>
            <a:pPr marL="469900" marR="26746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Antidote: </a:t>
            </a:r>
            <a:r>
              <a:rPr sz="2000" spc="-5" dirty="0">
                <a:latin typeface="Times New Roman"/>
                <a:cs typeface="Times New Roman"/>
              </a:rPr>
              <a:t>acetylcysteine </a:t>
            </a:r>
            <a:r>
              <a:rPr sz="2000" dirty="0">
                <a:latin typeface="Times New Roman"/>
                <a:cs typeface="Times New Roman"/>
              </a:rPr>
              <a:t>(iv)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I/V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steroid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antihistamines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Monitoring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therapy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damage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47699"/>
            <a:ext cx="2387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Continued…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0824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1852625"/>
            <a:ext cx="37649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133475" indent="-457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Acute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toxicities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TCA: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CNS: </a:t>
            </a:r>
            <a:r>
              <a:rPr sz="2000" spc="-5" dirty="0">
                <a:latin typeface="Times New Roman"/>
                <a:cs typeface="Times New Roman"/>
              </a:rPr>
              <a:t>Excitement </a:t>
            </a:r>
            <a:r>
              <a:rPr sz="2000" dirty="0">
                <a:latin typeface="Times New Roman"/>
                <a:cs typeface="Times New Roman"/>
              </a:rPr>
              <a:t> Convulsion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Heart: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Cardiac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arrythmia,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hypotension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Treatment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acute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TCA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toxicities:</a:t>
            </a:r>
            <a:endParaRPr sz="2000">
              <a:latin typeface="Times New Roman"/>
              <a:cs typeface="Times New Roman"/>
            </a:endParaRPr>
          </a:p>
          <a:p>
            <a:pPr marL="393700" marR="1465580" indent="-139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Activated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charcoal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Gastric lavage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Physostigmine</a:t>
            </a:r>
            <a:endParaRPr sz="20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Anti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arrythmic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drug</a:t>
            </a:r>
            <a:endParaRPr sz="20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Anti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convulsant: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Diazepam.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912622"/>
            <a:ext cx="573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Antidepressant</a:t>
            </a:r>
            <a:r>
              <a:rPr sz="4000" spc="-20" dirty="0"/>
              <a:t> </a:t>
            </a:r>
            <a:r>
              <a:rPr sz="4000" dirty="0"/>
              <a:t>Poisoning: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7794693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801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333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828800"/>
            <a:ext cx="4038600" cy="4343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599058"/>
            <a:ext cx="68548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POISONING</a:t>
            </a:r>
            <a:r>
              <a:rPr spc="-50" dirty="0"/>
              <a:t> </a:t>
            </a:r>
            <a:r>
              <a:rPr dirty="0"/>
              <a:t>–</a:t>
            </a:r>
            <a:r>
              <a:rPr spc="-8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PHARMACIST’S </a:t>
            </a:r>
            <a:r>
              <a:rPr spc="-785" dirty="0"/>
              <a:t> </a:t>
            </a:r>
            <a:r>
              <a:rPr dirty="0"/>
              <a:t>ROLE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PREVENTING: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822450"/>
            <a:ext cx="3916045" cy="420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911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52095" algn="l"/>
              </a:tabLst>
            </a:pPr>
            <a:r>
              <a:rPr sz="2000" dirty="0">
                <a:latin typeface="Times New Roman"/>
                <a:cs typeface="Times New Roman"/>
              </a:rPr>
              <a:t>Apply expert knowledge 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pharmacology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behaviors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Conduct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Perform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epidemiologic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surveillance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planning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antidote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endParaRPr sz="2000">
              <a:latin typeface="Times New Roman"/>
              <a:cs typeface="Times New Roman"/>
            </a:endParaRPr>
          </a:p>
          <a:p>
            <a:pPr marL="267970" indent="-25590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8605" algn="l"/>
              </a:tabLst>
            </a:pPr>
            <a:r>
              <a:rPr sz="2000" spc="-5" dirty="0">
                <a:latin typeface="Times New Roman"/>
                <a:cs typeface="Times New Roman"/>
              </a:rPr>
              <a:t>Participate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clinical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toxicology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12700" marR="150495">
              <a:lnSpc>
                <a:spcPct val="100000"/>
              </a:lnSpc>
              <a:spcBef>
                <a:spcPts val="1085"/>
              </a:spcBef>
              <a:buAutoNum type="arabicPeriod" startAt="7"/>
              <a:tabLst>
                <a:tab pos="268605" algn="l"/>
              </a:tabLst>
            </a:pPr>
            <a:r>
              <a:rPr sz="2000" spc="-5" dirty="0">
                <a:latin typeface="Times New Roman"/>
                <a:cs typeface="Times New Roman"/>
              </a:rPr>
              <a:t>Run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drug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centre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3169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00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8839" y="6232347"/>
            <a:ext cx="69888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Reff:</a:t>
            </a:r>
            <a:r>
              <a:rPr sz="1200" spc="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http://www.jpbsonline.org/articles/2015/7/3/images/JPharmBioallSci_2015_7_3_161_160005_u7.jpg</a:t>
            </a:r>
            <a:endParaRPr sz="1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4874"/>
            <a:ext cx="8868410" cy="10922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840"/>
              </a:spcBef>
            </a:pPr>
            <a:r>
              <a:rPr sz="3800" dirty="0"/>
              <a:t>The</a:t>
            </a:r>
            <a:r>
              <a:rPr sz="3800" spc="-10" dirty="0"/>
              <a:t> </a:t>
            </a:r>
            <a:r>
              <a:rPr sz="3800" dirty="0"/>
              <a:t>Role</a:t>
            </a:r>
            <a:r>
              <a:rPr sz="3800" spc="5" dirty="0"/>
              <a:t> </a:t>
            </a:r>
            <a:r>
              <a:rPr sz="3800" dirty="0"/>
              <a:t>of</a:t>
            </a:r>
            <a:r>
              <a:rPr sz="3800" spc="-10" dirty="0"/>
              <a:t> </a:t>
            </a:r>
            <a:r>
              <a:rPr sz="3800" dirty="0"/>
              <a:t>Clinical</a:t>
            </a:r>
            <a:r>
              <a:rPr sz="3800" spc="-25" dirty="0"/>
              <a:t> </a:t>
            </a:r>
            <a:r>
              <a:rPr sz="3800" dirty="0"/>
              <a:t>Pharmacist</a:t>
            </a:r>
            <a:r>
              <a:rPr sz="3800" spc="-45" dirty="0"/>
              <a:t> </a:t>
            </a:r>
            <a:r>
              <a:rPr sz="3800" dirty="0"/>
              <a:t>to </a:t>
            </a:r>
            <a:r>
              <a:rPr sz="3800" spc="-10" dirty="0"/>
              <a:t>Prevent </a:t>
            </a:r>
            <a:r>
              <a:rPr sz="3800" spc="-935" dirty="0"/>
              <a:t> </a:t>
            </a:r>
            <a:r>
              <a:rPr sz="3800" dirty="0"/>
              <a:t>Poisoning: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293279812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69137"/>
            <a:ext cx="2420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Diagnosis: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204" y="1663954"/>
            <a:ext cx="7586345" cy="4662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257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Consideration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poisoning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patients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with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altered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consciousness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unexplained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symptoms:</a:t>
            </a:r>
            <a:endParaRPr sz="2000">
              <a:latin typeface="Times New Roman"/>
              <a:cs typeface="Times New Roman"/>
            </a:endParaRPr>
          </a:p>
          <a:p>
            <a:pPr marL="828675" indent="-34353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828040" algn="l"/>
                <a:tab pos="828675" algn="l"/>
              </a:tabLst>
            </a:pPr>
            <a:r>
              <a:rPr sz="2000" dirty="0">
                <a:latin typeface="Times New Roman"/>
                <a:cs typeface="Times New Roman"/>
              </a:rPr>
              <a:t>Assess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patient.</a:t>
            </a:r>
            <a:endParaRPr sz="2000">
              <a:latin typeface="Times New Roman"/>
              <a:cs typeface="Times New Roman"/>
            </a:endParaRPr>
          </a:p>
          <a:p>
            <a:pPr marL="828675" marR="314325" indent="-343535">
              <a:lnSpc>
                <a:spcPct val="100000"/>
              </a:lnSpc>
              <a:buFont typeface="Wingdings"/>
              <a:buChar char=""/>
              <a:tabLst>
                <a:tab pos="828040" algn="l"/>
                <a:tab pos="828675" algn="l"/>
              </a:tabLst>
            </a:pPr>
            <a:r>
              <a:rPr sz="2000" dirty="0">
                <a:latin typeface="Times New Roman"/>
                <a:cs typeface="Times New Roman"/>
              </a:rPr>
              <a:t>Severe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poisoning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rapid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intervention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airway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compromise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cardiopulmonary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collapse.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1" dirty="0">
                <a:latin typeface="Times New Roman"/>
                <a:cs typeface="Times New Roman"/>
              </a:rPr>
              <a:t>History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available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sources:</a:t>
            </a:r>
            <a:endParaRPr sz="2000">
              <a:latin typeface="Times New Roman"/>
              <a:cs typeface="Times New Roman"/>
            </a:endParaRPr>
          </a:p>
          <a:p>
            <a:pPr marL="513080" marR="508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latin typeface="Times New Roman"/>
                <a:cs typeface="Times New Roman"/>
              </a:rPr>
              <a:t>History is often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valuable tool. Because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patients (eg,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preverbal children, suicidal or psychotic adults, patients with </a:t>
            </a:r>
            <a:r>
              <a:rPr sz="2000" spc="-5" dirty="0">
                <a:latin typeface="Times New Roman"/>
                <a:cs typeface="Times New Roman"/>
              </a:rPr>
              <a:t>altered </a:t>
            </a:r>
            <a:r>
              <a:rPr sz="2000" dirty="0">
                <a:latin typeface="Times New Roman"/>
                <a:cs typeface="Times New Roman"/>
              </a:rPr>
              <a:t> consciousness)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friends,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relatives,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rescue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personnel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questioned.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dirty="0">
                <a:latin typeface="Times New Roman"/>
                <a:cs typeface="Times New Roman"/>
              </a:rPr>
              <a:t>Selective,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directed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testing:</a:t>
            </a:r>
            <a:endParaRPr sz="2000">
              <a:latin typeface="Times New Roman"/>
              <a:cs typeface="Times New Roman"/>
            </a:endParaRPr>
          </a:p>
          <a:p>
            <a:pPr marL="513080" marR="208915">
              <a:lnSpc>
                <a:spcPct val="100000"/>
              </a:lnSpc>
              <a:spcBef>
                <a:spcPts val="1120"/>
              </a:spcBef>
            </a:pP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examination </a:t>
            </a:r>
            <a:r>
              <a:rPr sz="2000" spc="-10" dirty="0">
                <a:latin typeface="Times New Roman"/>
                <a:cs typeface="Times New Roman"/>
              </a:rPr>
              <a:t>sometimes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suggesting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substances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521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902" y="5971743"/>
            <a:ext cx="80479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Ref source: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https://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www.google.com/search?q=toxidroms+goodman+gillman&amp;source=lnms&amp;tbm=isch&amp;sa=X&amp;ved=0ahUK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EwjYif_wu5rTAhVFpY8KHfZZDPwQ_AUICSgC&amp;biw=1366&amp;bih=659#imgrc=ba_cXQN-HfOufM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4576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20" dirty="0"/>
              <a:t> </a:t>
            </a:r>
            <a:r>
              <a:rPr dirty="0"/>
              <a:t>PRINCIPLES</a:t>
            </a:r>
            <a:r>
              <a:rPr spc="-3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POISONING </a:t>
            </a:r>
            <a:r>
              <a:rPr spc="-785" dirty="0"/>
              <a:t> </a:t>
            </a:r>
            <a:r>
              <a:rPr spc="-50" dirty="0"/>
              <a:t>TREATMENT: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994" y="1904185"/>
            <a:ext cx="3538220" cy="40049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10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Initial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stabilization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Topical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decontamination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Activated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charcoal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Gastric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emptying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Whole-bowel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irrigation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Alkaline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diuresis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Dialysis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Specific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antidotes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37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Ongoing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supportive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395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125" y="0"/>
            <a:ext cx="8006715" cy="221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ts val="4990"/>
              </a:lnSpc>
              <a:spcBef>
                <a:spcPts val="105"/>
              </a:spcBef>
            </a:pPr>
            <a:r>
              <a:rPr spc="-5" dirty="0"/>
              <a:t>following a low voltage </a:t>
            </a:r>
            <a:r>
              <a:rPr dirty="0"/>
              <a:t>shock </a:t>
            </a:r>
            <a:r>
              <a:rPr spc="-5" dirty="0"/>
              <a:t>a person </a:t>
            </a:r>
            <a:r>
              <a:rPr spc="-985" dirty="0"/>
              <a:t> </a:t>
            </a:r>
            <a:r>
              <a:rPr spc="-5" dirty="0"/>
              <a:t>should go to the emergnency </a:t>
            </a:r>
            <a:r>
              <a:rPr dirty="0"/>
              <a:t> </a:t>
            </a:r>
            <a:r>
              <a:rPr spc="-5" dirty="0"/>
              <a:t>depArtment</a:t>
            </a:r>
            <a:r>
              <a:rPr spc="-10" dirty="0"/>
              <a:t> </a:t>
            </a:r>
            <a:r>
              <a:rPr spc="-5" dirty="0"/>
              <a:t>if</a:t>
            </a:r>
          </a:p>
          <a:p>
            <a:pPr marL="377190">
              <a:lnSpc>
                <a:spcPts val="2255"/>
              </a:lnSpc>
            </a:pPr>
            <a:r>
              <a:rPr sz="2800" spc="-5" dirty="0"/>
              <a:t>-Any</a:t>
            </a:r>
            <a:r>
              <a:rPr sz="2800" spc="-20" dirty="0"/>
              <a:t> </a:t>
            </a:r>
            <a:r>
              <a:rPr sz="2800" spc="-5" dirty="0"/>
              <a:t>noticeable</a:t>
            </a:r>
            <a:r>
              <a:rPr sz="2800" spc="-30" dirty="0"/>
              <a:t> </a:t>
            </a:r>
            <a:r>
              <a:rPr sz="2800" dirty="0"/>
              <a:t>burns</a:t>
            </a:r>
            <a:r>
              <a:rPr sz="2800" spc="-20" dirty="0"/>
              <a:t> </a:t>
            </a:r>
            <a:r>
              <a:rPr sz="2800" spc="-5" dirty="0"/>
              <a:t>on</a:t>
            </a:r>
            <a:r>
              <a:rPr sz="2800" spc="5" dirty="0"/>
              <a:t> </a:t>
            </a:r>
            <a:r>
              <a:rPr sz="2800" spc="-5" dirty="0"/>
              <a:t>skin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37666" y="2564383"/>
            <a:ext cx="7310755" cy="324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-Unconsciousness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189230">
              <a:lnSpc>
                <a:spcPct val="104299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-Numbness, tingling, paralysis, </a:t>
            </a:r>
            <a:r>
              <a:rPr sz="2800" dirty="0">
                <a:latin typeface="Times New Roman"/>
                <a:cs typeface="Times New Roman"/>
              </a:rPr>
              <a:t>vision, </a:t>
            </a:r>
            <a:r>
              <a:rPr sz="2800" spc="-5" dirty="0">
                <a:latin typeface="Times New Roman"/>
                <a:cs typeface="Times New Roman"/>
              </a:rPr>
              <a:t>hearing, 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speech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promblems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103899"/>
              </a:lnSpc>
            </a:pPr>
            <a:r>
              <a:rPr sz="2800" spc="-5" dirty="0">
                <a:latin typeface="Times New Roman"/>
                <a:cs typeface="Times New Roman"/>
              </a:rPr>
              <a:t>-An electric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shock in a </a:t>
            </a:r>
            <a:r>
              <a:rPr sz="2800" spc="-10" dirty="0">
                <a:latin typeface="Times New Roman"/>
                <a:cs typeface="Times New Roman"/>
              </a:rPr>
              <a:t>women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weeks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pregnant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2255" cy="6858000"/>
            <a:chOff x="0" y="0"/>
            <a:chExt cx="91522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5867400"/>
              <a:ext cx="3657600" cy="457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0" y="5085588"/>
              <a:ext cx="609600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5943600"/>
              <a:ext cx="1752600" cy="3581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6291071"/>
              <a:ext cx="685800" cy="27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7802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352" y="47066"/>
            <a:ext cx="766699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6445" marR="5080" indent="-202438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INI</a:t>
            </a:r>
            <a:r>
              <a:rPr sz="2900" spc="-10" dirty="0"/>
              <a:t>T</a:t>
            </a:r>
            <a:r>
              <a:rPr sz="2900" dirty="0"/>
              <a:t>IAL</a:t>
            </a:r>
            <a:r>
              <a:rPr sz="2900" spc="-220" dirty="0"/>
              <a:t> </a:t>
            </a:r>
            <a:r>
              <a:rPr sz="2900" dirty="0"/>
              <a:t>TR</a:t>
            </a:r>
            <a:r>
              <a:rPr sz="2900" spc="-15" dirty="0"/>
              <a:t>E</a:t>
            </a:r>
            <a:r>
              <a:rPr sz="2900" spc="-220" dirty="0"/>
              <a:t>A</a:t>
            </a:r>
            <a:r>
              <a:rPr sz="2900" dirty="0"/>
              <a:t>T</a:t>
            </a:r>
            <a:r>
              <a:rPr sz="2900" spc="-10" dirty="0"/>
              <a:t>M</a:t>
            </a:r>
            <a:r>
              <a:rPr sz="2900" dirty="0"/>
              <a:t>ENT</a:t>
            </a:r>
            <a:r>
              <a:rPr sz="2900" spc="-40" dirty="0"/>
              <a:t> </a:t>
            </a:r>
            <a:r>
              <a:rPr sz="2900" dirty="0"/>
              <a:t>OPT</a:t>
            </a:r>
            <a:r>
              <a:rPr sz="2900" spc="-10" dirty="0"/>
              <a:t>I</a:t>
            </a:r>
            <a:r>
              <a:rPr sz="2900" dirty="0"/>
              <a:t>ON</a:t>
            </a:r>
            <a:r>
              <a:rPr sz="2900" spc="-10" dirty="0"/>
              <a:t> </a:t>
            </a:r>
            <a:r>
              <a:rPr sz="2900" dirty="0"/>
              <a:t>FOR</a:t>
            </a:r>
            <a:r>
              <a:rPr sz="2900" spc="-180" dirty="0"/>
              <a:t> </a:t>
            </a:r>
            <a:r>
              <a:rPr sz="2900" dirty="0"/>
              <a:t>ACUTE  POISONING:</a:t>
            </a:r>
            <a:r>
              <a:rPr sz="2900" spc="-195" dirty="0"/>
              <a:t> </a:t>
            </a:r>
            <a:r>
              <a:rPr sz="2900" dirty="0"/>
              <a:t>ABCDE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47152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5735523"/>
            <a:ext cx="8425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Reff: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https:/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/www.google.com/se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rch?q=differential+poisoning+diagnosis+goodman&amp;source=lnms&amp;tbm=isch&amp;sa=X&amp;ved=0ahUKEwitxsix2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ZrTAhUXT48KHe0wD68Q_AUIBigB&amp;biw=1366&amp;bih=659#tbm=isch&amp;q=initial+treatment+aoroach+for+acute+poisoning+goodman&amp;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imgrc=ZWXm9CIs-vlaRM: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200" y="5155691"/>
            <a:ext cx="1371600" cy="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87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9157970" cy="6563995"/>
            <a:chOff x="-6095" y="0"/>
            <a:chExt cx="9157970" cy="6563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5799"/>
              <a:ext cx="9144000" cy="5486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0" y="685800"/>
                  </a:moveTo>
                  <a:lnTo>
                    <a:pt x="9144000" y="685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3229" y="0"/>
            <a:ext cx="3176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FFFFFF"/>
                </a:solidFill>
                <a:latin typeface="Myanmar Text"/>
                <a:cs typeface="Myanmar Text"/>
              </a:rPr>
              <a:t>Specific</a:t>
            </a:r>
            <a:r>
              <a:rPr b="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b="0" spc="-5" dirty="0">
                <a:solidFill>
                  <a:srgbClr val="FFFFFF"/>
                </a:solidFill>
                <a:latin typeface="Myanmar Text"/>
                <a:cs typeface="Myanmar Text"/>
              </a:rPr>
              <a:t>antidotes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057" y="6156147"/>
            <a:ext cx="854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Reff:https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://ww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w.g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oogle.com/search?q=some+common+antidotes+and+their+indication+goodman+gilman&amp;source=lnms&amp;t </a:t>
            </a:r>
            <a:r>
              <a:rPr sz="1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bm=isch&amp;sa=X&amp;ved=0ahUKEwjkis2pwprTAhUCS48KHVfyB5QQ_AUICCgB&amp;biw=1366&amp;bih=659#imgrc=DIjg9T3ETkOe-M:</a:t>
            </a:r>
            <a:endParaRPr sz="120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29672256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02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044" y="2081911"/>
            <a:ext cx="767905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065" marR="281305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000" dirty="0">
                <a:latin typeface="Times New Roman"/>
                <a:cs typeface="Times New Roman"/>
              </a:rPr>
              <a:t>Goodman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Gillman’s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Pharmacological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Therapeutics,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12</a:t>
            </a:r>
            <a:r>
              <a:rPr sz="1950" spc="7" baseline="25641" dirty="0">
                <a:latin typeface="Times New Roman"/>
                <a:cs typeface="Times New Roman"/>
              </a:rPr>
              <a:t>th</a:t>
            </a:r>
            <a:r>
              <a:rPr sz="1950" spc="23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Chapter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520065" indent="-4572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000" dirty="0">
                <a:latin typeface="Times New Roman"/>
                <a:cs typeface="Times New Roman"/>
              </a:rPr>
              <a:t>Lippincott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Illustrated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Reviews: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Pharmacology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Chapter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</a:t>
            </a:r>
            <a:endParaRPr sz="2000">
              <a:latin typeface="Times New Roman"/>
              <a:cs typeface="Times New Roman"/>
            </a:endParaRPr>
          </a:p>
          <a:p>
            <a:pPr marL="520065" marR="1743075" indent="-4572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000" dirty="0">
                <a:latin typeface="Times New Roman"/>
                <a:cs typeface="Times New Roman"/>
                <a:hlinkClick r:id="rId2"/>
              </a:rPr>
              <a:t>http: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/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/</a:t>
            </a:r>
            <a:r>
              <a:rPr sz="2000" dirty="0">
                <a:latin typeface="Times New Roman"/>
                <a:cs typeface="Times New Roman"/>
                <a:hlinkClick r:id="rId2"/>
              </a:rPr>
              <a:t>w</a:t>
            </a:r>
            <a:r>
              <a:rPr sz="2000" spc="5" dirty="0">
                <a:latin typeface="Times New Roman"/>
                <a:cs typeface="Times New Roman"/>
                <a:hlinkClick r:id="rId2"/>
              </a:rPr>
              <a:t>w</a:t>
            </a:r>
            <a:r>
              <a:rPr sz="2000" spc="-130" dirty="0">
                <a:latin typeface="Times New Roman"/>
                <a:cs typeface="Times New Roman"/>
                <a:hlinkClick r:id="rId2"/>
              </a:rPr>
              <a:t>w</a:t>
            </a:r>
            <a:r>
              <a:rPr sz="2000" dirty="0">
                <a:latin typeface="Times New Roman"/>
                <a:cs typeface="Times New Roman"/>
                <a:hlinkClick r:id="rId2"/>
              </a:rPr>
              <a:t>.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m</a:t>
            </a:r>
            <a:r>
              <a:rPr sz="2000" dirty="0">
                <a:latin typeface="Times New Roman"/>
                <a:cs typeface="Times New Roman"/>
                <a:hlinkClick r:id="rId2"/>
              </a:rPr>
              <a:t>erc</a:t>
            </a:r>
            <a:r>
              <a:rPr sz="2000" spc="5" dirty="0">
                <a:latin typeface="Times New Roman"/>
                <a:cs typeface="Times New Roman"/>
                <a:hlinkClick r:id="rId2"/>
              </a:rPr>
              <a:t>k</a:t>
            </a:r>
            <a:r>
              <a:rPr sz="2000" spc="-25" dirty="0">
                <a:latin typeface="Times New Roman"/>
                <a:cs typeface="Times New Roman"/>
                <a:hlinkClick r:id="rId2"/>
              </a:rPr>
              <a:t>m</a:t>
            </a:r>
            <a:r>
              <a:rPr sz="2000" dirty="0">
                <a:latin typeface="Times New Roman"/>
                <a:cs typeface="Times New Roman"/>
                <a:hlinkClick r:id="rId2"/>
              </a:rPr>
              <a:t>an</a:t>
            </a:r>
            <a:r>
              <a:rPr sz="2000" spc="5" dirty="0">
                <a:latin typeface="Times New Roman"/>
                <a:cs typeface="Times New Roman"/>
                <a:hlinkClick r:id="rId2"/>
              </a:rPr>
              <a:t>u</a:t>
            </a:r>
            <a:r>
              <a:rPr sz="2000" dirty="0">
                <a:latin typeface="Times New Roman"/>
                <a:cs typeface="Times New Roman"/>
                <a:hlinkClick r:id="rId2"/>
              </a:rPr>
              <a:t>a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l</a:t>
            </a:r>
            <a:r>
              <a:rPr sz="2000" dirty="0">
                <a:latin typeface="Times New Roman"/>
                <a:cs typeface="Times New Roman"/>
                <a:hlinkClick r:id="rId2"/>
              </a:rPr>
              <a:t>s.co</a:t>
            </a:r>
            <a:r>
              <a:rPr sz="2000" spc="-30" dirty="0">
                <a:latin typeface="Times New Roman"/>
                <a:cs typeface="Times New Roman"/>
                <a:hlinkClick r:id="rId2"/>
              </a:rPr>
              <a:t>m</a:t>
            </a:r>
            <a:r>
              <a:rPr sz="2000" dirty="0">
                <a:latin typeface="Times New Roman"/>
                <a:cs typeface="Times New Roman"/>
                <a:hlinkClick r:id="rId2"/>
              </a:rPr>
              <a:t>/p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r</a:t>
            </a:r>
            <a:r>
              <a:rPr sz="2000" dirty="0">
                <a:latin typeface="Times New Roman"/>
                <a:cs typeface="Times New Roman"/>
                <a:hlinkClick r:id="rId2"/>
              </a:rPr>
              <a:t>ofes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s</a:t>
            </a:r>
            <a:r>
              <a:rPr sz="2000" dirty="0">
                <a:latin typeface="Times New Roman"/>
                <a:cs typeface="Times New Roman"/>
                <a:hlinkClick r:id="rId2"/>
              </a:rPr>
              <a:t>i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o</a:t>
            </a:r>
            <a:r>
              <a:rPr sz="2000" dirty="0">
                <a:latin typeface="Times New Roman"/>
                <a:cs typeface="Times New Roman"/>
                <a:hlinkClick r:id="rId2"/>
              </a:rPr>
              <a:t>na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l</a:t>
            </a:r>
            <a:r>
              <a:rPr sz="2000" dirty="0">
                <a:latin typeface="Times New Roman"/>
                <a:cs typeface="Times New Roman"/>
                <a:hlinkClick r:id="rId2"/>
              </a:rPr>
              <a:t>/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i</a:t>
            </a:r>
            <a:r>
              <a:rPr sz="2000" dirty="0">
                <a:latin typeface="Times New Roman"/>
                <a:cs typeface="Times New Roman"/>
                <a:hlinkClick r:id="rId2"/>
              </a:rPr>
              <a:t>n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j</a:t>
            </a:r>
            <a:r>
              <a:rPr sz="2000" dirty="0">
                <a:latin typeface="Times New Roman"/>
                <a:cs typeface="Times New Roman"/>
                <a:hlinkClick r:id="rId2"/>
              </a:rPr>
              <a:t>ur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i</a:t>
            </a:r>
            <a:r>
              <a:rPr sz="2000" dirty="0">
                <a:latin typeface="Times New Roman"/>
                <a:cs typeface="Times New Roman"/>
                <a:hlinkClick r:id="rId2"/>
              </a:rPr>
              <a:t>es-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poisoning/poisoning/general-principles-of-poisoning</a:t>
            </a:r>
            <a:endParaRPr sz="2000">
              <a:latin typeface="Times New Roman"/>
              <a:cs typeface="Times New Roman"/>
            </a:endParaRPr>
          </a:p>
          <a:p>
            <a:pPr marL="520065" indent="-4572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000" spc="-15" dirty="0">
                <a:latin typeface="Times New Roman"/>
                <a:cs typeface="Times New Roman"/>
                <a:hlinkClick r:id="rId3"/>
              </a:rPr>
              <a:t>www.Wikipedia.com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1008634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References: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4695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Bite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Management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–Neglected </a:t>
            </a:r>
            <a:r>
              <a:rPr b="0" spc="-107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Occupational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Diseases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3626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By</a:t>
            </a:r>
            <a:r>
              <a:rPr sz="28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Dr.</a:t>
            </a:r>
            <a:r>
              <a:rPr sz="28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Ashok Laddha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162810"/>
            <a:ext cx="165100" cy="956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spc="-5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010" y="3162810"/>
            <a:ext cx="476567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Emergency </a:t>
            </a:r>
            <a:r>
              <a:rPr sz="2800" spc="-10" dirty="0">
                <a:solidFill>
                  <a:srgbClr val="FF0000"/>
                </a:solidFill>
                <a:latin typeface="Georgia"/>
                <a:cs typeface="Georgia"/>
              </a:rPr>
              <a:t>Medicine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Georgia"/>
                <a:cs typeface="Georgia"/>
              </a:rPr>
              <a:t>Occupational</a:t>
            </a:r>
            <a:r>
              <a:rPr sz="2800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health</a:t>
            </a:r>
            <a:r>
              <a:rPr sz="28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Georgia"/>
                <a:cs typeface="Georgia"/>
              </a:rPr>
              <a:t>physician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664354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64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Backg</a:t>
            </a:r>
            <a:r>
              <a:rPr sz="4000" b="0" spc="-25" dirty="0">
                <a:latin typeface="Trebuchet MS"/>
                <a:cs typeface="Trebuchet MS"/>
              </a:rPr>
              <a:t>r</a:t>
            </a:r>
            <a:r>
              <a:rPr sz="4000" b="0" spc="-5" dirty="0">
                <a:latin typeface="Trebuchet MS"/>
                <a:cs typeface="Trebuchet MS"/>
              </a:rPr>
              <a:t>ound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3534" cy="39624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Snakebite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is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occupational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hazard</a:t>
            </a:r>
            <a:r>
              <a:rPr sz="2200" dirty="0">
                <a:latin typeface="Georgia"/>
                <a:cs typeface="Georgia"/>
              </a:rPr>
              <a:t> causing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considerable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morbidity and mortality worldwide, particularly so in tropical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countries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like </a:t>
            </a:r>
            <a:r>
              <a:rPr sz="2200" spc="-5" dirty="0">
                <a:latin typeface="Georgia"/>
                <a:cs typeface="Georgia"/>
              </a:rPr>
              <a:t>India.</a:t>
            </a:r>
            <a:endParaRPr sz="22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An </a:t>
            </a:r>
            <a:r>
              <a:rPr sz="2200" spc="-5" dirty="0">
                <a:latin typeface="Georgia"/>
                <a:cs typeface="Georgia"/>
              </a:rPr>
              <a:t>estimated 50,000 Indians </a:t>
            </a:r>
            <a:r>
              <a:rPr sz="2200" spc="-10" dirty="0">
                <a:latin typeface="Georgia"/>
                <a:cs typeface="Georgia"/>
              </a:rPr>
              <a:t>die </a:t>
            </a:r>
            <a:r>
              <a:rPr sz="2200" dirty="0">
                <a:latin typeface="Georgia"/>
                <a:cs typeface="Georgia"/>
              </a:rPr>
              <a:t>due </a:t>
            </a:r>
            <a:r>
              <a:rPr sz="2200" spc="-5" dirty="0">
                <a:latin typeface="Georgia"/>
                <a:cs typeface="Georgia"/>
              </a:rPr>
              <a:t>to venomous snakebite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every </a:t>
            </a:r>
            <a:r>
              <a:rPr sz="2200" spc="-5" dirty="0">
                <a:latin typeface="Georgia"/>
                <a:cs typeface="Georgia"/>
              </a:rPr>
              <a:t>year, </a:t>
            </a:r>
            <a:r>
              <a:rPr sz="2200" spc="-10" dirty="0">
                <a:latin typeface="Georgia"/>
                <a:cs typeface="Georgia"/>
              </a:rPr>
              <a:t>seventy </a:t>
            </a:r>
            <a:r>
              <a:rPr sz="2200" spc="-5" dirty="0">
                <a:latin typeface="Georgia"/>
                <a:cs typeface="Georgia"/>
              </a:rPr>
              <a:t>percent of </a:t>
            </a:r>
            <a:r>
              <a:rPr sz="2200" spc="-10" dirty="0">
                <a:latin typeface="Georgia"/>
                <a:cs typeface="Georgia"/>
              </a:rPr>
              <a:t>whom </a:t>
            </a:r>
            <a:r>
              <a:rPr sz="2200" spc="-5" dirty="0">
                <a:latin typeface="Georgia"/>
                <a:cs typeface="Georgia"/>
              </a:rPr>
              <a:t>are males between the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ages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36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20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to</a:t>
            </a:r>
            <a:r>
              <a:rPr sz="2200" spc="3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50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years.</a:t>
            </a:r>
            <a:r>
              <a:rPr sz="2200" spc="36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Along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with</a:t>
            </a:r>
            <a:r>
              <a:rPr sz="2200" spc="3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associated</a:t>
            </a:r>
            <a:r>
              <a:rPr sz="2200" spc="3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morbidity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-5" dirty="0">
                <a:latin typeface="Georgia"/>
                <a:cs typeface="Georgia"/>
              </a:rPr>
              <a:t> mortality,</a:t>
            </a:r>
            <a:r>
              <a:rPr sz="2200" dirty="0">
                <a:latin typeface="Georgia"/>
                <a:cs typeface="Georgia"/>
              </a:rPr>
              <a:t> snakebite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leads</a:t>
            </a:r>
            <a:r>
              <a:rPr sz="2200" spc="-5" dirty="0">
                <a:latin typeface="Georgia"/>
                <a:cs typeface="Georgia"/>
              </a:rPr>
              <a:t> 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spc="5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significant</a:t>
            </a:r>
            <a:r>
              <a:rPr sz="2200" spc="5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financial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burden on the victim, both </a:t>
            </a:r>
            <a:r>
              <a:rPr sz="2200" dirty="0">
                <a:latin typeface="Georgia"/>
                <a:cs typeface="Georgia"/>
              </a:rPr>
              <a:t>by way </a:t>
            </a:r>
            <a:r>
              <a:rPr sz="2200" spc="-5" dirty="0">
                <a:latin typeface="Georgia"/>
                <a:cs typeface="Georgia"/>
              </a:rPr>
              <a:t>of hospital bills and labour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hours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lost.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15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Snakebite</a:t>
            </a:r>
            <a:r>
              <a:rPr sz="2200" spc="9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</a:t>
            </a:r>
            <a:r>
              <a:rPr sz="2200" spc="114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also</a:t>
            </a:r>
            <a:r>
              <a:rPr sz="2200" spc="1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spc="1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cause</a:t>
            </a:r>
            <a:r>
              <a:rPr sz="2200" spc="114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for</a:t>
            </a:r>
            <a:r>
              <a:rPr sz="2200" spc="10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considerable</a:t>
            </a:r>
            <a:r>
              <a:rPr sz="2200" spc="114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psychological</a:t>
            </a:r>
            <a:r>
              <a:rPr sz="2200" spc="10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stress</a:t>
            </a:r>
            <a:endParaRPr sz="2200">
              <a:latin typeface="Georgia"/>
              <a:cs typeface="Georgia"/>
            </a:endParaRPr>
          </a:p>
          <a:p>
            <a:pPr marL="268605" algn="just">
              <a:lnSpc>
                <a:spcPts val="2265"/>
              </a:lnSpc>
            </a:pPr>
            <a:r>
              <a:rPr sz="2200" spc="-5" dirty="0">
                <a:latin typeface="Georgia"/>
                <a:cs typeface="Georgia"/>
              </a:rPr>
              <a:t>among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survivors.</a:t>
            </a:r>
            <a:endParaRPr sz="22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Most snakebites are eminently treatable and curable. Given a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concerted </a:t>
            </a:r>
            <a:r>
              <a:rPr sz="2200" spc="-10" dirty="0">
                <a:latin typeface="Georgia"/>
                <a:cs typeface="Georgia"/>
              </a:rPr>
              <a:t>thrust </a:t>
            </a:r>
            <a:r>
              <a:rPr sz="2200" spc="-5" dirty="0">
                <a:latin typeface="Georgia"/>
                <a:cs typeface="Georgia"/>
              </a:rPr>
              <a:t>from all </a:t>
            </a:r>
            <a:r>
              <a:rPr sz="2200" spc="-10" dirty="0">
                <a:latin typeface="Georgia"/>
                <a:cs typeface="Georgia"/>
              </a:rPr>
              <a:t>concerned </a:t>
            </a:r>
            <a:r>
              <a:rPr sz="2200" spc="-5" dirty="0">
                <a:latin typeface="Georgia"/>
                <a:cs typeface="Georgia"/>
              </a:rPr>
              <a:t>, this menace </a:t>
            </a:r>
            <a:r>
              <a:rPr sz="2200" spc="-10" dirty="0">
                <a:latin typeface="Georgia"/>
                <a:cs typeface="Georgia"/>
              </a:rPr>
              <a:t>could surely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curtailed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considerably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over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next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few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years.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691183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167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Fact</a:t>
            </a:r>
            <a:r>
              <a:rPr sz="4000" b="0" spc="-10" dirty="0">
                <a:latin typeface="Trebuchet MS"/>
                <a:cs typeface="Trebuchet MS"/>
              </a:rPr>
              <a:t>s-</a:t>
            </a:r>
            <a:r>
              <a:rPr sz="4000" b="0" spc="-5" dirty="0"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4920"/>
            <a:ext cx="7964170" cy="37826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“Snakebite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 an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accident,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not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misfortune</a:t>
            </a:r>
            <a:endParaRPr sz="26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“The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large</a:t>
            </a:r>
            <a:r>
              <a:rPr sz="2600" dirty="0">
                <a:latin typeface="Georgia"/>
                <a:cs typeface="Georgia"/>
              </a:rPr>
              <a:t> number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snakebite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death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cases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per 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annum in </a:t>
            </a:r>
            <a:r>
              <a:rPr sz="2600" spc="-5" dirty="0">
                <a:latin typeface="Georgia"/>
                <a:cs typeface="Georgia"/>
              </a:rPr>
              <a:t>India </a:t>
            </a:r>
            <a:r>
              <a:rPr sz="2600" spc="-10" dirty="0">
                <a:latin typeface="Georgia"/>
                <a:cs typeface="Georgia"/>
              </a:rPr>
              <a:t>occurs </a:t>
            </a:r>
            <a:r>
              <a:rPr sz="2600" dirty="0">
                <a:latin typeface="Georgia"/>
                <a:cs typeface="Georgia"/>
              </a:rPr>
              <a:t>due to </a:t>
            </a:r>
            <a:r>
              <a:rPr sz="2600" spc="-5" dirty="0">
                <a:latin typeface="Georgia"/>
                <a:cs typeface="Georgia"/>
              </a:rPr>
              <a:t>three main </a:t>
            </a:r>
            <a:r>
              <a:rPr sz="2600" dirty="0">
                <a:latin typeface="Georgia"/>
                <a:cs typeface="Georgia"/>
              </a:rPr>
              <a:t>reasons: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lack</a:t>
            </a:r>
            <a:r>
              <a:rPr sz="2600" dirty="0">
                <a:latin typeface="Georgia"/>
                <a:cs typeface="Georgia"/>
              </a:rPr>
              <a:t>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adequate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medical</a:t>
            </a:r>
            <a:r>
              <a:rPr sz="2600" spc="6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infrastructure,</a:t>
            </a:r>
            <a:r>
              <a:rPr sz="2600" spc="6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strong </a:t>
            </a:r>
            <a:r>
              <a:rPr sz="2600" dirty="0">
                <a:latin typeface="Georgia"/>
                <a:cs typeface="Georgia"/>
              </a:rPr>
              <a:t> belief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myths,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lack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trained doctors,,</a:t>
            </a:r>
            <a:endParaRPr sz="26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“biggest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man-animal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conflict”.</a:t>
            </a: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5" dirty="0">
                <a:latin typeface="Georgia"/>
                <a:cs typeface="Georgia"/>
              </a:rPr>
              <a:t>In </a:t>
            </a:r>
            <a:r>
              <a:rPr sz="2600" dirty="0">
                <a:latin typeface="Georgia"/>
                <a:cs typeface="Georgia"/>
              </a:rPr>
              <a:t>June </a:t>
            </a:r>
            <a:r>
              <a:rPr sz="2600" spc="-5" dirty="0">
                <a:latin typeface="Georgia"/>
                <a:cs typeface="Georgia"/>
              </a:rPr>
              <a:t>2017, the </a:t>
            </a:r>
            <a:r>
              <a:rPr sz="2600" dirty="0">
                <a:latin typeface="Georgia"/>
                <a:cs typeface="Georgia"/>
              </a:rPr>
              <a:t>World Health </a:t>
            </a:r>
            <a:r>
              <a:rPr sz="2600" spc="-5" dirty="0">
                <a:latin typeface="Georgia"/>
                <a:cs typeface="Georgia"/>
              </a:rPr>
              <a:t>Organization </a:t>
            </a:r>
            <a:r>
              <a:rPr sz="2600" spc="-10" dirty="0">
                <a:latin typeface="Georgia"/>
                <a:cs typeface="Georgia"/>
              </a:rPr>
              <a:t>added 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snakebite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</a:t>
            </a:r>
            <a:r>
              <a:rPr sz="2600" spc="-5" dirty="0">
                <a:latin typeface="Georgia"/>
                <a:cs typeface="Georgia"/>
              </a:rPr>
              <a:t> the list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10" dirty="0">
                <a:solidFill>
                  <a:srgbClr val="67AEBC"/>
                </a:solidFill>
                <a:latin typeface="Georgia"/>
                <a:cs typeface="Georgia"/>
              </a:rPr>
              <a:t> </a:t>
            </a:r>
            <a:r>
              <a:rPr sz="2600" u="heavy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neglected</a:t>
            </a:r>
            <a:r>
              <a:rPr sz="2600" u="heavy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 </a:t>
            </a:r>
            <a:r>
              <a:rPr sz="2600" u="heavy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tropical diseases’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Occupational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Disease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Agricultural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worker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747974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167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Fact</a:t>
            </a:r>
            <a:r>
              <a:rPr sz="4000" b="0" spc="-10" dirty="0">
                <a:latin typeface="Trebuchet MS"/>
                <a:cs typeface="Trebuchet MS"/>
              </a:rPr>
              <a:t>s-</a:t>
            </a:r>
            <a:r>
              <a:rPr sz="4000" b="0" spc="-5" dirty="0"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7963534" cy="40627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8605" marR="271145" indent="-256540">
              <a:lnSpc>
                <a:spcPct val="80000"/>
              </a:lnSpc>
              <a:spcBef>
                <a:spcPts val="725"/>
              </a:spcBef>
              <a:buClr>
                <a:srgbClr val="9F4DA2"/>
              </a:buClr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dirty="0"/>
              <a:t>	</a:t>
            </a:r>
            <a:r>
              <a:rPr sz="2600" b="1" dirty="0">
                <a:latin typeface="Georgia"/>
                <a:cs typeface="Georgia"/>
              </a:rPr>
              <a:t>10 percent </a:t>
            </a:r>
            <a:r>
              <a:rPr sz="2600" spc="-5" dirty="0">
                <a:latin typeface="Georgia"/>
                <a:cs typeface="Georgia"/>
              </a:rPr>
              <a:t>of the total snake </a:t>
            </a:r>
            <a:r>
              <a:rPr sz="2600" dirty="0">
                <a:latin typeface="Georgia"/>
                <a:cs typeface="Georgia"/>
              </a:rPr>
              <a:t>species found in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world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are poisonous</a:t>
            </a:r>
            <a:endParaRPr sz="2600">
              <a:latin typeface="Georgia"/>
              <a:cs typeface="Georgia"/>
            </a:endParaRPr>
          </a:p>
          <a:p>
            <a:pPr marL="347980" indent="-335915">
              <a:lnSpc>
                <a:spcPts val="2635"/>
              </a:lnSpc>
              <a:buClr>
                <a:srgbClr val="9F4DA2"/>
              </a:buClr>
              <a:buChar char="•"/>
              <a:tabLst>
                <a:tab pos="347980" algn="l"/>
                <a:tab pos="348615" algn="l"/>
              </a:tabLst>
            </a:pPr>
            <a:r>
              <a:rPr sz="2600" spc="-5" dirty="0">
                <a:latin typeface="Georgia"/>
                <a:cs typeface="Georgia"/>
              </a:rPr>
              <a:t>80%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of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them are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non-poisonous.</a:t>
            </a:r>
            <a:endParaRPr sz="2600">
              <a:latin typeface="Georgia"/>
              <a:cs typeface="Georgia"/>
            </a:endParaRPr>
          </a:p>
          <a:p>
            <a:pPr marL="268605" marR="127635" indent="-256540">
              <a:lnSpc>
                <a:spcPts val="2500"/>
              </a:lnSpc>
              <a:spcBef>
                <a:spcPts val="44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The venomous </a:t>
            </a:r>
            <a:r>
              <a:rPr sz="2600" spc="-5" dirty="0">
                <a:latin typeface="Georgia"/>
                <a:cs typeface="Georgia"/>
              </a:rPr>
              <a:t>snakes </a:t>
            </a:r>
            <a:r>
              <a:rPr sz="2600" dirty="0">
                <a:latin typeface="Georgia"/>
                <a:cs typeface="Georgia"/>
              </a:rPr>
              <a:t>include </a:t>
            </a:r>
            <a:r>
              <a:rPr sz="2600" spc="-5" dirty="0">
                <a:latin typeface="Georgia"/>
                <a:cs typeface="Georgia"/>
              </a:rPr>
              <a:t>only </a:t>
            </a:r>
            <a:r>
              <a:rPr sz="2600" dirty="0">
                <a:latin typeface="Georgia"/>
                <a:cs typeface="Georgia"/>
              </a:rPr>
              <a:t>about 58 species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endParaRPr sz="2600">
              <a:latin typeface="Georgia"/>
              <a:cs typeface="Georgia"/>
            </a:endParaRPr>
          </a:p>
          <a:p>
            <a:pPr marL="268605" marR="418465" indent="-256540">
              <a:lnSpc>
                <a:spcPct val="80000"/>
              </a:lnSpc>
              <a:spcBef>
                <a:spcPts val="3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There are </a:t>
            </a:r>
            <a:r>
              <a:rPr sz="2600" spc="-5" dirty="0">
                <a:latin typeface="Georgia"/>
                <a:cs typeface="Georgia"/>
              </a:rPr>
              <a:t>only </a:t>
            </a:r>
            <a:r>
              <a:rPr sz="2600" dirty="0">
                <a:latin typeface="Georgia"/>
                <a:cs typeface="Georgia"/>
              </a:rPr>
              <a:t>4 species </a:t>
            </a:r>
            <a:r>
              <a:rPr sz="2600" spc="-5" dirty="0">
                <a:latin typeface="Georgia"/>
                <a:cs typeface="Georgia"/>
              </a:rPr>
              <a:t>of snakes that </a:t>
            </a:r>
            <a:r>
              <a:rPr sz="2600" dirty="0">
                <a:latin typeface="Georgia"/>
                <a:cs typeface="Georgia"/>
              </a:rPr>
              <a:t>are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dangerous to </a:t>
            </a:r>
            <a:r>
              <a:rPr sz="2600" dirty="0">
                <a:latin typeface="Georgia"/>
                <a:cs typeface="Georgia"/>
              </a:rPr>
              <a:t>man, namely, Cobra, Krait, Russell's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viper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Saw-scaled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viper.</a:t>
            </a: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348615" algn="l"/>
              </a:tabLst>
            </a:pPr>
            <a:r>
              <a:rPr dirty="0"/>
              <a:t>	</a:t>
            </a:r>
            <a:r>
              <a:rPr sz="2600" dirty="0">
                <a:latin typeface="Georgia"/>
                <a:cs typeface="Georgia"/>
              </a:rPr>
              <a:t>India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has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been</a:t>
            </a:r>
            <a:r>
              <a:rPr sz="2600" dirty="0">
                <a:latin typeface="Georgia"/>
                <a:cs typeface="Georgia"/>
              </a:rPr>
              <a:t> recognized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as</a:t>
            </a:r>
            <a:r>
              <a:rPr sz="2600" spc="-5" dirty="0">
                <a:latin typeface="Georgia"/>
                <a:cs typeface="Georgia"/>
              </a:rPr>
              <a:t> having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highest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snakebite</a:t>
            </a:r>
            <a:r>
              <a:rPr sz="2600" dirty="0">
                <a:latin typeface="Georgia"/>
                <a:cs typeface="Georgia"/>
              </a:rPr>
              <a:t> mortality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world.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Most</a:t>
            </a:r>
            <a:r>
              <a:rPr sz="2600" dirty="0">
                <a:latin typeface="Georgia"/>
                <a:cs typeface="Georgia"/>
              </a:rPr>
              <a:t>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fatalities,</a:t>
            </a:r>
            <a:r>
              <a:rPr sz="2600" dirty="0">
                <a:latin typeface="Georgia"/>
                <a:cs typeface="Georgia"/>
              </a:rPr>
              <a:t> are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due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victims</a:t>
            </a:r>
            <a:r>
              <a:rPr sz="2600" dirty="0">
                <a:latin typeface="Georgia"/>
                <a:cs typeface="Georgia"/>
              </a:rPr>
              <a:t> not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reaching</a:t>
            </a:r>
            <a:r>
              <a:rPr sz="2600" spc="6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the 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hospital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time,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preventable.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254883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167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Fact</a:t>
            </a:r>
            <a:r>
              <a:rPr sz="4000" b="0" spc="-10" dirty="0">
                <a:latin typeface="Trebuchet MS"/>
                <a:cs typeface="Trebuchet MS"/>
              </a:rPr>
              <a:t>s-</a:t>
            </a:r>
            <a:r>
              <a:rPr sz="4000" b="0" spc="-5" dirty="0"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5202555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2525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Almost 300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species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are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existing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 India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5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0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Species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are poisonous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10</a:t>
            </a:r>
            <a:r>
              <a:rPr sz="2200" spc="-10" dirty="0">
                <a:latin typeface="Georgia"/>
                <a:cs typeface="Georgia"/>
              </a:rPr>
              <a:t> deadliest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snakes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India-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Russell's</a:t>
            </a:r>
            <a:r>
              <a:rPr sz="2200" b="1" spc="-3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Viper,</a:t>
            </a:r>
            <a:endParaRPr sz="2200">
              <a:latin typeface="Georgia"/>
              <a:cs typeface="Georgia"/>
            </a:endParaRPr>
          </a:p>
          <a:p>
            <a:pPr marL="340360" indent="-328295">
              <a:lnSpc>
                <a:spcPts val="2415"/>
              </a:lnSpc>
              <a:buClr>
                <a:srgbClr val="9F4DA2"/>
              </a:buClr>
              <a:buFont typeface="Georgia"/>
              <a:buChar char="•"/>
              <a:tabLst>
                <a:tab pos="340360" algn="l"/>
                <a:tab pos="340995" algn="l"/>
              </a:tabLst>
            </a:pPr>
            <a:r>
              <a:rPr sz="2200" b="1" spc="-5" dirty="0">
                <a:latin typeface="Georgia"/>
                <a:cs typeface="Georgia"/>
              </a:rPr>
              <a:t>Indian</a:t>
            </a:r>
            <a:r>
              <a:rPr sz="2200" b="1" spc="-3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Krait,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5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Saw-Scaled </a:t>
            </a:r>
            <a:r>
              <a:rPr sz="2200" b="1" spc="-10" dirty="0">
                <a:latin typeface="Georgia"/>
                <a:cs typeface="Georgia"/>
              </a:rPr>
              <a:t>Viper,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Spectacled</a:t>
            </a:r>
            <a:r>
              <a:rPr sz="2200" b="1" spc="-2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Cobra,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King</a:t>
            </a:r>
            <a:r>
              <a:rPr sz="2200" b="1" spc="-3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Cobra,</a:t>
            </a:r>
            <a:endParaRPr sz="2200">
              <a:latin typeface="Georgia"/>
              <a:cs typeface="Georgia"/>
            </a:endParaRPr>
          </a:p>
          <a:p>
            <a:pPr marL="340360" indent="-328295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340360" algn="l"/>
                <a:tab pos="340995" algn="l"/>
              </a:tabLst>
            </a:pPr>
            <a:r>
              <a:rPr sz="2200" b="1" spc="-10" dirty="0">
                <a:latin typeface="Georgia"/>
                <a:cs typeface="Georgia"/>
              </a:rPr>
              <a:t>Hump-Nosed</a:t>
            </a:r>
            <a:r>
              <a:rPr sz="2200" b="1" spc="4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Pit</a:t>
            </a:r>
            <a:r>
              <a:rPr sz="2200" b="1" spc="-5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Viper,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5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10" dirty="0">
                <a:latin typeface="Georgia"/>
                <a:cs typeface="Georgia"/>
              </a:rPr>
              <a:t>Malabar</a:t>
            </a:r>
            <a:r>
              <a:rPr sz="2200" b="1" spc="10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Pit</a:t>
            </a:r>
            <a:r>
              <a:rPr sz="2200" b="1" spc="-2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Viper,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5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Bamboo </a:t>
            </a:r>
            <a:r>
              <a:rPr sz="2200" b="1" spc="-10" dirty="0">
                <a:latin typeface="Georgia"/>
                <a:cs typeface="Georgia"/>
              </a:rPr>
              <a:t>Pit</a:t>
            </a:r>
            <a:r>
              <a:rPr sz="2200" b="1" spc="-2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Viper,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Indian</a:t>
            </a:r>
            <a:r>
              <a:rPr sz="2200" b="1" spc="-15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Rock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Python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525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Yellow-Lipped</a:t>
            </a:r>
            <a:r>
              <a:rPr sz="2200" b="1" spc="3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Sea</a:t>
            </a:r>
            <a:r>
              <a:rPr sz="2200" b="1" spc="-1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Krait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7967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614" y="375665"/>
            <a:ext cx="3843020" cy="2542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65100">
              <a:lnSpc>
                <a:spcPts val="3979"/>
              </a:lnSpc>
              <a:spcBef>
                <a:spcPts val="120"/>
              </a:spcBef>
            </a:pPr>
            <a:r>
              <a:rPr sz="3200" dirty="0"/>
              <a:t>A person shocked by </a:t>
            </a:r>
            <a:r>
              <a:rPr sz="3200" spc="5" dirty="0"/>
              <a:t> </a:t>
            </a:r>
            <a:r>
              <a:rPr sz="3200" dirty="0"/>
              <a:t>high</a:t>
            </a:r>
            <a:r>
              <a:rPr sz="3200" spc="-50" dirty="0"/>
              <a:t> </a:t>
            </a:r>
            <a:r>
              <a:rPr sz="3200" dirty="0"/>
              <a:t>voltage(500</a:t>
            </a:r>
            <a:r>
              <a:rPr sz="3200" spc="-80" dirty="0"/>
              <a:t> </a:t>
            </a:r>
            <a:r>
              <a:rPr sz="3200" dirty="0"/>
              <a:t>volts</a:t>
            </a:r>
            <a:endParaRPr sz="3200"/>
          </a:p>
          <a:p>
            <a:pPr marL="12700" marR="5080">
              <a:lnSpc>
                <a:spcPts val="4000"/>
              </a:lnSpc>
            </a:pPr>
            <a:r>
              <a:rPr sz="3200" dirty="0"/>
              <a:t>or more) shoultd be </a:t>
            </a:r>
            <a:r>
              <a:rPr sz="3200" spc="5" dirty="0"/>
              <a:t> </a:t>
            </a:r>
            <a:r>
              <a:rPr sz="3200" dirty="0"/>
              <a:t>evaluated in the </a:t>
            </a:r>
            <a:r>
              <a:rPr sz="3200" spc="5" dirty="0"/>
              <a:t> </a:t>
            </a:r>
            <a:r>
              <a:rPr sz="3200" dirty="0"/>
              <a:t>emergency</a:t>
            </a:r>
            <a:r>
              <a:rPr sz="3200" spc="-30" dirty="0"/>
              <a:t> </a:t>
            </a:r>
            <a:r>
              <a:rPr sz="3200" spc="-5" dirty="0"/>
              <a:t>department.</a:t>
            </a:r>
            <a:endParaRPr sz="32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33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Classification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482409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1.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Elapidae</a:t>
            </a:r>
            <a:r>
              <a:rPr sz="2800" b="1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 </a:t>
            </a:r>
            <a:r>
              <a:rPr sz="2800" spc="-10" dirty="0">
                <a:latin typeface="Georgia"/>
                <a:cs typeface="Georgia"/>
              </a:rPr>
              <a:t>Neurotoxic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  <a:tab pos="2614295" algn="l"/>
              </a:tabLst>
            </a:pPr>
            <a:r>
              <a:rPr sz="2800" spc="-5" dirty="0">
                <a:latin typeface="Georgia"/>
                <a:cs typeface="Georgia"/>
              </a:rPr>
              <a:t>2. </a:t>
            </a:r>
            <a:r>
              <a:rPr sz="2800" b="1" spc="-10" dirty="0">
                <a:latin typeface="Georgia"/>
                <a:cs typeface="Georgia"/>
              </a:rPr>
              <a:t>Viperidae	</a:t>
            </a:r>
            <a:r>
              <a:rPr sz="2800" spc="-5" dirty="0">
                <a:latin typeface="Georgia"/>
                <a:cs typeface="Georgia"/>
              </a:rPr>
              <a:t>: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Vasculotoxic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3.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Hydrophidae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Myotoxic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7757147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507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Classification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 venomous</a:t>
            </a:r>
            <a:r>
              <a:rPr sz="4000" b="0" spc="5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715" y="2640536"/>
            <a:ext cx="7181235" cy="32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8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Identification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Poisonous </a:t>
            </a:r>
            <a:r>
              <a:rPr dirty="0"/>
              <a:t>and </a:t>
            </a:r>
            <a:r>
              <a:rPr spc="-1070" dirty="0"/>
              <a:t> </a:t>
            </a:r>
            <a:r>
              <a:rPr spc="-5" dirty="0"/>
              <a:t>Nonpoisonous</a:t>
            </a:r>
            <a:r>
              <a:rPr spc="-25" dirty="0"/>
              <a:t> </a:t>
            </a:r>
            <a:r>
              <a:rPr spc="-5" dirty="0"/>
              <a:t>Snake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968" y="2232787"/>
            <a:ext cx="7796530" cy="393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305" indent="-256540">
              <a:lnSpc>
                <a:spcPts val="3115"/>
              </a:lnSpc>
              <a:spcBef>
                <a:spcPts val="105"/>
              </a:spcBef>
              <a:buClr>
                <a:srgbClr val="9F4DA2"/>
              </a:buClr>
              <a:buFont typeface="Georgia"/>
              <a:buChar char="•"/>
              <a:tabLst>
                <a:tab pos="281940" algn="l"/>
              </a:tabLst>
            </a:pPr>
            <a:r>
              <a:rPr sz="2600" b="1" spc="-5" dirty="0">
                <a:latin typeface="Georgia"/>
                <a:cs typeface="Georgia"/>
              </a:rPr>
              <a:t>Belly:</a:t>
            </a:r>
            <a:endParaRPr sz="2600">
              <a:latin typeface="Georgia"/>
              <a:cs typeface="Georgia"/>
            </a:endParaRPr>
          </a:p>
          <a:p>
            <a:pPr marL="281305" marR="608330" indent="-256540">
              <a:lnSpc>
                <a:spcPts val="2810"/>
              </a:lnSpc>
              <a:spcBef>
                <a:spcPts val="345"/>
              </a:spcBef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spc="-5" dirty="0">
                <a:latin typeface="Georgia"/>
                <a:cs typeface="Georgia"/>
              </a:rPr>
              <a:t>Small </a:t>
            </a:r>
            <a:r>
              <a:rPr sz="2600" dirty="0">
                <a:latin typeface="Georgia"/>
                <a:cs typeface="Georgia"/>
              </a:rPr>
              <a:t>scales not extending </a:t>
            </a:r>
            <a:r>
              <a:rPr sz="2600" spc="-5" dirty="0">
                <a:latin typeface="Georgia"/>
                <a:cs typeface="Georgia"/>
              </a:rPr>
              <a:t>whole </a:t>
            </a:r>
            <a:r>
              <a:rPr sz="2600" dirty="0">
                <a:latin typeface="Georgia"/>
                <a:cs typeface="Georgia"/>
              </a:rPr>
              <a:t>breadth= non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poisonous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060"/>
              </a:lnSpc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dirty="0">
                <a:latin typeface="Georgia"/>
                <a:cs typeface="Georgia"/>
              </a:rPr>
              <a:t>Large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scales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whole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belly breadth=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poisonous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0"/>
              </a:lnSpc>
              <a:buClr>
                <a:srgbClr val="9F4DA2"/>
              </a:buClr>
              <a:buFont typeface="Georgia"/>
              <a:buChar char="•"/>
              <a:tabLst>
                <a:tab pos="281940" algn="l"/>
              </a:tabLst>
            </a:pPr>
            <a:r>
              <a:rPr sz="2600" b="1" spc="-5" dirty="0">
                <a:latin typeface="Georgia"/>
                <a:cs typeface="Georgia"/>
              </a:rPr>
              <a:t>Head: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spc="-5" dirty="0">
                <a:latin typeface="Georgia"/>
                <a:cs typeface="Georgia"/>
              </a:rPr>
              <a:t>Small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scales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=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poisonous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dirty="0">
                <a:latin typeface="Georgia"/>
                <a:cs typeface="Georgia"/>
              </a:rPr>
              <a:t>Large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scales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=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non</a:t>
            </a:r>
            <a:r>
              <a:rPr sz="2600" spc="-5" dirty="0">
                <a:latin typeface="Georgia"/>
                <a:cs typeface="Georgia"/>
              </a:rPr>
              <a:t> poisonous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0"/>
              </a:lnSpc>
              <a:buClr>
                <a:srgbClr val="9F4DA2"/>
              </a:buClr>
              <a:buFont typeface="Georgia"/>
              <a:buChar char="•"/>
              <a:tabLst>
                <a:tab pos="281940" algn="l"/>
              </a:tabLst>
            </a:pPr>
            <a:r>
              <a:rPr sz="2600" b="1" dirty="0">
                <a:latin typeface="Georgia"/>
                <a:cs typeface="Georgia"/>
              </a:rPr>
              <a:t>Side</a:t>
            </a:r>
            <a:r>
              <a:rPr sz="2600" b="1" spc="-20" dirty="0">
                <a:latin typeface="Georgia"/>
                <a:cs typeface="Georgia"/>
              </a:rPr>
              <a:t> </a:t>
            </a:r>
            <a:r>
              <a:rPr sz="2600" b="1" dirty="0">
                <a:latin typeface="Georgia"/>
                <a:cs typeface="Georgia"/>
              </a:rPr>
              <a:t>of</a:t>
            </a:r>
            <a:r>
              <a:rPr sz="2600" b="1" spc="-20" dirty="0">
                <a:latin typeface="Georgia"/>
                <a:cs typeface="Georgia"/>
              </a:rPr>
              <a:t> </a:t>
            </a:r>
            <a:r>
              <a:rPr sz="2600" b="1" spc="-5" dirty="0">
                <a:latin typeface="Georgia"/>
                <a:cs typeface="Georgia"/>
              </a:rPr>
              <a:t>Head: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dirty="0">
                <a:latin typeface="Georgia"/>
                <a:cs typeface="Georgia"/>
              </a:rPr>
              <a:t>Pit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between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eyes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nostrils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=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poisonous</a:t>
            </a:r>
            <a:endParaRPr sz="2600">
              <a:latin typeface="Georgia"/>
              <a:cs typeface="Georgia"/>
            </a:endParaRPr>
          </a:p>
          <a:p>
            <a:pPr marL="281305" indent="-256540">
              <a:lnSpc>
                <a:spcPts val="3115"/>
              </a:lnSpc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spc="10" dirty="0">
                <a:latin typeface="Georgia"/>
                <a:cs typeface="Georgia"/>
              </a:rPr>
              <a:t>3</a:t>
            </a:r>
            <a:r>
              <a:rPr sz="2550" spc="15" baseline="26143" dirty="0">
                <a:latin typeface="Georgia"/>
                <a:cs typeface="Georgia"/>
              </a:rPr>
              <a:t>rd</a:t>
            </a:r>
            <a:r>
              <a:rPr sz="2550" spc="337" baseline="26143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labial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touches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eyes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nasal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shield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=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poisonous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590365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45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Trebuchet MS"/>
                <a:cs typeface="Trebuchet MS"/>
              </a:rPr>
              <a:t>King</a:t>
            </a:r>
            <a:r>
              <a:rPr sz="4000" b="0" spc="-7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Cobra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2292095"/>
            <a:ext cx="6763511" cy="4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23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670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Indian</a:t>
            </a:r>
            <a:r>
              <a:rPr sz="4000" b="0" spc="-9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Krait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8" y="2500883"/>
            <a:ext cx="6216396" cy="37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647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Trebuchet MS"/>
                <a:cs typeface="Trebuchet MS"/>
              </a:rPr>
              <a:t>Russell</a:t>
            </a:r>
            <a:r>
              <a:rPr sz="4000" b="0" spc="-6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Viper-Daboia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811" y="2506979"/>
            <a:ext cx="60578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41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08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Saw-Scaled </a:t>
            </a:r>
            <a:r>
              <a:rPr sz="4000" spc="-25" dirty="0"/>
              <a:t>Viper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311" y="2278379"/>
            <a:ext cx="56768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19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350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Indian</a:t>
            </a:r>
            <a:r>
              <a:rPr sz="4000" b="0" spc="-4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Cobra-Naja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Naja-Nag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250697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0717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439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Hump</a:t>
            </a:r>
            <a:r>
              <a:rPr sz="4000" b="0" spc="-50" dirty="0">
                <a:latin typeface="Trebuchet MS"/>
                <a:cs typeface="Trebuchet MS"/>
              </a:rPr>
              <a:t> </a:t>
            </a:r>
            <a:r>
              <a:rPr sz="4000" b="0" spc="-70" dirty="0">
                <a:latin typeface="Trebuchet MS"/>
                <a:cs typeface="Trebuchet MS"/>
              </a:rPr>
              <a:t>Pit</a:t>
            </a:r>
            <a:r>
              <a:rPr sz="4000" b="0" spc="-45" dirty="0">
                <a:latin typeface="Trebuchet MS"/>
                <a:cs typeface="Trebuchet MS"/>
              </a:rPr>
              <a:t> </a:t>
            </a:r>
            <a:r>
              <a:rPr sz="4000" b="0" spc="-20" dirty="0">
                <a:latin typeface="Trebuchet MS"/>
                <a:cs typeface="Trebuchet MS"/>
              </a:rPr>
              <a:t>Viper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072" y="2506979"/>
            <a:ext cx="570585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06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79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" dirty="0">
                <a:latin typeface="Trebuchet MS"/>
                <a:cs typeface="Trebuchet MS"/>
              </a:rPr>
              <a:t>Rock</a:t>
            </a:r>
            <a:r>
              <a:rPr sz="4000" b="0" spc="-7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Python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2249423"/>
            <a:ext cx="6492240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359660" marR="5080" indent="-2335530">
              <a:lnSpc>
                <a:spcPts val="4990"/>
              </a:lnSpc>
              <a:spcBef>
                <a:spcPts val="10"/>
              </a:spcBef>
            </a:pPr>
            <a:r>
              <a:rPr spc="-5" dirty="0"/>
              <a:t>what </a:t>
            </a:r>
            <a:r>
              <a:rPr spc="-10" dirty="0"/>
              <a:t>will</a:t>
            </a:r>
            <a:r>
              <a:rPr spc="5" dirty="0"/>
              <a:t> </a:t>
            </a:r>
            <a:r>
              <a:rPr spc="-5" dirty="0"/>
              <a:t>be </a:t>
            </a:r>
            <a:r>
              <a:rPr dirty="0"/>
              <a:t>done </a:t>
            </a:r>
            <a:r>
              <a:rPr spc="-5" dirty="0"/>
              <a:t>when you</a:t>
            </a:r>
            <a:r>
              <a:rPr spc="-10" dirty="0"/>
              <a:t> </a:t>
            </a:r>
            <a:r>
              <a:rPr spc="-5" dirty="0"/>
              <a:t>go to</a:t>
            </a:r>
            <a:r>
              <a:rPr dirty="0"/>
              <a:t> </a:t>
            </a:r>
            <a:r>
              <a:rPr spc="-5" dirty="0"/>
              <a:t>Athe </a:t>
            </a:r>
            <a:r>
              <a:rPr spc="-985" dirty="0"/>
              <a:t> </a:t>
            </a:r>
            <a:r>
              <a:rPr spc="-5" dirty="0"/>
              <a:t>emergincy</a:t>
            </a:r>
            <a:r>
              <a:rPr spc="-10" dirty="0"/>
              <a:t> </a:t>
            </a:r>
            <a:r>
              <a:rPr spc="-5" dirty="0"/>
              <a:t>room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613103"/>
            <a:ext cx="5788025" cy="381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-Electrocardiogram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 the heart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latin typeface="Times New Roman"/>
                <a:cs typeface="Times New Roman"/>
              </a:rPr>
              <a:t>complete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blood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count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-Urine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muscle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enzymes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-X-Ray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-CAT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371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Bamboo</a:t>
            </a:r>
            <a:r>
              <a:rPr spc="-50" dirty="0"/>
              <a:t> </a:t>
            </a:r>
            <a:r>
              <a:rPr dirty="0"/>
              <a:t>Pit</a:t>
            </a:r>
            <a:r>
              <a:rPr spc="-30" dirty="0"/>
              <a:t> </a:t>
            </a:r>
            <a:r>
              <a:rPr spc="-20" dirty="0"/>
              <a:t>Viper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927" y="2506979"/>
            <a:ext cx="572414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94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89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Malabar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pit</a:t>
            </a:r>
            <a:r>
              <a:rPr sz="4000" b="0" spc="-4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viper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714244"/>
            <a:ext cx="3048000" cy="2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37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018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0" dirty="0">
                <a:latin typeface="Trebuchet MS"/>
                <a:cs typeface="Trebuchet MS"/>
              </a:rPr>
              <a:t>Types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venom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2265" cy="3884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2525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A)-Cardio-toxic---due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10" dirty="0">
                <a:latin typeface="Georgia"/>
                <a:cs typeface="Georgia"/>
              </a:rPr>
              <a:t> direct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toxic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effect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B)-Hemato-toxic-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effect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on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Blood and blood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vessels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Nephro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toxic------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1)due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direct toxic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effect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26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2)Enzymatic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activities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snake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venoms account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for</a:t>
            </a:r>
            <a:endParaRPr sz="2200">
              <a:latin typeface="Georgia"/>
              <a:cs typeface="Georgia"/>
            </a:endParaRPr>
          </a:p>
          <a:p>
            <a:pPr marL="268605">
              <a:lnSpc>
                <a:spcPts val="2265"/>
              </a:lnSpc>
            </a:pPr>
            <a:r>
              <a:rPr sz="2200" spc="-10" dirty="0">
                <a:latin typeface="Georgia"/>
                <a:cs typeface="Georgia"/>
              </a:rPr>
              <a:t>direct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nephrotoxicity</a:t>
            </a:r>
            <a:r>
              <a:rPr sz="2200" spc="-5" dirty="0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3)Immunologic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10" dirty="0">
                <a:latin typeface="Georgia"/>
                <a:cs typeface="Georgia"/>
              </a:rPr>
              <a:t>C)-Myo-toxic-has</a:t>
            </a:r>
            <a:r>
              <a:rPr sz="2200" spc="4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localized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effect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at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bite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site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4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D)-Hemorrhagic</a:t>
            </a:r>
            <a:r>
              <a:rPr sz="2200" b="1" spc="30" dirty="0">
                <a:latin typeface="Georgia"/>
                <a:cs typeface="Georgia"/>
              </a:rPr>
              <a:t> </a:t>
            </a:r>
            <a:r>
              <a:rPr sz="2200" b="1" spc="-10" dirty="0">
                <a:latin typeface="Georgia"/>
                <a:cs typeface="Georgia"/>
              </a:rPr>
              <a:t>Envenoming</a:t>
            </a:r>
            <a:endParaRPr sz="22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414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E)-Neuro toxic-</a:t>
            </a:r>
            <a:r>
              <a:rPr sz="2200" spc="-5" dirty="0">
                <a:latin typeface="Georgia"/>
                <a:cs typeface="Georgia"/>
              </a:rPr>
              <a:t>there are many types with differing actions,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but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most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common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cause</a:t>
            </a:r>
            <a:r>
              <a:rPr sz="2200" spc="-5" dirty="0">
                <a:latin typeface="Georgia"/>
                <a:cs typeface="Georgia"/>
              </a:rPr>
              <a:t> flaccid</a:t>
            </a:r>
            <a:r>
              <a:rPr sz="2200" dirty="0">
                <a:latin typeface="Georgia"/>
                <a:cs typeface="Georgia"/>
              </a:rPr>
              <a:t> paralysis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5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skeletal </a:t>
            </a:r>
            <a:r>
              <a:rPr sz="2200" spc="-5" dirty="0">
                <a:latin typeface="Georgia"/>
                <a:cs typeface="Georgia"/>
              </a:rPr>
              <a:t> muscle</a:t>
            </a:r>
            <a:r>
              <a:rPr sz="2200" dirty="0">
                <a:latin typeface="Georgia"/>
                <a:cs typeface="Georgia"/>
              </a:rPr>
              <a:t> by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blocking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transmission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neuromuscular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junction,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either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presynaptically</a:t>
            </a:r>
            <a:r>
              <a:rPr sz="2200" spc="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post-synaptically;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815417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917"/>
            <a:ext cx="734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Compounds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present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in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1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venom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6618" y="3504207"/>
          <a:ext cx="799909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17">
                <a:tc>
                  <a:txBody>
                    <a:bodyPr/>
                    <a:lstStyle/>
                    <a:p>
                      <a:pPr marL="287655" indent="-256540">
                        <a:lnSpc>
                          <a:spcPts val="2120"/>
                        </a:lnSpc>
                        <a:buClr>
                          <a:srgbClr val="9F4DA2"/>
                        </a:buClr>
                        <a:buChar char="•"/>
                        <a:tabLst>
                          <a:tab pos="287655" algn="l"/>
                          <a:tab pos="288290" algn="l"/>
                        </a:tabLst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Nonenzyme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120"/>
                        </a:lnSpc>
                        <a:tabLst>
                          <a:tab pos="3688715" algn="l"/>
                        </a:tabLst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polypeptides----1)Polysynaptic	(a)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120"/>
                        </a:lnSpc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neurotoxin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120"/>
                        </a:lnSpc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(α-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1">
                <a:tc>
                  <a:txBody>
                    <a:bodyPr/>
                    <a:lstStyle/>
                    <a:p>
                      <a:pPr marL="287655">
                        <a:lnSpc>
                          <a:spcPts val="2120"/>
                        </a:lnSpc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bungarotoxin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20"/>
                        </a:lnSpc>
                        <a:tabLst>
                          <a:tab pos="737870" algn="l"/>
                          <a:tab pos="2256155" algn="l"/>
                          <a:tab pos="3932554" algn="l"/>
                        </a:tabLst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and	cobrotoxin),	2)presynaptic	(b)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2120"/>
                        </a:lnSpc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neurotoxin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20"/>
                        </a:lnSpc>
                      </a:pPr>
                      <a:r>
                        <a:rPr sz="1900" spc="-5" dirty="0">
                          <a:latin typeface="Georgia"/>
                          <a:cs typeface="Georgia"/>
                        </a:rPr>
                        <a:t>(β-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0268" y="2275458"/>
            <a:ext cx="8013700" cy="372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304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94640" algn="l"/>
              </a:tabLst>
            </a:pPr>
            <a:r>
              <a:rPr sz="1900" spc="-5" dirty="0">
                <a:latin typeface="Georgia"/>
                <a:cs typeface="Georgia"/>
              </a:rPr>
              <a:t>Enzymes----Phospholipase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875" baseline="-20000" dirty="0">
                <a:latin typeface="Georgia"/>
                <a:cs typeface="Georgia"/>
              </a:rPr>
              <a:t>2</a:t>
            </a:r>
            <a:r>
              <a:rPr sz="1875" spc="7" baseline="-200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(lecithinase), </a:t>
            </a:r>
            <a:r>
              <a:rPr sz="1900" spc="5" dirty="0">
                <a:latin typeface="Georgia"/>
                <a:cs typeface="Georgia"/>
              </a:rPr>
              <a:t>5</a:t>
            </a:r>
            <a:r>
              <a:rPr sz="1875" spc="7" baseline="26666" dirty="0">
                <a:latin typeface="Georgia"/>
                <a:cs typeface="Georgia"/>
              </a:rPr>
              <a:t>¢-nucleotidase</a:t>
            </a:r>
            <a:r>
              <a:rPr sz="1900" spc="5" dirty="0">
                <a:latin typeface="Georgia"/>
                <a:cs typeface="Georgia"/>
              </a:rPr>
              <a:t>, </a:t>
            </a:r>
            <a:r>
              <a:rPr sz="1900" spc="-5" dirty="0">
                <a:latin typeface="Georgia"/>
                <a:cs typeface="Georgia"/>
              </a:rPr>
              <a:t>collagenase, L- </a:t>
            </a:r>
            <a:r>
              <a:rPr sz="1900" dirty="0">
                <a:latin typeface="Georgia"/>
                <a:cs typeface="Georgia"/>
              </a:rPr>
              <a:t> amino </a:t>
            </a:r>
            <a:r>
              <a:rPr sz="1900" spc="-5" dirty="0">
                <a:latin typeface="Georgia"/>
                <a:cs typeface="Georgia"/>
              </a:rPr>
              <a:t>acid oxidase, proteinases,hyaluronidase, acetylcholine esterase</a:t>
            </a:r>
            <a:r>
              <a:rPr sz="1875" spc="-7" baseline="26666" dirty="0">
                <a:latin typeface="Georgia"/>
                <a:cs typeface="Georgia"/>
              </a:rPr>
              <a:t>*</a:t>
            </a:r>
            <a:r>
              <a:rPr sz="1900" spc="-5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phospholipase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B</a:t>
            </a:r>
            <a:r>
              <a:rPr sz="1875" spc="-7" baseline="26666" dirty="0">
                <a:latin typeface="Georgia"/>
                <a:cs typeface="Georgia"/>
              </a:rPr>
              <a:t>*</a:t>
            </a:r>
            <a:r>
              <a:rPr sz="1900" spc="-5" dirty="0">
                <a:latin typeface="Georgia"/>
                <a:cs typeface="Georgia"/>
              </a:rPr>
              <a:t>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endopeptidase</a:t>
            </a:r>
            <a:r>
              <a:rPr sz="1875" spc="-7" baseline="26666" dirty="0">
                <a:latin typeface="Georgia"/>
                <a:cs typeface="Georgia"/>
              </a:rPr>
              <a:t>†</a:t>
            </a:r>
            <a:r>
              <a:rPr sz="1900" spc="-5" dirty="0">
                <a:latin typeface="Georgia"/>
                <a:cs typeface="Georgia"/>
              </a:rPr>
              <a:t>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kininogenase</a:t>
            </a:r>
            <a:r>
              <a:rPr sz="1875" spc="-7" baseline="26666" dirty="0">
                <a:latin typeface="Georgia"/>
                <a:cs typeface="Georgia"/>
              </a:rPr>
              <a:t>†</a:t>
            </a:r>
            <a:r>
              <a:rPr sz="1900" spc="-5" dirty="0">
                <a:latin typeface="Georgia"/>
                <a:cs typeface="Georgia"/>
              </a:rPr>
              <a:t>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Factor</a:t>
            </a:r>
            <a:r>
              <a:rPr sz="1900" dirty="0">
                <a:latin typeface="Georgia"/>
                <a:cs typeface="Georgia"/>
              </a:rPr>
              <a:t> X</a:t>
            </a:r>
            <a:r>
              <a:rPr sz="1875" baseline="26666" dirty="0">
                <a:latin typeface="Georgia"/>
                <a:cs typeface="Georgia"/>
              </a:rPr>
              <a:t>†</a:t>
            </a:r>
            <a:r>
              <a:rPr sz="1900" dirty="0">
                <a:latin typeface="Georgia"/>
                <a:cs typeface="Georgia"/>
              </a:rPr>
              <a:t>, 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prothrombin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activating</a:t>
            </a:r>
            <a:r>
              <a:rPr sz="1900" spc="2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enzyme</a:t>
            </a:r>
            <a:r>
              <a:rPr sz="1875" spc="-7" baseline="26666" dirty="0">
                <a:latin typeface="Georgia"/>
                <a:cs typeface="Georgia"/>
              </a:rPr>
              <a:t>†</a:t>
            </a:r>
            <a:endParaRPr sz="1875" baseline="26666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Georgia"/>
              <a:cs typeface="Georgia"/>
            </a:endParaRPr>
          </a:p>
          <a:p>
            <a:pPr marL="294005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bungarotoxin,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crotoxin,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and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taipoxin)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cardiotoxin,</a:t>
            </a:r>
            <a:r>
              <a:rPr sz="1900" spc="3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crotamine</a:t>
            </a:r>
            <a:endParaRPr sz="1900">
              <a:latin typeface="Georgia"/>
              <a:cs typeface="Georgia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4005" algn="l"/>
                <a:tab pos="294640" algn="l"/>
              </a:tabLst>
            </a:pPr>
            <a:r>
              <a:rPr sz="1900" spc="-10" dirty="0">
                <a:latin typeface="Georgia"/>
                <a:cs typeface="Georgia"/>
              </a:rPr>
              <a:t>Peptides----pyroglutamylpeptide</a:t>
            </a:r>
            <a:endParaRPr sz="1900">
              <a:latin typeface="Georgia"/>
              <a:cs typeface="Georgia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4005" algn="l"/>
                <a:tab pos="294640" algn="l"/>
              </a:tabLst>
            </a:pPr>
            <a:r>
              <a:rPr sz="1900" spc="-5" dirty="0">
                <a:latin typeface="Georgia"/>
                <a:cs typeface="Georgia"/>
              </a:rPr>
              <a:t>Nucleosides----Adenosine,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guanosine,</a:t>
            </a:r>
            <a:r>
              <a:rPr sz="1900" spc="3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inosine</a:t>
            </a:r>
            <a:endParaRPr sz="1900">
              <a:latin typeface="Georgia"/>
              <a:cs typeface="Georgia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4005" algn="l"/>
                <a:tab pos="294640" algn="l"/>
              </a:tabLst>
            </a:pPr>
            <a:r>
              <a:rPr sz="1900" spc="-5" dirty="0">
                <a:latin typeface="Georgia"/>
                <a:cs typeface="Georgia"/>
              </a:rPr>
              <a:t>Lipids----Phospholipids,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cholesterol</a:t>
            </a:r>
            <a:endParaRPr sz="1900">
              <a:latin typeface="Georgia"/>
              <a:cs typeface="Georgia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4005" algn="l"/>
                <a:tab pos="294640" algn="l"/>
              </a:tabLst>
            </a:pPr>
            <a:r>
              <a:rPr sz="1900" spc="-5" dirty="0">
                <a:latin typeface="Georgia"/>
                <a:cs typeface="Georgia"/>
              </a:rPr>
              <a:t>Amines----Histamine,</a:t>
            </a:r>
            <a:r>
              <a:rPr sz="1900" spc="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serotonin,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spermin</a:t>
            </a:r>
            <a:endParaRPr sz="1900">
              <a:latin typeface="Georgia"/>
              <a:cs typeface="Georgia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4005" algn="l"/>
                <a:tab pos="294640" algn="l"/>
              </a:tabLst>
            </a:pPr>
            <a:r>
              <a:rPr sz="1900" spc="-10" dirty="0">
                <a:latin typeface="Georgia"/>
                <a:cs typeface="Georgia"/>
              </a:rPr>
              <a:t>Metals-----Copper,</a:t>
            </a:r>
            <a:r>
              <a:rPr sz="1900" spc="6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zinc,</a:t>
            </a:r>
            <a:r>
              <a:rPr sz="1900" spc="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sodium,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magnesium</a:t>
            </a:r>
            <a:endParaRPr sz="19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96935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867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Trebuchet MS"/>
                <a:cs typeface="Trebuchet MS"/>
              </a:rPr>
              <a:t>Toxic</a:t>
            </a:r>
            <a:r>
              <a:rPr sz="4000" b="0" spc="-2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effect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 venom-1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7964805" cy="39484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72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toxic effect</a:t>
            </a:r>
            <a:r>
              <a:rPr sz="2600" dirty="0">
                <a:latin typeface="Georgia"/>
                <a:cs typeface="Georgia"/>
              </a:rPr>
              <a:t>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</a:t>
            </a:r>
            <a:r>
              <a:rPr sz="2600" spc="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venom results </a:t>
            </a:r>
            <a:r>
              <a:rPr sz="2600" spc="-5" dirty="0">
                <a:latin typeface="Georgia"/>
                <a:cs typeface="Georgia"/>
              </a:rPr>
              <a:t>from </a:t>
            </a:r>
            <a:r>
              <a:rPr sz="2600" dirty="0">
                <a:latin typeface="Georgia"/>
                <a:cs typeface="Georgia"/>
              </a:rPr>
              <a:t>both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protein</a:t>
            </a:r>
            <a:r>
              <a:rPr sz="2600" dirty="0">
                <a:latin typeface="Georgia"/>
                <a:cs typeface="Georgia"/>
              </a:rPr>
              <a:t> and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nonprotein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component.</a:t>
            </a:r>
            <a:r>
              <a:rPr sz="2600" dirty="0">
                <a:latin typeface="Georgia"/>
                <a:cs typeface="Georgia"/>
              </a:rPr>
              <a:t> It</a:t>
            </a:r>
            <a:r>
              <a:rPr sz="2600" spc="5" dirty="0">
                <a:latin typeface="Georgia"/>
                <a:cs typeface="Georgia"/>
              </a:rPr>
              <a:t> is 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further</a:t>
            </a:r>
            <a:r>
              <a:rPr sz="2600" spc="5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complicated</a:t>
            </a:r>
            <a:r>
              <a:rPr sz="2600" spc="5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by</a:t>
            </a:r>
            <a:r>
              <a:rPr sz="2600" spc="5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5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inflammatory</a:t>
            </a:r>
            <a:r>
              <a:rPr sz="2600" spc="5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response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5" dirty="0">
                <a:latin typeface="Georgia"/>
                <a:cs typeface="Georgia"/>
              </a:rPr>
              <a:t> the </a:t>
            </a:r>
            <a:r>
              <a:rPr sz="2600" dirty="0">
                <a:latin typeface="Georgia"/>
                <a:cs typeface="Georgia"/>
              </a:rPr>
              <a:t>victim's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body.</a:t>
            </a: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Phospholipase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A2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present</a:t>
            </a:r>
            <a:r>
              <a:rPr sz="2600" dirty="0">
                <a:latin typeface="Georgia"/>
                <a:cs typeface="Georgia"/>
              </a:rPr>
              <a:t> in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venom</a:t>
            </a:r>
            <a:r>
              <a:rPr sz="2600" dirty="0">
                <a:latin typeface="Georgia"/>
                <a:cs typeface="Georgia"/>
              </a:rPr>
              <a:t>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all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families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poisonous snakes </a:t>
            </a:r>
            <a:r>
              <a:rPr sz="2600" dirty="0">
                <a:latin typeface="Georgia"/>
                <a:cs typeface="Georgia"/>
              </a:rPr>
              <a:t>and is </a:t>
            </a:r>
            <a:r>
              <a:rPr sz="2600" spc="-5" dirty="0">
                <a:latin typeface="Georgia"/>
                <a:cs typeface="Georgia"/>
              </a:rPr>
              <a:t>the enzyme </a:t>
            </a:r>
            <a:r>
              <a:rPr sz="2600" spc="-10" dirty="0">
                <a:latin typeface="Georgia"/>
                <a:cs typeface="Georgia"/>
              </a:rPr>
              <a:t>that </a:t>
            </a:r>
            <a:r>
              <a:rPr sz="2600" spc="-5" dirty="0">
                <a:latin typeface="Georgia"/>
                <a:cs typeface="Georgia"/>
              </a:rPr>
              <a:t> has</a:t>
            </a:r>
            <a:r>
              <a:rPr sz="2600" dirty="0">
                <a:latin typeface="Georgia"/>
                <a:cs typeface="Georgia"/>
              </a:rPr>
              <a:t> been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most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widely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studied.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Phospholipase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A2 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inhibits </a:t>
            </a:r>
            <a:r>
              <a:rPr sz="2600" spc="-5" dirty="0">
                <a:latin typeface="Georgia"/>
                <a:cs typeface="Georgia"/>
              </a:rPr>
              <a:t>electron transfer at cytochrome </a:t>
            </a:r>
            <a:r>
              <a:rPr sz="2600" dirty="0">
                <a:latin typeface="Georgia"/>
                <a:cs typeface="Georgia"/>
              </a:rPr>
              <a:t>C </a:t>
            </a:r>
            <a:r>
              <a:rPr sz="2600" spc="-5" dirty="0">
                <a:latin typeface="Georgia"/>
                <a:cs typeface="Georgia"/>
              </a:rPr>
              <a:t>level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renders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mitochondrial-bound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enzymes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soluble.</a:t>
            </a:r>
            <a:r>
              <a:rPr sz="2600" dirty="0">
                <a:latin typeface="Georgia"/>
                <a:cs typeface="Georgia"/>
              </a:rPr>
              <a:t> It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damages</a:t>
            </a:r>
            <a:r>
              <a:rPr sz="2600" dirty="0">
                <a:latin typeface="Georgia"/>
                <a:cs typeface="Georgia"/>
              </a:rPr>
              <a:t> red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blood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cells,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leukocytes,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platelets,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skeletal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muscle,</a:t>
            </a:r>
            <a:r>
              <a:rPr sz="2600" dirty="0">
                <a:latin typeface="Georgia"/>
                <a:cs typeface="Georgia"/>
              </a:rPr>
              <a:t> vascular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endothelium,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peripheral </a:t>
            </a:r>
            <a:r>
              <a:rPr sz="2600" dirty="0">
                <a:latin typeface="Georgia"/>
                <a:cs typeface="Georgia"/>
              </a:rPr>
              <a:t> nerve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endings,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dirty="0">
                <a:latin typeface="Georgia"/>
                <a:cs typeface="Georgia"/>
              </a:rPr>
              <a:t>myoneural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junction.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139843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867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Trebuchet MS"/>
                <a:cs typeface="Trebuchet MS"/>
              </a:rPr>
              <a:t>Toxic</a:t>
            </a:r>
            <a:r>
              <a:rPr sz="4000" b="0" spc="-2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effect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 venom-2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0783"/>
            <a:ext cx="7962900" cy="42722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Hyaluronidase </a:t>
            </a:r>
            <a:r>
              <a:rPr sz="2400" spc="-5" dirty="0">
                <a:latin typeface="Georgia"/>
                <a:cs typeface="Georgia"/>
              </a:rPr>
              <a:t>helps spread </a:t>
            </a:r>
            <a:r>
              <a:rPr sz="2400" dirty="0">
                <a:latin typeface="Georgia"/>
                <a:cs typeface="Georgia"/>
              </a:rPr>
              <a:t>of venom </a:t>
            </a:r>
            <a:r>
              <a:rPr sz="2400" spc="-5" dirty="0">
                <a:latin typeface="Georgia"/>
                <a:cs typeface="Georgia"/>
              </a:rPr>
              <a:t>through tissues, </a:t>
            </a:r>
            <a:r>
              <a:rPr sz="2400" dirty="0">
                <a:latin typeface="Georgia"/>
                <a:cs typeface="Georgia"/>
              </a:rPr>
              <a:t> 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proteolytic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enzymes</a:t>
            </a:r>
            <a:r>
              <a:rPr sz="2400" dirty="0">
                <a:latin typeface="Georgia"/>
                <a:cs typeface="Georgia"/>
              </a:rPr>
              <a:t> are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responsible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local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edema,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blistering,</a:t>
            </a:r>
            <a:r>
              <a:rPr sz="2400" dirty="0">
                <a:latin typeface="Georgia"/>
                <a:cs typeface="Georgia"/>
              </a:rPr>
              <a:t> 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necrosis.</a:t>
            </a:r>
            <a:endParaRPr sz="24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α-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Neurotoxins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bind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acetylcholine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receptors</a:t>
            </a:r>
            <a:r>
              <a:rPr sz="2400" dirty="0">
                <a:latin typeface="Georgia"/>
                <a:cs typeface="Georgia"/>
              </a:rPr>
              <a:t> 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 motor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end-plate,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whereas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β-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neurotoxins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first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cause 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release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acetylcholine</a:t>
            </a:r>
            <a:r>
              <a:rPr sz="2400" dirty="0">
                <a:latin typeface="Georgia"/>
                <a:cs typeface="Georgia"/>
              </a:rPr>
              <a:t> 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nerve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endings</a:t>
            </a:r>
            <a:r>
              <a:rPr sz="2400" dirty="0">
                <a:latin typeface="Georgia"/>
                <a:cs typeface="Georgia"/>
              </a:rPr>
              <a:t> 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 myoneural</a:t>
            </a:r>
            <a:r>
              <a:rPr sz="2400" dirty="0">
                <a:latin typeface="Georgia"/>
                <a:cs typeface="Georgia"/>
              </a:rPr>
              <a:t> junction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then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damage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endings,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preventing further </a:t>
            </a:r>
            <a:r>
              <a:rPr sz="2400" dirty="0">
                <a:latin typeface="Georgia"/>
                <a:cs typeface="Georgia"/>
              </a:rPr>
              <a:t>release of </a:t>
            </a:r>
            <a:r>
              <a:rPr sz="2400" spc="-5" dirty="0">
                <a:latin typeface="Georgia"/>
                <a:cs typeface="Georgia"/>
              </a:rPr>
              <a:t>transmitter. All this leads to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 flaccid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paralysis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victim.</a:t>
            </a:r>
            <a:endParaRPr sz="24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Polypeptides,</a:t>
            </a:r>
            <a:r>
              <a:rPr sz="2400" dirty="0">
                <a:latin typeface="Georgia"/>
                <a:cs typeface="Georgia"/>
              </a:rPr>
              <a:t> being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smaller</a:t>
            </a:r>
            <a:r>
              <a:rPr sz="2400" dirty="0">
                <a:latin typeface="Georgia"/>
                <a:cs typeface="Georgia"/>
              </a:rPr>
              <a:t> molecules,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rapidly </a:t>
            </a:r>
            <a:r>
              <a:rPr sz="2400" dirty="0">
                <a:latin typeface="Georgia"/>
                <a:cs typeface="Georgia"/>
              </a:rPr>
              <a:t> absorbed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into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systemic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circulation</a:t>
            </a:r>
            <a:r>
              <a:rPr sz="2400" dirty="0">
                <a:latin typeface="Georgia"/>
                <a:cs typeface="Georgia"/>
              </a:rPr>
              <a:t> and</a:t>
            </a:r>
            <a:r>
              <a:rPr sz="2400" spc="58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cause </a:t>
            </a:r>
            <a:r>
              <a:rPr sz="2400" spc="-5" dirty="0">
                <a:latin typeface="Georgia"/>
                <a:cs typeface="Georgia"/>
              </a:rPr>
              <a:t> systemic toxicity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vessel-rich organs </a:t>
            </a:r>
            <a:r>
              <a:rPr sz="2400" dirty="0">
                <a:latin typeface="Georgia"/>
                <a:cs typeface="Georgia"/>
              </a:rPr>
              <a:t>(e.g., </a:t>
            </a:r>
            <a:r>
              <a:rPr sz="2400" spc="-5" dirty="0">
                <a:latin typeface="Georgia"/>
                <a:cs typeface="Georgia"/>
              </a:rPr>
              <a:t>heart, lung, </a:t>
            </a:r>
            <a:r>
              <a:rPr sz="2400" dirty="0">
                <a:latin typeface="Georgia"/>
                <a:cs typeface="Georgia"/>
              </a:rPr>
              <a:t> kidneys,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etc.)</a:t>
            </a:r>
            <a:r>
              <a:rPr sz="2400" dirty="0">
                <a:latin typeface="Georgia"/>
                <a:cs typeface="Georgia"/>
              </a:rPr>
              <a:t> as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well</a:t>
            </a:r>
            <a:r>
              <a:rPr sz="2400" dirty="0">
                <a:latin typeface="Georgia"/>
                <a:cs typeface="Georgia"/>
              </a:rPr>
              <a:t> as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pre-</a:t>
            </a:r>
            <a:r>
              <a:rPr sz="2400" dirty="0">
                <a:latin typeface="Georgia"/>
                <a:cs typeface="Georgia"/>
              </a:rPr>
              <a:t> 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postsynaptic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membranes.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442273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latin typeface="Trebuchet MS"/>
                <a:cs typeface="Trebuchet MS"/>
              </a:rPr>
              <a:t>Classification-Toxic </a:t>
            </a:r>
            <a:r>
              <a:rPr b="0" spc="-5" dirty="0">
                <a:latin typeface="Trebuchet MS"/>
                <a:cs typeface="Trebuchet MS"/>
              </a:rPr>
              <a:t>components </a:t>
            </a:r>
            <a:r>
              <a:rPr b="0" dirty="0">
                <a:latin typeface="Trebuchet MS"/>
                <a:cs typeface="Trebuchet MS"/>
              </a:rPr>
              <a:t>of </a:t>
            </a:r>
            <a:r>
              <a:rPr b="0" spc="-107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venom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817484" cy="27768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Enzymes,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Polypeptides,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Glycoprotein's,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Compounds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low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molecular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weight.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353695" algn="l"/>
                <a:tab pos="354965" algn="l"/>
              </a:tabLst>
            </a:pPr>
            <a:r>
              <a:rPr dirty="0"/>
              <a:t>	</a:t>
            </a:r>
            <a:r>
              <a:rPr sz="2800" spc="-5" dirty="0">
                <a:latin typeface="Georgia"/>
                <a:cs typeface="Georgia"/>
              </a:rPr>
              <a:t>They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also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 classified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protein</a:t>
            </a:r>
            <a:r>
              <a:rPr sz="2800" dirty="0">
                <a:latin typeface="Georgia"/>
                <a:cs typeface="Georgia"/>
              </a:rPr>
              <a:t> (90–95%)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non-protein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(5–10%) </a:t>
            </a:r>
            <a:r>
              <a:rPr sz="2800" spc="-10" dirty="0">
                <a:latin typeface="Georgia"/>
                <a:cs typeface="Georgia"/>
              </a:rPr>
              <a:t>compounds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761752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35" dirty="0">
                <a:latin typeface="Trebuchet MS"/>
                <a:cs typeface="Trebuchet MS"/>
              </a:rPr>
              <a:t>Various</a:t>
            </a:r>
            <a:r>
              <a:rPr sz="2400" b="0" spc="1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snakebites,</a:t>
            </a:r>
            <a:r>
              <a:rPr sz="2400" b="0" spc="2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their</a:t>
            </a:r>
            <a:r>
              <a:rPr sz="2400" b="0" dirty="0">
                <a:latin typeface="Trebuchet MS"/>
                <a:cs typeface="Trebuchet MS"/>
              </a:rPr>
              <a:t> fatal</a:t>
            </a:r>
            <a:r>
              <a:rPr sz="2400" b="0" spc="-1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dose,</a:t>
            </a:r>
            <a:r>
              <a:rPr sz="2400" b="0" spc="1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quantity</a:t>
            </a:r>
            <a:r>
              <a:rPr sz="2400" b="0" spc="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of</a:t>
            </a:r>
            <a:r>
              <a:rPr sz="2400" b="0" spc="-1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venom </a:t>
            </a:r>
            <a:r>
              <a:rPr sz="2400" b="0" spc="-71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injected,</a:t>
            </a:r>
            <a:r>
              <a:rPr sz="2400" b="0" spc="15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and</a:t>
            </a:r>
            <a:r>
              <a:rPr sz="2400" b="0" spc="1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time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to </a:t>
            </a:r>
            <a:r>
              <a:rPr sz="2400" b="0" dirty="0">
                <a:latin typeface="Trebuchet MS"/>
                <a:cs typeface="Trebuchet MS"/>
              </a:rPr>
              <a:t>fatality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243201"/>
          <a:ext cx="7848600" cy="241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Snake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1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Fatal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dose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in </a:t>
                      </a:r>
                      <a:r>
                        <a:rPr sz="1800" b="1" spc="-4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human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781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Average dose </a:t>
                      </a: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delivered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per </a:t>
                      </a: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bite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20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Average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Fatal </a:t>
                      </a:r>
                      <a:r>
                        <a:rPr sz="1800" b="1" spc="-4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Period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Indian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cobra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12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60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8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hrs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Common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Krait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20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18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hrs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Russell's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viper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15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63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days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Saw</a:t>
                      </a:r>
                      <a:r>
                        <a:rPr sz="1800" spc="4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scaled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viper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8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13-40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mg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41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days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164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407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-5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bite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5669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Causes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Morbidity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Mortality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7059699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607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Medical</a:t>
            </a:r>
            <a:r>
              <a:rPr sz="4000" b="0" spc="-5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reasons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7359"/>
            <a:ext cx="7964170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Lack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awareness among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victims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about</a:t>
            </a:r>
            <a:r>
              <a:rPr sz="2400" spc="-5" dirty="0">
                <a:latin typeface="Georgia"/>
                <a:cs typeface="Georgia"/>
              </a:rPr>
              <a:t> medical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facility</a:t>
            </a:r>
            <a:endParaRPr sz="24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590"/>
              </a:lnSpc>
              <a:spcBef>
                <a:spcPts val="34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Alternate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forms</a:t>
            </a:r>
            <a:r>
              <a:rPr sz="2400" dirty="0">
                <a:latin typeface="Georgia"/>
                <a:cs typeface="Georgia"/>
              </a:rPr>
              <a:t> of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treatment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practiced</a:t>
            </a:r>
            <a:r>
              <a:rPr sz="2400" dirty="0">
                <a:latin typeface="Georgia"/>
                <a:cs typeface="Georgia"/>
              </a:rPr>
              <a:t> in</a:t>
            </a:r>
            <a:r>
              <a:rPr sz="2400" spc="5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villages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wherein the victim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first taken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faith healer (quack),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precious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time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lost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therein</a:t>
            </a:r>
            <a:endParaRPr sz="2400">
              <a:latin typeface="Georgia"/>
              <a:cs typeface="Georgia"/>
            </a:endParaRPr>
          </a:p>
          <a:p>
            <a:pPr marL="268605" marR="5715" indent="-256540" algn="just">
              <a:lnSpc>
                <a:spcPts val="259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Improper first aid </a:t>
            </a:r>
            <a:r>
              <a:rPr sz="2400" spc="-5" dirty="0">
                <a:latin typeface="Georgia"/>
                <a:cs typeface="Georgia"/>
              </a:rPr>
              <a:t>measures immediately </a:t>
            </a:r>
            <a:r>
              <a:rPr sz="2400" dirty="0">
                <a:latin typeface="Georgia"/>
                <a:cs typeface="Georgia"/>
              </a:rPr>
              <a:t>after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bite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which increases the chances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systemic </a:t>
            </a:r>
            <a:r>
              <a:rPr sz="2400" spc="-10" dirty="0">
                <a:latin typeface="Georgia"/>
                <a:cs typeface="Georgia"/>
              </a:rPr>
              <a:t>envenomation 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additional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complications</a:t>
            </a:r>
            <a:endParaRPr sz="2400">
              <a:latin typeface="Georgia"/>
              <a:cs typeface="Georgia"/>
            </a:endParaRPr>
          </a:p>
          <a:p>
            <a:pPr marL="268605" marR="6350" indent="-256540" algn="just">
              <a:lnSpc>
                <a:spcPts val="2590"/>
              </a:lnSpc>
              <a:spcBef>
                <a:spcPts val="305"/>
              </a:spcBef>
              <a:buClr>
                <a:srgbClr val="9F4DA2"/>
              </a:buClr>
              <a:buFont typeface="Georgia"/>
              <a:buChar char="•"/>
              <a:tabLst>
                <a:tab pos="342265" algn="l"/>
              </a:tabLst>
            </a:pPr>
            <a:r>
              <a:rPr dirty="0"/>
              <a:t>	</a:t>
            </a:r>
            <a:r>
              <a:rPr sz="2400" spc="-5" dirty="0">
                <a:latin typeface="Georgia"/>
                <a:cs typeface="Georgia"/>
              </a:rPr>
              <a:t>unavailability</a:t>
            </a:r>
            <a:r>
              <a:rPr sz="2400" dirty="0">
                <a:latin typeface="Georgia"/>
                <a:cs typeface="Georgia"/>
              </a:rPr>
              <a:t> of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standard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treatment,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anti-snake </a:t>
            </a:r>
            <a:r>
              <a:rPr sz="2400" dirty="0">
                <a:latin typeface="Georgia"/>
                <a:cs typeface="Georgia"/>
              </a:rPr>
              <a:t> venom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(ASV)</a:t>
            </a:r>
            <a:r>
              <a:rPr sz="2400" dirty="0">
                <a:latin typeface="Georgia"/>
                <a:cs typeface="Georgia"/>
              </a:rPr>
              <a:t> in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rural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centers,</a:t>
            </a:r>
            <a:endParaRPr sz="24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59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• r e l u c t a n c e o n t h e p a r t o f t h e p r i m a r y c a r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village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centre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admit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treat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snakebites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fearing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complications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5" dirty="0">
                <a:latin typeface="Georgia"/>
                <a:cs typeface="Georgia"/>
              </a:rPr>
              <a:t> reactions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1389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381250" marR="5080" indent="-2161540">
              <a:lnSpc>
                <a:spcPts val="4990"/>
              </a:lnSpc>
              <a:spcBef>
                <a:spcPts val="10"/>
              </a:spcBef>
            </a:pPr>
            <a:r>
              <a:rPr dirty="0"/>
              <a:t>electric</a:t>
            </a:r>
            <a:r>
              <a:rPr spc="-10" dirty="0"/>
              <a:t> </a:t>
            </a:r>
            <a:r>
              <a:rPr dirty="0"/>
              <a:t>shock</a:t>
            </a:r>
            <a:r>
              <a:rPr spc="-10" dirty="0"/>
              <a:t> </a:t>
            </a:r>
            <a:r>
              <a:rPr dirty="0"/>
              <a:t>prevention</a:t>
            </a:r>
            <a:r>
              <a:rPr spc="-30" dirty="0"/>
              <a:t> </a:t>
            </a:r>
            <a:r>
              <a:rPr spc="-5" dirty="0"/>
              <a:t>for </a:t>
            </a:r>
            <a:r>
              <a:rPr dirty="0"/>
              <a:t>children </a:t>
            </a:r>
            <a:r>
              <a:rPr spc="-985" dirty="0"/>
              <a:t> </a:t>
            </a:r>
            <a:r>
              <a:rPr dirty="0"/>
              <a:t>younger</a:t>
            </a:r>
            <a:r>
              <a:rPr spc="-30" dirty="0"/>
              <a:t> </a:t>
            </a:r>
            <a:r>
              <a:rPr dirty="0"/>
              <a:t>then</a:t>
            </a:r>
            <a:r>
              <a:rPr spc="-15" dirty="0"/>
              <a:t> </a:t>
            </a:r>
            <a:r>
              <a:rPr spc="-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666" y="1492072"/>
            <a:ext cx="7518400" cy="3689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48590">
              <a:lnSpc>
                <a:spcPts val="3979"/>
              </a:lnSpc>
              <a:spcBef>
                <a:spcPts val="120"/>
              </a:spcBef>
            </a:pPr>
            <a:r>
              <a:rPr sz="2800" spc="-5" dirty="0">
                <a:latin typeface="Times New Roman"/>
                <a:cs typeface="Times New Roman"/>
              </a:rPr>
              <a:t>-Inspect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cords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cords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children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play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electric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cords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90"/>
              </a:lnSpc>
              <a:spcBef>
                <a:spcPts val="40"/>
              </a:spcBef>
            </a:pPr>
            <a:r>
              <a:rPr sz="2800" spc="-10" dirty="0">
                <a:latin typeface="Times New Roman"/>
                <a:cs typeface="Times New Roman"/>
              </a:rPr>
              <a:t>-Limit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use of extention cords and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sure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cords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rated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current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60"/>
              </a:lnSpc>
            </a:pPr>
            <a:r>
              <a:rPr sz="2800" spc="-5" dirty="0">
                <a:latin typeface="Times New Roman"/>
                <a:cs typeface="Times New Roman"/>
              </a:rPr>
              <a:t>-Use the outlet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covers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protect infants</a:t>
            </a:r>
            <a:endParaRPr sz="2800">
              <a:latin typeface="Times New Roman"/>
              <a:cs typeface="Times New Roman"/>
            </a:endParaRPr>
          </a:p>
          <a:p>
            <a:pPr marL="12700" marR="1239520">
              <a:lnSpc>
                <a:spcPct val="103899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-Update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old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ungrounded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outlets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grounded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5" dirty="0">
                <a:latin typeface="Times New Roman"/>
                <a:cs typeface="Times New Roman"/>
              </a:rPr>
              <a:t>-Replace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outlets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near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water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outlets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03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Socio-Cultural</a:t>
            </a:r>
            <a:r>
              <a:rPr sz="4000" b="0" spc="-5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Factors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346950" cy="359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06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fact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that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most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village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dwellers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use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protective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foot wear (70%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 lower </a:t>
            </a:r>
            <a:r>
              <a:rPr sz="2800" spc="-10" dirty="0">
                <a:latin typeface="Georgia"/>
                <a:cs typeface="Georgia"/>
              </a:rPr>
              <a:t>limbs)</a:t>
            </a:r>
            <a:endParaRPr sz="28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353695" algn="l"/>
                <a:tab pos="354965" algn="l"/>
              </a:tabLst>
            </a:pPr>
            <a:r>
              <a:rPr sz="2800" spc="-10" dirty="0">
                <a:latin typeface="Georgia"/>
                <a:cs typeface="Georgia"/>
              </a:rPr>
              <a:t>habit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sleeping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floor/</a:t>
            </a:r>
            <a:r>
              <a:rPr sz="2800" spc="-10" dirty="0">
                <a:latin typeface="Georgia"/>
                <a:cs typeface="Georgia"/>
              </a:rPr>
              <a:t> ground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presence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livestock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near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house </a:t>
            </a:r>
            <a:r>
              <a:rPr sz="2800" spc="-10" dirty="0">
                <a:latin typeface="Georgia"/>
                <a:cs typeface="Georgia"/>
              </a:rPr>
              <a:t>which</a:t>
            </a:r>
            <a:r>
              <a:rPr sz="2800" spc="-5" dirty="0">
                <a:latin typeface="Georgia"/>
                <a:cs typeface="Georgia"/>
              </a:rPr>
              <a:t> in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turn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attracts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rats</a:t>
            </a:r>
            <a:endParaRPr sz="28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353695" algn="l"/>
                <a:tab pos="354965" algn="l"/>
              </a:tabLst>
            </a:pPr>
            <a:r>
              <a:rPr sz="2800" spc="-5" dirty="0">
                <a:latin typeface="Georgia"/>
                <a:cs typeface="Georgia"/>
              </a:rPr>
              <a:t>defecating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open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fields, often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after</a:t>
            </a:r>
            <a:r>
              <a:rPr sz="2800" spc="-10" dirty="0">
                <a:latin typeface="Georgia"/>
                <a:cs typeface="Georgia"/>
              </a:rPr>
              <a:t> dark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Increasing Alcoholism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251053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23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Legislative</a:t>
            </a:r>
            <a:r>
              <a:rPr sz="4000" b="0" spc="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/ </a:t>
            </a:r>
            <a:r>
              <a:rPr sz="4000" b="0" spc="-10" dirty="0">
                <a:latin typeface="Trebuchet MS"/>
                <a:cs typeface="Trebuchet MS"/>
              </a:rPr>
              <a:t>Governmental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964170" cy="40189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330" indent="-342265" algn="just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354965" algn="l"/>
              </a:tabLst>
            </a:pPr>
            <a:r>
              <a:rPr sz="2800" spc="-5" dirty="0">
                <a:latin typeface="Georgia"/>
                <a:cs typeface="Georgia"/>
              </a:rPr>
              <a:t>High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horse serum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based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ASV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Absence of a </a:t>
            </a:r>
            <a:r>
              <a:rPr sz="2800" spc="-10" dirty="0">
                <a:latin typeface="Georgia"/>
                <a:cs typeface="Georgia"/>
              </a:rPr>
              <a:t>centralized </a:t>
            </a:r>
            <a:r>
              <a:rPr sz="2800" spc="-5" dirty="0">
                <a:latin typeface="Georgia"/>
                <a:cs typeface="Georgia"/>
              </a:rPr>
              <a:t>quality </a:t>
            </a:r>
            <a:r>
              <a:rPr sz="2800" spc="-10" dirty="0">
                <a:latin typeface="Georgia"/>
                <a:cs typeface="Georgia"/>
              </a:rPr>
              <a:t>control </a:t>
            </a:r>
            <a:r>
              <a:rPr sz="2800" spc="-5" dirty="0">
                <a:latin typeface="Georgia"/>
                <a:cs typeface="Georgia"/>
              </a:rPr>
              <a:t>on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 process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manufacture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ASV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also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its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standardizationt</a:t>
            </a:r>
            <a:endParaRPr sz="2800">
              <a:latin typeface="Georgia"/>
              <a:cs typeface="Georgia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354965" algn="l"/>
              </a:tabLst>
            </a:pPr>
            <a:r>
              <a:rPr dirty="0"/>
              <a:t>	</a:t>
            </a:r>
            <a:r>
              <a:rPr sz="2800" spc="-5" dirty="0">
                <a:latin typeface="Georgia"/>
                <a:cs typeface="Georgia"/>
              </a:rPr>
              <a:t>Delay in initiation of ASV treatment </a:t>
            </a:r>
            <a:r>
              <a:rPr sz="2800" spc="-10" dirty="0">
                <a:latin typeface="Georgia"/>
                <a:cs typeface="Georgia"/>
              </a:rPr>
              <a:t>due to </a:t>
            </a:r>
            <a:r>
              <a:rPr sz="2800" dirty="0">
                <a:latin typeface="Georgia"/>
                <a:cs typeface="Georgia"/>
              </a:rPr>
              <a:t>non-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availability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kits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early</a:t>
            </a:r>
            <a:r>
              <a:rPr sz="2800" dirty="0">
                <a:latin typeface="Georgia"/>
                <a:cs typeface="Georgia"/>
              </a:rPr>
              <a:t> diagnosis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</a:t>
            </a:r>
            <a:r>
              <a:rPr sz="2800" dirty="0">
                <a:latin typeface="Georgia"/>
                <a:cs typeface="Georgia"/>
              </a:rPr>
              <a:t> venomous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snakebite</a:t>
            </a:r>
            <a:endParaRPr sz="280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Aabsence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regional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zonal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pools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snake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venom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943555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13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Socio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economic </a:t>
            </a:r>
            <a:r>
              <a:rPr sz="4000" b="0" spc="-5" dirty="0">
                <a:latin typeface="Trebuchet MS"/>
                <a:cs typeface="Trebuchet MS"/>
              </a:rPr>
              <a:t>Factor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63534" cy="3980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35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Ever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increasing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population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leading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</a:t>
            </a:r>
            <a:r>
              <a:rPr sz="2800" spc="-5" dirty="0">
                <a:latin typeface="Georgia"/>
                <a:cs typeface="Georgia"/>
              </a:rPr>
              <a:t> greater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encroachment </a:t>
            </a:r>
            <a:r>
              <a:rPr sz="2800" spc="-10" dirty="0">
                <a:latin typeface="Georgia"/>
                <a:cs typeface="Georgia"/>
              </a:rPr>
              <a:t>thereby </a:t>
            </a:r>
            <a:r>
              <a:rPr sz="2800" spc="-5" dirty="0">
                <a:latin typeface="Georgia"/>
                <a:cs typeface="Georgia"/>
              </a:rPr>
              <a:t>increasing the chances of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human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reptile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contact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bites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354965" algn="l"/>
              </a:tabLst>
            </a:pPr>
            <a:r>
              <a:rPr dirty="0"/>
              <a:t>	</a:t>
            </a:r>
            <a:r>
              <a:rPr sz="2800" spc="-5" dirty="0">
                <a:latin typeface="Georgia"/>
                <a:cs typeface="Georgia"/>
              </a:rPr>
              <a:t>Inadequate </a:t>
            </a:r>
            <a:r>
              <a:rPr sz="2800" dirty="0">
                <a:latin typeface="Georgia"/>
                <a:cs typeface="Georgia"/>
              </a:rPr>
              <a:t>infrastructure in </a:t>
            </a:r>
            <a:r>
              <a:rPr sz="2800" spc="-5" dirty="0">
                <a:latin typeface="Georgia"/>
                <a:cs typeface="Georgia"/>
              </a:rPr>
              <a:t>villages, including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lighting,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sewerage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systems,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roads,</a:t>
            </a:r>
            <a:r>
              <a:rPr sz="2800" spc="6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6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house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water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supply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etc</a:t>
            </a:r>
            <a:endParaRPr sz="28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Improper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sanitation</a:t>
            </a:r>
            <a:endParaRPr sz="2800">
              <a:latin typeface="Georgia"/>
              <a:cs typeface="Georgia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poor transport facilities-delay in shifting victim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</a:t>
            </a:r>
            <a:r>
              <a:rPr sz="2800" spc="-5" dirty="0">
                <a:latin typeface="Georgia"/>
                <a:cs typeface="Georgia"/>
              </a:rPr>
              <a:t> secondary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or </a:t>
            </a:r>
            <a:r>
              <a:rPr sz="2800" spc="-10" dirty="0">
                <a:latin typeface="Georgia"/>
                <a:cs typeface="Georgia"/>
              </a:rPr>
              <a:t>tertiary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set</a:t>
            </a:r>
            <a:r>
              <a:rPr sz="2800" spc="-10" dirty="0">
                <a:latin typeface="Georgia"/>
                <a:cs typeface="Georgia"/>
              </a:rPr>
              <a:t> up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941367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8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Complications</a:t>
            </a:r>
            <a:r>
              <a:rPr sz="4000" b="0" spc="-5" dirty="0">
                <a:latin typeface="Trebuchet MS"/>
                <a:cs typeface="Trebuchet MS"/>
              </a:rPr>
              <a:t> of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bite-1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219315" cy="41332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Cardiac</a:t>
            </a:r>
            <a:endParaRPr sz="2800">
              <a:latin typeface="Georgia"/>
              <a:cs typeface="Georgia"/>
            </a:endParaRPr>
          </a:p>
          <a:p>
            <a:pPr marL="268605" marR="137477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660400" algn="l"/>
              </a:tabLst>
            </a:pPr>
            <a:r>
              <a:rPr sz="2800" spc="-5" dirty="0">
                <a:latin typeface="Georgia"/>
                <a:cs typeface="Georgia"/>
              </a:rPr>
              <a:t>T	</a:t>
            </a:r>
            <a:r>
              <a:rPr sz="2800" spc="-10" dirty="0">
                <a:latin typeface="Georgia"/>
                <a:cs typeface="Georgia"/>
              </a:rPr>
              <a:t>wave</a:t>
            </a:r>
            <a:r>
              <a:rPr sz="2800" spc="-5" dirty="0">
                <a:latin typeface="Georgia"/>
                <a:cs typeface="Georgia"/>
              </a:rPr>
              <a:t> changes/ST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depression/OT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prolongation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Myocardial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Infraction—due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 vasospasm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or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coronary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artery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thrombosis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Cardiac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Rhythm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disturbance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AV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block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Pulmonary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edema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Hypotension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93133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8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Complications</a:t>
            </a:r>
            <a:r>
              <a:rPr sz="4000" b="0" spc="-5" dirty="0">
                <a:latin typeface="Trebuchet MS"/>
                <a:cs typeface="Trebuchet MS"/>
              </a:rPr>
              <a:t> of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bite-2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4972050" cy="42094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Neurological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complications---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Stroke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Paralysis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Ptosis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Ophthalmoplegia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Respiratory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Failure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Convulsions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Delayed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sensory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neuropathy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Locked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 syndrome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54405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65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Trebuchet MS"/>
                <a:cs typeface="Trebuchet MS"/>
              </a:rPr>
              <a:t>Renal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complications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6893559" cy="3279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Acute renal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failure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Oliguria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Haematuria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Albuminuria,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Prolonged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bleeding</a:t>
            </a:r>
            <a:r>
              <a:rPr sz="2800" b="1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time,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Prolonged </a:t>
            </a:r>
            <a:r>
              <a:rPr sz="2800" spc="-10" dirty="0">
                <a:latin typeface="Georgia"/>
                <a:cs typeface="Georgia"/>
              </a:rPr>
              <a:t>prothrombin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time,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Low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hemoglobin</a:t>
            </a:r>
            <a:r>
              <a:rPr sz="2800" spc="-10" dirty="0">
                <a:latin typeface="Georgia"/>
                <a:cs typeface="Georgia"/>
              </a:rPr>
              <a:t> and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high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total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bilirubin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913432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92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bite</a:t>
            </a:r>
            <a:r>
              <a:rPr sz="4000" b="0" spc="-4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Comlications-3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7963534" cy="4100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 algn="just">
              <a:lnSpc>
                <a:spcPts val="296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Hematoxic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------------</a:t>
            </a:r>
            <a:endParaRPr sz="2600">
              <a:latin typeface="Georgia"/>
              <a:cs typeface="Georgia"/>
            </a:endParaRPr>
          </a:p>
          <a:p>
            <a:pPr marL="268605" indent="-256540" algn="just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Affects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blood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clotting</a:t>
            </a: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459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some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venoms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posses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anticoagulant</a:t>
            </a:r>
            <a:r>
              <a:rPr sz="2600" dirty="0">
                <a:latin typeface="Georgia"/>
                <a:cs typeface="Georgia"/>
              </a:rPr>
              <a:t> activity,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and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promote excessive bleeding (cerebral haemorrhages </a:t>
            </a:r>
            <a:r>
              <a:rPr sz="2600" dirty="0">
                <a:latin typeface="Georgia"/>
                <a:cs typeface="Georgia"/>
              </a:rPr>
              <a:t> can be very </a:t>
            </a:r>
            <a:r>
              <a:rPr sz="2600" spc="-5" dirty="0">
                <a:latin typeface="Georgia"/>
                <a:cs typeface="Georgia"/>
              </a:rPr>
              <a:t>fatal </a:t>
            </a:r>
            <a:r>
              <a:rPr sz="2600" dirty="0">
                <a:latin typeface="Georgia"/>
                <a:cs typeface="Georgia"/>
              </a:rPr>
              <a:t>– </a:t>
            </a:r>
            <a:r>
              <a:rPr sz="2600" spc="-5" dirty="0">
                <a:latin typeface="Georgia"/>
                <a:cs typeface="Georgia"/>
              </a:rPr>
              <a:t>20%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people who </a:t>
            </a:r>
            <a:r>
              <a:rPr sz="2600" dirty="0">
                <a:latin typeface="Georgia"/>
                <a:cs typeface="Georgia"/>
              </a:rPr>
              <a:t>die after a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bite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have</a:t>
            </a:r>
            <a:r>
              <a:rPr sz="2600" dirty="0">
                <a:latin typeface="Georgia"/>
                <a:cs typeface="Georgia"/>
              </a:rPr>
              <a:t> cerebral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hemorrhages'),</a:t>
            </a: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while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other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toxins</a:t>
            </a:r>
            <a:r>
              <a:rPr sz="2600" dirty="0">
                <a:latin typeface="Georgia"/>
                <a:cs typeface="Georgia"/>
              </a:rPr>
              <a:t> are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procoagulant</a:t>
            </a:r>
            <a:r>
              <a:rPr sz="2600" dirty="0">
                <a:latin typeface="Georgia"/>
                <a:cs typeface="Georgia"/>
              </a:rPr>
              <a:t> –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initially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causing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wide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spread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clot</a:t>
            </a:r>
            <a:r>
              <a:rPr sz="2600" dirty="0">
                <a:latin typeface="Georgia"/>
                <a:cs typeface="Georgia"/>
              </a:rPr>
              <a:t> formation,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followed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by </a:t>
            </a:r>
            <a:r>
              <a:rPr sz="2600" spc="-5" dirty="0">
                <a:latin typeface="Georgia"/>
                <a:cs typeface="Georgia"/>
              </a:rPr>
              <a:t> defibrinogenation, </a:t>
            </a:r>
            <a:r>
              <a:rPr sz="2600" dirty="0">
                <a:latin typeface="Georgia"/>
                <a:cs typeface="Georgia"/>
              </a:rPr>
              <a:t>making </a:t>
            </a:r>
            <a:r>
              <a:rPr sz="2600" spc="-5" dirty="0">
                <a:latin typeface="Georgia"/>
                <a:cs typeface="Georgia"/>
              </a:rPr>
              <a:t>patients </a:t>
            </a:r>
            <a:r>
              <a:rPr sz="2600" spc="-10" dirty="0">
                <a:latin typeface="Georgia"/>
                <a:cs typeface="Georgia"/>
              </a:rPr>
              <a:t>more </a:t>
            </a:r>
            <a:r>
              <a:rPr sz="2600" dirty="0">
                <a:latin typeface="Georgia"/>
                <a:cs typeface="Georgia"/>
              </a:rPr>
              <a:t>vulnerable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strokes</a:t>
            </a:r>
            <a:endParaRPr sz="2600">
              <a:latin typeface="Georgia"/>
              <a:cs typeface="Georgia"/>
            </a:endParaRPr>
          </a:p>
          <a:p>
            <a:pPr marL="268605" indent="-256540" algn="just">
              <a:lnSpc>
                <a:spcPts val="263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5" dirty="0">
                <a:latin typeface="Georgia"/>
                <a:cs typeface="Georgia"/>
              </a:rPr>
              <a:t>ARDS</a:t>
            </a:r>
            <a:endParaRPr sz="2600">
              <a:latin typeface="Georgia"/>
              <a:cs typeface="Georgia"/>
            </a:endParaRPr>
          </a:p>
          <a:p>
            <a:pPr marL="268605" indent="-256540" algn="just">
              <a:lnSpc>
                <a:spcPts val="296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Haemorrhagic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pericardial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effusion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301325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14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Local</a:t>
            </a:r>
            <a:r>
              <a:rPr sz="4000" b="0" spc="-6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complications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706359" cy="42094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Pain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Swelling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Vision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damage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/corneal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ulceration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due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spray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Compartment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syndrome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Necrosis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Gangrene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Infection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Limb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loss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Chronic</a:t>
            </a:r>
            <a:r>
              <a:rPr sz="2800" spc="-10" dirty="0">
                <a:latin typeface="Georgia"/>
                <a:cs typeface="Georgia"/>
              </a:rPr>
              <a:t> ulceration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70717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021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0" dirty="0">
                <a:latin typeface="Trebuchet MS"/>
                <a:cs typeface="Trebuchet MS"/>
              </a:rPr>
              <a:t>Types</a:t>
            </a:r>
            <a:r>
              <a:rPr sz="4000" b="0" spc="-5" dirty="0">
                <a:latin typeface="Trebuchet MS"/>
                <a:cs typeface="Trebuchet MS"/>
              </a:rPr>
              <a:t> of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anti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 venom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2787"/>
            <a:ext cx="7963534" cy="417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Mono-valent/Monospecific-Species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specific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5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Polyvalent-effective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against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several species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3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9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Note:</a:t>
            </a:r>
            <a:r>
              <a:rPr sz="2600" dirty="0">
                <a:latin typeface="Georgia"/>
                <a:cs typeface="Georgia"/>
              </a:rPr>
              <a:t> As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per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recommendations</a:t>
            </a:r>
            <a:r>
              <a:rPr sz="2600" dirty="0">
                <a:latin typeface="Georgia"/>
                <a:cs typeface="Georgia"/>
              </a:rPr>
              <a:t>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WHO,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most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effective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treatment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snakebite</a:t>
            </a:r>
            <a:r>
              <a:rPr sz="2600" dirty="0">
                <a:latin typeface="Georgia"/>
                <a:cs typeface="Georgia"/>
              </a:rPr>
              <a:t> is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dirty="0">
                <a:latin typeface="Georgia"/>
                <a:cs typeface="Georgia"/>
              </a:rPr>
              <a:t> administration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monospecific</a:t>
            </a:r>
            <a:r>
              <a:rPr sz="2600" dirty="0">
                <a:latin typeface="Georgia"/>
                <a:cs typeface="Georgia"/>
              </a:rPr>
              <a:t> ASV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however,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this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therapy is </a:t>
            </a:r>
            <a:r>
              <a:rPr sz="2600" dirty="0">
                <a:latin typeface="Georgia"/>
                <a:cs typeface="Georgia"/>
              </a:rPr>
              <a:t>not </a:t>
            </a:r>
            <a:r>
              <a:rPr sz="2600" spc="-5" dirty="0">
                <a:latin typeface="Georgia"/>
                <a:cs typeface="Georgia"/>
              </a:rPr>
              <a:t>always </a:t>
            </a:r>
            <a:r>
              <a:rPr sz="2600" dirty="0">
                <a:latin typeface="Georgia"/>
                <a:cs typeface="Georgia"/>
              </a:rPr>
              <a:t>available to </a:t>
            </a:r>
            <a:r>
              <a:rPr sz="2600" spc="-5" dirty="0">
                <a:latin typeface="Georgia"/>
                <a:cs typeface="Georgia"/>
              </a:rPr>
              <a:t>snakebite victims </a:t>
            </a:r>
            <a:r>
              <a:rPr sz="2600" dirty="0">
                <a:latin typeface="Georgia"/>
                <a:cs typeface="Georgia"/>
              </a:rPr>
              <a:t> because of its high </a:t>
            </a:r>
            <a:r>
              <a:rPr sz="2600" spc="-5" dirty="0">
                <a:latin typeface="Georgia"/>
                <a:cs typeface="Georgia"/>
              </a:rPr>
              <a:t>cost, </a:t>
            </a:r>
            <a:r>
              <a:rPr sz="2600" dirty="0">
                <a:latin typeface="Georgia"/>
                <a:cs typeface="Georgia"/>
              </a:rPr>
              <a:t>frequent </a:t>
            </a:r>
            <a:r>
              <a:rPr sz="2600" spc="-5" dirty="0">
                <a:latin typeface="Georgia"/>
                <a:cs typeface="Georgia"/>
              </a:rPr>
              <a:t>lack </a:t>
            </a:r>
            <a:r>
              <a:rPr sz="2600" dirty="0">
                <a:latin typeface="Georgia"/>
                <a:cs typeface="Georgia"/>
              </a:rPr>
              <a:t>of availability,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dirty="0">
                <a:latin typeface="Georgia"/>
                <a:cs typeface="Georgia"/>
              </a:rPr>
              <a:t>difficulty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correctly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identifying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736953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983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What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is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 venom?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4170" cy="4192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7620" indent="-256540" algn="just">
              <a:lnSpc>
                <a:spcPct val="80000"/>
              </a:lnSpc>
              <a:spcBef>
                <a:spcPts val="62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200" b="1" spc="-5" dirty="0">
                <a:latin typeface="Georgia"/>
                <a:cs typeface="Georgia"/>
              </a:rPr>
              <a:t>Snake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antivenom</a:t>
            </a:r>
            <a:r>
              <a:rPr sz="2200" spc="-5" dirty="0">
                <a:latin typeface="Georgia"/>
                <a:cs typeface="Georgia"/>
              </a:rPr>
              <a:t>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also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known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snake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venom 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antiserum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antivenom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immunoglobulin</a:t>
            </a:r>
            <a:r>
              <a:rPr sz="2200" b="1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medication made up of antibodies used to treat </a:t>
            </a:r>
            <a:r>
              <a:rPr sz="2200" spc="-10" dirty="0">
                <a:latin typeface="Georgia"/>
                <a:cs typeface="Georgia"/>
              </a:rPr>
              <a:t>snake </a:t>
            </a:r>
            <a:r>
              <a:rPr sz="2200" spc="-5" dirty="0">
                <a:latin typeface="Georgia"/>
                <a:cs typeface="Georgia"/>
              </a:rPr>
              <a:t>bites </a:t>
            </a:r>
            <a:r>
              <a:rPr sz="2200" dirty="0">
                <a:latin typeface="Georgia"/>
                <a:cs typeface="Georgia"/>
              </a:rPr>
              <a:t>by 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venomous </a:t>
            </a:r>
            <a:r>
              <a:rPr sz="2200" spc="-10" dirty="0">
                <a:latin typeface="Georgia"/>
                <a:cs typeface="Georgia"/>
              </a:rPr>
              <a:t>snakes.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It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 a</a:t>
            </a:r>
            <a:r>
              <a:rPr sz="2200" spc="-10" dirty="0">
                <a:latin typeface="Georgia"/>
                <a:cs typeface="Georgia"/>
              </a:rPr>
              <a:t> type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antivenom.</a:t>
            </a:r>
            <a:endParaRPr sz="22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It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biological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product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that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typically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consists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neutralizing antibodies </a:t>
            </a:r>
            <a:r>
              <a:rPr sz="2200" spc="-10" dirty="0">
                <a:latin typeface="Georgia"/>
                <a:cs typeface="Georgia"/>
              </a:rPr>
              <a:t>derived </a:t>
            </a:r>
            <a:r>
              <a:rPr sz="2200" spc="-5" dirty="0">
                <a:latin typeface="Georgia"/>
                <a:cs typeface="Georgia"/>
              </a:rPr>
              <a:t>from a host animal, </a:t>
            </a:r>
            <a:r>
              <a:rPr sz="2200" spc="-10" dirty="0">
                <a:latin typeface="Georgia"/>
                <a:cs typeface="Georgia"/>
              </a:rPr>
              <a:t>such </a:t>
            </a:r>
            <a:r>
              <a:rPr sz="2200" dirty="0">
                <a:latin typeface="Georgia"/>
                <a:cs typeface="Georgia"/>
              </a:rPr>
              <a:t>as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horse or </a:t>
            </a:r>
            <a:r>
              <a:rPr sz="2200" spc="-10" dirty="0">
                <a:latin typeface="Georgia"/>
                <a:cs typeface="Georgia"/>
              </a:rPr>
              <a:t>sheep. </a:t>
            </a:r>
            <a:r>
              <a:rPr sz="2200" spc="-5" dirty="0">
                <a:latin typeface="Georgia"/>
                <a:cs typeface="Georgia"/>
              </a:rPr>
              <a:t>The host animal is hyperimmunized to one </a:t>
            </a:r>
            <a:r>
              <a:rPr sz="2200" spc="10" dirty="0">
                <a:latin typeface="Georgia"/>
                <a:cs typeface="Georgia"/>
              </a:rPr>
              <a:t>or 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more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snake</a:t>
            </a:r>
            <a:r>
              <a:rPr sz="2200" dirty="0">
                <a:latin typeface="Georgia"/>
                <a:cs typeface="Georgia"/>
              </a:rPr>
              <a:t> venoms,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process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which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creates</a:t>
            </a:r>
            <a:r>
              <a:rPr sz="2200" spc="5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 </a:t>
            </a:r>
            <a:r>
              <a:rPr sz="2200" spc="-5" dirty="0">
                <a:latin typeface="Georgia"/>
                <a:cs typeface="Georgia"/>
              </a:rPr>
              <a:t> immunological</a:t>
            </a:r>
            <a:r>
              <a:rPr sz="2200" dirty="0">
                <a:latin typeface="Georgia"/>
                <a:cs typeface="Georgia"/>
              </a:rPr>
              <a:t> response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that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produces</a:t>
            </a:r>
            <a:r>
              <a:rPr sz="2200" spc="-5" dirty="0">
                <a:latin typeface="Georgia"/>
                <a:cs typeface="Georgia"/>
              </a:rPr>
              <a:t> large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numbers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neutralizing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antibodies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against</a:t>
            </a:r>
            <a:r>
              <a:rPr sz="2200" spc="5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various </a:t>
            </a:r>
            <a:r>
              <a:rPr sz="2200" spc="-5" dirty="0">
                <a:latin typeface="Georgia"/>
                <a:cs typeface="Georgia"/>
              </a:rPr>
              <a:t>components</a:t>
            </a:r>
            <a:r>
              <a:rPr sz="2200" spc="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(toxins)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venom. The antibodies are then collected from the host </a:t>
            </a:r>
            <a:r>
              <a:rPr sz="2200" dirty="0">
                <a:latin typeface="Georgia"/>
                <a:cs typeface="Georgia"/>
              </a:rPr>
              <a:t> animal, </a:t>
            </a:r>
            <a:r>
              <a:rPr sz="2200" spc="-10" dirty="0">
                <a:latin typeface="Georgia"/>
                <a:cs typeface="Georgia"/>
              </a:rPr>
              <a:t>and further processed </a:t>
            </a:r>
            <a:r>
              <a:rPr sz="2200" spc="-5" dirty="0">
                <a:latin typeface="Georgia"/>
                <a:cs typeface="Georgia"/>
              </a:rPr>
              <a:t>into </a:t>
            </a:r>
            <a:r>
              <a:rPr sz="2200" spc="-10" dirty="0">
                <a:latin typeface="Georgia"/>
                <a:cs typeface="Georgia"/>
              </a:rPr>
              <a:t>snake </a:t>
            </a:r>
            <a:r>
              <a:rPr sz="2200" spc="-5" dirty="0">
                <a:latin typeface="Georgia"/>
                <a:cs typeface="Georgia"/>
              </a:rPr>
              <a:t>antivenom for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treatment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5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envenomation.</a:t>
            </a:r>
            <a:endParaRPr sz="2200">
              <a:latin typeface="Georgia"/>
              <a:cs typeface="Georgia"/>
            </a:endParaRPr>
          </a:p>
          <a:p>
            <a:pPr marL="268605" marR="889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They are on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WHO LIST of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essential medicines,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dirty="0">
                <a:latin typeface="Georgia"/>
                <a:cs typeface="Georgia"/>
              </a:rPr>
              <a:t>most 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important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medications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needed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 a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basic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health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system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245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90495" marR="5080" indent="-2470785">
              <a:lnSpc>
                <a:spcPts val="4990"/>
              </a:lnSpc>
              <a:spcBef>
                <a:spcPts val="10"/>
              </a:spcBef>
            </a:pPr>
            <a:r>
              <a:rPr dirty="0"/>
              <a:t>electric</a:t>
            </a:r>
            <a:r>
              <a:rPr spc="-10" dirty="0"/>
              <a:t> </a:t>
            </a:r>
            <a:r>
              <a:rPr dirty="0"/>
              <a:t>shock</a:t>
            </a:r>
            <a:r>
              <a:rPr spc="-10" dirty="0"/>
              <a:t> </a:t>
            </a:r>
            <a:r>
              <a:rPr dirty="0"/>
              <a:t>prevention</a:t>
            </a:r>
            <a:r>
              <a:rPr spc="-30" dirty="0"/>
              <a:t> </a:t>
            </a:r>
            <a:r>
              <a:rPr spc="-5" dirty="0"/>
              <a:t>for </a:t>
            </a:r>
            <a:r>
              <a:rPr dirty="0"/>
              <a:t>children </a:t>
            </a:r>
            <a:r>
              <a:rPr spc="-985" dirty="0"/>
              <a:t> </a:t>
            </a:r>
            <a:r>
              <a:rPr dirty="0"/>
              <a:t>older</a:t>
            </a:r>
            <a:r>
              <a:rPr spc="-10" dirty="0"/>
              <a:t> </a:t>
            </a:r>
            <a:r>
              <a:rPr spc="-5" dirty="0"/>
              <a:t>than</a:t>
            </a:r>
            <a:r>
              <a:rPr spc="-10" dirty="0"/>
              <a:t> </a:t>
            </a:r>
            <a:r>
              <a:rPr spc="-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666" y="1613103"/>
            <a:ext cx="7307580" cy="178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-Explain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adolescent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children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3899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climb on power tower,play near transformer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 and electrified train rails or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electrical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364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Importance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22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Anti snake</a:t>
            </a:r>
            <a:r>
              <a:rPr sz="4000" b="0" spc="2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venom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7962900" cy="3562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8605" marR="6350" indent="-256540">
              <a:lnSpc>
                <a:spcPct val="80000"/>
              </a:lnSpc>
              <a:spcBef>
                <a:spcPts val="5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Snake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antivenom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immunoglobulins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only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specific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treatment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envenoming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snakebites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13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Antivenom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therapy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key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medical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snakebite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31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  <a:tab pos="2734945" algn="l"/>
                <a:tab pos="4307840" algn="l"/>
                <a:tab pos="6812280" algn="l"/>
              </a:tabLst>
            </a:pPr>
            <a:r>
              <a:rPr sz="2000" b="1" dirty="0">
                <a:latin typeface="Georgia"/>
                <a:cs typeface="Georgia"/>
              </a:rPr>
              <a:t>Antisera	</a:t>
            </a:r>
            <a:r>
              <a:rPr sz="2000" b="1" spc="5" dirty="0">
                <a:latin typeface="Georgia"/>
                <a:cs typeface="Georgia"/>
              </a:rPr>
              <a:t>is	</a:t>
            </a:r>
            <a:r>
              <a:rPr sz="2000" b="1" spc="-5" dirty="0">
                <a:latin typeface="Georgia"/>
                <a:cs typeface="Georgia"/>
              </a:rPr>
              <a:t>essential	because: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310"/>
              </a:lnSpc>
              <a:spcBef>
                <a:spcPts val="17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No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alternative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successful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therapy.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High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degree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mortality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morbidity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absence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treatment.</a:t>
            </a:r>
            <a:endParaRPr sz="2000">
              <a:latin typeface="Georgia"/>
              <a:cs typeface="Georgia"/>
            </a:endParaRPr>
          </a:p>
          <a:p>
            <a:pPr marL="268605" marR="5715" indent="-256540">
              <a:lnSpc>
                <a:spcPct val="80000"/>
              </a:lnSpc>
              <a:spcBef>
                <a:spcPts val="3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The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diseases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they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are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represent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heavy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toll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human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suffering.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13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Largely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affects children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farmers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rural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communities.</a:t>
            </a:r>
            <a:endParaRPr sz="2000">
              <a:latin typeface="Georgia"/>
              <a:cs typeface="Georgia"/>
            </a:endParaRPr>
          </a:p>
          <a:p>
            <a:pPr marL="268605" marR="5715" indent="-256540">
              <a:lnSpc>
                <a:spcPts val="1920"/>
              </a:lnSpc>
              <a:spcBef>
                <a:spcPts val="37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  <a:tab pos="2018030" algn="l"/>
                <a:tab pos="2768600" algn="l"/>
                <a:tab pos="3286760" algn="l"/>
                <a:tab pos="3577590" algn="l"/>
                <a:tab pos="4632325" algn="l"/>
                <a:tab pos="5015230" algn="l"/>
                <a:tab pos="6236970" algn="l"/>
                <a:tab pos="6724015" algn="l"/>
              </a:tabLst>
            </a:pPr>
            <a:r>
              <a:rPr sz="2000" spc="-5" dirty="0">
                <a:latin typeface="Georgia"/>
                <a:cs typeface="Georgia"/>
              </a:rPr>
              <a:t>Unfortu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el</a:t>
            </a:r>
            <a:r>
              <a:rPr sz="2000" dirty="0">
                <a:latin typeface="Georgia"/>
                <a:cs typeface="Georgia"/>
              </a:rPr>
              <a:t>y	</a:t>
            </a:r>
            <a:r>
              <a:rPr sz="2000" spc="-5" dirty="0">
                <a:latin typeface="Georgia"/>
                <a:cs typeface="Georgia"/>
              </a:rPr>
              <a:t>th</a:t>
            </a:r>
            <a:r>
              <a:rPr sz="2000" dirty="0">
                <a:latin typeface="Georgia"/>
                <a:cs typeface="Georgia"/>
              </a:rPr>
              <a:t>ere	a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e	a	num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r	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f	</a:t>
            </a:r>
            <a:r>
              <a:rPr sz="2000" spc="-5" dirty="0">
                <a:latin typeface="Georgia"/>
                <a:cs typeface="Georgia"/>
              </a:rPr>
              <a:t>p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ob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em</a:t>
            </a:r>
            <a:r>
              <a:rPr sz="2000" dirty="0">
                <a:latin typeface="Georgia"/>
                <a:cs typeface="Georgia"/>
              </a:rPr>
              <a:t>s	</a:t>
            </a:r>
            <a:r>
              <a:rPr sz="2000" spc="-5" dirty="0">
                <a:latin typeface="Georgia"/>
                <a:cs typeface="Georgia"/>
              </a:rPr>
              <a:t>fo</a:t>
            </a:r>
            <a:r>
              <a:rPr sz="2000" dirty="0">
                <a:latin typeface="Georgia"/>
                <a:cs typeface="Georgia"/>
              </a:rPr>
              <a:t>r	</a:t>
            </a:r>
            <a:r>
              <a:rPr sz="2000" spc="-5" dirty="0">
                <a:latin typeface="Georgia"/>
                <a:cs typeface="Georgia"/>
              </a:rPr>
              <a:t>de</a:t>
            </a:r>
            <a:r>
              <a:rPr sz="2000" spc="-10" dirty="0">
                <a:latin typeface="Georgia"/>
                <a:cs typeface="Georgia"/>
              </a:rPr>
              <a:t>v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pi</a:t>
            </a:r>
            <a:r>
              <a:rPr sz="2000" spc="-1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g  </a:t>
            </a:r>
            <a:r>
              <a:rPr sz="2000" spc="-5" dirty="0">
                <a:latin typeface="Georgia"/>
                <a:cs typeface="Georgia"/>
              </a:rPr>
              <a:t>countries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accessing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using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antivenoms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 WHO.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4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4444216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28521"/>
            <a:ext cx="668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General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Symptoms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Bite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999488"/>
            <a:ext cx="7857744" cy="45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42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9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Local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features</a:t>
            </a:r>
            <a:r>
              <a:rPr sz="4000" b="0" spc="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in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dirty="0">
                <a:latin typeface="Trebuchet MS"/>
                <a:cs typeface="Trebuchet MS"/>
              </a:rPr>
              <a:t> bite-1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29738"/>
            <a:ext cx="7962900" cy="3947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68605" marR="5080" indent="-256540" algn="just">
              <a:lnSpc>
                <a:spcPct val="90000"/>
              </a:lnSpc>
              <a:spcBef>
                <a:spcPts val="43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Fang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marks: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Generally,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presence</a:t>
            </a:r>
            <a:r>
              <a:rPr sz="2800" spc="-5" dirty="0">
                <a:latin typeface="Georgia"/>
                <a:cs typeface="Georgia"/>
              </a:rPr>
              <a:t> 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two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puncture wounds indicates a </a:t>
            </a:r>
            <a:r>
              <a:rPr sz="2800" spc="-10" dirty="0">
                <a:latin typeface="Georgia"/>
                <a:cs typeface="Georgia"/>
              </a:rPr>
              <a:t>bite by </a:t>
            </a:r>
            <a:r>
              <a:rPr sz="2800" spc="-5" dirty="0">
                <a:latin typeface="Georgia"/>
                <a:cs typeface="Georgia"/>
              </a:rPr>
              <a:t>a poisonous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snake. </a:t>
            </a:r>
            <a:r>
              <a:rPr sz="2800" spc="-10" dirty="0">
                <a:latin typeface="Georgia"/>
                <a:cs typeface="Georgia"/>
              </a:rPr>
              <a:t>In the case </a:t>
            </a:r>
            <a:r>
              <a:rPr sz="2800" spc="-5" dirty="0">
                <a:latin typeface="Georgia"/>
                <a:cs typeface="Georgia"/>
              </a:rPr>
              <a:t>of a non-venomous </a:t>
            </a:r>
            <a:r>
              <a:rPr sz="2800" spc="-10" dirty="0">
                <a:latin typeface="Georgia"/>
                <a:cs typeface="Georgia"/>
              </a:rPr>
              <a:t>snakebite, </a:t>
            </a:r>
            <a:r>
              <a:rPr sz="2800" spc="-5" dirty="0">
                <a:latin typeface="Georgia"/>
                <a:cs typeface="Georgia"/>
              </a:rPr>
              <a:t> small puncture wounds </a:t>
            </a:r>
            <a:r>
              <a:rPr sz="2800" dirty="0">
                <a:latin typeface="Georgia"/>
                <a:cs typeface="Georgia"/>
              </a:rPr>
              <a:t>are </a:t>
            </a:r>
            <a:r>
              <a:rPr sz="2800" spc="-5" dirty="0">
                <a:latin typeface="Georgia"/>
                <a:cs typeface="Georgia"/>
              </a:rPr>
              <a:t>seen arranged in </a:t>
            </a:r>
            <a:r>
              <a:rPr sz="2800" spc="-15" dirty="0">
                <a:latin typeface="Georgia"/>
                <a:cs typeface="Georgia"/>
              </a:rPr>
              <a:t>an 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arc.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9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Pain : Burning, bursting </a:t>
            </a:r>
            <a:r>
              <a:rPr sz="2800" spc="5" dirty="0">
                <a:latin typeface="Georgia"/>
                <a:cs typeface="Georgia"/>
              </a:rPr>
              <a:t>or </a:t>
            </a:r>
            <a:r>
              <a:rPr sz="2800" spc="-10" dirty="0">
                <a:latin typeface="Georgia"/>
                <a:cs typeface="Georgia"/>
              </a:rPr>
              <a:t>throbbing </a:t>
            </a:r>
            <a:r>
              <a:rPr sz="2800" dirty="0">
                <a:latin typeface="Georgia"/>
                <a:cs typeface="Georgia"/>
              </a:rPr>
              <a:t>pain </a:t>
            </a:r>
            <a:r>
              <a:rPr sz="2800" spc="-5" dirty="0">
                <a:latin typeface="Georgia"/>
                <a:cs typeface="Georgia"/>
              </a:rPr>
              <a:t>may </a:t>
            </a:r>
            <a:r>
              <a:rPr sz="2800" dirty="0">
                <a:latin typeface="Georgia"/>
                <a:cs typeface="Georgia"/>
              </a:rPr>
              <a:t> develop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immediately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after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bite</a:t>
            </a:r>
            <a:r>
              <a:rPr sz="2800" spc="-5" dirty="0">
                <a:latin typeface="Georgia"/>
                <a:cs typeface="Georgia"/>
              </a:rPr>
              <a:t> and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spread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proximally up the </a:t>
            </a:r>
            <a:r>
              <a:rPr sz="2800" spc="-10" dirty="0">
                <a:latin typeface="Georgia"/>
                <a:cs typeface="Georgia"/>
              </a:rPr>
              <a:t>bitten </a:t>
            </a:r>
            <a:r>
              <a:rPr sz="2800" spc="-5" dirty="0">
                <a:latin typeface="Georgia"/>
                <a:cs typeface="Georgia"/>
              </a:rPr>
              <a:t>limb. Draining </a:t>
            </a:r>
            <a:r>
              <a:rPr sz="2800" spc="-10" dirty="0">
                <a:latin typeface="Georgia"/>
                <a:cs typeface="Georgia"/>
              </a:rPr>
              <a:t>lymph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nodes </a:t>
            </a:r>
            <a:r>
              <a:rPr sz="2800" spc="-5" dirty="0">
                <a:latin typeface="Georgia"/>
                <a:cs typeface="Georgia"/>
              </a:rPr>
              <a:t>soon </a:t>
            </a:r>
            <a:r>
              <a:rPr sz="2800" spc="-10" dirty="0">
                <a:latin typeface="Georgia"/>
                <a:cs typeface="Georgia"/>
              </a:rPr>
              <a:t>become </a:t>
            </a:r>
            <a:r>
              <a:rPr sz="2800" spc="-5" dirty="0">
                <a:latin typeface="Georgia"/>
                <a:cs typeface="Georgia"/>
              </a:rPr>
              <a:t>painful. </a:t>
            </a:r>
            <a:r>
              <a:rPr sz="2800" dirty="0">
                <a:latin typeface="Georgia"/>
                <a:cs typeface="Georgia"/>
              </a:rPr>
              <a:t>Krait </a:t>
            </a:r>
            <a:r>
              <a:rPr sz="2800" spc="-5" dirty="0">
                <a:latin typeface="Georgia"/>
                <a:cs typeface="Georgia"/>
              </a:rPr>
              <a:t>and sea snake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maybe</a:t>
            </a:r>
            <a:r>
              <a:rPr sz="2800" spc="-5" dirty="0">
                <a:latin typeface="Georgia"/>
                <a:cs typeface="Georgia"/>
              </a:rPr>
              <a:t> virtually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painless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2863015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9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Local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features</a:t>
            </a:r>
            <a:r>
              <a:rPr sz="4000" b="0" spc="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in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dirty="0">
                <a:latin typeface="Trebuchet MS"/>
                <a:cs typeface="Trebuchet MS"/>
              </a:rPr>
              <a:t> bite-2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7964805" cy="39103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72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Local </a:t>
            </a:r>
            <a:r>
              <a:rPr sz="2600" spc="-5" dirty="0">
                <a:latin typeface="Georgia"/>
                <a:cs typeface="Georgia"/>
              </a:rPr>
              <a:t>swelling </a:t>
            </a:r>
            <a:r>
              <a:rPr sz="2600" dirty="0">
                <a:latin typeface="Georgia"/>
                <a:cs typeface="Georgia"/>
              </a:rPr>
              <a:t>: Viper </a:t>
            </a:r>
            <a:r>
              <a:rPr sz="2600" spc="-5" dirty="0">
                <a:latin typeface="Georgia"/>
                <a:cs typeface="Georgia"/>
              </a:rPr>
              <a:t>bites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produce</a:t>
            </a:r>
            <a:r>
              <a:rPr sz="2600" dirty="0">
                <a:latin typeface="Georgia"/>
                <a:cs typeface="Georgia"/>
              </a:rPr>
              <a:t> more </a:t>
            </a:r>
            <a:r>
              <a:rPr sz="2600" spc="-5" dirty="0">
                <a:latin typeface="Georgia"/>
                <a:cs typeface="Georgia"/>
              </a:rPr>
              <a:t>intense </a:t>
            </a:r>
            <a:r>
              <a:rPr sz="2600" dirty="0">
                <a:latin typeface="Georgia"/>
                <a:cs typeface="Georgia"/>
              </a:rPr>
              <a:t> local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reaction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other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snakes.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Swelling</a:t>
            </a:r>
            <a:r>
              <a:rPr sz="2600" dirty="0">
                <a:latin typeface="Georgia"/>
                <a:cs typeface="Georgia"/>
              </a:rPr>
              <a:t> may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become</a:t>
            </a:r>
            <a:r>
              <a:rPr sz="2600" dirty="0">
                <a:latin typeface="Georgia"/>
                <a:cs typeface="Georgia"/>
              </a:rPr>
              <a:t> apparent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within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15</a:t>
            </a:r>
            <a:r>
              <a:rPr sz="2600" dirty="0">
                <a:latin typeface="Georgia"/>
                <a:cs typeface="Georgia"/>
              </a:rPr>
              <a:t> minutes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becomes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massive in </a:t>
            </a:r>
            <a:r>
              <a:rPr sz="2600" spc="-5" dirty="0">
                <a:latin typeface="Georgia"/>
                <a:cs typeface="Georgia"/>
              </a:rPr>
              <a:t>2-3 days. </a:t>
            </a:r>
            <a:r>
              <a:rPr sz="2600" dirty="0">
                <a:latin typeface="Georgia"/>
                <a:cs typeface="Georgia"/>
              </a:rPr>
              <a:t>It may </a:t>
            </a:r>
            <a:r>
              <a:rPr sz="2600" spc="-5" dirty="0">
                <a:latin typeface="Georgia"/>
                <a:cs typeface="Georgia"/>
              </a:rPr>
              <a:t>persist for </a:t>
            </a:r>
            <a:r>
              <a:rPr sz="2600" dirty="0">
                <a:latin typeface="Georgia"/>
                <a:cs typeface="Georgia"/>
              </a:rPr>
              <a:t>up to 3 </a:t>
            </a:r>
            <a:r>
              <a:rPr sz="2600" spc="-5" dirty="0">
                <a:latin typeface="Georgia"/>
                <a:cs typeface="Georgia"/>
              </a:rPr>
              <a:t>weeks.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5" dirty="0">
                <a:latin typeface="Georgia"/>
                <a:cs typeface="Georgia"/>
              </a:rPr>
              <a:t>swelling spreads rapidly from the site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bite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 may </a:t>
            </a:r>
            <a:r>
              <a:rPr sz="2600" spc="-5" dirty="0">
                <a:latin typeface="Georgia"/>
                <a:cs typeface="Georgia"/>
              </a:rPr>
              <a:t>involve the whole limb and adjacent </a:t>
            </a:r>
            <a:r>
              <a:rPr sz="2600" spc="-10" dirty="0">
                <a:latin typeface="Georgia"/>
                <a:cs typeface="Georgia"/>
              </a:rPr>
              <a:t>trunk. 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Regional </a:t>
            </a:r>
            <a:r>
              <a:rPr sz="2600" spc="-5" dirty="0">
                <a:latin typeface="Georgia"/>
                <a:cs typeface="Georgia"/>
              </a:rPr>
              <a:t>lymphadenopathy may </a:t>
            </a:r>
            <a:r>
              <a:rPr sz="2600" dirty="0">
                <a:latin typeface="Georgia"/>
                <a:cs typeface="Georgia"/>
              </a:rPr>
              <a:t>develop. In </a:t>
            </a:r>
            <a:r>
              <a:rPr sz="2600" spc="-5" dirty="0">
                <a:latin typeface="Georgia"/>
                <a:cs typeface="Georgia"/>
              </a:rPr>
              <a:t>case the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envenomed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tissue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contained</a:t>
            </a:r>
            <a:r>
              <a:rPr sz="2600" dirty="0">
                <a:latin typeface="Georgia"/>
                <a:cs typeface="Georgia"/>
              </a:rPr>
              <a:t> in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tight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fascial </a:t>
            </a:r>
            <a:r>
              <a:rPr sz="2600" dirty="0">
                <a:latin typeface="Georgia"/>
                <a:cs typeface="Georgia"/>
              </a:rPr>
              <a:t> compartment </a:t>
            </a:r>
            <a:r>
              <a:rPr sz="2600" spc="-5" dirty="0">
                <a:latin typeface="Georgia"/>
                <a:cs typeface="Georgia"/>
              </a:rPr>
              <a:t>like the pulp space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digits </a:t>
            </a:r>
            <a:r>
              <a:rPr sz="2600" dirty="0">
                <a:latin typeface="Georgia"/>
                <a:cs typeface="Georgia"/>
              </a:rPr>
              <a:t>or </a:t>
            </a:r>
            <a:r>
              <a:rPr sz="2600" spc="-5" dirty="0">
                <a:latin typeface="Georgia"/>
                <a:cs typeface="Georgia"/>
              </a:rPr>
              <a:t>anterior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tibial compartment, ischaemia will develop. </a:t>
            </a:r>
            <a:r>
              <a:rPr sz="2600" dirty="0">
                <a:latin typeface="Georgia"/>
                <a:cs typeface="Georgia"/>
              </a:rPr>
              <a:t>If </a:t>
            </a:r>
            <a:r>
              <a:rPr sz="2600" spc="-5" dirty="0">
                <a:latin typeface="Georgia"/>
                <a:cs typeface="Georgia"/>
              </a:rPr>
              <a:t>there </a:t>
            </a:r>
            <a:r>
              <a:rPr sz="2600" dirty="0">
                <a:latin typeface="Georgia"/>
                <a:cs typeface="Georgia"/>
              </a:rPr>
              <a:t> is </a:t>
            </a:r>
            <a:r>
              <a:rPr sz="2600" spc="-5" dirty="0">
                <a:latin typeface="Georgia"/>
                <a:cs typeface="Georgia"/>
              </a:rPr>
              <a:t>no swelling </a:t>
            </a:r>
            <a:r>
              <a:rPr sz="2600" dirty="0">
                <a:latin typeface="Georgia"/>
                <a:cs typeface="Georgia"/>
              </a:rPr>
              <a:t>2 </a:t>
            </a:r>
            <a:r>
              <a:rPr sz="2600" spc="-5" dirty="0">
                <a:latin typeface="Georgia"/>
                <a:cs typeface="Georgia"/>
              </a:rPr>
              <a:t>hours </a:t>
            </a:r>
            <a:r>
              <a:rPr sz="2600" dirty="0">
                <a:latin typeface="Georgia"/>
                <a:cs typeface="Georgia"/>
              </a:rPr>
              <a:t>after a viper </a:t>
            </a:r>
            <a:r>
              <a:rPr sz="2600" spc="-5" dirty="0">
                <a:latin typeface="Georgia"/>
                <a:cs typeface="Georgia"/>
              </a:rPr>
              <a:t>bite, </a:t>
            </a:r>
            <a:r>
              <a:rPr sz="2600" dirty="0">
                <a:latin typeface="Georgia"/>
                <a:cs typeface="Georgia"/>
              </a:rPr>
              <a:t>it is </a:t>
            </a:r>
            <a:r>
              <a:rPr sz="2600" spc="-5" dirty="0">
                <a:latin typeface="Georgia"/>
                <a:cs typeface="Georgia"/>
              </a:rPr>
              <a:t>safe </a:t>
            </a:r>
            <a:r>
              <a:rPr sz="2600" dirty="0">
                <a:latin typeface="Georgia"/>
                <a:cs typeface="Georgia"/>
              </a:rPr>
              <a:t>to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assume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there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has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been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no envenoming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36898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93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bite </a:t>
            </a:r>
            <a:r>
              <a:rPr sz="4000" b="0" spc="-10" dirty="0">
                <a:latin typeface="Trebuchet MS"/>
                <a:cs typeface="Trebuchet MS"/>
              </a:rPr>
              <a:t>treatment</a:t>
            </a:r>
            <a:r>
              <a:rPr sz="4000" b="0" spc="3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protocol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6046470" cy="366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First </a:t>
            </a:r>
            <a:r>
              <a:rPr sz="2800" spc="-5" dirty="0">
                <a:latin typeface="Georgia"/>
                <a:cs typeface="Georgia"/>
              </a:rPr>
              <a:t>aid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Pre hospital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hospital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Emergency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Management—ABC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Diagnosis Phase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Treatment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485625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18884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First</a:t>
            </a:r>
            <a:r>
              <a:rPr sz="4000" b="0" spc="-6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aid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6911340" cy="366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Present first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aid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protocol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ineffective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dangerous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Traditional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methods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avoided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Modified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Method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first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aid------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Reassurance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Immobilization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Rush to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hospital immediately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Avoid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use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tourniquet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9910900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47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Diagnostic</a:t>
            </a:r>
            <a:r>
              <a:rPr sz="4000" b="0" spc="-4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Features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686675" cy="366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Swelling,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blistering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or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necrosis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site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its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extension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Hypotension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 shock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Haemorrhage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Laboratory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evidence 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coagulation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defect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Neuroparalytic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manifestations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Arrhythmias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bradycardia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 tachycardia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Myoglobinuria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600954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02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20</a:t>
            </a:r>
            <a:r>
              <a:rPr sz="4000" b="0" spc="-8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WBCT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7964805" cy="4227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72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Twenty-minute </a:t>
            </a:r>
            <a:r>
              <a:rPr sz="2600" spc="-5" dirty="0">
                <a:latin typeface="Georgia"/>
                <a:cs typeface="Georgia"/>
              </a:rPr>
              <a:t>whole blood clotting test </a:t>
            </a:r>
            <a:r>
              <a:rPr sz="2600" dirty="0">
                <a:latin typeface="Georgia"/>
                <a:cs typeface="Georgia"/>
              </a:rPr>
              <a:t>(20WBCT)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5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considered</a:t>
            </a:r>
            <a:r>
              <a:rPr sz="2600" spc="5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as</a:t>
            </a:r>
            <a:r>
              <a:rPr sz="2600" spc="5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reliable</a:t>
            </a:r>
            <a:r>
              <a:rPr sz="2600" spc="5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test</a:t>
            </a:r>
            <a:r>
              <a:rPr sz="2600" spc="5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5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coagulation</a:t>
            </a:r>
            <a:r>
              <a:rPr sz="2600" spc="55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which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can be </a:t>
            </a:r>
            <a:r>
              <a:rPr sz="2600" spc="-5" dirty="0">
                <a:latin typeface="Georgia"/>
                <a:cs typeface="Georgia"/>
              </a:rPr>
              <a:t>carried out by bedside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is considered </a:t>
            </a:r>
            <a:r>
              <a:rPr sz="2600" dirty="0">
                <a:latin typeface="Georgia"/>
                <a:cs typeface="Georgia"/>
              </a:rPr>
              <a:t>to </a:t>
            </a:r>
            <a:r>
              <a:rPr sz="2600" spc="5" dirty="0">
                <a:latin typeface="Georgia"/>
                <a:cs typeface="Georgia"/>
              </a:rPr>
              <a:t>be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superior </a:t>
            </a:r>
            <a:r>
              <a:rPr sz="2600" spc="-10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‘capillary </a:t>
            </a:r>
            <a:r>
              <a:rPr sz="2600" spc="-5" dirty="0">
                <a:latin typeface="Georgia"/>
                <a:cs typeface="Georgia"/>
              </a:rPr>
              <a:t>tube’ method for establishing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clotting capability </a:t>
            </a:r>
            <a:r>
              <a:rPr sz="260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snake bite. </a:t>
            </a:r>
            <a:r>
              <a:rPr sz="2600" dirty="0">
                <a:latin typeface="Georgia"/>
                <a:cs typeface="Georgia"/>
              </a:rPr>
              <a:t>A few milliliters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dirty="0">
                <a:latin typeface="Georgia"/>
                <a:cs typeface="Georgia"/>
              </a:rPr>
              <a:t> fresh </a:t>
            </a:r>
            <a:r>
              <a:rPr sz="2600" spc="-5" dirty="0">
                <a:latin typeface="Georgia"/>
                <a:cs typeface="Georgia"/>
              </a:rPr>
              <a:t>venous blood should </a:t>
            </a:r>
            <a:r>
              <a:rPr sz="2600" dirty="0">
                <a:latin typeface="Georgia"/>
                <a:cs typeface="Georgia"/>
              </a:rPr>
              <a:t>be </a:t>
            </a:r>
            <a:r>
              <a:rPr sz="2600" spc="-5" dirty="0">
                <a:latin typeface="Georgia"/>
                <a:cs typeface="Georgia"/>
              </a:rPr>
              <a:t>placed </a:t>
            </a:r>
            <a:r>
              <a:rPr sz="2600" dirty="0">
                <a:latin typeface="Georgia"/>
                <a:cs typeface="Georgia"/>
              </a:rPr>
              <a:t>in a </a:t>
            </a:r>
            <a:r>
              <a:rPr sz="2600" spc="-5" dirty="0">
                <a:latin typeface="Georgia"/>
                <a:cs typeface="Georgia"/>
              </a:rPr>
              <a:t>fresh, clean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dry</a:t>
            </a:r>
            <a:r>
              <a:rPr sz="2600" spc="-5" dirty="0">
                <a:latin typeface="Georgia"/>
                <a:cs typeface="Georgia"/>
              </a:rPr>
              <a:t> glass</a:t>
            </a:r>
            <a:r>
              <a:rPr sz="2600" dirty="0">
                <a:latin typeface="Georgia"/>
                <a:cs typeface="Georgia"/>
              </a:rPr>
              <a:t> vessel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preferably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test</a:t>
            </a:r>
            <a:r>
              <a:rPr sz="2600" dirty="0">
                <a:latin typeface="Georgia"/>
                <a:cs typeface="Georgia"/>
              </a:rPr>
              <a:t> tube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left </a:t>
            </a:r>
            <a:r>
              <a:rPr sz="2600" dirty="0">
                <a:latin typeface="Georgia"/>
                <a:cs typeface="Georgia"/>
              </a:rPr>
              <a:t> undisturbed </a:t>
            </a:r>
            <a:r>
              <a:rPr sz="2600" spc="-5" dirty="0">
                <a:latin typeface="Georgia"/>
                <a:cs typeface="Georgia"/>
              </a:rPr>
              <a:t>at ambient temperature for 20 </a:t>
            </a:r>
            <a:r>
              <a:rPr sz="2600" dirty="0">
                <a:latin typeface="Georgia"/>
                <a:cs typeface="Georgia"/>
              </a:rPr>
              <a:t>minutes.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After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that</a:t>
            </a:r>
            <a:r>
              <a:rPr sz="2600" dirty="0">
                <a:latin typeface="Georgia"/>
                <a:cs typeface="Georgia"/>
              </a:rPr>
              <a:t> tube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should</a:t>
            </a:r>
            <a:r>
              <a:rPr sz="2600" dirty="0">
                <a:latin typeface="Georgia"/>
                <a:cs typeface="Georgia"/>
              </a:rPr>
              <a:t> be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gently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tilted</a:t>
            </a:r>
            <a:r>
              <a:rPr sz="2600" dirty="0">
                <a:latin typeface="Georgia"/>
                <a:cs typeface="Georgia"/>
              </a:rPr>
              <a:t> to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detect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whether blood </a:t>
            </a:r>
            <a:r>
              <a:rPr sz="2600" dirty="0">
                <a:latin typeface="Georgia"/>
                <a:cs typeface="Georgia"/>
              </a:rPr>
              <a:t>is </a:t>
            </a:r>
            <a:r>
              <a:rPr sz="2600" spc="-5" dirty="0">
                <a:latin typeface="Georgia"/>
                <a:cs typeface="Georgia"/>
              </a:rPr>
              <a:t>still liquid and </a:t>
            </a:r>
            <a:r>
              <a:rPr sz="2600" dirty="0">
                <a:latin typeface="Georgia"/>
                <a:cs typeface="Georgia"/>
              </a:rPr>
              <a:t>if so </a:t>
            </a:r>
            <a:r>
              <a:rPr sz="2600" spc="-5" dirty="0">
                <a:latin typeface="Georgia"/>
                <a:cs typeface="Georgia"/>
              </a:rPr>
              <a:t>then blood </a:t>
            </a:r>
            <a:r>
              <a:rPr sz="2600" dirty="0">
                <a:latin typeface="Georgia"/>
                <a:cs typeface="Georgia"/>
              </a:rPr>
              <a:t>is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incoagulable. The test should </a:t>
            </a:r>
            <a:r>
              <a:rPr sz="2600" dirty="0">
                <a:latin typeface="Georgia"/>
                <a:cs typeface="Georgia"/>
              </a:rPr>
              <a:t>be </a:t>
            </a:r>
            <a:r>
              <a:rPr sz="2600" spc="-5" dirty="0">
                <a:latin typeface="Georgia"/>
                <a:cs typeface="Georgia"/>
              </a:rPr>
              <a:t>carried out every </a:t>
            </a:r>
            <a:r>
              <a:rPr sz="2600" dirty="0">
                <a:latin typeface="Georgia"/>
                <a:cs typeface="Georgia"/>
              </a:rPr>
              <a:t>30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minutes </a:t>
            </a:r>
            <a:r>
              <a:rPr sz="2600" spc="-5" dirty="0">
                <a:latin typeface="Georgia"/>
                <a:cs typeface="Georgia"/>
              </a:rPr>
              <a:t>from </a:t>
            </a:r>
            <a:r>
              <a:rPr sz="2600" dirty="0">
                <a:latin typeface="Georgia"/>
                <a:cs typeface="Georgia"/>
              </a:rPr>
              <a:t>admission </a:t>
            </a:r>
            <a:r>
              <a:rPr sz="2600" spc="-5" dirty="0">
                <a:latin typeface="Georgia"/>
                <a:cs typeface="Georgia"/>
              </a:rPr>
              <a:t>for </a:t>
            </a:r>
            <a:r>
              <a:rPr sz="2600" dirty="0">
                <a:latin typeface="Georgia"/>
                <a:cs typeface="Georgia"/>
              </a:rPr>
              <a:t>3 </a:t>
            </a:r>
            <a:r>
              <a:rPr sz="2600" spc="-5" dirty="0">
                <a:latin typeface="Georgia"/>
                <a:cs typeface="Georgia"/>
              </a:rPr>
              <a:t>hours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then hourly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after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that.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5309269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14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Investigations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7863205" cy="392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31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Hb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platelet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count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peripheral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smear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prothrombin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time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(PT)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activated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partial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thromboplastin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time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(APTT)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fibrin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degradation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products</a:t>
            </a:r>
            <a:r>
              <a:rPr sz="2000" dirty="0">
                <a:latin typeface="Georgia"/>
                <a:cs typeface="Georgia"/>
              </a:rPr>
              <a:t> (FDP)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D-Dimer</a:t>
            </a:r>
            <a:endParaRPr sz="2000">
              <a:latin typeface="Georgia"/>
              <a:cs typeface="Georgia"/>
            </a:endParaRPr>
          </a:p>
          <a:p>
            <a:pPr marL="268605" marR="1090930" indent="-256540">
              <a:lnSpc>
                <a:spcPct val="80000"/>
              </a:lnSpc>
              <a:spcBef>
                <a:spcPts val="3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Urine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examination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proteinuria/RBC/hemoglobinuria/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Myoglobinuria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13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Biochemistry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serum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creatinine/Urea/Potassium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07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ECG/X-ray/CT/Ultrasound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(The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X-ray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ultrasound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070"/>
              </a:lnSpc>
            </a:pPr>
            <a:r>
              <a:rPr sz="2000" spc="-5" dirty="0">
                <a:latin typeface="Georgia"/>
                <a:cs typeface="Georgia"/>
              </a:rPr>
              <a:t>unproven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benefit,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apart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from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identification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clot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viperine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bite)</a:t>
            </a:r>
            <a:endParaRPr sz="2000">
              <a:latin typeface="Georgia"/>
              <a:cs typeface="Georgia"/>
            </a:endParaRPr>
          </a:p>
          <a:p>
            <a:pPr marL="331470" indent="-319405">
              <a:lnSpc>
                <a:spcPts val="2220"/>
              </a:lnSpc>
              <a:buClr>
                <a:srgbClr val="9F4DA2"/>
              </a:buClr>
              <a:buChar char="•"/>
              <a:tabLst>
                <a:tab pos="330835" algn="l"/>
                <a:tab pos="332105" algn="l"/>
              </a:tabLst>
            </a:pPr>
            <a:r>
              <a:rPr sz="2000" spc="-5" dirty="0">
                <a:latin typeface="Georgia"/>
                <a:cs typeface="Georgia"/>
              </a:rPr>
              <a:t>Oxygen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saturation/arterial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blood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gas </a:t>
            </a:r>
            <a:r>
              <a:rPr sz="2000" dirty="0">
                <a:latin typeface="Georgia"/>
                <a:cs typeface="Georgia"/>
              </a:rPr>
              <a:t>(ABG)</a:t>
            </a:r>
            <a:endParaRPr sz="2000">
              <a:latin typeface="Georgia"/>
              <a:cs typeface="Georgia"/>
            </a:endParaRPr>
          </a:p>
          <a:p>
            <a:pPr marL="331470" indent="-319405">
              <a:lnSpc>
                <a:spcPts val="2310"/>
              </a:lnSpc>
              <a:buClr>
                <a:srgbClr val="9F4DA2"/>
              </a:buClr>
              <a:buChar char="•"/>
              <a:tabLst>
                <a:tab pos="330835" algn="l"/>
                <a:tab pos="332105" algn="l"/>
              </a:tabLst>
            </a:pPr>
            <a:r>
              <a:rPr sz="2000" spc="-5" dirty="0">
                <a:latin typeface="Georgia"/>
                <a:cs typeface="Georgia"/>
              </a:rPr>
              <a:t>Enzyme-linked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immunosorbent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assay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(ELISA)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confirm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snake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9306750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9337"/>
            <a:ext cx="640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Assessment</a:t>
            </a:r>
            <a:r>
              <a:rPr sz="2800" b="0" spc="4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of </a:t>
            </a:r>
            <a:r>
              <a:rPr sz="2800" b="0" spc="-10" dirty="0">
                <a:latin typeface="Trebuchet MS"/>
                <a:cs typeface="Trebuchet MS"/>
              </a:rPr>
              <a:t>severity</a:t>
            </a:r>
            <a:r>
              <a:rPr sz="2800" b="0" spc="1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of</a:t>
            </a:r>
            <a:r>
              <a:rPr sz="2800" b="0" spc="2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envenomation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350899"/>
          <a:ext cx="8248650" cy="510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spc="-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envenomation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Absence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local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or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systemic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reactions;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fang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marks </a:t>
                      </a:r>
                      <a:r>
                        <a:rPr sz="1400" spc="-32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(+/−)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Mild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envenomation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Fang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(+),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moderate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pain,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minimal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local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edema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(0–15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ce),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erythema</a:t>
                      </a:r>
                      <a:r>
                        <a:rPr sz="1400" spc="33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(+),</a:t>
                      </a:r>
                      <a:r>
                        <a:rPr sz="1400" spc="33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ecchymosis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(+/−),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systemic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reactions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3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Moderate</a:t>
                      </a:r>
                      <a:r>
                        <a:rPr sz="1400" spc="-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envenomation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Fang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(+),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severe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pain,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moderate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local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edema (15–30 cm), erythema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ecchymosis (+), </a:t>
                      </a:r>
                      <a:r>
                        <a:rPr sz="1400" spc="-32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systemic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weakness,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sweating,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syncope,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nausea,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vomiting,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anemia,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thrombocytopenia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Severe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envenomation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91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Fang marks (+), severe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pain,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severe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local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edema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(&gt;30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cm),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erythema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ecchymosis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(+),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hypotension,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paresthesia,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coma,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pulmonary </a:t>
                      </a:r>
                      <a:r>
                        <a:rPr sz="1400" spc="-32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edema,</a:t>
                      </a:r>
                      <a:r>
                        <a:rPr sz="1400" spc="-4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respiratory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failure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0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423920" marR="5080" indent="-3062605">
              <a:lnSpc>
                <a:spcPts val="4990"/>
              </a:lnSpc>
              <a:spcBef>
                <a:spcPts val="10"/>
              </a:spcBef>
            </a:pPr>
            <a:r>
              <a:rPr dirty="0"/>
              <a:t>electric</a:t>
            </a:r>
            <a:r>
              <a:rPr spc="-15" dirty="0"/>
              <a:t> </a:t>
            </a:r>
            <a:r>
              <a:rPr dirty="0"/>
              <a:t>shock</a:t>
            </a:r>
            <a:r>
              <a:rPr spc="-10" dirty="0"/>
              <a:t> </a:t>
            </a:r>
            <a:r>
              <a:rPr dirty="0"/>
              <a:t>prevention</a:t>
            </a:r>
            <a:r>
              <a:rPr spc="-35" dirty="0"/>
              <a:t> </a:t>
            </a:r>
            <a:r>
              <a:rPr spc="-5" dirty="0"/>
              <a:t>for </a:t>
            </a:r>
            <a:r>
              <a:rPr dirty="0"/>
              <a:t>among </a:t>
            </a:r>
            <a:r>
              <a:rPr spc="-985" dirty="0"/>
              <a:t> </a:t>
            </a:r>
            <a:r>
              <a:rPr dirty="0"/>
              <a:t>adults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613103"/>
            <a:ext cx="7860030" cy="380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-Use </a:t>
            </a:r>
            <a:r>
              <a:rPr sz="2800" spc="-10" dirty="0">
                <a:latin typeface="Times New Roman"/>
                <a:cs typeface="Times New Roman"/>
              </a:rPr>
              <a:t>common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electrical</a:t>
            </a:r>
            <a:endParaRPr sz="2800">
              <a:latin typeface="Times New Roman"/>
              <a:cs typeface="Times New Roman"/>
            </a:endParaRPr>
          </a:p>
          <a:p>
            <a:pPr marL="413384" marR="770890">
              <a:lnSpc>
                <a:spcPct val="103899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injury.people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always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 that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before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working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-Avoid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electrical device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water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000"/>
              </a:lnSpc>
              <a:spcBef>
                <a:spcPts val="45"/>
              </a:spcBef>
            </a:pP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careful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standing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water 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electricity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14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Indication</a:t>
            </a:r>
            <a:r>
              <a:rPr sz="4000" b="0" spc="-5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for</a:t>
            </a:r>
            <a:r>
              <a:rPr sz="4000" b="0" spc="-254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ASV-1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3534" cy="40386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Hemogram: The hemogram </a:t>
            </a:r>
            <a:r>
              <a:rPr sz="2200" dirty="0">
                <a:latin typeface="Georgia"/>
                <a:cs typeface="Georgia"/>
              </a:rPr>
              <a:t>may </a:t>
            </a:r>
            <a:r>
              <a:rPr sz="2200" spc="-5" dirty="0">
                <a:latin typeface="Georgia"/>
                <a:cs typeface="Georgia"/>
              </a:rPr>
              <a:t>show transient elevation of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hemoglobin level due </a:t>
            </a:r>
            <a:r>
              <a:rPr sz="2200" dirty="0">
                <a:latin typeface="Georgia"/>
                <a:cs typeface="Georgia"/>
              </a:rPr>
              <a:t>to </a:t>
            </a:r>
            <a:r>
              <a:rPr sz="2200" spc="-5" dirty="0">
                <a:latin typeface="Georgia"/>
                <a:cs typeface="Georgia"/>
              </a:rPr>
              <a:t>hemoconcentration (because of the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increased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capillary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leak)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or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may</a:t>
            </a:r>
            <a:r>
              <a:rPr sz="2200" spc="-5" dirty="0">
                <a:latin typeface="Georgia"/>
                <a:cs typeface="Georgia"/>
              </a:rPr>
              <a:t> show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anemia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(due</a:t>
            </a:r>
            <a:r>
              <a:rPr sz="2200" dirty="0">
                <a:latin typeface="Georgia"/>
                <a:cs typeface="Georgia"/>
              </a:rPr>
              <a:t> to 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hemolysis,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especially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viper</a:t>
            </a:r>
            <a:r>
              <a:rPr sz="2200" spc="-10" dirty="0">
                <a:latin typeface="Georgia"/>
                <a:cs typeface="Georgia"/>
              </a:rPr>
              <a:t> bites).</a:t>
            </a:r>
            <a:endParaRPr sz="2200">
              <a:latin typeface="Georgia"/>
              <a:cs typeface="Georgia"/>
            </a:endParaRPr>
          </a:p>
          <a:p>
            <a:pPr marL="268605" marR="6985" indent="-256540" algn="just">
              <a:lnSpc>
                <a:spcPts val="211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Presence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of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neutrophilic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leucocytosis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signifies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systemic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absorption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venom.</a:t>
            </a:r>
            <a:endParaRPr sz="2200">
              <a:latin typeface="Georgia"/>
              <a:cs typeface="Georgia"/>
            </a:endParaRPr>
          </a:p>
          <a:p>
            <a:pPr marL="335915" indent="-323850" algn="just">
              <a:lnSpc>
                <a:spcPts val="2320"/>
              </a:lnSpc>
              <a:buClr>
                <a:srgbClr val="9F4DA2"/>
              </a:buClr>
              <a:buChar char="•"/>
              <a:tabLst>
                <a:tab pos="336550" algn="l"/>
              </a:tabLst>
            </a:pPr>
            <a:r>
              <a:rPr sz="2200" spc="-5" dirty="0">
                <a:latin typeface="Georgia"/>
                <a:cs typeface="Georgia"/>
              </a:rPr>
              <a:t>Thrombocytopenia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may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feature</a:t>
            </a:r>
            <a:r>
              <a:rPr sz="2200" spc="-5" dirty="0">
                <a:latin typeface="Georgia"/>
                <a:cs typeface="Georgia"/>
              </a:rPr>
              <a:t> of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viper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envenomation.</a:t>
            </a:r>
            <a:endParaRPr sz="2200">
              <a:latin typeface="Georgia"/>
              <a:cs typeface="Georgia"/>
            </a:endParaRPr>
          </a:p>
          <a:p>
            <a:pPr marL="268605" marR="6985" indent="-256540" algn="just">
              <a:lnSpc>
                <a:spcPct val="80000"/>
              </a:lnSpc>
              <a:spcBef>
                <a:spcPts val="41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10" dirty="0">
                <a:latin typeface="Georgia"/>
                <a:cs typeface="Georgia"/>
              </a:rPr>
              <a:t>Serum </a:t>
            </a:r>
            <a:r>
              <a:rPr sz="2200" spc="-5" dirty="0">
                <a:latin typeface="Georgia"/>
                <a:cs typeface="Georgia"/>
              </a:rPr>
              <a:t>creatinine: This is necessary to rule out renal failure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after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viper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snake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bite.</a:t>
            </a:r>
            <a:endParaRPr sz="22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10" dirty="0">
                <a:latin typeface="Georgia"/>
                <a:cs typeface="Georgia"/>
              </a:rPr>
              <a:t>Serum</a:t>
            </a:r>
            <a:r>
              <a:rPr sz="2200" spc="-5" dirty="0">
                <a:latin typeface="Georgia"/>
                <a:cs typeface="Georgia"/>
              </a:rPr>
              <a:t> amylase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-5" dirty="0">
                <a:latin typeface="Georgia"/>
                <a:cs typeface="Georgia"/>
              </a:rPr>
              <a:t> creatinine</a:t>
            </a:r>
            <a:r>
              <a:rPr sz="2200" spc="5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phosphokinase</a:t>
            </a:r>
            <a:r>
              <a:rPr sz="2200" spc="5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(CPK):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Elevated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levels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these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markers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suggests</a:t>
            </a:r>
            <a:r>
              <a:rPr sz="2200" spc="-5" dirty="0">
                <a:latin typeface="Georgia"/>
                <a:cs typeface="Georgia"/>
              </a:rPr>
              <a:t> muscle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damage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(caution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for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renal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damage).</a:t>
            </a:r>
            <a:endParaRPr sz="2200">
              <a:latin typeface="Georgia"/>
              <a:cs typeface="Georgia"/>
            </a:endParaRPr>
          </a:p>
          <a:p>
            <a:pPr marL="268605" marR="7620" indent="-256540" algn="just">
              <a:lnSpc>
                <a:spcPts val="211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dirty="0">
                <a:latin typeface="Georgia"/>
                <a:cs typeface="Georgia"/>
              </a:rPr>
              <a:t>Prothrombin </a:t>
            </a:r>
            <a:r>
              <a:rPr sz="2200" spc="-5" dirty="0">
                <a:latin typeface="Georgia"/>
                <a:cs typeface="Georgia"/>
              </a:rPr>
              <a:t>time (PT) </a:t>
            </a:r>
            <a:r>
              <a:rPr sz="2200" spc="-10" dirty="0">
                <a:latin typeface="Georgia"/>
                <a:cs typeface="Georgia"/>
              </a:rPr>
              <a:t>and </a:t>
            </a:r>
            <a:r>
              <a:rPr sz="2200" spc="-5" dirty="0">
                <a:latin typeface="Georgia"/>
                <a:cs typeface="Georgia"/>
              </a:rPr>
              <a:t>activated </a:t>
            </a:r>
            <a:r>
              <a:rPr sz="2200" dirty="0">
                <a:latin typeface="Georgia"/>
                <a:cs typeface="Georgia"/>
              </a:rPr>
              <a:t>partial </a:t>
            </a:r>
            <a:r>
              <a:rPr sz="2200" spc="-5" dirty="0">
                <a:latin typeface="Georgia"/>
                <a:cs typeface="Georgia"/>
              </a:rPr>
              <a:t>thromboplastin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time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(aPTT):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Prolongation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may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present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viper </a:t>
            </a:r>
            <a:r>
              <a:rPr sz="2200" spc="-10" dirty="0">
                <a:latin typeface="Georgia"/>
                <a:cs typeface="Georgia"/>
              </a:rPr>
              <a:t>bite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727028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14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Indication</a:t>
            </a:r>
            <a:r>
              <a:rPr sz="4000" b="0" spc="-5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for</a:t>
            </a:r>
            <a:r>
              <a:rPr sz="4000" b="0" spc="-254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ASV-2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7964170" cy="39738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8605" marR="5715" indent="-256540" algn="just">
              <a:lnSpc>
                <a:spcPct val="80000"/>
              </a:lnSpc>
              <a:spcBef>
                <a:spcPts val="58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Fibrinogen and </a:t>
            </a:r>
            <a:r>
              <a:rPr sz="2000" spc="-5" dirty="0">
                <a:latin typeface="Georgia"/>
                <a:cs typeface="Georgia"/>
              </a:rPr>
              <a:t>fibrin degradation products </a:t>
            </a:r>
            <a:r>
              <a:rPr sz="2000" dirty="0">
                <a:latin typeface="Georgia"/>
                <a:cs typeface="Georgia"/>
              </a:rPr>
              <a:t>(FDPs): Low </a:t>
            </a:r>
            <a:r>
              <a:rPr sz="2000" spc="-5" dirty="0">
                <a:latin typeface="Georgia"/>
                <a:cs typeface="Georgia"/>
              </a:rPr>
              <a:t>fibrinogen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elevated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FDP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present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when</a:t>
            </a:r>
            <a:r>
              <a:rPr sz="2000" spc="-5" dirty="0">
                <a:latin typeface="Georgia"/>
                <a:cs typeface="Georgia"/>
              </a:rPr>
              <a:t> venom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interferes</a:t>
            </a:r>
            <a:r>
              <a:rPr sz="2000" spc="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</a:t>
            </a:r>
            <a:r>
              <a:rPr sz="2000" spc="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 clotting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mechanism.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160"/>
              </a:lnSpc>
              <a:spcBef>
                <a:spcPts val="20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Arterial</a:t>
            </a:r>
            <a:r>
              <a:rPr sz="2000" spc="4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blood</a:t>
            </a:r>
            <a:r>
              <a:rPr sz="2000" spc="5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gas</a:t>
            </a:r>
            <a:r>
              <a:rPr sz="2000" spc="49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50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electrolyte</a:t>
            </a:r>
            <a:r>
              <a:rPr sz="2000" spc="50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determinations:</a:t>
            </a:r>
            <a:r>
              <a:rPr sz="2000" spc="4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These</a:t>
            </a:r>
            <a:r>
              <a:rPr sz="2000" spc="5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test</a:t>
            </a:r>
            <a:r>
              <a:rPr sz="2000" spc="4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160"/>
              </a:lnSpc>
            </a:pPr>
            <a:r>
              <a:rPr sz="2000" spc="-5" dirty="0">
                <a:latin typeface="Georgia"/>
                <a:cs typeface="Georgia"/>
              </a:rPr>
              <a:t>necessary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patients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systemic symptoms.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8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Urine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examination: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Can</a:t>
            </a:r>
            <a:r>
              <a:rPr sz="2000" dirty="0">
                <a:latin typeface="Georgia"/>
                <a:cs typeface="Georgia"/>
              </a:rPr>
              <a:t> reveal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hematuria,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proteinuria,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hemoglobinuria, </a:t>
            </a:r>
            <a:r>
              <a:rPr sz="2000" spc="5" dirty="0">
                <a:latin typeface="Georgia"/>
                <a:cs typeface="Georgia"/>
              </a:rPr>
              <a:t>or </a:t>
            </a:r>
            <a:r>
              <a:rPr sz="2000" spc="-5" dirty="0">
                <a:latin typeface="Georgia"/>
                <a:cs typeface="Georgia"/>
              </a:rPr>
              <a:t>myoglobinuria. (Arterial </a:t>
            </a:r>
            <a:r>
              <a:rPr sz="2000" dirty="0">
                <a:latin typeface="Georgia"/>
                <a:cs typeface="Georgia"/>
              </a:rPr>
              <a:t>blood </a:t>
            </a:r>
            <a:r>
              <a:rPr sz="2000" spc="-5" dirty="0">
                <a:latin typeface="Georgia"/>
                <a:cs typeface="Georgia"/>
              </a:rPr>
              <a:t>gases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urine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examination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should</a:t>
            </a:r>
            <a:r>
              <a:rPr sz="2000" dirty="0">
                <a:latin typeface="Georgia"/>
                <a:cs typeface="Georgia"/>
              </a:rPr>
              <a:t> be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repeated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frequent</a:t>
            </a:r>
            <a:r>
              <a:rPr sz="2000" dirty="0">
                <a:latin typeface="Georgia"/>
                <a:cs typeface="Georgia"/>
              </a:rPr>
              <a:t> intervals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during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acute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phase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assess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progressive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systemic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toxicity).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Font typeface="Georgia"/>
              <a:buChar char="•"/>
            </a:pPr>
            <a:endParaRPr sz="22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192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Electrocardiogram</a:t>
            </a:r>
            <a:r>
              <a:rPr sz="2000" dirty="0">
                <a:latin typeface="Georgia"/>
                <a:cs typeface="Georgia"/>
              </a:rPr>
              <a:t> (ECG):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Nonspecific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ECG</a:t>
            </a:r>
            <a:r>
              <a:rPr sz="2000" dirty="0">
                <a:latin typeface="Georgia"/>
                <a:cs typeface="Georgia"/>
              </a:rPr>
              <a:t> changes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 </a:t>
            </a:r>
            <a:r>
              <a:rPr sz="2000" dirty="0">
                <a:latin typeface="Georgia"/>
                <a:cs typeface="Georgia"/>
              </a:rPr>
              <a:t> bradycardia and atrioventricular </a:t>
            </a:r>
            <a:r>
              <a:rPr sz="2000" spc="-5" dirty="0">
                <a:latin typeface="Georgia"/>
                <a:cs typeface="Georgia"/>
              </a:rPr>
              <a:t>block with </a:t>
            </a:r>
            <a:r>
              <a:rPr sz="2000" dirty="0">
                <a:latin typeface="Georgia"/>
                <a:cs typeface="Georgia"/>
              </a:rPr>
              <a:t>ST-T </a:t>
            </a:r>
            <a:r>
              <a:rPr sz="2000" spc="-5" dirty="0">
                <a:latin typeface="Georgia"/>
                <a:cs typeface="Georgia"/>
              </a:rPr>
              <a:t>changes may </a:t>
            </a:r>
            <a:r>
              <a:rPr sz="2000" spc="5" dirty="0">
                <a:latin typeface="Georgia"/>
                <a:cs typeface="Georgia"/>
              </a:rPr>
              <a:t>be 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seen.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697381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31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Indication</a:t>
            </a:r>
            <a:r>
              <a:rPr sz="4000" b="0" spc="-6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260" dirty="0">
                <a:latin typeface="Trebuchet MS"/>
                <a:cs typeface="Trebuchet MS"/>
              </a:rPr>
              <a:t> </a:t>
            </a:r>
            <a:r>
              <a:rPr sz="4000" b="0" dirty="0">
                <a:latin typeface="Trebuchet MS"/>
                <a:cs typeface="Trebuchet MS"/>
              </a:rPr>
              <a:t>ASV-3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7716" y="2272411"/>
            <a:ext cx="2491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7680" algn="l"/>
              </a:tabLst>
            </a:pPr>
            <a:r>
              <a:rPr sz="2800" spc="-5" dirty="0">
                <a:latin typeface="Georgia"/>
                <a:cs typeface="Georgia"/>
              </a:rPr>
              <a:t>Rece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tly</a:t>
            </a:r>
            <a:r>
              <a:rPr sz="2800" spc="-5" dirty="0">
                <a:latin typeface="Georgia"/>
                <a:cs typeface="Georgia"/>
              </a:rPr>
              <a:t>,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EEG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272411"/>
            <a:ext cx="5240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  <a:tab pos="1781810" algn="l"/>
                <a:tab pos="2765425" algn="l"/>
                <a:tab pos="3764915" algn="l"/>
                <a:tab pos="4097020" algn="l"/>
                <a:tab pos="4914265" algn="l"/>
              </a:tabLst>
            </a:pPr>
            <a:r>
              <a:rPr sz="2800" spc="-5" dirty="0">
                <a:latin typeface="Georgia"/>
                <a:cs typeface="Georgia"/>
              </a:rPr>
              <a:t>Electroencephalogram	(EEG):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hav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bee</a:t>
            </a:r>
            <a:r>
              <a:rPr sz="2800" spc="-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te</a:t>
            </a:r>
            <a:r>
              <a:rPr sz="2800" spc="-5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in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621" y="2699130"/>
            <a:ext cx="2496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9290" algn="l"/>
                <a:tab pos="1231900" algn="l"/>
                <a:tab pos="2175510" algn="l"/>
              </a:tabLst>
            </a:pP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9</a:t>
            </a:r>
            <a:r>
              <a:rPr sz="2800" spc="5" dirty="0">
                <a:latin typeface="Georgia"/>
                <a:cs typeface="Georgia"/>
              </a:rPr>
              <a:t>6</a:t>
            </a:r>
            <a:r>
              <a:rPr sz="2800" spc="-5" dirty="0">
                <a:latin typeface="Georgia"/>
                <a:cs typeface="Georgia"/>
              </a:rPr>
              <a:t>%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of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3125850"/>
            <a:ext cx="7962265" cy="266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715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patients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bitten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by</a:t>
            </a:r>
            <a:r>
              <a:rPr sz="2800" spc="-5" dirty="0">
                <a:latin typeface="Georgia"/>
                <a:cs typeface="Georgia"/>
              </a:rPr>
              <a:t> snakes.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These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changes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start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within </a:t>
            </a:r>
            <a:r>
              <a:rPr sz="2800" spc="-5" dirty="0">
                <a:latin typeface="Georgia"/>
                <a:cs typeface="Georgia"/>
              </a:rPr>
              <a:t>hours of </a:t>
            </a:r>
            <a:r>
              <a:rPr sz="2800" spc="-10" dirty="0">
                <a:latin typeface="Georgia"/>
                <a:cs typeface="Georgia"/>
              </a:rPr>
              <a:t>the bite </a:t>
            </a:r>
            <a:r>
              <a:rPr sz="2800" spc="-5" dirty="0">
                <a:latin typeface="Georgia"/>
                <a:cs typeface="Georgia"/>
              </a:rPr>
              <a:t>but </a:t>
            </a:r>
            <a:r>
              <a:rPr sz="2800" spc="-10" dirty="0">
                <a:latin typeface="Georgia"/>
                <a:cs typeface="Georgia"/>
              </a:rPr>
              <a:t>are </a:t>
            </a:r>
            <a:r>
              <a:rPr sz="2800" spc="-5" dirty="0">
                <a:latin typeface="Georgia"/>
                <a:cs typeface="Georgia"/>
              </a:rPr>
              <a:t>not associated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features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encephalopathy.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These abnormal EEG patterns were </a:t>
            </a:r>
            <a:r>
              <a:rPr sz="2800" spc="-10" dirty="0">
                <a:latin typeface="Georgia"/>
                <a:cs typeface="Georgia"/>
              </a:rPr>
              <a:t>seen </a:t>
            </a:r>
            <a:r>
              <a:rPr sz="2800" spc="-5" dirty="0">
                <a:latin typeface="Georgia"/>
                <a:cs typeface="Georgia"/>
              </a:rPr>
              <a:t>mainly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 the </a:t>
            </a:r>
            <a:r>
              <a:rPr sz="2800" spc="-10" dirty="0">
                <a:latin typeface="Georgia"/>
                <a:cs typeface="Georgia"/>
              </a:rPr>
              <a:t>temporal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lobes.</a:t>
            </a:r>
            <a:endParaRPr sz="28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Whole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blood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clotting</a:t>
            </a:r>
            <a:r>
              <a:rPr sz="2800" spc="-10" dirty="0">
                <a:latin typeface="Georgia"/>
                <a:cs typeface="Georgia"/>
              </a:rPr>
              <a:t> time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&gt;20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min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751081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23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Indication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for</a:t>
            </a:r>
            <a:r>
              <a:rPr sz="4000" b="0" spc="-229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Anti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venom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29738"/>
            <a:ext cx="5590540" cy="425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34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Evidence </a:t>
            </a:r>
            <a:r>
              <a:rPr sz="2800" dirty="0">
                <a:latin typeface="Georgia"/>
                <a:cs typeface="Georgia"/>
              </a:rPr>
              <a:t>of </a:t>
            </a:r>
            <a:r>
              <a:rPr sz="2800" spc="-5" dirty="0">
                <a:latin typeface="Georgia"/>
                <a:cs typeface="Georgia"/>
              </a:rPr>
              <a:t>systemic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toxicity------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1-Heamodynamic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instability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2-Respiratory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instability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3-Hypotension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4-Neurological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complications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5-Clinically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significant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bleeding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6-Abnormal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coagulation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studies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7-Progressive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tissue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swelling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8-Passage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dark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brown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urine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4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9-Snake</a:t>
            </a:r>
            <a:r>
              <a:rPr sz="2800" spc="-5" dirty="0">
                <a:latin typeface="Georgia"/>
                <a:cs typeface="Georgia"/>
              </a:rPr>
              <a:t> identified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venomous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3866169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33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ASV</a:t>
            </a:r>
            <a:r>
              <a:rPr sz="4000" b="0" spc="-27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Administration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968" y="2232787"/>
            <a:ext cx="7989570" cy="39890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1305" marR="17780" indent="-256540" algn="just">
              <a:lnSpc>
                <a:spcPct val="90000"/>
              </a:lnSpc>
              <a:spcBef>
                <a:spcPts val="415"/>
              </a:spcBef>
              <a:buClr>
                <a:srgbClr val="9F4DA2"/>
              </a:buClr>
              <a:buChar char="•"/>
              <a:tabLst>
                <a:tab pos="281940" algn="l"/>
              </a:tabLst>
            </a:pPr>
            <a:r>
              <a:rPr sz="2600" spc="5" dirty="0">
                <a:latin typeface="Georgia"/>
                <a:cs typeface="Georgia"/>
              </a:rPr>
              <a:t>ASV </a:t>
            </a:r>
            <a:r>
              <a:rPr sz="2600" spc="-5" dirty="0">
                <a:latin typeface="Georgia"/>
                <a:cs typeface="Georgia"/>
              </a:rPr>
              <a:t>can be administered either by slow intravenous </a:t>
            </a:r>
            <a:r>
              <a:rPr sz="2600" dirty="0">
                <a:latin typeface="Georgia"/>
                <a:cs typeface="Georgia"/>
              </a:rPr>
              <a:t> injection </a:t>
            </a:r>
            <a:r>
              <a:rPr sz="2600" spc="-5" dirty="0">
                <a:latin typeface="Georgia"/>
                <a:cs typeface="Georgia"/>
              </a:rPr>
              <a:t>at</a:t>
            </a:r>
            <a:r>
              <a:rPr sz="2600" dirty="0">
                <a:latin typeface="Georgia"/>
                <a:cs typeface="Georgia"/>
              </a:rPr>
              <a:t> a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rate 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2 ml/min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 by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intravenous </a:t>
            </a:r>
            <a:r>
              <a:rPr sz="2600" dirty="0">
                <a:latin typeface="Georgia"/>
                <a:cs typeface="Georgia"/>
              </a:rPr>
              <a:t> infusion (antivenom </a:t>
            </a:r>
            <a:r>
              <a:rPr sz="2600" spc="-5" dirty="0">
                <a:latin typeface="Georgia"/>
                <a:cs typeface="Georgia"/>
              </a:rPr>
              <a:t>diluted </a:t>
            </a:r>
            <a:r>
              <a:rPr sz="2600" dirty="0">
                <a:latin typeface="Georgia"/>
                <a:cs typeface="Georgia"/>
              </a:rPr>
              <a:t>in 5–10 </a:t>
            </a:r>
            <a:r>
              <a:rPr sz="2600" spc="-10" dirty="0">
                <a:latin typeface="Georgia"/>
                <a:cs typeface="Georgia"/>
              </a:rPr>
              <a:t>ml </a:t>
            </a:r>
            <a:r>
              <a:rPr sz="2600" spc="-5" dirty="0">
                <a:latin typeface="Georgia"/>
                <a:cs typeface="Georgia"/>
              </a:rPr>
              <a:t>per </a:t>
            </a:r>
            <a:r>
              <a:rPr sz="2600" dirty="0">
                <a:latin typeface="Georgia"/>
                <a:cs typeface="Georgia"/>
              </a:rPr>
              <a:t>kilogram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body weight </a:t>
            </a:r>
            <a:r>
              <a:rPr sz="2600" dirty="0">
                <a:latin typeface="Georgia"/>
                <a:cs typeface="Georgia"/>
              </a:rPr>
              <a:t>of normal </a:t>
            </a:r>
            <a:r>
              <a:rPr sz="2600" spc="-5" dirty="0">
                <a:latin typeface="Georgia"/>
                <a:cs typeface="Georgia"/>
              </a:rPr>
              <a:t>saline </a:t>
            </a:r>
            <a:r>
              <a:rPr sz="2600" dirty="0">
                <a:latin typeface="Georgia"/>
                <a:cs typeface="Georgia"/>
              </a:rPr>
              <a:t>or </a:t>
            </a:r>
            <a:r>
              <a:rPr sz="2600" spc="10" dirty="0">
                <a:latin typeface="Georgia"/>
                <a:cs typeface="Georgia"/>
              </a:rPr>
              <a:t>D</a:t>
            </a:r>
            <a:r>
              <a:rPr sz="2550" spc="15" baseline="-21241" dirty="0">
                <a:latin typeface="Georgia"/>
                <a:cs typeface="Georgia"/>
              </a:rPr>
              <a:t>5</a:t>
            </a:r>
            <a:r>
              <a:rPr sz="2550" spc="22" baseline="-21241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W </a:t>
            </a:r>
            <a:r>
              <a:rPr sz="2600" spc="-5" dirty="0">
                <a:latin typeface="Georgia"/>
                <a:cs typeface="Georgia"/>
              </a:rPr>
              <a:t>and </a:t>
            </a:r>
            <a:r>
              <a:rPr sz="2600" dirty="0">
                <a:latin typeface="Georgia"/>
                <a:cs typeface="Georgia"/>
              </a:rPr>
              <a:t>infused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over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1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h).</a:t>
            </a:r>
            <a:r>
              <a:rPr sz="2600" spc="-5" dirty="0">
                <a:latin typeface="Georgia"/>
                <a:cs typeface="Georgia"/>
              </a:rPr>
              <a:t> Slow</a:t>
            </a:r>
            <a:r>
              <a:rPr sz="2600" dirty="0">
                <a:latin typeface="Georgia"/>
                <a:cs typeface="Georgia"/>
              </a:rPr>
              <a:t> intravenous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injection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has</a:t>
            </a:r>
            <a:r>
              <a:rPr sz="2600" dirty="0">
                <a:latin typeface="Georgia"/>
                <a:cs typeface="Georgia"/>
              </a:rPr>
              <a:t> the 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advantage </a:t>
            </a:r>
            <a:r>
              <a:rPr sz="2600" spc="-5" dirty="0">
                <a:latin typeface="Georgia"/>
                <a:cs typeface="Georgia"/>
              </a:rPr>
              <a:t>that </a:t>
            </a:r>
            <a:r>
              <a:rPr sz="2600" dirty="0">
                <a:latin typeface="Georgia"/>
                <a:cs typeface="Georgia"/>
              </a:rPr>
              <a:t>a </a:t>
            </a:r>
            <a:r>
              <a:rPr sz="2600" spc="-5" dirty="0">
                <a:latin typeface="Georgia"/>
                <a:cs typeface="Georgia"/>
              </a:rPr>
              <a:t>doctor </a:t>
            </a:r>
            <a:r>
              <a:rPr sz="2600" dirty="0">
                <a:latin typeface="Georgia"/>
                <a:cs typeface="Georgia"/>
              </a:rPr>
              <a:t>or nurse </a:t>
            </a:r>
            <a:r>
              <a:rPr sz="2600" spc="-5" dirty="0">
                <a:latin typeface="Georgia"/>
                <a:cs typeface="Georgia"/>
              </a:rPr>
              <a:t>is present during 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60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injection</a:t>
            </a:r>
            <a:r>
              <a:rPr sz="2600" spc="60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period</a:t>
            </a:r>
            <a:r>
              <a:rPr sz="2600" spc="59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when</a:t>
            </a:r>
            <a:r>
              <a:rPr sz="2600" spc="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there</a:t>
            </a:r>
            <a:r>
              <a:rPr sz="2600" spc="60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6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60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risk</a:t>
            </a:r>
            <a:r>
              <a:rPr sz="2600" spc="60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some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early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reaction</a:t>
            </a:r>
            <a:r>
              <a:rPr sz="2600" dirty="0">
                <a:latin typeface="Georgia"/>
                <a:cs typeface="Georgia"/>
              </a:rPr>
              <a:t> to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ASV.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patients</a:t>
            </a:r>
            <a:r>
              <a:rPr sz="2600" dirty="0">
                <a:latin typeface="Georgia"/>
                <a:cs typeface="Georgia"/>
              </a:rPr>
              <a:t> should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5" dirty="0">
                <a:latin typeface="Georgia"/>
                <a:cs typeface="Georgia"/>
              </a:rPr>
              <a:t> strictly observed for an hour for development </a:t>
            </a:r>
            <a:r>
              <a:rPr sz="260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any </a:t>
            </a:r>
            <a:r>
              <a:rPr sz="2600" dirty="0">
                <a:latin typeface="Georgia"/>
                <a:cs typeface="Georgia"/>
              </a:rPr>
              <a:t> anaphylactic </a:t>
            </a:r>
            <a:r>
              <a:rPr sz="2600" spc="-5" dirty="0">
                <a:latin typeface="Georgia"/>
                <a:cs typeface="Georgia"/>
              </a:rPr>
              <a:t>reaction. </a:t>
            </a:r>
            <a:r>
              <a:rPr sz="2600" dirty="0">
                <a:latin typeface="Georgia"/>
                <a:cs typeface="Georgia"/>
              </a:rPr>
              <a:t>Epinephrine </a:t>
            </a:r>
            <a:r>
              <a:rPr sz="2600" spc="-5" dirty="0">
                <a:latin typeface="Georgia"/>
                <a:cs typeface="Georgia"/>
              </a:rPr>
              <a:t>should always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kept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ready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before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administration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antivenom.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7640442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987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ASV</a:t>
            </a:r>
            <a:r>
              <a:rPr sz="4000" b="0" spc="-85" dirty="0">
                <a:latin typeface="Trebuchet MS"/>
                <a:cs typeface="Trebuchet MS"/>
              </a:rPr>
              <a:t> </a:t>
            </a:r>
            <a:r>
              <a:rPr sz="4000" b="0" spc="-25" dirty="0">
                <a:latin typeface="Trebuchet MS"/>
                <a:cs typeface="Trebuchet MS"/>
              </a:rPr>
              <a:t>Reaction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4386580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Immediate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within</a:t>
            </a:r>
            <a:r>
              <a:rPr sz="2800" spc="-5" dirty="0">
                <a:latin typeface="Georgia"/>
                <a:cs typeface="Georgia"/>
              </a:rPr>
              <a:t> 15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mins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35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Delayed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–Serum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sickness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47577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958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Delayed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30" dirty="0">
                <a:latin typeface="Trebuchet MS"/>
                <a:cs typeface="Trebuchet MS"/>
              </a:rPr>
              <a:t>Reaction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641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Develop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1–12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(mean</a:t>
            </a:r>
            <a:r>
              <a:rPr sz="2800" dirty="0">
                <a:latin typeface="Georgia"/>
                <a:cs typeface="Georgia"/>
              </a:rPr>
              <a:t> 7)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days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after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treatment.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Clinical features include </a:t>
            </a:r>
            <a:r>
              <a:rPr sz="2800" spc="-10" dirty="0">
                <a:latin typeface="Georgia"/>
                <a:cs typeface="Georgia"/>
              </a:rPr>
              <a:t>fever, </a:t>
            </a:r>
            <a:r>
              <a:rPr sz="2800" spc="-5" dirty="0">
                <a:latin typeface="Georgia"/>
                <a:cs typeface="Georgia"/>
              </a:rPr>
              <a:t>nausea, vomiting,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diarrhea, itching, recurrent urticaria, arthralgia,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myalgia,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lymphadenopathy,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immune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complex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nephritis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rarely,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encephalopathy.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875636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35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Pyrogenic</a:t>
            </a:r>
            <a:r>
              <a:rPr sz="4000" b="0" spc="-60" dirty="0">
                <a:latin typeface="Trebuchet MS"/>
                <a:cs typeface="Trebuchet MS"/>
              </a:rPr>
              <a:t> </a:t>
            </a:r>
            <a:r>
              <a:rPr sz="4000" b="0" spc="-25" dirty="0">
                <a:latin typeface="Trebuchet MS"/>
                <a:cs typeface="Trebuchet MS"/>
              </a:rPr>
              <a:t>Reaction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641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Generally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1–2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after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treatment.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Symptoms include chills </a:t>
            </a:r>
            <a:r>
              <a:rPr sz="2800" dirty="0">
                <a:latin typeface="Georgia"/>
                <a:cs typeface="Georgia"/>
              </a:rPr>
              <a:t>and </a:t>
            </a:r>
            <a:r>
              <a:rPr sz="2800" spc="-5" dirty="0">
                <a:latin typeface="Georgia"/>
                <a:cs typeface="Georgia"/>
              </a:rPr>
              <a:t>rigors, fever, and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hypotension.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These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reactions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-5" dirty="0">
                <a:latin typeface="Georgia"/>
                <a:cs typeface="Georgia"/>
              </a:rPr>
              <a:t> caused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by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contamination of the ASV </a:t>
            </a:r>
            <a:r>
              <a:rPr sz="2800" dirty="0">
                <a:latin typeface="Georgia"/>
                <a:cs typeface="Georgia"/>
              </a:rPr>
              <a:t>with </a:t>
            </a:r>
            <a:r>
              <a:rPr sz="2800" spc="-5" dirty="0">
                <a:latin typeface="Georgia"/>
                <a:cs typeface="Georgia"/>
              </a:rPr>
              <a:t>pyrogens during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manufacturing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process.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9669263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78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Immediate</a:t>
            </a:r>
            <a:r>
              <a:rPr sz="4000" b="0" spc="-5" dirty="0">
                <a:latin typeface="Trebuchet MS"/>
                <a:cs typeface="Trebuchet MS"/>
              </a:rPr>
              <a:t> </a:t>
            </a:r>
            <a:r>
              <a:rPr sz="4000" b="0" spc="-30" dirty="0">
                <a:latin typeface="Trebuchet MS"/>
                <a:cs typeface="Trebuchet MS"/>
              </a:rPr>
              <a:t>Reaction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635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Early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Anaphyalctic</a:t>
            </a:r>
            <a:r>
              <a:rPr sz="2800" dirty="0">
                <a:latin typeface="Georgia"/>
                <a:cs typeface="Georgia"/>
              </a:rPr>
              <a:t> reaction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occurs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within</a:t>
            </a:r>
            <a:r>
              <a:rPr sz="2800" spc="-5" dirty="0">
                <a:latin typeface="Georgia"/>
                <a:cs typeface="Georgia"/>
              </a:rPr>
              <a:t> 10–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180 </a:t>
            </a:r>
            <a:r>
              <a:rPr sz="2800" spc="-10" dirty="0">
                <a:latin typeface="Georgia"/>
                <a:cs typeface="Georgia"/>
              </a:rPr>
              <a:t>min </a:t>
            </a:r>
            <a:r>
              <a:rPr sz="2800" spc="-5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start </a:t>
            </a:r>
            <a:r>
              <a:rPr sz="2800" spc="5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therapy </a:t>
            </a:r>
            <a:r>
              <a:rPr sz="2800" spc="-5" dirty="0">
                <a:latin typeface="Georgia"/>
                <a:cs typeface="Georgia"/>
              </a:rPr>
              <a:t>and is characterized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by</a:t>
            </a:r>
            <a:r>
              <a:rPr sz="2800" spc="5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itching,</a:t>
            </a:r>
            <a:r>
              <a:rPr sz="2800" spc="5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urticaria,</a:t>
            </a:r>
            <a:r>
              <a:rPr sz="2800" spc="5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dry</a:t>
            </a:r>
            <a:r>
              <a:rPr sz="2800" spc="509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cough,</a:t>
            </a:r>
            <a:r>
              <a:rPr sz="2800" spc="5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nausea</a:t>
            </a:r>
            <a:r>
              <a:rPr sz="2800" spc="5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321" y="3552825"/>
            <a:ext cx="145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diarrhea,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552825"/>
            <a:ext cx="55225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224405" algn="l"/>
                <a:tab pos="2259330" algn="l"/>
                <a:tab pos="3114040" algn="l"/>
                <a:tab pos="4288155" algn="l"/>
                <a:tab pos="4692015" algn="l"/>
              </a:tabLst>
            </a:pPr>
            <a:r>
              <a:rPr sz="2800" spc="-5" dirty="0">
                <a:latin typeface="Georgia"/>
                <a:cs typeface="Georgia"/>
              </a:rPr>
              <a:t>v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mitin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,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5" dirty="0">
                <a:latin typeface="Georgia"/>
                <a:cs typeface="Georgia"/>
              </a:rPr>
              <a:t>abd</a:t>
            </a:r>
            <a:r>
              <a:rPr sz="2800" spc="1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minal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10" dirty="0">
                <a:latin typeface="Georgia"/>
                <a:cs typeface="Georgia"/>
              </a:rPr>
              <a:t>co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,  tachycardia,	and	fever.	Some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365" y="3979545"/>
            <a:ext cx="129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patients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3369" y="3979545"/>
            <a:ext cx="69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406265"/>
            <a:ext cx="5451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4170" algn="l"/>
                <a:tab pos="2987675" algn="l"/>
              </a:tabLst>
            </a:pPr>
            <a:r>
              <a:rPr sz="2800" dirty="0">
                <a:latin typeface="Georgia"/>
                <a:cs typeface="Georgia"/>
              </a:rPr>
              <a:t>develop	</a:t>
            </a:r>
            <a:r>
              <a:rPr sz="2800" spc="-5" dirty="0">
                <a:latin typeface="Georgia"/>
                <a:cs typeface="Georgia"/>
              </a:rPr>
              <a:t>severe	life-threatening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029" y="4406265"/>
            <a:ext cx="189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anaphylaxis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4832680"/>
            <a:ext cx="7706359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376805" algn="l"/>
                <a:tab pos="3001645" algn="l"/>
                <a:tab pos="5289550" algn="l"/>
              </a:tabLst>
            </a:pPr>
            <a:r>
              <a:rPr sz="2800" dirty="0">
                <a:latin typeface="Georgia"/>
                <a:cs typeface="Georgia"/>
              </a:rPr>
              <a:t>characterized	</a:t>
            </a:r>
            <a:r>
              <a:rPr sz="2800" spc="-10" dirty="0">
                <a:latin typeface="Georgia"/>
                <a:cs typeface="Georgia"/>
              </a:rPr>
              <a:t>by	hypotension,	bronchospasm,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angioedema.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9778904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287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Treatment</a:t>
            </a:r>
            <a:r>
              <a:rPr sz="4000" b="0" spc="2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for</a:t>
            </a:r>
            <a:r>
              <a:rPr sz="4000" b="0" spc="-24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ASV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25" dirty="0">
                <a:latin typeface="Trebuchet MS"/>
                <a:cs typeface="Trebuchet MS"/>
              </a:rPr>
              <a:t>Reaction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7964805" cy="38214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8605" marR="6350" indent="-256540" algn="just">
              <a:lnSpc>
                <a:spcPct val="80000"/>
              </a:lnSpc>
              <a:spcBef>
                <a:spcPts val="58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1-When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patient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shows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signs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dirty="0">
                <a:latin typeface="Georgia"/>
                <a:cs typeface="Georgia"/>
              </a:rPr>
              <a:t> 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reaction,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antivenom </a:t>
            </a:r>
            <a:r>
              <a:rPr sz="2000" dirty="0">
                <a:latin typeface="Georgia"/>
                <a:cs typeface="Georgia"/>
              </a:rPr>
              <a:t> administration must be </a:t>
            </a:r>
            <a:r>
              <a:rPr sz="2000" spc="-5" dirty="0">
                <a:latin typeface="Georgia"/>
                <a:cs typeface="Georgia"/>
              </a:rPr>
              <a:t>temporarily stopped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adrenaline </a:t>
            </a:r>
            <a:r>
              <a:rPr sz="2000" dirty="0">
                <a:latin typeface="Georgia"/>
                <a:cs typeface="Georgia"/>
              </a:rPr>
              <a:t>(1 in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1000)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given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intramuscularly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initial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dose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0.5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mg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adults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endParaRPr sz="2000">
              <a:latin typeface="Georgia"/>
              <a:cs typeface="Georgia"/>
            </a:endParaRPr>
          </a:p>
          <a:p>
            <a:pPr marL="268605" marR="7620" algn="just">
              <a:lnSpc>
                <a:spcPct val="80000"/>
              </a:lnSpc>
            </a:pPr>
            <a:r>
              <a:rPr sz="2000" spc="-5" dirty="0">
                <a:latin typeface="Georgia"/>
                <a:cs typeface="Georgia"/>
              </a:rPr>
              <a:t>0.01 mg/kg </a:t>
            </a:r>
            <a:r>
              <a:rPr sz="2000" dirty="0">
                <a:latin typeface="Georgia"/>
                <a:cs typeface="Georgia"/>
              </a:rPr>
              <a:t>body </a:t>
            </a:r>
            <a:r>
              <a:rPr sz="2000" spc="-5" dirty="0">
                <a:latin typeface="Georgia"/>
                <a:cs typeface="Georgia"/>
              </a:rPr>
              <a:t>weight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children.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dose can </a:t>
            </a:r>
            <a:r>
              <a:rPr sz="2000" dirty="0">
                <a:latin typeface="Georgia"/>
                <a:cs typeface="Georgia"/>
              </a:rPr>
              <a:t>be </a:t>
            </a:r>
            <a:r>
              <a:rPr sz="2000" spc="-5" dirty="0">
                <a:latin typeface="Georgia"/>
                <a:cs typeface="Georgia"/>
              </a:rPr>
              <a:t>repeated every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5–10 </a:t>
            </a:r>
            <a:r>
              <a:rPr sz="2000" dirty="0">
                <a:latin typeface="Georgia"/>
                <a:cs typeface="Georgia"/>
              </a:rPr>
              <a:t>min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necessary.</a:t>
            </a:r>
            <a:endParaRPr sz="2000">
              <a:latin typeface="Georgia"/>
              <a:cs typeface="Georgia"/>
            </a:endParaRPr>
          </a:p>
          <a:p>
            <a:pPr marL="268605" marR="635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After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adrenaline,</a:t>
            </a:r>
            <a:r>
              <a:rPr sz="2000" dirty="0">
                <a:latin typeface="Georgia"/>
                <a:cs typeface="Georgia"/>
              </a:rPr>
              <a:t> an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anti-H1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antihistamine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such</a:t>
            </a:r>
            <a:r>
              <a:rPr sz="2000" spc="4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 </a:t>
            </a:r>
            <a:r>
              <a:rPr sz="2000" dirty="0">
                <a:latin typeface="Georgia"/>
                <a:cs typeface="Georgia"/>
              </a:rPr>
              <a:t> chlorpheniramine maleate (adult </a:t>
            </a:r>
            <a:r>
              <a:rPr sz="2000" spc="-5" dirty="0">
                <a:latin typeface="Georgia"/>
                <a:cs typeface="Georgia"/>
              </a:rPr>
              <a:t>dose </a:t>
            </a:r>
            <a:r>
              <a:rPr sz="2000" dirty="0">
                <a:latin typeface="Georgia"/>
                <a:cs typeface="Georgia"/>
              </a:rPr>
              <a:t>10 mg, </a:t>
            </a:r>
            <a:r>
              <a:rPr sz="2000" spc="-5" dirty="0">
                <a:latin typeface="Georgia"/>
                <a:cs typeface="Georgia"/>
              </a:rPr>
              <a:t>children 0.2 mg/kg)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should </a:t>
            </a:r>
            <a:r>
              <a:rPr sz="2000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given </a:t>
            </a:r>
            <a:r>
              <a:rPr sz="2000" dirty="0">
                <a:latin typeface="Georgia"/>
                <a:cs typeface="Georgia"/>
              </a:rPr>
              <a:t>intravenously. </a:t>
            </a:r>
            <a:r>
              <a:rPr sz="2000" spc="-5" dirty="0">
                <a:latin typeface="Georgia"/>
                <a:cs typeface="Georgia"/>
              </a:rPr>
              <a:t>It may </a:t>
            </a:r>
            <a:r>
              <a:rPr sz="2000" dirty="0">
                <a:latin typeface="Georgia"/>
                <a:cs typeface="Georgia"/>
              </a:rPr>
              <a:t>be </a:t>
            </a:r>
            <a:r>
              <a:rPr sz="2000" spc="-5" dirty="0">
                <a:latin typeface="Georgia"/>
                <a:cs typeface="Georgia"/>
              </a:rPr>
              <a:t>followed </a:t>
            </a:r>
            <a:r>
              <a:rPr sz="2000" dirty="0">
                <a:latin typeface="Georgia"/>
                <a:cs typeface="Georgia"/>
              </a:rPr>
              <a:t>by </a:t>
            </a:r>
            <a:r>
              <a:rPr sz="2000" spc="-5" dirty="0">
                <a:latin typeface="Georgia"/>
                <a:cs typeface="Georgia"/>
              </a:rPr>
              <a:t>intravenous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hydrocortisone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(adult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dose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100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mg,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children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2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mg/kg).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Late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(serum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sickness–type)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reactions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usually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respond</a:t>
            </a:r>
            <a:r>
              <a:rPr sz="2000" dirty="0">
                <a:latin typeface="Georgia"/>
                <a:cs typeface="Georgia"/>
              </a:rPr>
              <a:t> 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5-day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course of oral </a:t>
            </a:r>
            <a:r>
              <a:rPr sz="2000" dirty="0">
                <a:latin typeface="Georgia"/>
                <a:cs typeface="Georgia"/>
              </a:rPr>
              <a:t>antihistamine </a:t>
            </a:r>
            <a:r>
              <a:rPr sz="2000" spc="-5" dirty="0">
                <a:latin typeface="Georgia"/>
                <a:cs typeface="Georgia"/>
              </a:rPr>
              <a:t>(e.g., chlorpheniramine </a:t>
            </a:r>
            <a:r>
              <a:rPr sz="2000" dirty="0">
                <a:latin typeface="Georgia"/>
                <a:cs typeface="Georgia"/>
              </a:rPr>
              <a:t>2 mg </a:t>
            </a:r>
            <a:r>
              <a:rPr sz="2000" spc="-5" dirty="0">
                <a:latin typeface="Georgia"/>
                <a:cs typeface="Georgia"/>
              </a:rPr>
              <a:t>six hourly </a:t>
            </a:r>
            <a:r>
              <a:rPr sz="2000" dirty="0">
                <a:latin typeface="Georgia"/>
                <a:cs typeface="Georgia"/>
              </a:rPr>
              <a:t> in adults and </a:t>
            </a:r>
            <a:r>
              <a:rPr sz="2000" spc="-5" dirty="0">
                <a:latin typeface="Georgia"/>
                <a:cs typeface="Georgia"/>
              </a:rPr>
              <a:t>0.25 </a:t>
            </a:r>
            <a:r>
              <a:rPr sz="2000" dirty="0">
                <a:latin typeface="Georgia"/>
                <a:cs typeface="Georgia"/>
              </a:rPr>
              <a:t>mg/kg/day in </a:t>
            </a:r>
            <a:r>
              <a:rPr sz="2000" spc="-5" dirty="0">
                <a:latin typeface="Georgia"/>
                <a:cs typeface="Georgia"/>
              </a:rPr>
              <a:t>divided doses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children). Patients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who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fail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respond</a:t>
            </a:r>
            <a:r>
              <a:rPr sz="2000" spc="1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within</a:t>
            </a:r>
            <a:r>
              <a:rPr sz="2000" spc="1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24–48</a:t>
            </a:r>
            <a:r>
              <a:rPr sz="2000" spc="1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should</a:t>
            </a:r>
            <a:r>
              <a:rPr sz="2000" spc="1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given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1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5-day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course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 </a:t>
            </a:r>
            <a:r>
              <a:rPr sz="2000" spc="-5" dirty="0">
                <a:latin typeface="Georgia"/>
                <a:cs typeface="Georgia"/>
              </a:rPr>
              <a:t>prednisolone </a:t>
            </a:r>
            <a:r>
              <a:rPr sz="2000" dirty="0">
                <a:latin typeface="Georgia"/>
                <a:cs typeface="Georgia"/>
              </a:rPr>
              <a:t>(5 mg </a:t>
            </a:r>
            <a:r>
              <a:rPr sz="2000" spc="-5" dirty="0">
                <a:latin typeface="Georgia"/>
                <a:cs typeface="Georgia"/>
              </a:rPr>
              <a:t>six hourly </a:t>
            </a:r>
            <a:r>
              <a:rPr sz="2000" dirty="0">
                <a:latin typeface="Georgia"/>
                <a:cs typeface="Georgia"/>
              </a:rPr>
              <a:t>in adults and </a:t>
            </a:r>
            <a:r>
              <a:rPr sz="2000" spc="-5" dirty="0">
                <a:latin typeface="Georgia"/>
                <a:cs typeface="Georgia"/>
              </a:rPr>
              <a:t>0.7 </a:t>
            </a:r>
            <a:r>
              <a:rPr sz="2000" dirty="0">
                <a:latin typeface="Georgia"/>
                <a:cs typeface="Georgia"/>
              </a:rPr>
              <a:t>mg/kg/day </a:t>
            </a:r>
            <a:r>
              <a:rPr sz="2000" spc="10" dirty="0">
                <a:latin typeface="Georgia"/>
                <a:cs typeface="Georgia"/>
              </a:rPr>
              <a:t>in 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divided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doses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children).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7413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273" y="449707"/>
            <a:ext cx="5554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Electric</a:t>
            </a:r>
            <a:r>
              <a:rPr sz="4400" spc="-55" dirty="0"/>
              <a:t> </a:t>
            </a:r>
            <a:r>
              <a:rPr sz="4400" dirty="0"/>
              <a:t>Shock</a:t>
            </a:r>
            <a:r>
              <a:rPr sz="4400" spc="-30" dirty="0"/>
              <a:t> </a:t>
            </a:r>
            <a:r>
              <a:rPr sz="4400" dirty="0"/>
              <a:t>revention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49" y="1613103"/>
            <a:ext cx="7856855" cy="291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329565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caution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outdoor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thunderstorm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contaning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lightning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10"/>
              </a:lnSpc>
            </a:pPr>
            <a:r>
              <a:rPr sz="3200" dirty="0">
                <a:latin typeface="Times New Roman"/>
                <a:cs typeface="Times New Roman"/>
              </a:rPr>
              <a:t>protect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yourself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lighting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strikes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seeking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Times New Roman"/>
                <a:cs typeface="Times New Roman"/>
              </a:rPr>
              <a:t>shelter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sturdy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building</a:t>
            </a:r>
            <a:endParaRPr sz="3200">
              <a:latin typeface="Times New Roman"/>
              <a:cs typeface="Times New Roman"/>
            </a:endParaRPr>
          </a:p>
          <a:p>
            <a:pPr marL="12700" marR="915669">
              <a:lnSpc>
                <a:spcPct val="103800"/>
              </a:lnSpc>
              <a:spcBef>
                <a:spcPts val="10"/>
              </a:spcBef>
            </a:pPr>
            <a:r>
              <a:rPr sz="3200" dirty="0">
                <a:latin typeface="Times New Roman"/>
                <a:cs typeface="Times New Roman"/>
              </a:rPr>
              <a:t>crouch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away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metal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caught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outdoors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147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ASV</a:t>
            </a:r>
            <a:r>
              <a:rPr sz="4000" b="0" spc="-4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Dose</a:t>
            </a:r>
            <a:r>
              <a:rPr sz="4000" b="0" spc="-35" dirty="0">
                <a:latin typeface="Trebuchet MS"/>
                <a:cs typeface="Trebuchet MS"/>
              </a:rPr>
              <a:t> </a:t>
            </a:r>
            <a:r>
              <a:rPr sz="4000" b="0" spc="-20" dirty="0">
                <a:latin typeface="Trebuchet MS"/>
                <a:cs typeface="Trebuchet MS"/>
              </a:rPr>
              <a:t>Requirement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64170" cy="355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1 ASV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neutralizes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6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mg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snake </a:t>
            </a:r>
            <a:r>
              <a:rPr sz="2800" dirty="0">
                <a:latin typeface="Georgia"/>
                <a:cs typeface="Georgia"/>
              </a:rPr>
              <a:t>venom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Note: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Each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Antisnake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venom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antiserum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neutralizes not </a:t>
            </a:r>
            <a:r>
              <a:rPr sz="2800" spc="-10" dirty="0">
                <a:latin typeface="Georgia"/>
                <a:cs typeface="Georgia"/>
              </a:rPr>
              <a:t>less than the </a:t>
            </a:r>
            <a:r>
              <a:rPr sz="2800" spc="-5" dirty="0">
                <a:latin typeface="Georgia"/>
                <a:cs typeface="Georgia"/>
              </a:rPr>
              <a:t>following quantities </a:t>
            </a:r>
            <a:r>
              <a:rPr sz="2800" dirty="0">
                <a:latin typeface="Georgia"/>
                <a:cs typeface="Georgia"/>
              </a:rPr>
              <a:t> 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standard</a:t>
            </a:r>
            <a:r>
              <a:rPr sz="2800" dirty="0">
                <a:latin typeface="Georgia"/>
                <a:cs typeface="Georgia"/>
              </a:rPr>
              <a:t> venoms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Cobra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0.60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mg,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Common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Krait</a:t>
            </a:r>
            <a:r>
              <a:rPr sz="2800" dirty="0">
                <a:latin typeface="Georgia"/>
                <a:cs typeface="Georgia"/>
              </a:rPr>
              <a:t> 0.45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mg,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Russell’s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Viper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0.60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mg,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Saw-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Scaled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Viper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0.45 mg.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3470046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5585"/>
            <a:ext cx="7898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latin typeface="Trebuchet MS"/>
                <a:cs typeface="Trebuchet MS"/>
              </a:rPr>
              <a:t>TOURNIQUETS </a:t>
            </a:r>
            <a:r>
              <a:rPr sz="2400" b="0" dirty="0">
                <a:latin typeface="Trebuchet MS"/>
                <a:cs typeface="Trebuchet MS"/>
              </a:rPr>
              <a:t>- </a:t>
            </a:r>
            <a:r>
              <a:rPr sz="2400" b="0" spc="-15" dirty="0">
                <a:latin typeface="Trebuchet MS"/>
                <a:cs typeface="Trebuchet MS"/>
              </a:rPr>
              <a:t>TOURNIQUET </a:t>
            </a:r>
            <a:r>
              <a:rPr sz="2400" b="0" spc="-5" dirty="0">
                <a:latin typeface="Trebuchet MS"/>
                <a:cs typeface="Trebuchet MS"/>
              </a:rPr>
              <a:t>USE </a:t>
            </a:r>
            <a:r>
              <a:rPr sz="2400" b="0" dirty="0">
                <a:latin typeface="Trebuchet MS"/>
                <a:cs typeface="Trebuchet MS"/>
              </a:rPr>
              <a:t>IS </a:t>
            </a:r>
            <a:r>
              <a:rPr sz="2400" b="0" spc="-20" dirty="0">
                <a:latin typeface="Trebuchet MS"/>
                <a:cs typeface="Trebuchet MS"/>
              </a:rPr>
              <a:t>CONTRAINDICATED </a:t>
            </a:r>
            <a:r>
              <a:rPr sz="2400" b="0" spc="-5" dirty="0">
                <a:latin typeface="Trebuchet MS"/>
                <a:cs typeface="Trebuchet MS"/>
              </a:rPr>
              <a:t>IN </a:t>
            </a:r>
            <a:r>
              <a:rPr sz="2400" b="0" spc="-71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INDIA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3534" cy="384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ts val="2525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Risk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ischemia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4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Loss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limb</a:t>
            </a:r>
            <a:endParaRPr sz="2200">
              <a:latin typeface="Georgia"/>
              <a:cs typeface="Georgia"/>
            </a:endParaRPr>
          </a:p>
          <a:p>
            <a:pPr marL="268605" marR="1281430" indent="-256540" algn="just">
              <a:lnSpc>
                <a:spcPct val="80000"/>
              </a:lnSpc>
              <a:spcBef>
                <a:spcPts val="414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Increased Risk of </a:t>
            </a:r>
            <a:r>
              <a:rPr sz="2200" spc="-10" dirty="0">
                <a:latin typeface="Georgia"/>
                <a:cs typeface="Georgia"/>
              </a:rPr>
              <a:t>Necrosis </a:t>
            </a:r>
            <a:r>
              <a:rPr sz="2200" spc="-5" dirty="0">
                <a:latin typeface="Georgia"/>
                <a:cs typeface="Georgia"/>
              </a:rPr>
              <a:t>with 4/5 of the medically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significant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snakes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India.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15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Increased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risk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massive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neurotoxic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blockade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when</a:t>
            </a:r>
            <a:endParaRPr sz="2200">
              <a:latin typeface="Georgia"/>
              <a:cs typeface="Georgia"/>
            </a:endParaRPr>
          </a:p>
          <a:p>
            <a:pPr marL="268605" algn="just">
              <a:lnSpc>
                <a:spcPts val="2265"/>
              </a:lnSpc>
            </a:pPr>
            <a:r>
              <a:rPr sz="2200" spc="-5" dirty="0">
                <a:latin typeface="Georgia"/>
                <a:cs typeface="Georgia"/>
              </a:rPr>
              <a:t>tourniquet is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released.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4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Risk of</a:t>
            </a:r>
            <a:r>
              <a:rPr sz="2200" spc="-10" dirty="0">
                <a:latin typeface="Georgia"/>
                <a:cs typeface="Georgia"/>
              </a:rPr>
              <a:t> embolism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if</a:t>
            </a:r>
            <a:r>
              <a:rPr sz="2200" spc="-10" dirty="0">
                <a:latin typeface="Georgia"/>
                <a:cs typeface="Georgia"/>
              </a:rPr>
              <a:t> used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 </a:t>
            </a:r>
            <a:r>
              <a:rPr sz="2200" dirty="0">
                <a:latin typeface="Georgia"/>
                <a:cs typeface="Georgia"/>
              </a:rPr>
              <a:t>viper </a:t>
            </a:r>
            <a:r>
              <a:rPr sz="2200" spc="-10" dirty="0">
                <a:latin typeface="Georgia"/>
                <a:cs typeface="Georgia"/>
              </a:rPr>
              <a:t>bites.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4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Pro-coagulant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enzymes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will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cause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clotting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distal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blood.</a:t>
            </a:r>
            <a:endParaRPr sz="22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1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In addition,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effect of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venom in causing vasodilatation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presents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danger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massive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hypotension</a:t>
            </a:r>
            <a:r>
              <a:rPr sz="2200" dirty="0">
                <a:latin typeface="Georgia"/>
                <a:cs typeface="Georgia"/>
              </a:rPr>
              <a:t> and 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neuroparalysis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when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tourniquet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 </a:t>
            </a:r>
            <a:r>
              <a:rPr sz="2200" spc="-10" dirty="0">
                <a:latin typeface="Georgia"/>
                <a:cs typeface="Georgia"/>
              </a:rPr>
              <a:t>released</a:t>
            </a:r>
            <a:endParaRPr sz="220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They </a:t>
            </a:r>
            <a:r>
              <a:rPr sz="2200" spc="-10" dirty="0">
                <a:latin typeface="Georgia"/>
                <a:cs typeface="Georgia"/>
              </a:rPr>
              <a:t>give </a:t>
            </a:r>
            <a:r>
              <a:rPr sz="2200" spc="-5" dirty="0">
                <a:latin typeface="Georgia"/>
                <a:cs typeface="Georgia"/>
              </a:rPr>
              <a:t>patients a false sense of security, which encourages 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them 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delay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their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journey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hospital.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4349473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917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0" dirty="0">
                <a:latin typeface="Trebuchet MS"/>
                <a:cs typeface="Trebuchet MS"/>
              </a:rPr>
              <a:t>Pre</a:t>
            </a:r>
            <a:r>
              <a:rPr b="0" spc="-5" dirty="0">
                <a:latin typeface="Trebuchet MS"/>
                <a:cs typeface="Trebuchet MS"/>
              </a:rPr>
              <a:t> hospital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emergency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183755" cy="27768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Immobilization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Keep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immobilised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below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heart </a:t>
            </a:r>
            <a:r>
              <a:rPr sz="2800" dirty="0">
                <a:latin typeface="Georgia"/>
                <a:cs typeface="Georgia"/>
              </a:rPr>
              <a:t>level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Manage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air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way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/Breathing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/Circulation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CPR</a:t>
            </a:r>
            <a:endParaRPr sz="2800">
              <a:latin typeface="Georgia"/>
              <a:cs typeface="Georgia"/>
            </a:endParaRPr>
          </a:p>
          <a:p>
            <a:pPr marL="268605" marR="28257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Immediately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transfer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victim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 nearest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hospital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8518376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909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Hospital</a:t>
            </a:r>
            <a:r>
              <a:rPr sz="4000" b="0" spc="-2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Management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2002789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Local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Specific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u</a:t>
            </a:r>
            <a:r>
              <a:rPr sz="2800" spc="-10" dirty="0">
                <a:latin typeface="Georgia"/>
                <a:cs typeface="Georgia"/>
              </a:rPr>
              <a:t>pp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ive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10582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2461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Local</a:t>
            </a:r>
            <a:r>
              <a:rPr sz="4000" b="0" spc="-7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signs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29738"/>
            <a:ext cx="6322695" cy="425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34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fang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marks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local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pain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local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bleeding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bruising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Lymphangitis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lymph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node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enlargement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inflammation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(swelling, redness,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heat)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Blistering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local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infection, abscess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formation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4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necrosis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3321226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60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rebuchet MS"/>
                <a:cs typeface="Trebuchet MS"/>
              </a:rPr>
              <a:t>Hospital</a:t>
            </a:r>
            <a:r>
              <a:rPr sz="4000" b="0" spc="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emergency</a:t>
            </a:r>
            <a:r>
              <a:rPr sz="4000" b="0" spc="3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management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93163"/>
            <a:ext cx="6892290" cy="3935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96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Assess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ABC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Assess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state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of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level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of</a:t>
            </a:r>
            <a:r>
              <a:rPr sz="2600" dirty="0">
                <a:latin typeface="Georgia"/>
                <a:cs typeface="Georgia"/>
              </a:rPr>
              <a:t> consciousness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CPR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if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required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Oxygen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Large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bore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IV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Canula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Iv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Fluids</a:t>
            </a:r>
            <a:endParaRPr sz="2600">
              <a:latin typeface="Georgia"/>
              <a:cs typeface="Georgia"/>
            </a:endParaRPr>
          </a:p>
          <a:p>
            <a:pPr marL="268605" marR="5080" indent="-256540">
              <a:lnSpc>
                <a:spcPts val="2500"/>
              </a:lnSpc>
              <a:spcBef>
                <a:spcPts val="434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Specific Treatment after History and physical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examination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65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Pain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Management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–Paracetamol/Tramadol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79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Specific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treatment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as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per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complication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296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Surgical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intervention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3639004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584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Trebuchet MS"/>
                <a:cs typeface="Trebuchet MS"/>
              </a:rPr>
              <a:t>Principle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23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ASV</a:t>
            </a:r>
            <a:r>
              <a:rPr sz="4000" b="0" spc="-8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Therapy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638415" cy="308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ASV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Neutralizes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6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mg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Snake </a:t>
            </a:r>
            <a:r>
              <a:rPr sz="2800" dirty="0">
                <a:latin typeface="Georgia"/>
                <a:cs typeface="Georgia"/>
              </a:rPr>
              <a:t> venom </a:t>
            </a:r>
            <a:r>
              <a:rPr sz="2800" spc="-5" dirty="0">
                <a:latin typeface="Georgia"/>
                <a:cs typeface="Georgia"/>
              </a:rPr>
              <a:t>–the dose of </a:t>
            </a:r>
            <a:r>
              <a:rPr sz="2800" dirty="0">
                <a:latin typeface="Georgia"/>
                <a:cs typeface="Georgia"/>
              </a:rPr>
              <a:t>8-10 </a:t>
            </a:r>
            <a:r>
              <a:rPr sz="2800" spc="-5" dirty="0">
                <a:latin typeface="Georgia"/>
                <a:cs typeface="Georgia"/>
              </a:rPr>
              <a:t>vials is absolutely </a:t>
            </a:r>
            <a:r>
              <a:rPr sz="2800" dirty="0">
                <a:latin typeface="Georgia"/>
                <a:cs typeface="Georgia"/>
              </a:rPr>
              <a:t> necessary </a:t>
            </a:r>
            <a:r>
              <a:rPr sz="2800" spc="-5" dirty="0">
                <a:latin typeface="Georgia"/>
                <a:cs typeface="Georgia"/>
              </a:rPr>
              <a:t>to neutralize average </a:t>
            </a:r>
            <a:r>
              <a:rPr sz="2800" dirty="0">
                <a:latin typeface="Georgia"/>
                <a:cs typeface="Georgia"/>
              </a:rPr>
              <a:t>venom </a:t>
            </a:r>
            <a:r>
              <a:rPr sz="2800" spc="-5" dirty="0">
                <a:latin typeface="Georgia"/>
                <a:cs typeface="Georgia"/>
              </a:rPr>
              <a:t>injected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per </a:t>
            </a:r>
            <a:r>
              <a:rPr sz="2800" spc="-10" dirty="0">
                <a:latin typeface="Georgia"/>
                <a:cs typeface="Georgia"/>
              </a:rPr>
              <a:t>bite.</a:t>
            </a:r>
            <a:endParaRPr sz="2800">
              <a:latin typeface="Georgia"/>
              <a:cs typeface="Georgia"/>
            </a:endParaRPr>
          </a:p>
          <a:p>
            <a:pPr marL="268605" marR="12573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2626360" algn="l"/>
              </a:tabLst>
            </a:pPr>
            <a:r>
              <a:rPr sz="2800" spc="-5" dirty="0">
                <a:latin typeface="Georgia"/>
                <a:cs typeface="Georgia"/>
              </a:rPr>
              <a:t>Total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range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	</a:t>
            </a:r>
            <a:r>
              <a:rPr sz="2800" dirty="0">
                <a:latin typeface="Georgia"/>
                <a:cs typeface="Georgia"/>
              </a:rPr>
              <a:t>venom </a:t>
            </a:r>
            <a:r>
              <a:rPr sz="2800" spc="-5" dirty="0">
                <a:latin typeface="Georgia"/>
                <a:cs typeface="Georgia"/>
              </a:rPr>
              <a:t>injected by all species is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5mg-147mg---25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vials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ASV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dose</a:t>
            </a:r>
            <a:r>
              <a:rPr sz="2800" spc="-5" dirty="0">
                <a:latin typeface="Georgia"/>
                <a:cs typeface="Georgia"/>
              </a:rPr>
              <a:t> 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same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 children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adult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4289576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240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Identification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bite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2697479"/>
            <a:ext cx="75011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4846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36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Flow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chart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45" dirty="0">
                <a:latin typeface="Trebuchet MS"/>
                <a:cs typeface="Trebuchet MS"/>
              </a:rPr>
              <a:t>--Treatment</a:t>
            </a:r>
            <a:r>
              <a:rPr sz="4000" b="0" spc="55" dirty="0">
                <a:latin typeface="Trebuchet MS"/>
                <a:cs typeface="Trebuchet MS"/>
              </a:rPr>
              <a:t> </a:t>
            </a:r>
            <a:r>
              <a:rPr sz="4000" b="0" spc="-30" dirty="0">
                <a:latin typeface="Trebuchet MS"/>
                <a:cs typeface="Trebuchet MS"/>
              </a:rPr>
              <a:t>Protocol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160" y="2253797"/>
            <a:ext cx="6554178" cy="43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516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917"/>
            <a:ext cx="7296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bite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management-Flow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2249423"/>
            <a:ext cx="7501128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6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957955"/>
            <a:ext cx="3635375" cy="32353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60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Heat</a:t>
            </a:r>
            <a:r>
              <a:rPr sz="3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ahoma"/>
                <a:cs typeface="Tahoma"/>
              </a:rPr>
              <a:t>rash</a:t>
            </a:r>
            <a:endParaRPr sz="360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</a:tabLst>
            </a:pPr>
            <a:r>
              <a:rPr sz="3600" spc="-5" dirty="0">
                <a:solidFill>
                  <a:srgbClr val="FFFFFF"/>
                </a:solidFill>
                <a:latin typeface="Tahoma"/>
                <a:cs typeface="Tahoma"/>
              </a:rPr>
              <a:t>Sunburn</a:t>
            </a:r>
            <a:endParaRPr sz="360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Heat</a:t>
            </a:r>
            <a:r>
              <a:rPr sz="3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ahoma"/>
                <a:cs typeface="Tahoma"/>
              </a:rPr>
              <a:t>cramps</a:t>
            </a:r>
            <a:endParaRPr sz="360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spcBef>
                <a:spcPts val="215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FFCC66"/>
                </a:solidFill>
                <a:latin typeface="Tahoma"/>
                <a:cs typeface="Tahoma"/>
              </a:rPr>
              <a:t>Heat</a:t>
            </a:r>
            <a:r>
              <a:rPr sz="3600" spc="-110" dirty="0">
                <a:solidFill>
                  <a:srgbClr val="FFCC66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FFCC66"/>
                </a:solidFill>
                <a:latin typeface="Tahoma"/>
                <a:cs typeface="Tahoma"/>
              </a:rPr>
              <a:t>exhaustion</a:t>
            </a:r>
            <a:endParaRPr sz="360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FFCC66"/>
                </a:solidFill>
                <a:latin typeface="Tahoma"/>
                <a:cs typeface="Tahoma"/>
              </a:rPr>
              <a:t>Heat</a:t>
            </a:r>
            <a:r>
              <a:rPr sz="3600" spc="-70" dirty="0">
                <a:solidFill>
                  <a:srgbClr val="FFCC66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FFCC66"/>
                </a:solidFill>
                <a:latin typeface="Tahoma"/>
                <a:cs typeface="Tahoma"/>
              </a:rPr>
              <a:t>stroke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786129"/>
            <a:ext cx="6734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C000"/>
                </a:solidFill>
                <a:latin typeface="Tahoma"/>
                <a:cs typeface="Tahoma"/>
              </a:rPr>
              <a:t>Heat</a:t>
            </a:r>
            <a:r>
              <a:rPr sz="4000" spc="-2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Tahoma"/>
                <a:cs typeface="Tahoma"/>
              </a:rPr>
              <a:t>Illnesses</a:t>
            </a:r>
            <a:r>
              <a:rPr sz="4000" spc="-1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Tahoma"/>
                <a:cs typeface="Tahoma"/>
              </a:rPr>
              <a:t>(Hyperthermia)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5729" y="2180844"/>
            <a:ext cx="173990" cy="3001010"/>
          </a:xfrm>
          <a:custGeom>
            <a:avLst/>
            <a:gdLst/>
            <a:ahLst/>
            <a:cxnLst/>
            <a:rect l="l" t="t" r="r" b="b"/>
            <a:pathLst>
              <a:path w="173989" h="3001010">
                <a:moveTo>
                  <a:pt x="57897" y="2827019"/>
                </a:moveTo>
                <a:lnTo>
                  <a:pt x="0" y="2827019"/>
                </a:lnTo>
                <a:lnTo>
                  <a:pt x="86994" y="3000755"/>
                </a:lnTo>
                <a:lnTo>
                  <a:pt x="159279" y="2855975"/>
                </a:lnTo>
                <a:lnTo>
                  <a:pt x="57912" y="2855975"/>
                </a:lnTo>
                <a:lnTo>
                  <a:pt x="57897" y="2827019"/>
                </a:lnTo>
                <a:close/>
              </a:path>
              <a:path w="173989" h="3001010">
                <a:moveTo>
                  <a:pt x="114426" y="0"/>
                </a:moveTo>
                <a:lnTo>
                  <a:pt x="56514" y="0"/>
                </a:lnTo>
                <a:lnTo>
                  <a:pt x="57912" y="2855975"/>
                </a:lnTo>
                <a:lnTo>
                  <a:pt x="115823" y="2855975"/>
                </a:lnTo>
                <a:lnTo>
                  <a:pt x="114426" y="0"/>
                </a:lnTo>
                <a:close/>
              </a:path>
              <a:path w="173989" h="3001010">
                <a:moveTo>
                  <a:pt x="173735" y="2827019"/>
                </a:moveTo>
                <a:lnTo>
                  <a:pt x="115809" y="2827019"/>
                </a:lnTo>
                <a:lnTo>
                  <a:pt x="115823" y="2855975"/>
                </a:lnTo>
                <a:lnTo>
                  <a:pt x="159279" y="2855975"/>
                </a:lnTo>
                <a:lnTo>
                  <a:pt x="173735" y="2827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0168" y="2574307"/>
            <a:ext cx="592455" cy="2000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515"/>
              </a:lnSpc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Severity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655" y="6397244"/>
            <a:ext cx="1392555" cy="40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 algn="r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latin typeface="Times New Roman"/>
                <a:cs typeface="Times New Roman"/>
              </a:rPr>
              <a:t>A</a:t>
            </a:r>
            <a:r>
              <a:rPr sz="800" i="1" spc="-5" dirty="0">
                <a:latin typeface="Times New Roman"/>
                <a:cs typeface="Times New Roman"/>
              </a:rPr>
              <a:t>m</a:t>
            </a:r>
            <a:r>
              <a:rPr sz="800" i="1" dirty="0">
                <a:latin typeface="Times New Roman"/>
                <a:cs typeface="Times New Roman"/>
              </a:rPr>
              <a:t>erican</a:t>
            </a:r>
            <a:r>
              <a:rPr sz="800" i="1" spc="-4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Meteor</a:t>
            </a:r>
            <a:r>
              <a:rPr sz="800" i="1" spc="-10" dirty="0">
                <a:latin typeface="Times New Roman"/>
                <a:cs typeface="Times New Roman"/>
              </a:rPr>
              <a:t>o</a:t>
            </a:r>
            <a:r>
              <a:rPr sz="800" i="1" dirty="0">
                <a:latin typeface="Times New Roman"/>
                <a:cs typeface="Times New Roman"/>
              </a:rPr>
              <a:t>l</a:t>
            </a:r>
            <a:r>
              <a:rPr sz="800" i="1" spc="-10" dirty="0">
                <a:latin typeface="Times New Roman"/>
                <a:cs typeface="Times New Roman"/>
              </a:rPr>
              <a:t>og</a:t>
            </a:r>
            <a:r>
              <a:rPr sz="800" i="1" dirty="0">
                <a:latin typeface="Times New Roman"/>
                <a:cs typeface="Times New Roman"/>
              </a:rPr>
              <a:t>i</a:t>
            </a:r>
            <a:r>
              <a:rPr sz="800" i="1" spc="-10" dirty="0">
                <a:latin typeface="Times New Roman"/>
                <a:cs typeface="Times New Roman"/>
              </a:rPr>
              <a:t>c</a:t>
            </a:r>
            <a:r>
              <a:rPr sz="800" i="1" dirty="0">
                <a:latin typeface="Times New Roman"/>
                <a:cs typeface="Times New Roman"/>
              </a:rPr>
              <a:t>al</a:t>
            </a:r>
            <a:r>
              <a:rPr sz="800" i="1" spc="-4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Society  Central</a:t>
            </a:r>
            <a:r>
              <a:rPr sz="800" i="1" spc="-3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North</a:t>
            </a:r>
            <a:r>
              <a:rPr sz="800" i="1" spc="-2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Carolina</a:t>
            </a:r>
            <a:r>
              <a:rPr sz="800" i="1" spc="-4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Chapter</a:t>
            </a:r>
            <a:endParaRPr sz="800">
              <a:latin typeface="Times New Roman"/>
              <a:cs typeface="Times New Roman"/>
            </a:endParaRPr>
          </a:p>
          <a:p>
            <a:pPr marR="10795" algn="r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latin typeface="Times New Roman"/>
                <a:cs typeface="Times New Roman"/>
              </a:rPr>
              <a:t>A</a:t>
            </a:r>
            <a:r>
              <a:rPr sz="800" i="1" spc="5" dirty="0">
                <a:latin typeface="Times New Roman"/>
                <a:cs typeface="Times New Roman"/>
              </a:rPr>
              <a:t>p</a:t>
            </a:r>
            <a:r>
              <a:rPr sz="800" i="1" dirty="0">
                <a:latin typeface="Times New Roman"/>
                <a:cs typeface="Times New Roman"/>
              </a:rPr>
              <a:t>ril</a:t>
            </a:r>
            <a:r>
              <a:rPr sz="800" i="1" spc="-2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21,</a:t>
            </a:r>
            <a:r>
              <a:rPr sz="800" i="1" spc="-2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2005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52971"/>
            <a:ext cx="762000" cy="6050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38961" y="6706361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19812">
            <a:solidFill>
              <a:srgbClr val="A40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83165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Supportive</a:t>
            </a:r>
            <a:r>
              <a:rPr sz="4000" b="0" spc="-90" dirty="0">
                <a:latin typeface="Trebuchet MS"/>
                <a:cs typeface="Trebuchet MS"/>
              </a:rPr>
              <a:t> </a:t>
            </a:r>
            <a:r>
              <a:rPr sz="4000" b="0" spc="-55" dirty="0">
                <a:latin typeface="Trebuchet MS"/>
                <a:cs typeface="Trebuchet MS"/>
              </a:rPr>
              <a:t>Treatment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355" y="2229738"/>
            <a:ext cx="7115175" cy="336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Fresh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frozen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plasma</a:t>
            </a:r>
            <a:endParaRPr sz="2800">
              <a:latin typeface="Georgia"/>
              <a:cs typeface="Georgia"/>
            </a:endParaRPr>
          </a:p>
          <a:p>
            <a:pPr marL="12700" marR="647700">
              <a:lnSpc>
                <a:spcPts val="3320"/>
              </a:lnSpc>
              <a:spcBef>
                <a:spcPts val="125"/>
              </a:spcBef>
            </a:pPr>
            <a:r>
              <a:rPr sz="2800" spc="-10" dirty="0">
                <a:latin typeface="Georgia"/>
                <a:cs typeface="Georgia"/>
              </a:rPr>
              <a:t>Cryoprecipitate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(fibrinogen,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Factor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VIII),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Fresh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whole</a:t>
            </a:r>
            <a:r>
              <a:rPr sz="2800" spc="-10" dirty="0">
                <a:latin typeface="Georgia"/>
                <a:cs typeface="Georgia"/>
              </a:rPr>
              <a:t> blood,</a:t>
            </a:r>
            <a:endParaRPr sz="2800">
              <a:latin typeface="Georgia"/>
              <a:cs typeface="Georgia"/>
            </a:endParaRPr>
          </a:p>
          <a:p>
            <a:pPr marL="12700" marR="2843530">
              <a:lnSpc>
                <a:spcPts val="3320"/>
              </a:lnSpc>
              <a:spcBef>
                <a:spcPts val="10"/>
              </a:spcBef>
            </a:pPr>
            <a:r>
              <a:rPr sz="2800" spc="-5" dirty="0">
                <a:latin typeface="Georgia"/>
                <a:cs typeface="Georgia"/>
              </a:rPr>
              <a:t>Platelet</a:t>
            </a:r>
            <a:r>
              <a:rPr sz="2800" spc="819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concentrate.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Broad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spectrum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antibiotics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94500"/>
              </a:lnSpc>
              <a:spcBef>
                <a:spcPts val="50"/>
              </a:spcBef>
            </a:pPr>
            <a:r>
              <a:rPr sz="2800" spc="-5" dirty="0">
                <a:latin typeface="Georgia"/>
                <a:cs typeface="Georgia"/>
              </a:rPr>
              <a:t>Prophylaxis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against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tetanus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gangrene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Surgical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debridement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required/Mechanical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Ventilation/Dialysis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1728754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815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" dirty="0">
                <a:latin typeface="Trebuchet MS"/>
                <a:cs typeface="Trebuchet MS"/>
              </a:rPr>
              <a:t>Role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 Neo-stigmine</a:t>
            </a:r>
            <a:r>
              <a:rPr sz="4000" b="0" spc="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and</a:t>
            </a:r>
            <a:r>
              <a:rPr sz="4000" b="0" spc="-22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Atropine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7964170" cy="40271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58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If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Neurotoxic: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Neostigmine</a:t>
            </a:r>
            <a:r>
              <a:rPr sz="2000" dirty="0">
                <a:latin typeface="Georgia"/>
                <a:cs typeface="Georgia"/>
              </a:rPr>
              <a:t> 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</a:t>
            </a:r>
            <a:r>
              <a:rPr sz="2000" dirty="0">
                <a:latin typeface="Georgia"/>
                <a:cs typeface="Georgia"/>
              </a:rPr>
              <a:t> anticholinesterase,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is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particularly effective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postsynaptic neurotoxins such as those of </a:t>
            </a:r>
            <a:r>
              <a:rPr sz="2000" dirty="0">
                <a:latin typeface="Georgia"/>
                <a:cs typeface="Georgia"/>
              </a:rPr>
              <a:t> cobra and is not </a:t>
            </a:r>
            <a:r>
              <a:rPr sz="2000" spc="-5" dirty="0">
                <a:latin typeface="Georgia"/>
                <a:cs typeface="Georgia"/>
              </a:rPr>
              <a:t>useful against presynaptic neurotoxin </a:t>
            </a:r>
            <a:r>
              <a:rPr sz="2000" dirty="0">
                <a:latin typeface="Georgia"/>
                <a:cs typeface="Georgia"/>
              </a:rPr>
              <a:t>i.e. </a:t>
            </a:r>
            <a:r>
              <a:rPr sz="2000" spc="-5" dirty="0">
                <a:latin typeface="Georgia"/>
                <a:cs typeface="Georgia"/>
              </a:rPr>
              <a:t>common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Krait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 Russell’s viper. Neostigmine </a:t>
            </a:r>
            <a:r>
              <a:rPr sz="2000" spc="-10" dirty="0">
                <a:latin typeface="Georgia"/>
                <a:cs typeface="Georgia"/>
              </a:rPr>
              <a:t>test </a:t>
            </a:r>
            <a:r>
              <a:rPr sz="2000" spc="-5" dirty="0">
                <a:latin typeface="Georgia"/>
                <a:cs typeface="Georgia"/>
              </a:rPr>
              <a:t>should </a:t>
            </a:r>
            <a:r>
              <a:rPr sz="2000" dirty="0">
                <a:latin typeface="Georgia"/>
                <a:cs typeface="Georgia"/>
              </a:rPr>
              <a:t>be </a:t>
            </a:r>
            <a:r>
              <a:rPr sz="2000" spc="-5" dirty="0">
                <a:latin typeface="Georgia"/>
                <a:cs typeface="Georgia"/>
              </a:rPr>
              <a:t>performed </a:t>
            </a:r>
            <a:r>
              <a:rPr sz="2000" dirty="0">
                <a:latin typeface="Georgia"/>
                <a:cs typeface="Georgia"/>
              </a:rPr>
              <a:t> by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administering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0.5–2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IV</a:t>
            </a:r>
            <a:r>
              <a:rPr sz="2000" dirty="0">
                <a:latin typeface="Georgia"/>
                <a:cs typeface="Georgia"/>
              </a:rPr>
              <a:t> and</a:t>
            </a:r>
            <a:r>
              <a:rPr sz="2000" spc="5" dirty="0">
                <a:latin typeface="Georgia"/>
                <a:cs typeface="Georgia"/>
              </a:rPr>
              <a:t> if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neurological</a:t>
            </a:r>
            <a:r>
              <a:rPr sz="2000" dirty="0">
                <a:latin typeface="Georgia"/>
                <a:cs typeface="Georgia"/>
              </a:rPr>
              <a:t> improvement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occurs,</a:t>
            </a:r>
            <a:r>
              <a:rPr sz="2000" dirty="0">
                <a:latin typeface="Georgia"/>
                <a:cs typeface="Georgia"/>
              </a:rPr>
              <a:t> it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should</a:t>
            </a:r>
            <a:r>
              <a:rPr sz="2000" dirty="0">
                <a:latin typeface="Georgia"/>
                <a:cs typeface="Georgia"/>
              </a:rPr>
              <a:t> be </a:t>
            </a:r>
            <a:r>
              <a:rPr sz="2000" spc="-5" dirty="0">
                <a:latin typeface="Georgia"/>
                <a:cs typeface="Georgia"/>
              </a:rPr>
              <a:t>continued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1/2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hourly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over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next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8 </a:t>
            </a:r>
            <a:r>
              <a:rPr sz="2000" spc="-5" dirty="0">
                <a:latin typeface="Georgia"/>
                <a:cs typeface="Georgia"/>
              </a:rPr>
              <a:t>hours.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Measure Single breath count </a:t>
            </a:r>
            <a:r>
              <a:rPr sz="2000" dirty="0">
                <a:latin typeface="Georgia"/>
                <a:cs typeface="Georgia"/>
              </a:rPr>
              <a:t>1.5 mg </a:t>
            </a:r>
            <a:r>
              <a:rPr sz="2000" spc="-5" dirty="0">
                <a:latin typeface="Georgia"/>
                <a:cs typeface="Georgia"/>
              </a:rPr>
              <a:t>Neostigmine given </a:t>
            </a:r>
            <a:r>
              <a:rPr sz="2000" dirty="0">
                <a:latin typeface="Georgia"/>
                <a:cs typeface="Georgia"/>
              </a:rPr>
              <a:t>IM, </a:t>
            </a:r>
            <a:r>
              <a:rPr sz="2000" spc="-10" dirty="0">
                <a:latin typeface="Georgia"/>
                <a:cs typeface="Georgia"/>
              </a:rPr>
              <a:t>0.6mg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atropine </a:t>
            </a:r>
            <a:r>
              <a:rPr sz="2000" spc="-5" dirty="0">
                <a:latin typeface="Georgia"/>
                <a:cs typeface="Georgia"/>
              </a:rPr>
              <a:t>given IV </a:t>
            </a:r>
            <a:r>
              <a:rPr sz="2000" dirty="0">
                <a:latin typeface="Georgia"/>
                <a:cs typeface="Georgia"/>
              </a:rPr>
              <a:t>Repeat </a:t>
            </a:r>
            <a:r>
              <a:rPr sz="2000" spc="-5" dirty="0">
                <a:latin typeface="Georgia"/>
                <a:cs typeface="Georgia"/>
              </a:rPr>
              <a:t>Single breath count every </a:t>
            </a:r>
            <a:r>
              <a:rPr sz="2000" dirty="0">
                <a:latin typeface="Georgia"/>
                <a:cs typeface="Georgia"/>
              </a:rPr>
              <a:t>10 minutes </a:t>
            </a:r>
            <a:r>
              <a:rPr sz="2000" spc="-10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1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hour If </a:t>
            </a:r>
            <a:r>
              <a:rPr sz="2000" dirty="0">
                <a:latin typeface="Georgia"/>
                <a:cs typeface="Georgia"/>
              </a:rPr>
              <a:t>improves </a:t>
            </a:r>
            <a:r>
              <a:rPr sz="2000" spc="-10" dirty="0">
                <a:latin typeface="Georgia"/>
                <a:cs typeface="Georgia"/>
              </a:rPr>
              <a:t>give </a:t>
            </a:r>
            <a:r>
              <a:rPr sz="2000" spc="-5" dirty="0">
                <a:latin typeface="Georgia"/>
                <a:cs typeface="Georgia"/>
              </a:rPr>
              <a:t>0.5mg neostigmine </a:t>
            </a:r>
            <a:r>
              <a:rPr sz="2000" spc="-10" dirty="0">
                <a:latin typeface="Georgia"/>
                <a:cs typeface="Georgia"/>
              </a:rPr>
              <a:t>every </a:t>
            </a:r>
            <a:r>
              <a:rPr sz="2000" spc="-5" dirty="0">
                <a:latin typeface="Georgia"/>
                <a:cs typeface="Georgia"/>
              </a:rPr>
              <a:t>30 </a:t>
            </a:r>
            <a:r>
              <a:rPr sz="2000" dirty="0">
                <a:latin typeface="Georgia"/>
                <a:cs typeface="Georgia"/>
              </a:rPr>
              <a:t>minutes </a:t>
            </a:r>
            <a:r>
              <a:rPr sz="2000" spc="-5" dirty="0">
                <a:latin typeface="Georgia"/>
                <a:cs typeface="Georgia"/>
              </a:rPr>
              <a:t>until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recovery,</a:t>
            </a:r>
            <a:r>
              <a:rPr sz="2000" dirty="0">
                <a:latin typeface="Georgia"/>
                <a:cs typeface="Georgia"/>
              </a:rPr>
              <a:t> if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improvement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discontinue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neostigmine.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Monitor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patient for </a:t>
            </a:r>
            <a:r>
              <a:rPr sz="2000" dirty="0">
                <a:latin typeface="Georgia"/>
                <a:cs typeface="Georgia"/>
              </a:rPr>
              <a:t>1-2 </a:t>
            </a:r>
            <a:r>
              <a:rPr sz="2000" spc="-5" dirty="0">
                <a:latin typeface="Georgia"/>
                <a:cs typeface="Georgia"/>
              </a:rPr>
              <a:t>hours, </a:t>
            </a:r>
            <a:r>
              <a:rPr sz="2000" dirty="0">
                <a:latin typeface="Georgia"/>
                <a:cs typeface="Georgia"/>
              </a:rPr>
              <a:t>if </a:t>
            </a:r>
            <a:r>
              <a:rPr sz="2000" spc="-5" dirty="0">
                <a:latin typeface="Georgia"/>
                <a:cs typeface="Georgia"/>
              </a:rPr>
              <a:t>symptoms </a:t>
            </a:r>
            <a:r>
              <a:rPr sz="2000" dirty="0">
                <a:latin typeface="Georgia"/>
                <a:cs typeface="Georgia"/>
              </a:rPr>
              <a:t>do not </a:t>
            </a:r>
            <a:r>
              <a:rPr sz="2000" spc="-5" dirty="0">
                <a:latin typeface="Georgia"/>
                <a:cs typeface="Georgia"/>
              </a:rPr>
              <a:t>improve or worsen </a:t>
            </a:r>
            <a:r>
              <a:rPr sz="2000" dirty="0">
                <a:latin typeface="Georgia"/>
                <a:cs typeface="Georgia"/>
              </a:rPr>
              <a:t>i.e.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paralysis descends repeat dose of </a:t>
            </a:r>
            <a:r>
              <a:rPr sz="2000" dirty="0">
                <a:latin typeface="Georgia"/>
                <a:cs typeface="Georgia"/>
              </a:rPr>
              <a:t>4 vials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ASV. Maximum 12 vials.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If patient unable to perform supine neck lift prepare for respiratory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support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</a:t>
            </a:r>
            <a:r>
              <a:rPr sz="2000" dirty="0">
                <a:latin typeface="Georgia"/>
                <a:cs typeface="Georgia"/>
              </a:rPr>
              <a:t> mechanical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ventilation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r>
              <a:rPr sz="2000" dirty="0">
                <a:latin typeface="Georgia"/>
                <a:cs typeface="Georgia"/>
              </a:rPr>
              <a:t> resuscitation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bag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improvised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nasopharyngeal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tubes</a:t>
            </a:r>
            <a:r>
              <a:rPr sz="2000" dirty="0">
                <a:latin typeface="Georgia"/>
                <a:cs typeface="Georgia"/>
              </a:rPr>
              <a:t> by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cutting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size</a:t>
            </a:r>
            <a:r>
              <a:rPr sz="2000" dirty="0">
                <a:latin typeface="Georgia"/>
                <a:cs typeface="Georgia"/>
              </a:rPr>
              <a:t> 5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endotracheal </a:t>
            </a:r>
            <a:r>
              <a:rPr sz="2000" dirty="0">
                <a:latin typeface="Georgia"/>
                <a:cs typeface="Georgia"/>
              </a:rPr>
              <a:t> tubes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length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nostril</a:t>
            </a:r>
            <a:r>
              <a:rPr sz="2000" dirty="0">
                <a:latin typeface="Georgia"/>
                <a:cs typeface="Georgia"/>
              </a:rPr>
              <a:t> to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tragus,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lubricate 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insert.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6420800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969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Signs</a:t>
            </a:r>
            <a:r>
              <a:rPr sz="4000" b="0" spc="-1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30" dirty="0">
                <a:latin typeface="Trebuchet MS"/>
                <a:cs typeface="Trebuchet MS"/>
              </a:rPr>
              <a:t>Recovery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962900" cy="38080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Spontaneous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systemic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bleeding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such</a:t>
            </a:r>
            <a:r>
              <a:rPr sz="2200" spc="-5" dirty="0">
                <a:latin typeface="Georgia"/>
                <a:cs typeface="Georgia"/>
              </a:rPr>
              <a:t> as</a:t>
            </a:r>
            <a:r>
              <a:rPr sz="2200" dirty="0">
                <a:latin typeface="Georgia"/>
                <a:cs typeface="Georgia"/>
              </a:rPr>
              <a:t> gum</a:t>
            </a:r>
            <a:r>
              <a:rPr sz="2200" spc="5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bleeding,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bleeding</a:t>
            </a:r>
            <a:r>
              <a:rPr sz="2200" spc="29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from</a:t>
            </a:r>
            <a:r>
              <a:rPr sz="2200" spc="30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venepuncture</a:t>
            </a:r>
            <a:r>
              <a:rPr sz="2200" spc="30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sites</a:t>
            </a:r>
            <a:r>
              <a:rPr sz="2200" spc="3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etc.usually</a:t>
            </a:r>
            <a:r>
              <a:rPr sz="2200" spc="3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stops</a:t>
            </a:r>
            <a:r>
              <a:rPr sz="2200" spc="3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within</a:t>
            </a:r>
            <a:r>
              <a:rPr sz="2200" spc="3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15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 30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minutes.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Blood</a:t>
            </a:r>
            <a:endParaRPr sz="2200">
              <a:latin typeface="Georgia"/>
              <a:cs typeface="Georgia"/>
            </a:endParaRPr>
          </a:p>
          <a:p>
            <a:pPr marL="335915" indent="-323850" algn="just">
              <a:lnSpc>
                <a:spcPts val="2300"/>
              </a:lnSpc>
              <a:buClr>
                <a:srgbClr val="9F4DA2"/>
              </a:buClr>
              <a:buChar char="•"/>
              <a:tabLst>
                <a:tab pos="336550" algn="l"/>
              </a:tabLst>
            </a:pPr>
            <a:r>
              <a:rPr sz="2200" spc="-10" dirty="0">
                <a:latin typeface="Georgia"/>
                <a:cs typeface="Georgia"/>
              </a:rPr>
              <a:t>coagulability</a:t>
            </a:r>
            <a:r>
              <a:rPr sz="2200" spc="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 </a:t>
            </a:r>
            <a:r>
              <a:rPr sz="2200" spc="-10" dirty="0">
                <a:latin typeface="Georgia"/>
                <a:cs typeface="Georgia"/>
              </a:rPr>
              <a:t>usually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restored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 6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hours.</a:t>
            </a:r>
            <a:endParaRPr sz="2200">
              <a:latin typeface="Georgia"/>
              <a:cs typeface="Georgia"/>
            </a:endParaRPr>
          </a:p>
          <a:p>
            <a:pPr marL="268605" indent="-256540" algn="just">
              <a:lnSpc>
                <a:spcPts val="226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Post-synaptic</a:t>
            </a:r>
            <a:r>
              <a:rPr sz="2200" spc="2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neurotoxic</a:t>
            </a:r>
            <a:r>
              <a:rPr sz="2200" spc="2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envenoming</a:t>
            </a:r>
            <a:r>
              <a:rPr sz="2200" spc="2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such</a:t>
            </a:r>
            <a:r>
              <a:rPr sz="2200" spc="2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as</a:t>
            </a:r>
            <a:r>
              <a:rPr sz="2200" spc="2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2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Cobra</a:t>
            </a:r>
            <a:r>
              <a:rPr sz="2200" spc="2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may</a:t>
            </a:r>
            <a:endParaRPr sz="2200">
              <a:latin typeface="Georgia"/>
              <a:cs typeface="Georgia"/>
            </a:endParaRPr>
          </a:p>
          <a:p>
            <a:pPr marL="268605" algn="just">
              <a:lnSpc>
                <a:spcPts val="2265"/>
              </a:lnSpc>
            </a:pPr>
            <a:r>
              <a:rPr sz="2200" spc="-10" dirty="0">
                <a:latin typeface="Georgia"/>
                <a:cs typeface="Georgia"/>
              </a:rPr>
              <a:t>begin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improve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 early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30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minutes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after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ASV.</a:t>
            </a:r>
            <a:endParaRPr sz="2200">
              <a:latin typeface="Georgia"/>
              <a:cs typeface="Georgia"/>
            </a:endParaRPr>
          </a:p>
          <a:p>
            <a:pPr marL="268605" marR="6985" indent="-256540">
              <a:lnSpc>
                <a:spcPts val="2110"/>
              </a:lnSpc>
              <a:spcBef>
                <a:spcPts val="400"/>
              </a:spcBef>
              <a:buClr>
                <a:srgbClr val="9F4DA2"/>
              </a:buClr>
              <a:buFont typeface="Georgia"/>
              <a:buChar char="•"/>
              <a:tabLst>
                <a:tab pos="335915" algn="l"/>
                <a:tab pos="336550" algn="l"/>
              </a:tabLst>
            </a:pPr>
            <a:r>
              <a:rPr dirty="0"/>
              <a:t>	</a:t>
            </a:r>
            <a:r>
              <a:rPr sz="2200" spc="-5" dirty="0">
                <a:latin typeface="Georgia"/>
                <a:cs typeface="Georgia"/>
              </a:rPr>
              <a:t>Pre-synaptic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neurotoxic</a:t>
            </a:r>
            <a:r>
              <a:rPr sz="2200" spc="7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envenoming</a:t>
            </a:r>
            <a:r>
              <a:rPr sz="2200" spc="7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such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as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krait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usually </a:t>
            </a:r>
            <a:r>
              <a:rPr sz="2200" spc="-5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takes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 considerable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time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improve.</a:t>
            </a:r>
            <a:endParaRPr sz="2200">
              <a:latin typeface="Georgia"/>
              <a:cs typeface="Georgia"/>
            </a:endParaRPr>
          </a:p>
          <a:p>
            <a:pPr marL="268605" marR="6350" indent="-256540">
              <a:lnSpc>
                <a:spcPct val="80000"/>
              </a:lnSpc>
              <a:spcBef>
                <a:spcPts val="32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Active</a:t>
            </a:r>
            <a:r>
              <a:rPr sz="2200" spc="3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hemolysis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Rhabdomyolysis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may</a:t>
            </a:r>
            <a:r>
              <a:rPr sz="2200" spc="3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cease</a:t>
            </a:r>
            <a:r>
              <a:rPr sz="2200" spc="3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within</a:t>
            </a:r>
            <a:r>
              <a:rPr sz="2200" spc="3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few </a:t>
            </a:r>
            <a:r>
              <a:rPr sz="2200" spc="-5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hours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urine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return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its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normal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colour.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15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In</a:t>
            </a:r>
            <a:r>
              <a:rPr sz="2200" spc="3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patient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with</a:t>
            </a:r>
            <a:r>
              <a:rPr sz="2200" spc="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shock,</a:t>
            </a:r>
            <a:r>
              <a:rPr sz="2200" spc="3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blood</a:t>
            </a:r>
            <a:r>
              <a:rPr sz="2200" spc="3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pressure</a:t>
            </a:r>
            <a:r>
              <a:rPr sz="2200" spc="3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may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increase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after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30</a:t>
            </a:r>
            <a:endParaRPr sz="2200">
              <a:latin typeface="Georgia"/>
              <a:cs typeface="Georgia"/>
            </a:endParaRPr>
          </a:p>
          <a:p>
            <a:pPr marL="268605">
              <a:lnSpc>
                <a:spcPts val="2265"/>
              </a:lnSpc>
            </a:pPr>
            <a:r>
              <a:rPr sz="2200" spc="-5" dirty="0">
                <a:latin typeface="Georgia"/>
                <a:cs typeface="Georgia"/>
              </a:rPr>
              <a:t>minutes.</a:t>
            </a:r>
            <a:endParaRPr sz="2200">
              <a:latin typeface="Georgia"/>
              <a:cs typeface="Georgia"/>
            </a:endParaRPr>
          </a:p>
          <a:p>
            <a:pPr marL="3851910">
              <a:lnSpc>
                <a:spcPts val="2525"/>
              </a:lnSpc>
            </a:pPr>
            <a:r>
              <a:rPr sz="2200" spc="-5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9387886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7708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04690" algn="l"/>
              </a:tabLst>
            </a:pPr>
            <a:r>
              <a:rPr b="0" spc="-5" dirty="0">
                <a:latin typeface="Trebuchet MS"/>
                <a:cs typeface="Trebuchet MS"/>
              </a:rPr>
              <a:t>Mechanism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25" dirty="0">
                <a:latin typeface="Trebuchet MS"/>
                <a:cs typeface="Trebuchet MS"/>
              </a:rPr>
              <a:t> </a:t>
            </a:r>
            <a:r>
              <a:rPr dirty="0"/>
              <a:t>kidney	</a:t>
            </a:r>
            <a:r>
              <a:rPr spc="-5" dirty="0"/>
              <a:t>injury</a:t>
            </a:r>
            <a:r>
              <a:rPr spc="-40" dirty="0"/>
              <a:t>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dirty="0"/>
              <a:t>snake </a:t>
            </a:r>
            <a:r>
              <a:rPr spc="-1070" dirty="0"/>
              <a:t> </a:t>
            </a:r>
            <a:r>
              <a:rPr dirty="0"/>
              <a:t>bite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2249423"/>
            <a:ext cx="7216140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586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42517"/>
            <a:ext cx="700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Mechanism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1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action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snake</a:t>
            </a:r>
            <a:r>
              <a:rPr b="0" spc="-1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venom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1571244"/>
            <a:ext cx="8085963" cy="4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1802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5195"/>
            <a:ext cx="77158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Sites</a:t>
            </a:r>
            <a:r>
              <a:rPr sz="2000" spc="-10" dirty="0"/>
              <a:t> </a:t>
            </a:r>
            <a:r>
              <a:rPr sz="2000" dirty="0"/>
              <a:t>of</a:t>
            </a:r>
            <a:r>
              <a:rPr sz="2000" spc="-5" dirty="0"/>
              <a:t> action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10" dirty="0"/>
              <a:t> </a:t>
            </a:r>
            <a:r>
              <a:rPr sz="2000" dirty="0"/>
              <a:t>snake</a:t>
            </a:r>
            <a:r>
              <a:rPr sz="2000" spc="-30" dirty="0"/>
              <a:t> </a:t>
            </a:r>
            <a:r>
              <a:rPr sz="2000" spc="-5" dirty="0"/>
              <a:t>neurotoxins</a:t>
            </a:r>
            <a:r>
              <a:rPr sz="2000" spc="-35" dirty="0"/>
              <a:t>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dirty="0"/>
              <a:t>other</a:t>
            </a:r>
            <a:r>
              <a:rPr sz="2000" spc="-10" dirty="0"/>
              <a:t> </a:t>
            </a:r>
            <a:r>
              <a:rPr sz="2000" dirty="0"/>
              <a:t>substances</a:t>
            </a:r>
            <a:r>
              <a:rPr sz="2000" spc="-25" dirty="0"/>
              <a:t> </a:t>
            </a:r>
            <a:r>
              <a:rPr sz="2000" dirty="0"/>
              <a:t>on</a:t>
            </a:r>
            <a:r>
              <a:rPr sz="2000" spc="-15" dirty="0"/>
              <a:t> </a:t>
            </a:r>
            <a:r>
              <a:rPr sz="2000" spc="-5" dirty="0"/>
              <a:t>the </a:t>
            </a:r>
            <a:r>
              <a:rPr sz="2000" spc="-585" dirty="0"/>
              <a:t> </a:t>
            </a:r>
            <a:r>
              <a:rPr sz="2000" dirty="0"/>
              <a:t>neuromuscular</a:t>
            </a:r>
            <a:r>
              <a:rPr sz="2000" spc="-40" dirty="0"/>
              <a:t> </a:t>
            </a:r>
            <a:r>
              <a:rPr sz="2000" dirty="0"/>
              <a:t>junction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42872"/>
            <a:ext cx="7929372" cy="48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08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762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Surgical</a:t>
            </a:r>
            <a:r>
              <a:rPr sz="4000" b="0" spc="-5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intervention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2482595"/>
            <a:ext cx="7642859" cy="38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12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73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Trebuchet MS"/>
                <a:cs typeface="Trebuchet MS"/>
              </a:rPr>
              <a:t>Referral</a:t>
            </a:r>
            <a:r>
              <a:rPr sz="4000" b="0" spc="-8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Criteria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5910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97180" algn="l"/>
              </a:tabLst>
            </a:pPr>
            <a:r>
              <a:rPr spc="-5" dirty="0"/>
              <a:t>systemic</a:t>
            </a:r>
            <a:r>
              <a:rPr spc="-20" dirty="0"/>
              <a:t> </a:t>
            </a:r>
            <a:r>
              <a:rPr spc="-5" dirty="0"/>
              <a:t>bleeding</a:t>
            </a:r>
          </a:p>
          <a:p>
            <a:pPr marL="29591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7180" algn="l"/>
              </a:tabLst>
            </a:pPr>
            <a:r>
              <a:rPr spc="-5" dirty="0"/>
              <a:t>Acute renal</a:t>
            </a:r>
            <a:r>
              <a:rPr spc="-15" dirty="0"/>
              <a:t> </a:t>
            </a:r>
            <a:r>
              <a:rPr spc="-10" dirty="0"/>
              <a:t>failure</a:t>
            </a:r>
          </a:p>
          <a:p>
            <a:pPr marL="295910" marR="58483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7180" algn="l"/>
                <a:tab pos="3888104" algn="l"/>
                <a:tab pos="5527675" algn="l"/>
              </a:tabLst>
            </a:pP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urotoxi</a:t>
            </a:r>
            <a:r>
              <a:rPr spc="-5" dirty="0"/>
              <a:t>c</a:t>
            </a:r>
            <a:r>
              <a:rPr spc="15" dirty="0"/>
              <a:t> </a:t>
            </a:r>
            <a:r>
              <a:rPr spc="-10" dirty="0"/>
              <a:t>snak</a:t>
            </a:r>
            <a:r>
              <a:rPr spc="-5" dirty="0"/>
              <a:t>e </a:t>
            </a:r>
            <a:r>
              <a:rPr spc="-10" dirty="0"/>
              <a:t>b</a:t>
            </a:r>
            <a:r>
              <a:rPr spc="-20" dirty="0"/>
              <a:t>i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-15" dirty="0"/>
              <a:t>r</a:t>
            </a:r>
            <a:r>
              <a:rPr spc="-10" dirty="0"/>
              <a:t>equi</a:t>
            </a:r>
            <a:r>
              <a:rPr spc="-25" dirty="0"/>
              <a:t>r</a:t>
            </a:r>
            <a:r>
              <a:rPr spc="-5" dirty="0"/>
              <a:t>ing</a:t>
            </a:r>
            <a:r>
              <a:rPr dirty="0"/>
              <a:t>	</a:t>
            </a:r>
            <a:r>
              <a:rPr spc="-5" dirty="0"/>
              <a:t>mechnaic</a:t>
            </a:r>
            <a:r>
              <a:rPr spc="-15" dirty="0"/>
              <a:t>a</a:t>
            </a:r>
            <a:r>
              <a:rPr spc="-5" dirty="0"/>
              <a:t>l  ventilation</a:t>
            </a:r>
            <a:r>
              <a:rPr spc="5" dirty="0"/>
              <a:t> </a:t>
            </a:r>
            <a:r>
              <a:rPr spc="-5" dirty="0"/>
              <a:t>for</a:t>
            </a:r>
            <a:r>
              <a:rPr dirty="0"/>
              <a:t> long</a:t>
            </a:r>
            <a:r>
              <a:rPr spc="-5" dirty="0"/>
              <a:t> </a:t>
            </a:r>
            <a:r>
              <a:rPr spc="-10" dirty="0"/>
              <a:t>period</a:t>
            </a:r>
          </a:p>
          <a:p>
            <a:pPr marL="295910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97180" algn="l"/>
              </a:tabLst>
            </a:pPr>
            <a:r>
              <a:rPr spc="-5" dirty="0"/>
              <a:t>Surgical</a:t>
            </a:r>
            <a:r>
              <a:rPr spc="30" dirty="0"/>
              <a:t> </a:t>
            </a:r>
            <a:r>
              <a:rPr spc="-5" dirty="0"/>
              <a:t>cases</a:t>
            </a:r>
            <a:r>
              <a:rPr spc="15" dirty="0"/>
              <a:t> </a:t>
            </a:r>
            <a:r>
              <a:rPr spc="-5" dirty="0"/>
              <a:t>requiring</a:t>
            </a:r>
            <a:r>
              <a:rPr spc="25" dirty="0"/>
              <a:t> </a:t>
            </a:r>
            <a:r>
              <a:rPr spc="-5" dirty="0"/>
              <a:t>debridement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necrotic </a:t>
            </a:r>
            <a:r>
              <a:rPr spc="-660" dirty="0"/>
              <a:t> </a:t>
            </a:r>
            <a:r>
              <a:rPr spc="-10" dirty="0"/>
              <a:t>tissue</a:t>
            </a:r>
          </a:p>
        </p:txBody>
      </p:sp>
    </p:spTree>
    <p:extLst>
      <p:ext uri="{BB962C8B-B14F-4D97-AF65-F5344CB8AC3E}">
        <p14:creationId xmlns:p14="http://schemas.microsoft.com/office/powerpoint/2010/main" val="180123911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914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latin typeface="Trebuchet MS"/>
                <a:cs typeface="Trebuchet MS"/>
              </a:rPr>
              <a:t>Poor</a:t>
            </a:r>
            <a:r>
              <a:rPr sz="4000" b="0" spc="-25" dirty="0">
                <a:latin typeface="Trebuchet MS"/>
                <a:cs typeface="Trebuchet MS"/>
              </a:rPr>
              <a:t> Prognostic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Indicators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12975"/>
            <a:ext cx="5133975" cy="399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31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Low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Platelets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&lt;</a:t>
            </a:r>
            <a:r>
              <a:rPr sz="2000" spc="-5" dirty="0">
                <a:latin typeface="Georgia"/>
                <a:cs typeface="Georgia"/>
              </a:rPr>
              <a:t> 20,000/mm3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Polymorphonuclear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leucolytosis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 presence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dirty="0">
                <a:latin typeface="Georgia"/>
                <a:cs typeface="Georgia"/>
              </a:rPr>
              <a:t> band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form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Crenated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RBC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Raised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-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Dimer,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low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fibrinogen,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Low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serum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protein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albumin,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haemoglobinuria,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bilateral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parotid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swelling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"Viper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Head"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appearance,</a:t>
            </a:r>
            <a:endParaRPr sz="2000">
              <a:latin typeface="Georgia"/>
              <a:cs typeface="Georgia"/>
            </a:endParaRPr>
          </a:p>
          <a:p>
            <a:pPr marL="331470" indent="-319405">
              <a:lnSpc>
                <a:spcPts val="2220"/>
              </a:lnSpc>
              <a:buClr>
                <a:srgbClr val="9F4DA2"/>
              </a:buClr>
              <a:buChar char="•"/>
              <a:tabLst>
                <a:tab pos="330835" algn="l"/>
                <a:tab pos="332105" algn="l"/>
              </a:tabLst>
            </a:pPr>
            <a:r>
              <a:rPr sz="2000" spc="-5" dirty="0">
                <a:latin typeface="Georgia"/>
                <a:cs typeface="Georgia"/>
              </a:rPr>
              <a:t>Giddiness,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syncoPe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immediately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following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snake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bite,</a:t>
            </a:r>
            <a:endParaRPr sz="2000">
              <a:latin typeface="Georgia"/>
              <a:cs typeface="Georgia"/>
            </a:endParaRPr>
          </a:p>
          <a:p>
            <a:pPr marL="331470" indent="-319405">
              <a:lnSpc>
                <a:spcPts val="2220"/>
              </a:lnSpc>
              <a:buClr>
                <a:srgbClr val="9F4DA2"/>
              </a:buClr>
              <a:buChar char="•"/>
              <a:tabLst>
                <a:tab pos="330835" algn="l"/>
                <a:tab pos="332105" algn="l"/>
              </a:tabLst>
            </a:pPr>
            <a:r>
              <a:rPr sz="2000" dirty="0">
                <a:latin typeface="Georgia"/>
                <a:cs typeface="Georgia"/>
              </a:rPr>
              <a:t>agitated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2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behavior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-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cerebral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anoxia,</a:t>
            </a:r>
            <a:r>
              <a:rPr sz="2000" spc="-5" dirty="0">
                <a:latin typeface="Georgia"/>
                <a:cs typeface="Georgia"/>
              </a:rPr>
              <a:t> profound thirst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9401400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360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latin typeface="Trebuchet MS"/>
                <a:cs typeface="Trebuchet MS"/>
              </a:rPr>
              <a:t>Post</a:t>
            </a:r>
            <a:r>
              <a:rPr sz="4000" b="0" spc="-2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discharge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planning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6915784" cy="32416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Instruct patient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 hospital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visit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Worsening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swelling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even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after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elevation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Abnormal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bleeding(Gums,Malena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etc)</a:t>
            </a:r>
            <a:endParaRPr sz="2800">
              <a:latin typeface="Georgia"/>
              <a:cs typeface="Georgia"/>
            </a:endParaRPr>
          </a:p>
          <a:p>
            <a:pPr marL="268605" marR="24193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Information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given</a:t>
            </a:r>
            <a:r>
              <a:rPr sz="2800" spc="-5" dirty="0">
                <a:latin typeface="Georgia"/>
                <a:cs typeface="Georgia"/>
              </a:rPr>
              <a:t> regarding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serum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sickness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Bleeding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precaution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least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2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weeks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Regular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check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up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blood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indices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0895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25" y="449707"/>
            <a:ext cx="601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45" dirty="0"/>
              <a:t> </a:t>
            </a:r>
            <a:r>
              <a:rPr sz="4400" spc="-5" dirty="0"/>
              <a:t>Is</a:t>
            </a:r>
            <a:r>
              <a:rPr sz="4400" spc="-10" dirty="0"/>
              <a:t> </a:t>
            </a:r>
            <a:r>
              <a:rPr sz="4400" dirty="0"/>
              <a:t>An</a:t>
            </a:r>
            <a:r>
              <a:rPr sz="4400" spc="-30" dirty="0"/>
              <a:t> </a:t>
            </a:r>
            <a:r>
              <a:rPr sz="4400" dirty="0"/>
              <a:t>Electric</a:t>
            </a:r>
            <a:r>
              <a:rPr sz="4400" spc="-25" dirty="0"/>
              <a:t> </a:t>
            </a:r>
            <a:r>
              <a:rPr sz="4400" dirty="0"/>
              <a:t>Shock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37666" y="1613103"/>
            <a:ext cx="7212330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-An electric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shock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occurs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 someone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electric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94995">
              <a:lnSpc>
                <a:spcPct val="103899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-When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energy</a:t>
            </a:r>
            <a:r>
              <a:rPr sz="2800" dirty="0">
                <a:latin typeface="Times New Roman"/>
                <a:cs typeface="Times New Roman"/>
              </a:rPr>
              <a:t> then </a:t>
            </a:r>
            <a:r>
              <a:rPr sz="2800" spc="-5" dirty="0">
                <a:latin typeface="Times New Roman"/>
                <a:cs typeface="Times New Roman"/>
              </a:rPr>
              <a:t>flows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portion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body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shock.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Heat stroke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292662"/>
          </a:xfrm>
        </p:spPr>
        <p:txBody>
          <a:bodyPr/>
          <a:lstStyle/>
          <a:p>
            <a:r>
              <a:rPr lang="en-US" dirty="0" smtClean="0"/>
              <a:t>Dr Jackson KWIZERA NDAKEKZI</a:t>
            </a:r>
          </a:p>
          <a:p>
            <a:r>
              <a:rPr lang="en-US" dirty="0" smtClean="0"/>
              <a:t>Anesthesiologist</a:t>
            </a:r>
          </a:p>
          <a:p>
            <a:r>
              <a:rPr lang="en-US" dirty="0" smtClean="0"/>
              <a:t>University of Rwanda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208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20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Identification</a:t>
            </a:r>
            <a:r>
              <a:rPr sz="4000" b="0" spc="-2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of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snake</a:t>
            </a:r>
            <a:r>
              <a:rPr sz="4000" b="0" spc="-15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bite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642616"/>
            <a:ext cx="75727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6002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441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Trebuchet MS"/>
                <a:cs typeface="Trebuchet MS"/>
              </a:rPr>
              <a:t>Tissue</a:t>
            </a:r>
            <a:r>
              <a:rPr sz="4000" b="0" spc="-3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Necrosis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244" y="2592323"/>
            <a:ext cx="3215639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3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3971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Lastly--------------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2787"/>
            <a:ext cx="7928609" cy="42176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68605" marR="1007744" indent="-256540">
              <a:lnSpc>
                <a:spcPts val="2810"/>
              </a:lnSpc>
              <a:spcBef>
                <a:spcPts val="45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Snake looks </a:t>
            </a:r>
            <a:r>
              <a:rPr sz="2600" dirty="0">
                <a:latin typeface="Georgia"/>
                <a:cs typeface="Georgia"/>
              </a:rPr>
              <a:t>scary for </a:t>
            </a:r>
            <a:r>
              <a:rPr sz="2600" spc="-5" dirty="0">
                <a:latin typeface="Georgia"/>
                <a:cs typeface="Georgia"/>
              </a:rPr>
              <a:t>us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we look </a:t>
            </a:r>
            <a:r>
              <a:rPr sz="2600" dirty="0">
                <a:latin typeface="Georgia"/>
                <a:cs typeface="Georgia"/>
              </a:rPr>
              <a:t>scary for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snakes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F4DA2"/>
              </a:buClr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68605" marR="1160145" indent="-256540">
              <a:lnSpc>
                <a:spcPts val="28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It is innocent animal </a:t>
            </a:r>
            <a:r>
              <a:rPr sz="2600" spc="-5" dirty="0">
                <a:latin typeface="Georgia"/>
                <a:cs typeface="Georgia"/>
              </a:rPr>
              <a:t>having large </a:t>
            </a:r>
            <a:r>
              <a:rPr sz="2600" dirty="0">
                <a:latin typeface="Georgia"/>
                <a:cs typeface="Georgia"/>
              </a:rPr>
              <a:t>number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enemies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3000">
              <a:latin typeface="Georgia"/>
              <a:cs typeface="Georgia"/>
            </a:endParaRPr>
          </a:p>
          <a:p>
            <a:pPr marL="268605" marR="5080" indent="-256540">
              <a:lnSpc>
                <a:spcPts val="28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Prevention is best but antivenin </a:t>
            </a:r>
            <a:r>
              <a:rPr sz="2600" spc="-5" dirty="0">
                <a:latin typeface="Georgia"/>
                <a:cs typeface="Georgia"/>
              </a:rPr>
              <a:t>treatment </a:t>
            </a:r>
            <a:r>
              <a:rPr sz="2600" dirty="0">
                <a:latin typeface="Georgia"/>
                <a:cs typeface="Georgia"/>
              </a:rPr>
              <a:t>must also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improved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F4DA2"/>
              </a:buClr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68605" marR="467995" indent="-256540">
              <a:lnSpc>
                <a:spcPts val="28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We need </a:t>
            </a:r>
            <a:r>
              <a:rPr sz="2600" spc="-5" dirty="0">
                <a:latin typeface="Georgia"/>
                <a:cs typeface="Georgia"/>
              </a:rPr>
              <a:t>lot </a:t>
            </a:r>
            <a:r>
              <a:rPr sz="2600" dirty="0">
                <a:latin typeface="Georgia"/>
                <a:cs typeface="Georgia"/>
              </a:rPr>
              <a:t>OF research </a:t>
            </a:r>
            <a:r>
              <a:rPr sz="2600" spc="-5" dirty="0">
                <a:latin typeface="Georgia"/>
                <a:cs typeface="Georgia"/>
              </a:rPr>
              <a:t>to develop </a:t>
            </a:r>
            <a:r>
              <a:rPr sz="2600" dirty="0">
                <a:latin typeface="Georgia"/>
                <a:cs typeface="Georgia"/>
              </a:rPr>
              <a:t>monospecific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ASV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458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2" y="544194"/>
            <a:ext cx="58170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97254"/>
            <a:ext cx="7493634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core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20" dirty="0">
                <a:latin typeface="Microsoft Sans Serif"/>
                <a:cs typeface="Microsoft Sans Serif"/>
              </a:rPr>
              <a:t>≥40°C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accompanied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by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CNS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dysfunction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in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with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environmental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heat 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exposure.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This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condition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represents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failure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of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body's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ability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maintain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thermoregulatory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homeostasis.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8143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60456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610105"/>
            <a:ext cx="7304405" cy="391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10287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10" dirty="0">
                <a:latin typeface="Microsoft Sans Serif"/>
                <a:cs typeface="Microsoft Sans Serif"/>
              </a:rPr>
              <a:t>Classic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(nonexertional)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heat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stroke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: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more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common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younger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children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who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are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unable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to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escape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from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hot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environments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those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with </a:t>
            </a:r>
            <a:r>
              <a:rPr sz="2500" spc="-5" dirty="0">
                <a:latin typeface="Microsoft Sans Serif"/>
                <a:cs typeface="Microsoft Sans Serif"/>
              </a:rPr>
              <a:t> underlying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chronic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medical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conditions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that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impair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thermoregulation.</a:t>
            </a:r>
            <a:endParaRPr sz="2500" dirty="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10" dirty="0">
                <a:latin typeface="Microsoft Sans Serif"/>
                <a:cs typeface="Microsoft Sans Serif"/>
              </a:rPr>
              <a:t>Exertional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heat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stroke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: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generally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occurs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 </a:t>
            </a:r>
            <a:r>
              <a:rPr sz="2500" spc="-5" dirty="0">
                <a:latin typeface="Microsoft Sans Serif"/>
                <a:cs typeface="Microsoft Sans Serif"/>
              </a:rPr>
              <a:t> healthy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individuals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who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engage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heavy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exercise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during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periods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of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high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humidity. 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Typical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are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athletes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military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recruits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basic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training.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4842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95985"/>
            <a:ext cx="283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/>
                <a:cs typeface="Tahoma"/>
              </a:rPr>
              <a:t>Who’s</a:t>
            </a:r>
            <a:r>
              <a:rPr sz="3600" spc="-4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at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risk?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066800"/>
            <a:ext cx="1420368" cy="2165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8458" y="1615262"/>
            <a:ext cx="1349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Chil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dren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728" y="3148660"/>
            <a:ext cx="346773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Microsoft Sans Serif"/>
                <a:cs typeface="Microsoft Sans Serif"/>
              </a:rPr>
              <a:t>Outdoor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workers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(construction, </a:t>
            </a:r>
            <a:r>
              <a:rPr sz="2800" dirty="0">
                <a:latin typeface="Microsoft Sans Serif"/>
                <a:cs typeface="Microsoft Sans Serif"/>
              </a:rPr>
              <a:t>roofers,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migrant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workers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8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9200" y="4724400"/>
            <a:ext cx="2895600" cy="1752600"/>
            <a:chOff x="1219200" y="4724400"/>
            <a:chExt cx="2895600" cy="1752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036" y="4724400"/>
              <a:ext cx="2302764" cy="1216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4800600"/>
              <a:ext cx="1248156" cy="1676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02754" y="3521202"/>
            <a:ext cx="1151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Military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1600" y="4096511"/>
            <a:ext cx="2667000" cy="19994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1800" y="1371600"/>
            <a:ext cx="1600200" cy="1600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7096" y="1547824"/>
            <a:ext cx="1112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Elde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ly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687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67314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CLINICAL</a:t>
            </a:r>
            <a:r>
              <a:rPr spc="-1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6482"/>
            <a:ext cx="779081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209550" indent="-341630">
              <a:lnSpc>
                <a:spcPct val="100000"/>
              </a:lnSpc>
              <a:spcBef>
                <a:spcPts val="105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Microsoft Sans Serif"/>
                <a:cs typeface="Microsoft Sans Serif"/>
              </a:rPr>
              <a:t>The </a:t>
            </a:r>
            <a:r>
              <a:rPr sz="3200" spc="-5" dirty="0">
                <a:latin typeface="Microsoft Sans Serif"/>
                <a:cs typeface="Microsoft Sans Serif"/>
              </a:rPr>
              <a:t>diagnostic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criteria</a:t>
            </a:r>
            <a:r>
              <a:rPr sz="3200" dirty="0">
                <a:latin typeface="Microsoft Sans Serif"/>
                <a:cs typeface="Microsoft Sans Serif"/>
              </a:rPr>
              <a:t> are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elevated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core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temperature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(≥40°C)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and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(CNS)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abnormalities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following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environmental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heat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exposure.</a:t>
            </a:r>
          </a:p>
          <a:p>
            <a:pPr marL="353695" marR="508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Children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elevated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body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temperature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and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CNS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abnormalities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should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be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treated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victims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heat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stroke.</a:t>
            </a:r>
          </a:p>
        </p:txBody>
      </p:sp>
    </p:spTree>
    <p:extLst>
      <p:ext uri="{BB962C8B-B14F-4D97-AF65-F5344CB8AC3E}">
        <p14:creationId xmlns:p14="http://schemas.microsoft.com/office/powerpoint/2010/main" val="257974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2" y="544194"/>
            <a:ext cx="53598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CNS</a:t>
            </a:r>
            <a:r>
              <a:rPr spc="-45" dirty="0"/>
              <a:t> </a:t>
            </a:r>
            <a:r>
              <a:rPr spc="-5" dirty="0"/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533626"/>
            <a:ext cx="7192009" cy="41382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CNS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symptoms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can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manifested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as</a:t>
            </a:r>
            <a:endParaRPr sz="25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Impaired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judgment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inappropriate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behavior</a:t>
            </a:r>
            <a:endParaRPr sz="2200" dirty="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10" dirty="0">
                <a:latin typeface="Microsoft Sans Serif"/>
                <a:cs typeface="Microsoft Sans Serif"/>
              </a:rPr>
              <a:t>Children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commonly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present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with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more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significant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neurologic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symptoms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such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as</a:t>
            </a:r>
            <a:endParaRPr sz="25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seizures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delirium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hallucinations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ataxia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coma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40881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2" y="544194"/>
            <a:ext cx="76600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C000"/>
                </a:solidFill>
              </a:rPr>
              <a:t>Other</a:t>
            </a:r>
            <a:r>
              <a:rPr spc="35" dirty="0">
                <a:solidFill>
                  <a:srgbClr val="FFC000"/>
                </a:solidFill>
              </a:rPr>
              <a:t> </a:t>
            </a:r>
            <a:r>
              <a:rPr spc="-15" dirty="0">
                <a:solidFill>
                  <a:srgbClr val="FFC000"/>
                </a:solidFill>
              </a:rPr>
              <a:t>Clinical</a:t>
            </a:r>
            <a:r>
              <a:rPr spc="-1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533674"/>
            <a:ext cx="7386955" cy="4704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Tachycardia</a:t>
            </a:r>
            <a:endParaRPr sz="25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Tachypnea</a:t>
            </a:r>
            <a:endParaRPr sz="25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The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skin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may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flushed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warm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or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diaphoretic.</a:t>
            </a:r>
            <a:endParaRPr sz="25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10" dirty="0">
                <a:latin typeface="Microsoft Sans Serif"/>
                <a:cs typeface="Microsoft Sans Serif"/>
              </a:rPr>
              <a:t>Vomiting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diarrhea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are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also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common.</a:t>
            </a:r>
            <a:endParaRPr sz="2500" dirty="0">
              <a:latin typeface="Microsoft Sans Serif"/>
              <a:cs typeface="Microsoft Sans Serif"/>
            </a:endParaRPr>
          </a:p>
          <a:p>
            <a:pPr marL="353695" marR="162750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Those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with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coagulopathy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may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demonstrate</a:t>
            </a:r>
            <a:endParaRPr sz="25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purpura,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hemoptysis,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hematemesis,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melena,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hematochezia.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7381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0"/>
            <a:ext cx="729018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79267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DIAGNOSTIC</a:t>
            </a:r>
            <a:r>
              <a:rPr spc="15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102268"/>
            <a:ext cx="7467600" cy="21839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69"/>
              </a:spcBef>
              <a:buFont typeface="Microsoft Sans Serif"/>
              <a:buChar char="•"/>
              <a:tabLst>
                <a:tab pos="353695" algn="l"/>
                <a:tab pos="35433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Clinical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assessment:</a:t>
            </a:r>
            <a:endParaRPr sz="3200" dirty="0">
              <a:latin typeface="Arial"/>
              <a:cs typeface="Arial"/>
            </a:endParaRPr>
          </a:p>
          <a:p>
            <a:pPr marL="353695" marR="508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Microsoft Sans Serif"/>
                <a:cs typeface="Microsoft Sans Serif"/>
              </a:rPr>
              <a:t>The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diagnosis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heat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stroke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based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upon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careful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history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and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physical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examination.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6911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78744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Core</a:t>
            </a:r>
            <a:r>
              <a:rPr spc="30" dirty="0"/>
              <a:t> </a:t>
            </a:r>
            <a:r>
              <a:rPr spc="-5" dirty="0"/>
              <a:t>temperature</a:t>
            </a:r>
            <a:r>
              <a:rPr spc="55" dirty="0"/>
              <a:t> </a:t>
            </a:r>
            <a:r>
              <a:rPr spc="-5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610105"/>
            <a:ext cx="732345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1302385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determined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continuously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monitored.</a:t>
            </a:r>
            <a:endParaRPr sz="2500" dirty="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Rectal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most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commonly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obtained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core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measurement, 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although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esophageal,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central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venous,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pulmonary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artery,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or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bladder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probe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are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potential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alternatives.</a:t>
            </a:r>
            <a:endParaRPr sz="2500" dirty="0">
              <a:latin typeface="Microsoft Sans Serif"/>
              <a:cs typeface="Microsoft Sans Serif"/>
            </a:endParaRPr>
          </a:p>
          <a:p>
            <a:pPr marL="353695" marR="892810" indent="-341630">
              <a:lnSpc>
                <a:spcPct val="100000"/>
              </a:lnSpc>
              <a:spcBef>
                <a:spcPts val="60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Oral,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axillary,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or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tympanic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membrane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temperatures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are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unreliable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treating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heat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illness.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646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449707"/>
            <a:ext cx="7661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</a:t>
            </a:r>
            <a:r>
              <a:rPr sz="4400" spc="-40" dirty="0"/>
              <a:t> </a:t>
            </a:r>
            <a:r>
              <a:rPr sz="4400" dirty="0"/>
              <a:t>Can</a:t>
            </a:r>
            <a:r>
              <a:rPr sz="4400" spc="-25" dirty="0"/>
              <a:t> </a:t>
            </a:r>
            <a:r>
              <a:rPr sz="4400" dirty="0"/>
              <a:t>I</a:t>
            </a:r>
            <a:r>
              <a:rPr sz="4400" spc="-10" dirty="0"/>
              <a:t> </a:t>
            </a:r>
            <a:r>
              <a:rPr sz="4400" dirty="0"/>
              <a:t>Get</a:t>
            </a:r>
            <a:r>
              <a:rPr sz="4400" spc="-20" dirty="0"/>
              <a:t> </a:t>
            </a:r>
            <a:r>
              <a:rPr sz="4400" dirty="0"/>
              <a:t>An</a:t>
            </a:r>
            <a:r>
              <a:rPr sz="4400" spc="-25" dirty="0"/>
              <a:t> </a:t>
            </a:r>
            <a:r>
              <a:rPr sz="4400" dirty="0"/>
              <a:t>Electric</a:t>
            </a:r>
            <a:r>
              <a:rPr sz="4400" spc="-15" dirty="0"/>
              <a:t> </a:t>
            </a:r>
            <a:r>
              <a:rPr sz="4400" dirty="0"/>
              <a:t>Shock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49" y="1610055"/>
            <a:ext cx="7868284" cy="337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663575" indent="507365">
              <a:lnSpc>
                <a:spcPts val="3979"/>
              </a:lnSpc>
              <a:spcBef>
                <a:spcPts val="120"/>
              </a:spcBef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poorly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insulated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wires 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ungrounded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electrical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equipments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413384" marR="5080">
              <a:lnSpc>
                <a:spcPct val="103899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-By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electrical equipment while in contact 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water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dirty="0">
                <a:latin typeface="Times New Roman"/>
                <a:cs typeface="Times New Roman"/>
              </a:rPr>
              <a:t> lightning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3913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Laboratory</a:t>
            </a:r>
            <a:r>
              <a:rPr sz="3600" spc="-60" dirty="0"/>
              <a:t> </a:t>
            </a:r>
            <a:r>
              <a:rPr sz="3600" spc="-5" dirty="0"/>
              <a:t>findings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14069" y="1586781"/>
            <a:ext cx="7216775" cy="462113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67005" indent="-154940">
              <a:lnSpc>
                <a:spcPct val="100000"/>
              </a:lnSpc>
              <a:spcBef>
                <a:spcPts val="1055"/>
              </a:spcBef>
              <a:buSzPct val="95000"/>
              <a:buChar char="●"/>
              <a:tabLst>
                <a:tab pos="16764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Rapid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blood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glucose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identify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hypoglycemia</a:t>
            </a:r>
            <a:endParaRPr sz="2000" dirty="0">
              <a:latin typeface="Microsoft Sans Serif"/>
              <a:cs typeface="Microsoft Sans Serif"/>
            </a:endParaRPr>
          </a:p>
          <a:p>
            <a:pPr marL="167005" indent="-154940">
              <a:lnSpc>
                <a:spcPts val="2160"/>
              </a:lnSpc>
              <a:spcBef>
                <a:spcPts val="960"/>
              </a:spcBef>
              <a:buSzPct val="95000"/>
              <a:buChar char="●"/>
              <a:tabLst>
                <a:tab pos="16764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Blood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(venous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arterial)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evaluate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presence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</a:p>
          <a:p>
            <a:pPr marL="353695">
              <a:lnSpc>
                <a:spcPts val="2160"/>
              </a:lnSpc>
            </a:pPr>
            <a:r>
              <a:rPr sz="2000" dirty="0">
                <a:latin typeface="Microsoft Sans Serif"/>
                <a:cs typeface="Microsoft Sans Serif"/>
              </a:rPr>
              <a:t>severity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5" dirty="0">
                <a:latin typeface="Microsoft Sans Serif"/>
                <a:cs typeface="Microsoft Sans Serif"/>
              </a:rPr>
              <a:t>metabolic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acidosis</a:t>
            </a:r>
            <a:endParaRPr sz="2000" dirty="0">
              <a:latin typeface="Microsoft Sans Serif"/>
              <a:cs typeface="Microsoft Sans Serif"/>
            </a:endParaRPr>
          </a:p>
          <a:p>
            <a:pPr marL="167005" indent="-154940">
              <a:lnSpc>
                <a:spcPct val="100000"/>
              </a:lnSpc>
              <a:spcBef>
                <a:spcPts val="1200"/>
              </a:spcBef>
              <a:buSzPct val="95000"/>
              <a:buChar char="●"/>
              <a:tabLst>
                <a:tab pos="167640" algn="l"/>
              </a:tabLst>
            </a:pPr>
            <a:r>
              <a:rPr sz="2000" dirty="0">
                <a:latin typeface="Microsoft Sans Serif"/>
                <a:cs typeface="Microsoft Sans Serif"/>
              </a:rPr>
              <a:t>CBC,(PT),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(PTT),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Serum</a:t>
            </a:r>
            <a:r>
              <a:rPr sz="2000" spc="-5" dirty="0">
                <a:latin typeface="Microsoft Sans Serif"/>
                <a:cs typeface="Microsoft Sans Serif"/>
              </a:rPr>
              <a:t> electrolytes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</a:p>
          <a:p>
            <a:pPr marL="167005" indent="-154940">
              <a:lnSpc>
                <a:spcPct val="100000"/>
              </a:lnSpc>
              <a:spcBef>
                <a:spcPts val="960"/>
              </a:spcBef>
              <a:buSzPct val="95000"/>
              <a:buChar char="●"/>
              <a:tabLst>
                <a:tab pos="16764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Liver</a:t>
            </a:r>
            <a:r>
              <a:rPr sz="2000" dirty="0">
                <a:latin typeface="Microsoft Sans Serif"/>
                <a:cs typeface="Microsoft Sans Serif"/>
              </a:rPr>
              <a:t> enzymes 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assess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liver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injury</a:t>
            </a:r>
            <a:endParaRPr sz="2000" dirty="0">
              <a:latin typeface="Microsoft Sans Serif"/>
              <a:cs typeface="Microsoft Sans Serif"/>
            </a:endParaRPr>
          </a:p>
          <a:p>
            <a:pPr marL="167640" marR="566420" indent="-167640">
              <a:lnSpc>
                <a:spcPct val="80000"/>
              </a:lnSpc>
              <a:spcBef>
                <a:spcPts val="1680"/>
              </a:spcBef>
              <a:buSzPct val="95000"/>
              <a:buChar char="●"/>
              <a:tabLst>
                <a:tab pos="167640" algn="l"/>
                <a:tab pos="1350645" algn="l"/>
              </a:tabLst>
            </a:pPr>
            <a:r>
              <a:rPr sz="2000" dirty="0">
                <a:latin typeface="Microsoft Sans Serif"/>
                <a:cs typeface="Microsoft Sans Serif"/>
              </a:rPr>
              <a:t>Urea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	</a:t>
            </a:r>
            <a:r>
              <a:rPr sz="2000" spc="-5" dirty="0">
                <a:latin typeface="Microsoft Sans Serif"/>
                <a:cs typeface="Microsoft Sans Serif"/>
              </a:rPr>
              <a:t>creatinine</a:t>
            </a:r>
            <a:r>
              <a:rPr sz="2000" dirty="0">
                <a:latin typeface="Microsoft Sans Serif"/>
                <a:cs typeface="Microsoft Sans Serif"/>
              </a:rPr>
              <a:t> 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identify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prerenal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azotemia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renal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failure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resulting </a:t>
            </a:r>
            <a:r>
              <a:rPr sz="2000" dirty="0">
                <a:latin typeface="Microsoft Sans Serif"/>
                <a:cs typeface="Microsoft Sans Serif"/>
              </a:rPr>
              <a:t>from </a:t>
            </a:r>
            <a:r>
              <a:rPr sz="2000" spc="-5" dirty="0">
                <a:latin typeface="Microsoft Sans Serif"/>
                <a:cs typeface="Microsoft Sans Serif"/>
              </a:rPr>
              <a:t>myoglobinuria</a:t>
            </a:r>
            <a:endParaRPr sz="2000" dirty="0">
              <a:latin typeface="Microsoft Sans Serif"/>
              <a:cs typeface="Microsoft Sans Serif"/>
            </a:endParaRPr>
          </a:p>
          <a:p>
            <a:pPr marL="167640" marR="116205" indent="-167640">
              <a:lnSpc>
                <a:spcPct val="80000"/>
              </a:lnSpc>
              <a:spcBef>
                <a:spcPts val="1680"/>
              </a:spcBef>
              <a:buSzPct val="95000"/>
              <a:buChar char="●"/>
              <a:tabLst>
                <a:tab pos="167640" algn="l"/>
              </a:tabLst>
            </a:pPr>
            <a:r>
              <a:rPr sz="2000" dirty="0">
                <a:latin typeface="Microsoft Sans Serif"/>
                <a:cs typeface="Microsoft Sans Serif"/>
              </a:rPr>
              <a:t>Serum (CK),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ionized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total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calcium,</a:t>
            </a:r>
            <a:r>
              <a:rPr sz="2000" dirty="0">
                <a:latin typeface="Microsoft Sans Serif"/>
                <a:cs typeface="Microsoft Sans Serif"/>
              </a:rPr>
              <a:t> 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phosphate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detect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rhabdomyolysis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hypocalcemia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hyperphosphatemia</a:t>
            </a:r>
          </a:p>
          <a:p>
            <a:pPr marL="167005" indent="-154940">
              <a:lnSpc>
                <a:spcPct val="100000"/>
              </a:lnSpc>
              <a:spcBef>
                <a:spcPts val="1200"/>
              </a:spcBef>
              <a:buSzPct val="95000"/>
              <a:buChar char="●"/>
              <a:tabLst>
                <a:tab pos="167640" algn="l"/>
              </a:tabLst>
            </a:pPr>
            <a:r>
              <a:rPr sz="2000" dirty="0">
                <a:latin typeface="Microsoft Sans Serif"/>
                <a:cs typeface="Microsoft Sans Serif"/>
              </a:rPr>
              <a:t>Urine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rapid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dipstick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urinalysis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diagnose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myoglobinuria</a:t>
            </a:r>
            <a:endParaRPr sz="2000" dirty="0">
              <a:latin typeface="Microsoft Sans Serif"/>
              <a:cs typeface="Microsoft Sans Serif"/>
            </a:endParaRPr>
          </a:p>
          <a:p>
            <a:pPr marL="167640" marR="919480" indent="-167640">
              <a:lnSpc>
                <a:spcPts val="1920"/>
              </a:lnSpc>
              <a:spcBef>
                <a:spcPts val="1670"/>
              </a:spcBef>
              <a:buSzPct val="95000"/>
              <a:buChar char="●"/>
              <a:tabLst>
                <a:tab pos="16764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Toxicologic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screening 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drugs 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abuse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prescribed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medications</a:t>
            </a:r>
          </a:p>
        </p:txBody>
      </p:sp>
    </p:spTree>
    <p:extLst>
      <p:ext uri="{BB962C8B-B14F-4D97-AF65-F5344CB8AC3E}">
        <p14:creationId xmlns:p14="http://schemas.microsoft.com/office/powerpoint/2010/main" val="118686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863244"/>
            <a:ext cx="7705090" cy="52768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b="1" spc="-5" dirty="0">
                <a:latin typeface="Arial"/>
                <a:cs typeface="Arial"/>
              </a:rPr>
              <a:t>Chest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radiograph:</a:t>
            </a:r>
            <a:endParaRPr sz="2500" dirty="0">
              <a:latin typeface="Arial"/>
              <a:cs typeface="Arial"/>
            </a:endParaRPr>
          </a:p>
          <a:p>
            <a:pPr marL="353695" marR="949960" indent="-341630">
              <a:lnSpc>
                <a:spcPct val="90000"/>
              </a:lnSpc>
              <a:spcBef>
                <a:spcPts val="600"/>
              </a:spcBef>
            </a:pPr>
            <a:r>
              <a:rPr sz="2500" spc="-10" dirty="0">
                <a:latin typeface="Microsoft Sans Serif"/>
                <a:cs typeface="Microsoft Sans Serif"/>
              </a:rPr>
              <a:t>Helps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identify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pulmonary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edema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useful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in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for</a:t>
            </a:r>
            <a:r>
              <a:rPr sz="2500" spc="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whom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pulmonary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aspiration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concern.</a:t>
            </a:r>
            <a:endParaRPr sz="2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500" b="1" spc="-5" dirty="0">
                <a:latin typeface="Arial"/>
                <a:cs typeface="Arial"/>
              </a:rPr>
              <a:t>Electrocardiogram:</a:t>
            </a:r>
            <a:endParaRPr sz="2500" dirty="0">
              <a:latin typeface="Arial"/>
              <a:cs typeface="Arial"/>
            </a:endParaRPr>
          </a:p>
          <a:p>
            <a:pPr marL="353695" marR="796290" indent="-341630">
              <a:lnSpc>
                <a:spcPts val="2700"/>
              </a:lnSpc>
              <a:spcBef>
                <a:spcPts val="640"/>
              </a:spcBef>
            </a:pPr>
            <a:r>
              <a:rPr sz="2500" spc="-5" dirty="0">
                <a:latin typeface="Microsoft Sans Serif"/>
                <a:cs typeface="Microsoft Sans Serif"/>
              </a:rPr>
              <a:t>Should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obtained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with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electrolyte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abnormalities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(eg,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hyperkalemia,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hypokalemia,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hypocalcemia)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and/or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rhabdomyolysis.</a:t>
            </a:r>
            <a:endParaRPr sz="2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500" b="1" spc="-5" dirty="0">
                <a:latin typeface="Arial"/>
                <a:cs typeface="Arial"/>
              </a:rPr>
              <a:t>Computed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tomography:</a:t>
            </a:r>
            <a:endParaRPr sz="2500" dirty="0">
              <a:latin typeface="Arial"/>
              <a:cs typeface="Arial"/>
            </a:endParaRPr>
          </a:p>
          <a:p>
            <a:pPr marL="353695" marR="5080" indent="-341630">
              <a:lnSpc>
                <a:spcPct val="90000"/>
              </a:lnSpc>
              <a:spcBef>
                <a:spcPts val="600"/>
              </a:spcBef>
            </a:pPr>
            <a:r>
              <a:rPr sz="2500" spc="-10" dirty="0">
                <a:latin typeface="Microsoft Sans Serif"/>
                <a:cs typeface="Microsoft Sans Serif"/>
              </a:rPr>
              <a:t>CT-Brain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should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obtained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if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child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has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persistently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altered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mental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status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despite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cooling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or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shows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signs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increased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intracranial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pressure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suggestive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cerebral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edema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or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intracranial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hemorrhage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0097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79506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DIFFERENTIAL</a:t>
            </a:r>
            <a:r>
              <a:rPr dirty="0"/>
              <a:t> </a:t>
            </a:r>
            <a:r>
              <a:rPr spc="-5" dirty="0"/>
              <a:t>DIAGNOSIS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529689"/>
            <a:ext cx="6286500" cy="4702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25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Sepsis</a:t>
            </a: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Central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nervous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system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conditions</a:t>
            </a:r>
            <a:endParaRPr sz="26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Status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epilepticus</a:t>
            </a:r>
            <a:endParaRPr sz="26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Toxic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overdose</a:t>
            </a:r>
          </a:p>
          <a:p>
            <a:pPr marL="353695" indent="-341630">
              <a:lnSpc>
                <a:spcPct val="100000"/>
              </a:lnSpc>
              <a:spcBef>
                <a:spcPts val="620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Serotonin syndrome</a:t>
            </a:r>
          </a:p>
          <a:p>
            <a:pPr marL="353695" marR="5080" indent="-341630">
              <a:lnSpc>
                <a:spcPct val="100000"/>
              </a:lnSpc>
              <a:spcBef>
                <a:spcPts val="630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Hemorrhagic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shock and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encephalopathy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syndrome</a:t>
            </a:r>
          </a:p>
          <a:p>
            <a:pPr marL="353695" indent="-341630">
              <a:lnSpc>
                <a:spcPct val="100000"/>
              </a:lnSpc>
              <a:spcBef>
                <a:spcPts val="620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Neuroleptic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malignant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syndrome</a:t>
            </a:r>
          </a:p>
          <a:p>
            <a:pPr marL="353695" indent="-341630">
              <a:lnSpc>
                <a:spcPct val="100000"/>
              </a:lnSpc>
              <a:spcBef>
                <a:spcPts val="630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Microsoft Sans Serif"/>
                <a:cs typeface="Microsoft Sans Serif"/>
              </a:rPr>
              <a:t>Thyroid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storm</a:t>
            </a:r>
          </a:p>
          <a:p>
            <a:pPr marL="353695" indent="-341630">
              <a:lnSpc>
                <a:spcPct val="100000"/>
              </a:lnSpc>
              <a:spcBef>
                <a:spcPts val="620"/>
              </a:spcBef>
              <a:buChar char="•"/>
              <a:tabLst>
                <a:tab pos="353695" algn="l"/>
                <a:tab pos="35433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Malignant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hyperthermia</a:t>
            </a:r>
          </a:p>
        </p:txBody>
      </p:sp>
    </p:spTree>
    <p:extLst>
      <p:ext uri="{BB962C8B-B14F-4D97-AF65-F5344CB8AC3E}">
        <p14:creationId xmlns:p14="http://schemas.microsoft.com/office/powerpoint/2010/main" val="118822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4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PREHOSPITAL</a:t>
            </a:r>
            <a:r>
              <a:rPr sz="3600" spc="-45" dirty="0"/>
              <a:t> </a:t>
            </a:r>
            <a:r>
              <a:rPr sz="3600" spc="-5" dirty="0"/>
              <a:t>CARE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16482"/>
            <a:ext cx="8037830" cy="3794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4565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3695" algn="l"/>
                <a:tab pos="354965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Cooling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might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have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occurred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prior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arrival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hospital.</a:t>
            </a:r>
            <a:endParaRPr sz="3200" dirty="0">
              <a:latin typeface="Microsoft Sans Serif"/>
              <a:cs typeface="Microsoft Sans Serif"/>
            </a:endParaRPr>
          </a:p>
          <a:p>
            <a:pPr marL="354330" marR="5080" indent="-342265">
              <a:lnSpc>
                <a:spcPct val="100000"/>
              </a:lnSpc>
              <a:spcBef>
                <a:spcPts val="2785"/>
              </a:spcBef>
              <a:buChar char="•"/>
              <a:tabLst>
                <a:tab pos="353695" algn="l"/>
                <a:tab pos="354965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Removal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from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source of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heat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stress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and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rapid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initiation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cooling,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risk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morbidity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and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mortality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for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patients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with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heat-related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illness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associated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with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the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duration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hyperthermia.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6394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608581"/>
            <a:ext cx="709231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treated </a:t>
            </a:r>
            <a:r>
              <a:rPr sz="28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ice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immersion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evaporative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external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field.</a:t>
            </a:r>
            <a:endParaRPr sz="2800">
              <a:latin typeface="Microsoft Sans Serif"/>
              <a:cs typeface="Microsoft Sans Serif"/>
            </a:endParaRPr>
          </a:p>
          <a:p>
            <a:pPr marL="353695" marR="142240" indent="-341630">
              <a:lnSpc>
                <a:spcPct val="100000"/>
              </a:lnSpc>
              <a:spcBef>
                <a:spcPts val="67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Pre-hospital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initiated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prior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simultaneously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activation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medical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67198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608581"/>
            <a:ext cx="7369809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Evaporative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800" spc="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800" spc="7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accomplished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field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spraying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8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saline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fanning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patients,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manually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ambulance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fans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air- 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conditioners.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ice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packs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neck,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axillae,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1F1F1"/>
                </a:solidFill>
                <a:latin typeface="Microsoft Sans Serif"/>
                <a:cs typeface="Microsoft Sans Serif"/>
              </a:rPr>
              <a:t>groin.</a:t>
            </a:r>
            <a:endParaRPr sz="2800">
              <a:latin typeface="Microsoft Sans Serif"/>
              <a:cs typeface="Microsoft Sans Serif"/>
            </a:endParaRPr>
          </a:p>
          <a:p>
            <a:pPr marL="353695" marR="59055" indent="-341630">
              <a:lnSpc>
                <a:spcPct val="100000"/>
              </a:lnSpc>
              <a:spcBef>
                <a:spcPts val="67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The</a:t>
            </a:r>
            <a:r>
              <a:rPr sz="2800" spc="4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institution</a:t>
            </a:r>
            <a:r>
              <a:rPr sz="2800" spc="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of</a:t>
            </a:r>
            <a:r>
              <a:rPr sz="2800" spc="2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pre-hospital</a:t>
            </a:r>
            <a:r>
              <a:rPr sz="2800" spc="4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cooling</a:t>
            </a:r>
            <a:r>
              <a:rPr sz="2800" spc="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should </a:t>
            </a:r>
            <a:r>
              <a:rPr sz="2800" spc="-7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not</a:t>
            </a:r>
            <a:r>
              <a:rPr sz="2800" spc="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delay</a:t>
            </a:r>
            <a:r>
              <a:rPr sz="2800" spc="4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Microsoft Sans Serif"/>
                <a:cs typeface="Microsoft Sans Serif"/>
              </a:rPr>
              <a:t>timely</a:t>
            </a:r>
            <a:r>
              <a:rPr sz="2800" spc="4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transportation</a:t>
            </a:r>
            <a:r>
              <a:rPr sz="2800" spc="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to</a:t>
            </a:r>
            <a:r>
              <a:rPr sz="2800" spc="3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definitive </a:t>
            </a:r>
            <a:r>
              <a:rPr sz="280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care.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51519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43315" y="665601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21</a:t>
            </a:r>
            <a:endParaRPr sz="9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90706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53708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00"/>
                </a:solidFill>
              </a:rPr>
              <a:t>HOSPITAL</a:t>
            </a:r>
            <a:r>
              <a:rPr spc="-1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49654"/>
            <a:ext cx="8041640" cy="462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965" algn="l"/>
              </a:tabLst>
            </a:pPr>
            <a:r>
              <a:rPr sz="2500" spc="-10" dirty="0">
                <a:solidFill>
                  <a:srgbClr val="FFC000"/>
                </a:solidFill>
                <a:latin typeface="Microsoft Sans Serif"/>
                <a:cs typeface="Microsoft Sans Serif"/>
              </a:rPr>
              <a:t>Stabilization:</a:t>
            </a:r>
            <a:r>
              <a:rPr sz="2500" spc="3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careful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assessment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airway,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breathing,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circulation,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clinician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anticipate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aggressively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hyperthermia,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dehydration,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rhabdomyolysis,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DIC,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output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cardiac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insufficiency,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renal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hepatic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failure.</a:t>
            </a: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354330" marR="1435100" indent="-342265" algn="just">
              <a:lnSpc>
                <a:spcPct val="100000"/>
              </a:lnSpc>
              <a:spcBef>
                <a:spcPts val="2475"/>
              </a:spcBef>
              <a:buChar char="•"/>
              <a:tabLst>
                <a:tab pos="354965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Altered mental status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typically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resolves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once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oxygenation, adequate tissue perfusion, and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normothermia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achieved.</a:t>
            </a:r>
            <a:endParaRPr sz="2500">
              <a:latin typeface="Microsoft Sans Serif"/>
              <a:cs typeface="Microsoft Sans Serif"/>
            </a:endParaRPr>
          </a:p>
          <a:p>
            <a:pPr marL="354330" marR="782320" indent="-342265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Seizures should be treated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benzodiazepines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5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2"/>
              </a:rPr>
              <a:t>lorazepam</a:t>
            </a:r>
            <a:r>
              <a:rPr sz="2500" spc="40" dirty="0">
                <a:solidFill>
                  <a:srgbClr val="CCCCFF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0.1mg/kg,IV)</a:t>
            </a:r>
            <a:endParaRPr sz="25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5401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267665"/>
            <a:ext cx="2797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Rapid</a:t>
            </a:r>
            <a:r>
              <a:rPr sz="3600" spc="-1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cooling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472463"/>
            <a:ext cx="7702550" cy="3608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96000"/>
              <a:buFont typeface="Microsoft Sans Serif"/>
              <a:buChar char="•"/>
              <a:tabLst>
                <a:tab pos="124460" algn="l"/>
              </a:tabLst>
            </a:pPr>
            <a:r>
              <a:rPr sz="2500" b="1" spc="-5" dirty="0">
                <a:solidFill>
                  <a:srgbClr val="FFC000"/>
                </a:solidFill>
                <a:latin typeface="Arial"/>
                <a:cs typeface="Arial"/>
              </a:rPr>
              <a:t>Evaporative</a:t>
            </a:r>
            <a:r>
              <a:rPr sz="25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Arial"/>
                <a:cs typeface="Arial"/>
              </a:rPr>
              <a:t>cooling:</a:t>
            </a:r>
            <a:endParaRPr sz="2500">
              <a:latin typeface="Arial"/>
              <a:cs typeface="Arial"/>
            </a:endParaRPr>
          </a:p>
          <a:p>
            <a:pPr marL="353695" marR="5080" indent="13335">
              <a:lnSpc>
                <a:spcPct val="100000"/>
              </a:lnSpc>
              <a:spcBef>
                <a:spcPts val="605"/>
              </a:spcBef>
            </a:pP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spraying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tepid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(to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minimize</a:t>
            </a:r>
            <a:r>
              <a:rPr sz="25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shivering)</a:t>
            </a:r>
            <a:r>
              <a:rPr sz="25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25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fanning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high-flow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fans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maximize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air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circulation.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approaching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0.15ºC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adults.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Alternatively,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placed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blanket.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tolerated,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selective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ice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packs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neck,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axillae,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groin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during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evaporative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additional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benefit.</a:t>
            </a:r>
            <a:endParaRPr sz="25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973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708" y="2167204"/>
            <a:ext cx="61855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 marR="5080" indent="-220599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Different</a:t>
            </a:r>
            <a:r>
              <a:rPr sz="4400" spc="-1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types of</a:t>
            </a:r>
            <a:r>
              <a:rPr sz="4400" spc="-1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electric </a:t>
            </a:r>
            <a:r>
              <a:rPr sz="4400" spc="-121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shocks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267665"/>
            <a:ext cx="2797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Rapid</a:t>
            </a:r>
            <a:r>
              <a:rPr sz="3600" spc="-1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cooling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233954"/>
            <a:ext cx="7428865" cy="23298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Cold</a:t>
            </a:r>
            <a:r>
              <a:rPr sz="2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water</a:t>
            </a:r>
            <a:r>
              <a:rPr sz="2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immersion:</a:t>
            </a:r>
            <a:endParaRPr sz="2800">
              <a:latin typeface="Arial"/>
              <a:cs typeface="Arial"/>
            </a:endParaRPr>
          </a:p>
          <a:p>
            <a:pPr marL="353695" marR="5080" indent="-4572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Cold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immersion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another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adjunctive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modality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evaporative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selective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ice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31718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312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Internal</a:t>
            </a:r>
            <a:r>
              <a:rPr sz="3600" spc="-1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cooling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5445" y="2143760"/>
            <a:ext cx="7038975" cy="32969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indent="65405">
              <a:lnSpc>
                <a:spcPts val="2780"/>
              </a:lnSpc>
              <a:spcBef>
                <a:spcPts val="780"/>
              </a:spcBef>
            </a:pP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The</a:t>
            </a:r>
            <a:r>
              <a:rPr sz="2900" spc="1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most</a:t>
            </a:r>
            <a:r>
              <a:rPr sz="2900" spc="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effective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method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of</a:t>
            </a:r>
            <a:r>
              <a:rPr sz="2900" spc="2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lowering</a:t>
            </a:r>
            <a:r>
              <a:rPr sz="2900" spc="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the </a:t>
            </a:r>
            <a:r>
              <a:rPr sz="2900" spc="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core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body</a:t>
            </a:r>
            <a:r>
              <a:rPr sz="2900" spc="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temperature</a:t>
            </a:r>
            <a:r>
              <a:rPr sz="2900" spc="-1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quickly</a:t>
            </a:r>
            <a:r>
              <a:rPr sz="2900" spc="1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C000"/>
                </a:solidFill>
                <a:latin typeface="Microsoft Sans Serif"/>
                <a:cs typeface="Microsoft Sans Serif"/>
              </a:rPr>
              <a:t>is</a:t>
            </a:r>
            <a:r>
              <a:rPr sz="2900" spc="3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the</a:t>
            </a:r>
            <a:r>
              <a:rPr sz="2900" spc="10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use</a:t>
            </a:r>
            <a:r>
              <a:rPr sz="2900" spc="1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of </a:t>
            </a:r>
            <a:r>
              <a:rPr sz="2900" spc="-755" dirty="0">
                <a:solidFill>
                  <a:srgbClr val="FFC000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C000"/>
                </a:solidFill>
                <a:latin typeface="Microsoft Sans Serif"/>
                <a:cs typeface="Microsoft Sans Serif"/>
              </a:rPr>
              <a:t>cardiopulmonary </a:t>
            </a:r>
            <a:r>
              <a:rPr sz="2900" dirty="0">
                <a:solidFill>
                  <a:srgbClr val="FFC000"/>
                </a:solidFill>
                <a:latin typeface="Microsoft Sans Serif"/>
                <a:cs typeface="Microsoft Sans Serif"/>
              </a:rPr>
              <a:t>bypass;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however,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highly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specialized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intervention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rapidly available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institutions.</a:t>
            </a:r>
            <a:endParaRPr sz="2900">
              <a:latin typeface="Microsoft Sans Serif"/>
              <a:cs typeface="Microsoft Sans Serif"/>
            </a:endParaRPr>
          </a:p>
          <a:p>
            <a:pPr marL="12700" marR="224790">
              <a:lnSpc>
                <a:spcPts val="2780"/>
              </a:lnSpc>
              <a:spcBef>
                <a:spcPts val="20"/>
              </a:spcBef>
            </a:pP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Newer,</a:t>
            </a:r>
            <a:r>
              <a:rPr sz="2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2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invasive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devices such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intravascular</a:t>
            </a:r>
            <a:r>
              <a:rPr sz="2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catheters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been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utilized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rapidly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induce therapeutic 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hypothermia</a:t>
            </a:r>
            <a:r>
              <a:rPr sz="2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36759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608581"/>
            <a:ext cx="709168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Gastric,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rectal,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and/or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bladder</a:t>
            </a: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lavage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cold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isotonic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fluids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(eg,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normal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saline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iced)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additional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invasive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cooling.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However,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evaporative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cold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immersion</a:t>
            </a:r>
            <a:r>
              <a:rPr sz="2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alone.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Thus,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routinely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employed.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6060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383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Duration</a:t>
            </a:r>
            <a:r>
              <a:rPr sz="3600" dirty="0">
                <a:solidFill>
                  <a:srgbClr val="FFC000"/>
                </a:solidFill>
              </a:rPr>
              <a:t> of</a:t>
            </a:r>
            <a:r>
              <a:rPr sz="3600" spc="1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cooling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4069" y="1608581"/>
            <a:ext cx="736854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Decreases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body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temperature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measured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rectal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temperature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generally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behind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actual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drop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core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temperature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hypothalamus.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reason,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measures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generally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stopped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pediatric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victims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once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temperature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reaches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approximately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38ºC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prevent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overshoot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hypothermia.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00993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44354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00"/>
                </a:solidFill>
              </a:rPr>
              <a:t>Pharmacologic</a:t>
            </a:r>
            <a:r>
              <a:rPr spc="1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therapy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8535" marR="5080" indent="1035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Medications</a:t>
            </a:r>
            <a:r>
              <a:rPr spc="20" dirty="0"/>
              <a:t> </a:t>
            </a:r>
            <a:r>
              <a:rPr spc="-5" dirty="0"/>
              <a:t>have</a:t>
            </a:r>
            <a:r>
              <a:rPr spc="35" dirty="0"/>
              <a:t> </a:t>
            </a:r>
            <a:r>
              <a:rPr spc="-5" dirty="0"/>
              <a:t>a</a:t>
            </a:r>
            <a:r>
              <a:rPr spc="30" dirty="0"/>
              <a:t> </a:t>
            </a:r>
            <a:r>
              <a:rPr spc="-10" dirty="0"/>
              <a:t>limited</a:t>
            </a:r>
            <a:r>
              <a:rPr spc="35" dirty="0"/>
              <a:t> </a:t>
            </a:r>
            <a:r>
              <a:rPr spc="-10" dirty="0"/>
              <a:t>role</a:t>
            </a:r>
            <a:r>
              <a:rPr spc="25" dirty="0"/>
              <a:t> </a:t>
            </a:r>
            <a:r>
              <a:rPr spc="-10" dirty="0"/>
              <a:t>in</a:t>
            </a:r>
            <a:r>
              <a:rPr spc="35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management </a:t>
            </a:r>
            <a:r>
              <a:rPr spc="-645" dirty="0"/>
              <a:t> </a:t>
            </a:r>
            <a:r>
              <a:rPr spc="-5" dirty="0"/>
              <a:t>of</a:t>
            </a:r>
            <a:r>
              <a:rPr spc="30" dirty="0"/>
              <a:t> </a:t>
            </a:r>
            <a:r>
              <a:rPr dirty="0"/>
              <a:t>heat</a:t>
            </a:r>
            <a:r>
              <a:rPr spc="40" dirty="0"/>
              <a:t> </a:t>
            </a:r>
            <a:r>
              <a:rPr spc="-5" dirty="0"/>
              <a:t>stroke.</a:t>
            </a:r>
            <a:r>
              <a:rPr spc="60" dirty="0"/>
              <a:t> </a:t>
            </a:r>
            <a:r>
              <a:rPr spc="-5" dirty="0">
                <a:solidFill>
                  <a:srgbClr val="FFFFFF"/>
                </a:solidFill>
              </a:rPr>
              <a:t>However,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pharmacologic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measures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taken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prevent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shivering.</a:t>
            </a:r>
          </a:p>
          <a:p>
            <a:pPr marL="978535" marR="88900" indent="-341630">
              <a:lnSpc>
                <a:spcPct val="100000"/>
              </a:lnSpc>
              <a:spcBef>
                <a:spcPts val="2039"/>
              </a:spcBef>
              <a:buClr>
                <a:srgbClr val="FFFFFF"/>
              </a:buClr>
              <a:buFont typeface="Microsoft Sans Serif"/>
              <a:buChar char="•"/>
              <a:tabLst>
                <a:tab pos="1067435" algn="l"/>
                <a:tab pos="1068070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FFFFFF"/>
                </a:solidFill>
              </a:rPr>
              <a:t>We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suggest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that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patients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with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heat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stroke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receive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benzodiazepines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(eg,</a:t>
            </a:r>
            <a:r>
              <a:rPr spc="35" dirty="0">
                <a:solidFill>
                  <a:srgbClr val="CCCCFF"/>
                </a:solidFill>
              </a:rPr>
              <a:t> </a:t>
            </a:r>
            <a:r>
              <a:rPr u="heavy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/>
              </a:rPr>
              <a:t>midazolam</a:t>
            </a:r>
            <a:r>
              <a:rPr spc="45" dirty="0">
                <a:solidFill>
                  <a:srgbClr val="CCCCFF"/>
                </a:solidFill>
                <a:hlinkClick r:id="rId2"/>
              </a:rPr>
              <a:t> </a:t>
            </a:r>
            <a:r>
              <a:rPr spc="-5" dirty="0">
                <a:solidFill>
                  <a:srgbClr val="FFFFFF"/>
                </a:solidFill>
              </a:rPr>
              <a:t>0.05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0.1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mg/kg </a:t>
            </a:r>
            <a:r>
              <a:rPr spc="-65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iv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)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to</a:t>
            </a:r>
            <a:r>
              <a:rPr spc="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prevent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shivering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during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cooling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measures.</a:t>
            </a:r>
          </a:p>
          <a:p>
            <a:pPr marL="978535" marR="72390" indent="-341630">
              <a:lnSpc>
                <a:spcPct val="100000"/>
              </a:lnSpc>
              <a:spcBef>
                <a:spcPts val="2045"/>
              </a:spcBef>
              <a:buChar char="•"/>
              <a:tabLst>
                <a:tab pos="979169" algn="l"/>
                <a:tab pos="979805" algn="l"/>
              </a:tabLst>
            </a:pPr>
            <a:r>
              <a:rPr spc="-5" dirty="0">
                <a:solidFill>
                  <a:srgbClr val="FFFFFF"/>
                </a:solidFill>
              </a:rPr>
              <a:t>Although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antipsychotic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agents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/>
              </a:rPr>
              <a:t>chlorpromazine</a:t>
            </a:r>
            <a:r>
              <a:rPr spc="-5" dirty="0">
                <a:solidFill>
                  <a:srgbClr val="FFFFFF"/>
                </a:solidFill>
              </a:rPr>
              <a:t>)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have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been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used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adults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prevent</a:t>
            </a:r>
            <a:r>
              <a:rPr spc="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shivering,it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may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exacerbate</a:t>
            </a:r>
            <a:r>
              <a:rPr spc="6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hypotension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heat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stroke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victims. </a:t>
            </a:r>
            <a:r>
              <a:rPr spc="-6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They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also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have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greater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propensity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to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cause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dystonia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children.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Thus,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they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should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be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avoided.</a:t>
            </a:r>
          </a:p>
        </p:txBody>
      </p:sp>
    </p:spTree>
    <p:extLst>
      <p:ext uri="{BB962C8B-B14F-4D97-AF65-F5344CB8AC3E}">
        <p14:creationId xmlns:p14="http://schemas.microsoft.com/office/powerpoint/2010/main" val="2479271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610105"/>
            <a:ext cx="7337425" cy="4857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Char char="•"/>
              <a:tabLst>
                <a:tab pos="353695" algn="l"/>
                <a:tab pos="354330" algn="l"/>
              </a:tabLst>
            </a:pPr>
            <a:r>
              <a:rPr sz="25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2"/>
              </a:rPr>
              <a:t>Dantrolene</a:t>
            </a:r>
            <a:r>
              <a:rPr sz="2500" spc="30" dirty="0">
                <a:solidFill>
                  <a:srgbClr val="CCCCFF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Although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initial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evidence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suggested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dantrolene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shortened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times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adults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stroke,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additional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trials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consistent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benefit.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Thus,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dantrolene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routinely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used.</a:t>
            </a:r>
            <a:endParaRPr sz="2500">
              <a:latin typeface="Microsoft Sans Serif"/>
              <a:cs typeface="Microsoft Sans Serif"/>
            </a:endParaRPr>
          </a:p>
          <a:p>
            <a:pPr marL="353695" marR="97155" indent="-341630">
              <a:lnSpc>
                <a:spcPct val="100000"/>
              </a:lnSpc>
              <a:spcBef>
                <a:spcPts val="204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Antipyretic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medications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5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3"/>
              </a:rPr>
              <a:t>acetaminophen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2500" dirty="0">
                <a:solidFill>
                  <a:srgbClr val="CCCCFF"/>
                </a:solidFill>
                <a:latin typeface="Microsoft Sans Serif"/>
                <a:cs typeface="Microsoft Sans Serif"/>
              </a:rPr>
              <a:t> </a:t>
            </a:r>
            <a:r>
              <a:rPr sz="25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4"/>
              </a:rPr>
              <a:t>ibuprofen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ineffective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hyperthermia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victims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exacerbate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injury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(acetaminophen)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compound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coagulation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disorders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(nonsteroidal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antiinflammatory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agents,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ibuprofen).</a:t>
            </a:r>
            <a:endParaRPr sz="25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53200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57911"/>
            <a:ext cx="6454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</a:rPr>
              <a:t>Treatment</a:t>
            </a:r>
            <a:r>
              <a:rPr sz="3200" spc="5" dirty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of</a:t>
            </a:r>
            <a:r>
              <a:rPr sz="3200" spc="35" dirty="0">
                <a:solidFill>
                  <a:srgbClr val="FFFF00"/>
                </a:solidFill>
              </a:rPr>
              <a:t> </a:t>
            </a:r>
            <a:r>
              <a:rPr sz="3200" spc="-5" dirty="0">
                <a:solidFill>
                  <a:srgbClr val="FFFF00"/>
                </a:solidFill>
              </a:rPr>
              <a:t>end-organ</a:t>
            </a:r>
            <a:r>
              <a:rPr sz="3200" spc="15" dirty="0">
                <a:solidFill>
                  <a:srgbClr val="FFFF00"/>
                </a:solidFill>
              </a:rPr>
              <a:t> </a:t>
            </a:r>
            <a:r>
              <a:rPr sz="3200" spc="-5" dirty="0">
                <a:solidFill>
                  <a:srgbClr val="FFFF00"/>
                </a:solidFill>
              </a:rPr>
              <a:t>dysfunction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9169" marR="5080" indent="1333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</a:rPr>
              <a:t>After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stabilization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rapid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cooling,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victim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with </a:t>
            </a:r>
            <a:r>
              <a:rPr spc="-65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heat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stroke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remains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high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risk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for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multiple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organ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failure,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metabolic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abnormalities,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disorders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 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coagulation.</a:t>
            </a:r>
          </a:p>
        </p:txBody>
      </p:sp>
    </p:spTree>
    <p:extLst>
      <p:ext uri="{BB962C8B-B14F-4D97-AF65-F5344CB8AC3E}">
        <p14:creationId xmlns:p14="http://schemas.microsoft.com/office/powerpoint/2010/main" val="236546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238455"/>
            <a:ext cx="6783705" cy="589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899794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Rhabdomyolysis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hyperkalemia,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hypocalcemia,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hyperphosphatemia</a:t>
            </a:r>
            <a:endParaRPr sz="250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DIC</a:t>
            </a:r>
            <a:endParaRPr sz="250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Acute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kidney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injury</a:t>
            </a:r>
            <a:endParaRPr sz="250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Hyponatremic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dehydration</a:t>
            </a:r>
            <a:endParaRPr sz="250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Cardiogenic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shock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systemic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vascular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resistance</a:t>
            </a:r>
            <a:endParaRPr sz="2500">
              <a:latin typeface="Microsoft Sans Serif"/>
              <a:cs typeface="Microsoft Sans Serif"/>
            </a:endParaRPr>
          </a:p>
          <a:p>
            <a:pPr marL="353695" marR="303530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Cardiogenic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noncardiogenic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pulmonary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(ARDS)</a:t>
            </a:r>
            <a:endParaRPr sz="2500">
              <a:latin typeface="Microsoft Sans Serif"/>
              <a:cs typeface="Microsoft Sans Serif"/>
            </a:endParaRPr>
          </a:p>
          <a:p>
            <a:pPr marL="353695" marR="16510" indent="-341630">
              <a:lnSpc>
                <a:spcPct val="100000"/>
              </a:lnSpc>
              <a:spcBef>
                <a:spcPts val="60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supportive.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Rarely,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transplantation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necessary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teenagers</a:t>
            </a:r>
            <a:r>
              <a:rPr sz="2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stroke-associated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failure.</a:t>
            </a:r>
            <a:endParaRPr sz="250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Cerebral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edema</a:t>
            </a:r>
            <a:endParaRPr sz="25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7063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079035"/>
            <a:ext cx="7763509" cy="19500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353695" algn="l"/>
                <a:tab pos="354965" algn="l"/>
              </a:tabLst>
            </a:pP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Respiratory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dysfunction:</a:t>
            </a:r>
            <a:endParaRPr sz="2800">
              <a:latin typeface="Microsoft Sans Serif"/>
              <a:cs typeface="Microsoft Sans Serif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40"/>
              </a:spcBef>
            </a:pPr>
            <a:r>
              <a:rPr sz="2200" spc="575" dirty="0">
                <a:solidFill>
                  <a:srgbClr val="FFFFFF"/>
                </a:solidFill>
                <a:latin typeface="Microsoft Sans Serif"/>
                <a:cs typeface="Microsoft Sans Serif"/>
              </a:rPr>
              <a:t>–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Tracheal intubation and mechanical ventilation are often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necessary.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 a review of 28 patients admitted with heat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stroke, 24 (86 percent) developed respiratory failure with </a:t>
            </a:r>
            <a:r>
              <a:rPr sz="2200" spc="-5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requiring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mechanical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ventilation.</a:t>
            </a:r>
            <a:endParaRPr sz="2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05731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7417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</a:rPr>
              <a:t>Arrhythmia</a:t>
            </a:r>
            <a:r>
              <a:rPr sz="3600" spc="35" dirty="0">
                <a:solidFill>
                  <a:srgbClr val="FFFF00"/>
                </a:solidFill>
              </a:rPr>
              <a:t> </a:t>
            </a:r>
            <a:r>
              <a:rPr sz="3600" spc="-5" dirty="0">
                <a:solidFill>
                  <a:srgbClr val="FFFF00"/>
                </a:solidFill>
              </a:rPr>
              <a:t>and</a:t>
            </a:r>
            <a:r>
              <a:rPr sz="3600" spc="35" dirty="0">
                <a:solidFill>
                  <a:srgbClr val="FFFF00"/>
                </a:solidFill>
              </a:rPr>
              <a:t> </a:t>
            </a:r>
            <a:r>
              <a:rPr sz="3600" spc="-5" dirty="0">
                <a:solidFill>
                  <a:srgbClr val="FFFF00"/>
                </a:solidFill>
              </a:rPr>
              <a:t>cardiac</a:t>
            </a:r>
            <a:r>
              <a:rPr sz="3600" spc="35" dirty="0">
                <a:solidFill>
                  <a:srgbClr val="FFFF00"/>
                </a:solidFill>
              </a:rPr>
              <a:t> </a:t>
            </a:r>
            <a:r>
              <a:rPr sz="3600" spc="-5" dirty="0">
                <a:solidFill>
                  <a:srgbClr val="FFFF00"/>
                </a:solidFill>
              </a:rPr>
              <a:t>dysfunction</a:t>
            </a:r>
            <a:r>
              <a:rPr sz="3600" spc="25" dirty="0">
                <a:solidFill>
                  <a:srgbClr val="FFFF00"/>
                </a:solidFill>
              </a:rPr>
              <a:t> </a:t>
            </a:r>
            <a:r>
              <a:rPr sz="3600" dirty="0">
                <a:solidFill>
                  <a:srgbClr val="FFFF00"/>
                </a:solidFill>
              </a:rPr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4069" y="1608581"/>
            <a:ext cx="705802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Potential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cardiac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complications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include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acute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decompensated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heart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myocardial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injury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.ECG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abnormalities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sinus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tachycardia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conduction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abnormalities,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prolonged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QT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interval,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transient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Brugada</a:t>
            </a:r>
            <a:r>
              <a:rPr sz="2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pattern,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nonspecific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ST-T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changes.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essential;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cardiac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dysfunction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tachyarrhythmias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generally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resolve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736" y="482930"/>
            <a:ext cx="3447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entertainment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116" y="1654810"/>
            <a:ext cx="712215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Shocking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pens</a:t>
            </a:r>
            <a:endParaRPr sz="2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Shocking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gum</a:t>
            </a:r>
            <a:endParaRPr sz="2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joy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buzzer</a:t>
            </a:r>
            <a:endParaRPr sz="2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most</a:t>
            </a:r>
            <a:r>
              <a:rPr sz="2800" dirty="0">
                <a:latin typeface="Arial MT"/>
                <a:cs typeface="Arial MT"/>
              </a:rPr>
              <a:t> machines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amusement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parks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27430"/>
            <a:ext cx="281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</a:rPr>
              <a:t>Hypotension</a:t>
            </a:r>
            <a:r>
              <a:rPr sz="3600" spc="-40" dirty="0">
                <a:solidFill>
                  <a:srgbClr val="FFFF00"/>
                </a:solidFill>
              </a:rPr>
              <a:t> </a:t>
            </a:r>
            <a:r>
              <a:rPr sz="3600" dirty="0">
                <a:solidFill>
                  <a:srgbClr val="FFFF00"/>
                </a:solidFill>
              </a:rPr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4069" y="1610105"/>
            <a:ext cx="72466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Hypotension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associated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stroke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from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peripheral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vasodilation,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cardiac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dysfunction,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volume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depletion.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consists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primarily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discrete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intravenous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(IV)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boluses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isotonic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crystalloid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(eg,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isotonic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saline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500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mL).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Given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risk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pulmonary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edema,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excessive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fluid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administration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avoided.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73321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866901"/>
            <a:ext cx="7975600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675"/>
              </a:spcBef>
              <a:buChar char="•"/>
              <a:tabLst>
                <a:tab pos="353695" algn="l"/>
                <a:tab pos="354965" algn="l"/>
              </a:tabLst>
            </a:pPr>
            <a:r>
              <a:rPr sz="24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Seizures:</a:t>
            </a:r>
            <a:endParaRPr sz="2400">
              <a:latin typeface="Microsoft Sans Serif"/>
              <a:cs typeface="Microsoft Sans Serif"/>
            </a:endParaRPr>
          </a:p>
          <a:p>
            <a:pPr marL="354330" marR="5080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3695" algn="l"/>
                <a:tab pos="35496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Seizures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common.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Initial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consists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short-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acting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benzodiazepines,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measures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initiated.</a:t>
            </a:r>
            <a:r>
              <a:rPr sz="2400" spc="45" dirty="0">
                <a:solidFill>
                  <a:srgbClr val="CCCCFF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2"/>
              </a:rPr>
              <a:t>Midazolam</a:t>
            </a:r>
            <a:r>
              <a:rPr sz="2400" spc="55" dirty="0">
                <a:solidFill>
                  <a:srgbClr val="CCCCFF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0.1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0.2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mg/kg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IV,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dose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mg,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onset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five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duration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hours.</a:t>
            </a:r>
            <a:r>
              <a:rPr sz="2400" spc="45" dirty="0">
                <a:solidFill>
                  <a:srgbClr val="CCCCFF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Microsoft Sans Serif"/>
                <a:cs typeface="Microsoft Sans Serif"/>
                <a:hlinkClick r:id="rId3"/>
              </a:rPr>
              <a:t>Lorazepam</a:t>
            </a:r>
            <a:r>
              <a:rPr sz="2400" spc="50" dirty="0">
                <a:solidFill>
                  <a:srgbClr val="CCCCFF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0.1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mg/kg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IV,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dose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mg,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second-line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option,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duration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prolonged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24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hours.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Barbiturates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avoided.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cooling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564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522374"/>
            <a:ext cx="7370445" cy="2330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7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Acute</a:t>
            </a:r>
            <a:r>
              <a:rPr sz="280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kidney</a:t>
            </a:r>
            <a:r>
              <a:rPr sz="2800" spc="4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injury</a:t>
            </a:r>
            <a:r>
              <a:rPr sz="2800" spc="4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&amp;</a:t>
            </a:r>
            <a:r>
              <a:rPr sz="2800" spc="6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Rhabdomyolysis:</a:t>
            </a:r>
            <a:endParaRPr sz="280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70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Renal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studies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serum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electrolyte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followed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closely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few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days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illness;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renal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replacement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therapy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needed.</a:t>
            </a:r>
            <a:endParaRPr sz="28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02403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508353"/>
            <a:ext cx="6412230" cy="26600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7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Hepatic</a:t>
            </a:r>
            <a:r>
              <a:rPr sz="32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 injury:</a:t>
            </a:r>
            <a:endParaRPr sz="320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Generally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self-limited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cases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progress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acute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failure,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subset of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patients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requiring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liver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transplantation.</a:t>
            </a:r>
            <a:endParaRPr sz="3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45597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69" y="1522374"/>
            <a:ext cx="7271384" cy="27571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75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DIC</a:t>
            </a:r>
            <a:endParaRPr sz="2800" dirty="0">
              <a:latin typeface="Microsoft Sans Serif"/>
              <a:cs typeface="Microsoft Sans Serif"/>
            </a:endParaRPr>
          </a:p>
          <a:p>
            <a:pPr marL="353695" marR="5080" indent="-341630">
              <a:lnSpc>
                <a:spcPct val="100000"/>
              </a:lnSpc>
              <a:spcBef>
                <a:spcPts val="670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can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develop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during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first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days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illness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coagulation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studies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should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monitored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during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this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period.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Replacement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clotting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factors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with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FFP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platelets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necessary.</a:t>
            </a:r>
          </a:p>
        </p:txBody>
      </p:sp>
    </p:spTree>
    <p:extLst>
      <p:ext uri="{BB962C8B-B14F-4D97-AF65-F5344CB8AC3E}">
        <p14:creationId xmlns:p14="http://schemas.microsoft.com/office/powerpoint/2010/main" val="444893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58170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OUTC</a:t>
            </a:r>
            <a:r>
              <a:rPr b="1" spc="-15" dirty="0">
                <a:latin typeface="Arial"/>
                <a:cs typeface="Arial"/>
              </a:rPr>
              <a:t>O</a:t>
            </a:r>
            <a:r>
              <a:rPr b="1" spc="-5" dirty="0">
                <a:latin typeface="Arial"/>
                <a:cs typeface="Arial"/>
              </a:rPr>
              <a:t>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24153" y="1613103"/>
            <a:ext cx="7295692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2969" marR="5080" indent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Morbidity</a:t>
            </a:r>
            <a:r>
              <a:rPr spc="35" dirty="0"/>
              <a:t> </a:t>
            </a:r>
            <a:r>
              <a:rPr spc="-5" dirty="0"/>
              <a:t>or</a:t>
            </a:r>
            <a:r>
              <a:rPr spc="40" dirty="0"/>
              <a:t> </a:t>
            </a:r>
            <a:r>
              <a:rPr spc="-5" dirty="0"/>
              <a:t>mortality</a:t>
            </a:r>
            <a:r>
              <a:rPr spc="50" dirty="0"/>
              <a:t> </a:t>
            </a:r>
            <a:r>
              <a:rPr spc="-5" dirty="0"/>
              <a:t>are</a:t>
            </a:r>
            <a:r>
              <a:rPr spc="25" dirty="0"/>
              <a:t> </a:t>
            </a:r>
            <a:r>
              <a:rPr spc="-5" dirty="0"/>
              <a:t>directly</a:t>
            </a:r>
            <a:r>
              <a:rPr spc="35" dirty="0"/>
              <a:t> </a:t>
            </a:r>
            <a:r>
              <a:rPr spc="-5" dirty="0"/>
              <a:t>related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5" dirty="0"/>
              <a:t>duration </a:t>
            </a:r>
            <a:r>
              <a:rPr spc="-65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degree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-5" dirty="0" err="1" smtClean="0"/>
              <a:t>hyperthermia</a:t>
            </a:r>
            <a:r>
              <a:rPr lang="en-US" spc="-5" dirty="0" err="1" smtClean="0"/>
              <a:t>.</a:t>
            </a:r>
            <a:r>
              <a:rPr spc="-5" dirty="0" err="1" smtClean="0">
                <a:solidFill>
                  <a:srgbClr val="FFFFFF"/>
                </a:solidFill>
              </a:rPr>
              <a:t>ition</a:t>
            </a:r>
            <a:r>
              <a:rPr spc="-5" dirty="0">
                <a:solidFill>
                  <a:srgbClr val="FFFFFF"/>
                </a:solidFill>
              </a:rPr>
              <a:t>,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prognosis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depends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on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patient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population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type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heat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stroke.</a:t>
            </a:r>
          </a:p>
        </p:txBody>
      </p:sp>
    </p:spTree>
    <p:extLst>
      <p:ext uri="{BB962C8B-B14F-4D97-AF65-F5344CB8AC3E}">
        <p14:creationId xmlns:p14="http://schemas.microsoft.com/office/powerpoint/2010/main" val="3213444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544194"/>
            <a:ext cx="55122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Mortality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069" y="1610105"/>
            <a:ext cx="738759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  <a:tab pos="3758565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Mortality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up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63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%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has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been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reported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 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elderly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adults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with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classic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heat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stroke.</a:t>
            </a:r>
            <a:r>
              <a:rPr sz="2500" spc="6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In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contrast,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mortality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much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lower	</a:t>
            </a:r>
            <a:r>
              <a:rPr sz="2500" spc="-5" dirty="0">
                <a:latin typeface="Microsoft Sans Serif"/>
                <a:cs typeface="Microsoft Sans Serif"/>
              </a:rPr>
              <a:t>(1</a:t>
            </a:r>
            <a:r>
              <a:rPr sz="2500" spc="1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to</a:t>
            </a:r>
            <a:r>
              <a:rPr sz="2500" spc="1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15</a:t>
            </a:r>
            <a:r>
              <a:rPr sz="2500" spc="10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%)</a:t>
            </a:r>
            <a:r>
              <a:rPr sz="2500" spc="1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 </a:t>
            </a:r>
            <a:r>
              <a:rPr sz="2500" spc="-5" dirty="0">
                <a:latin typeface="Microsoft Sans Serif"/>
                <a:cs typeface="Microsoft Sans Serif"/>
              </a:rPr>
              <a:t> adolescents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young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adults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with</a:t>
            </a:r>
            <a:r>
              <a:rPr sz="2500" spc="6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exertional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heat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stroke.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Additional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poor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prognostic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indicators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for 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mortality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include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height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initial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core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body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number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organ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systems 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affected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during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course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treatment.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61701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2" y="544194"/>
            <a:ext cx="71124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 smtClean="0"/>
              <a:t>Neurologic</a:t>
            </a:r>
            <a:r>
              <a:rPr lang="en-US" spc="5" dirty="0"/>
              <a:t> </a:t>
            </a:r>
            <a:r>
              <a:rPr spc="-10" dirty="0" smtClean="0"/>
              <a:t>abnormalities</a:t>
            </a:r>
            <a:endParaRPr spc="-1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069" y="1610105"/>
            <a:ext cx="7367270" cy="486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spc="-5" dirty="0">
                <a:latin typeface="Microsoft Sans Serif"/>
                <a:cs typeface="Microsoft Sans Serif"/>
              </a:rPr>
              <a:t>Permanent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neurologic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damage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is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more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commonly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seen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patients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with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core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temperatures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&gt;42ºC 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(107.6ºF)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and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consist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of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spasticity,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ataxia,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dysarthria,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poor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coordination,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impaired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memory,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behavioral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changes.</a:t>
            </a:r>
            <a:endParaRPr sz="2200" dirty="0">
              <a:latin typeface="Microsoft Sans Serif"/>
              <a:cs typeface="Microsoft Sans Serif"/>
            </a:endParaRPr>
          </a:p>
          <a:p>
            <a:pPr marL="353695" marR="137795" indent="-341630">
              <a:lnSpc>
                <a:spcPct val="100000"/>
              </a:lnSpc>
              <a:spcBef>
                <a:spcPts val="490"/>
              </a:spcBef>
              <a:buChar char="•"/>
              <a:tabLst>
                <a:tab pos="353695" algn="l"/>
                <a:tab pos="35433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Patients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recovering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from</a:t>
            </a:r>
            <a:r>
              <a:rPr sz="2000" spc="-5" dirty="0">
                <a:latin typeface="Microsoft Sans Serif"/>
                <a:cs typeface="Microsoft Sans Serif"/>
              </a:rPr>
              <a:t> rapidly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treated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exertional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classic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stroke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core body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temperatures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below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level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manifest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these</a:t>
            </a:r>
            <a:r>
              <a:rPr sz="2000" spc="-5" dirty="0">
                <a:latin typeface="Microsoft Sans Serif"/>
                <a:cs typeface="Microsoft Sans Serif"/>
              </a:rPr>
              <a:t> neurologic findings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typically </a:t>
            </a:r>
            <a:r>
              <a:rPr sz="2000" dirty="0">
                <a:latin typeface="Microsoft Sans Serif"/>
                <a:cs typeface="Microsoft Sans Serif"/>
              </a:rPr>
              <a:t> recover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fully.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26768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4293"/>
            <a:ext cx="548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Preventing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heat-related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illness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60678"/>
            <a:ext cx="7903845" cy="5458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695" marR="86995" indent="-341630">
              <a:lnSpc>
                <a:spcPct val="90100"/>
              </a:lnSpc>
              <a:spcBef>
                <a:spcPts val="38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Dress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Wear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lightweight,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light-coloured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clothing.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also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good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idea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wear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hats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umbrella.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561975" indent="-341630">
              <a:lnSpc>
                <a:spcPts val="2590"/>
              </a:lnSpc>
              <a:spcBef>
                <a:spcPts val="167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Drink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water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Carry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water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juice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drink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continuously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even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if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feel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thirsty.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Avoid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alcohol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caffeine,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dehydrate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body.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645160" indent="-341630">
              <a:lnSpc>
                <a:spcPts val="2590"/>
              </a:lnSpc>
              <a:spcBef>
                <a:spcPts val="1639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Avoid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foods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high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protein,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increase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metabolic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heat.</a:t>
            </a:r>
            <a:endParaRPr sz="24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131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Microsoft Sans Serif"/>
                <a:cs typeface="Microsoft Sans Serif"/>
              </a:rPr>
              <a:t>Stay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indoors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possible.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217170" indent="-341630">
              <a:lnSpc>
                <a:spcPts val="2590"/>
              </a:lnSpc>
              <a:spcBef>
                <a:spcPts val="167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Microsoft Sans Serif"/>
                <a:cs typeface="Microsoft Sans Serif"/>
              </a:rPr>
              <a:t>Take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regular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breaks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engaged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physical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activity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warm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days.</a:t>
            </a:r>
          </a:p>
          <a:p>
            <a:pPr marL="353695" indent="-341630">
              <a:lnSpc>
                <a:spcPct val="100000"/>
              </a:lnSpc>
              <a:spcBef>
                <a:spcPts val="130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Microsoft Sans Serif"/>
                <a:cs typeface="Microsoft Sans Serif"/>
              </a:rPr>
              <a:t>Take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time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find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cool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place.</a:t>
            </a:r>
            <a:endParaRPr sz="24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2135"/>
              </a:spcBef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42</a:t>
            </a:r>
            <a:endParaRPr sz="9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3402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495426"/>
            <a:ext cx="635040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484" dirty="0">
                <a:latin typeface="SimSun"/>
                <a:cs typeface="SimSun"/>
              </a:rPr>
              <a:t>Take</a:t>
            </a:r>
            <a:r>
              <a:rPr sz="4400" spc="-735" dirty="0">
                <a:latin typeface="SimSun"/>
                <a:cs typeface="SimSun"/>
              </a:rPr>
              <a:t> </a:t>
            </a:r>
            <a:r>
              <a:rPr sz="4400" spc="1019" dirty="0">
                <a:latin typeface="SimSun"/>
                <a:cs typeface="SimSun"/>
              </a:rPr>
              <a:t>Ho</a:t>
            </a:r>
            <a:r>
              <a:rPr sz="4400" spc="1005" dirty="0">
                <a:latin typeface="SimSun"/>
                <a:cs typeface="SimSun"/>
              </a:rPr>
              <a:t>m</a:t>
            </a:r>
            <a:r>
              <a:rPr sz="4400" spc="335" dirty="0">
                <a:latin typeface="SimSun"/>
                <a:cs typeface="SimSun"/>
              </a:rPr>
              <a:t>e</a:t>
            </a:r>
            <a:r>
              <a:rPr sz="4400" spc="-735" dirty="0">
                <a:latin typeface="SimSun"/>
                <a:cs typeface="SimSun"/>
              </a:rPr>
              <a:t> </a:t>
            </a:r>
            <a:r>
              <a:rPr sz="4400" spc="1035" dirty="0">
                <a:latin typeface="SimSun"/>
                <a:cs typeface="SimSun"/>
              </a:rPr>
              <a:t>M</a:t>
            </a:r>
            <a:r>
              <a:rPr sz="4400" spc="1015" dirty="0">
                <a:latin typeface="SimSun"/>
                <a:cs typeface="SimSun"/>
              </a:rPr>
              <a:t>e</a:t>
            </a:r>
            <a:r>
              <a:rPr sz="4400" spc="210" dirty="0">
                <a:latin typeface="SimSun"/>
                <a:cs typeface="SimSun"/>
              </a:rPr>
              <a:t>ssage</a:t>
            </a:r>
            <a:endParaRPr sz="4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08582"/>
            <a:ext cx="7887334" cy="439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Children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with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elevated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body 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CNS</a:t>
            </a:r>
          </a:p>
          <a:p>
            <a:pPr marL="353695">
              <a:lnSpc>
                <a:spcPct val="100000"/>
              </a:lnSpc>
            </a:pPr>
            <a:r>
              <a:rPr sz="2300" spc="-5" dirty="0">
                <a:latin typeface="Microsoft Sans Serif"/>
                <a:cs typeface="Microsoft Sans Serif"/>
              </a:rPr>
              <a:t>abnormalities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should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treated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as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victims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 heat stroke.</a:t>
            </a:r>
          </a:p>
          <a:p>
            <a:pPr marL="353695" marR="299085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Rectal </a:t>
            </a:r>
            <a:r>
              <a:rPr sz="2300" dirty="0">
                <a:latin typeface="Microsoft Sans Serif"/>
                <a:cs typeface="Microsoft Sans Serif"/>
              </a:rPr>
              <a:t>temperature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is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 most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commonly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obtained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core </a:t>
            </a:r>
            <a:r>
              <a:rPr sz="2300" spc="-60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measurement.</a:t>
            </a:r>
            <a:endParaRPr sz="23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1700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Morbidity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or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mortality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are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directly</a:t>
            </a:r>
            <a:r>
              <a:rPr sz="2300" dirty="0">
                <a:latin typeface="Microsoft Sans Serif"/>
                <a:cs typeface="Microsoft Sans Serif"/>
              </a:rPr>
              <a:t> related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duration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Microsoft Sans Serif"/>
                <a:cs typeface="Microsoft Sans Serif"/>
              </a:rPr>
              <a:t>degree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 </a:t>
            </a:r>
            <a:r>
              <a:rPr sz="2300" spc="-5" dirty="0">
                <a:latin typeface="Microsoft Sans Serif"/>
                <a:cs typeface="Microsoft Sans Serif"/>
              </a:rPr>
              <a:t>hyperthermia.</a:t>
            </a:r>
            <a:endParaRPr sz="2300" dirty="0">
              <a:latin typeface="Microsoft Sans Serif"/>
              <a:cs typeface="Microsoft Sans Serif"/>
            </a:endParaRPr>
          </a:p>
          <a:p>
            <a:pPr marL="353695" marR="662940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dirty="0">
                <a:latin typeface="Microsoft Sans Serif"/>
                <a:cs typeface="Microsoft Sans Serif"/>
              </a:rPr>
              <a:t>The </a:t>
            </a:r>
            <a:r>
              <a:rPr sz="2300" spc="-5" dirty="0">
                <a:latin typeface="Microsoft Sans Serif"/>
                <a:cs typeface="Microsoft Sans Serif"/>
              </a:rPr>
              <a:t>institution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prehospital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cooling </a:t>
            </a:r>
            <a:r>
              <a:rPr sz="2300" dirty="0">
                <a:latin typeface="Microsoft Sans Serif"/>
                <a:cs typeface="Microsoft Sans Serif"/>
              </a:rPr>
              <a:t>should not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delay </a:t>
            </a:r>
            <a:r>
              <a:rPr sz="2300" spc="-59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timely transportation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definitive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care.</a:t>
            </a:r>
          </a:p>
          <a:p>
            <a:pPr marL="353695" marR="5080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dirty="0">
                <a:latin typeface="Microsoft Sans Serif"/>
                <a:cs typeface="Microsoft Sans Serif"/>
              </a:rPr>
              <a:t>The most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effective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method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lowering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core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body 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quickly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is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 use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cardiopulmonary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bypass</a:t>
            </a:r>
            <a:r>
              <a:rPr sz="2300" dirty="0">
                <a:solidFill>
                  <a:srgbClr val="F1F1F1"/>
                </a:solidFill>
                <a:latin typeface="Microsoft Sans Serif"/>
                <a:cs typeface="Microsoft Sans Serif"/>
              </a:rPr>
              <a:t>.</a:t>
            </a:r>
            <a:endParaRPr sz="23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5563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93" rIns="0" bIns="0" rtlCol="0">
            <a:spAutoFit/>
          </a:bodyPr>
          <a:lstStyle/>
          <a:p>
            <a:pPr marL="3065780" marR="5080" indent="-278066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Law enforcement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personal </a:t>
            </a:r>
            <a:r>
              <a:rPr b="1" spc="-1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defence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1424406"/>
            <a:ext cx="266636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Arial MT"/>
                <a:cs typeface="Arial MT"/>
              </a:rPr>
              <a:t>Taser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 MT"/>
                <a:cs typeface="Arial MT"/>
              </a:rPr>
              <a:t>Electric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fences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78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993" y="495426"/>
            <a:ext cx="5666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484" dirty="0">
                <a:latin typeface="SimSun"/>
                <a:cs typeface="SimSun"/>
              </a:rPr>
              <a:t>Take</a:t>
            </a:r>
            <a:r>
              <a:rPr sz="4400" spc="-735" dirty="0">
                <a:latin typeface="SimSun"/>
                <a:cs typeface="SimSun"/>
              </a:rPr>
              <a:t> </a:t>
            </a:r>
            <a:r>
              <a:rPr sz="4400" spc="1019" dirty="0">
                <a:latin typeface="SimSun"/>
                <a:cs typeface="SimSun"/>
              </a:rPr>
              <a:t>Ho</a:t>
            </a:r>
            <a:r>
              <a:rPr sz="4400" spc="1005" dirty="0">
                <a:latin typeface="SimSun"/>
                <a:cs typeface="SimSun"/>
              </a:rPr>
              <a:t>m</a:t>
            </a:r>
            <a:r>
              <a:rPr sz="4400" spc="335" dirty="0">
                <a:latin typeface="SimSun"/>
                <a:cs typeface="SimSun"/>
              </a:rPr>
              <a:t>e</a:t>
            </a:r>
            <a:r>
              <a:rPr sz="4400" spc="-735" dirty="0">
                <a:latin typeface="SimSun"/>
                <a:cs typeface="SimSun"/>
              </a:rPr>
              <a:t> </a:t>
            </a:r>
            <a:r>
              <a:rPr sz="4400" spc="1035" dirty="0">
                <a:latin typeface="SimSun"/>
                <a:cs typeface="SimSun"/>
              </a:rPr>
              <a:t>M</a:t>
            </a:r>
            <a:r>
              <a:rPr sz="4400" spc="1015" dirty="0">
                <a:latin typeface="SimSun"/>
                <a:cs typeface="SimSun"/>
              </a:rPr>
              <a:t>e</a:t>
            </a:r>
            <a:r>
              <a:rPr sz="4400" spc="210" dirty="0">
                <a:latin typeface="SimSun"/>
                <a:cs typeface="SimSun"/>
              </a:rPr>
              <a:t>ssage</a:t>
            </a:r>
            <a:endParaRPr sz="4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08582"/>
            <a:ext cx="7887334" cy="439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Children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with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elevated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body 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CNS</a:t>
            </a:r>
          </a:p>
          <a:p>
            <a:pPr marL="353695">
              <a:lnSpc>
                <a:spcPct val="100000"/>
              </a:lnSpc>
            </a:pPr>
            <a:r>
              <a:rPr sz="2300" spc="-5" dirty="0">
                <a:latin typeface="Microsoft Sans Serif"/>
                <a:cs typeface="Microsoft Sans Serif"/>
              </a:rPr>
              <a:t>abnormalities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should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treated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as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victims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 heat stroke.</a:t>
            </a:r>
          </a:p>
          <a:p>
            <a:pPr marL="353695" marR="299085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Rectal </a:t>
            </a:r>
            <a:r>
              <a:rPr sz="2300" dirty="0">
                <a:latin typeface="Microsoft Sans Serif"/>
                <a:cs typeface="Microsoft Sans Serif"/>
              </a:rPr>
              <a:t>temperature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is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 most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commonly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obtained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core </a:t>
            </a:r>
            <a:r>
              <a:rPr sz="2300" spc="-60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measurement.</a:t>
            </a:r>
            <a:endParaRPr sz="23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1700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spc="-5" dirty="0">
                <a:latin typeface="Microsoft Sans Serif"/>
                <a:cs typeface="Microsoft Sans Serif"/>
              </a:rPr>
              <a:t>Morbidity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or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mortality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are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directly</a:t>
            </a:r>
            <a:r>
              <a:rPr sz="2300" dirty="0">
                <a:latin typeface="Microsoft Sans Serif"/>
                <a:cs typeface="Microsoft Sans Serif"/>
              </a:rPr>
              <a:t> related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duration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Microsoft Sans Serif"/>
                <a:cs typeface="Microsoft Sans Serif"/>
              </a:rPr>
              <a:t>degree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 </a:t>
            </a:r>
            <a:r>
              <a:rPr sz="2300" spc="-5" dirty="0">
                <a:latin typeface="Microsoft Sans Serif"/>
                <a:cs typeface="Microsoft Sans Serif"/>
              </a:rPr>
              <a:t>hyperthermia.</a:t>
            </a:r>
            <a:endParaRPr sz="2300" dirty="0">
              <a:latin typeface="Microsoft Sans Serif"/>
              <a:cs typeface="Microsoft Sans Serif"/>
            </a:endParaRPr>
          </a:p>
          <a:p>
            <a:pPr marL="353695" marR="662940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dirty="0">
                <a:latin typeface="Microsoft Sans Serif"/>
                <a:cs typeface="Microsoft Sans Serif"/>
              </a:rPr>
              <a:t>The </a:t>
            </a:r>
            <a:r>
              <a:rPr sz="2300" spc="-5" dirty="0">
                <a:latin typeface="Microsoft Sans Serif"/>
                <a:cs typeface="Microsoft Sans Serif"/>
              </a:rPr>
              <a:t>institution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prehospital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cooling </a:t>
            </a:r>
            <a:r>
              <a:rPr sz="2300" dirty="0">
                <a:latin typeface="Microsoft Sans Serif"/>
                <a:cs typeface="Microsoft Sans Serif"/>
              </a:rPr>
              <a:t>should not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delay </a:t>
            </a:r>
            <a:r>
              <a:rPr sz="2300" spc="-59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timely transportation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definitive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care.</a:t>
            </a:r>
          </a:p>
          <a:p>
            <a:pPr marL="353695" marR="5080" indent="-341630">
              <a:lnSpc>
                <a:spcPct val="100000"/>
              </a:lnSpc>
              <a:spcBef>
                <a:spcPts val="1705"/>
              </a:spcBef>
              <a:buChar char="•"/>
              <a:tabLst>
                <a:tab pos="353695" algn="l"/>
                <a:tab pos="354330" algn="l"/>
              </a:tabLst>
            </a:pPr>
            <a:r>
              <a:rPr sz="2300" dirty="0">
                <a:latin typeface="Microsoft Sans Serif"/>
                <a:cs typeface="Microsoft Sans Serif"/>
              </a:rPr>
              <a:t>The most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effective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method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lowering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core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body 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temperature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quickly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is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 use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cardiopulmonary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bypass</a:t>
            </a:r>
            <a:r>
              <a:rPr sz="2300" dirty="0">
                <a:solidFill>
                  <a:srgbClr val="F1F1F1"/>
                </a:solidFill>
                <a:latin typeface="Microsoft Sans Serif"/>
                <a:cs typeface="Microsoft Sans Serif"/>
              </a:rPr>
              <a:t>.</a:t>
            </a:r>
            <a:endParaRPr sz="23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89287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4293"/>
            <a:ext cx="548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Preventing</a:t>
            </a:r>
            <a:r>
              <a:rPr sz="2800" spc="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heat-related</a:t>
            </a:r>
            <a:r>
              <a:rPr sz="2800" spc="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FFFF00"/>
                </a:solidFill>
                <a:latin typeface="Verdana"/>
                <a:cs typeface="Verdana"/>
              </a:rPr>
              <a:t>illness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60678"/>
            <a:ext cx="7903845" cy="5458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695" marR="86995" indent="-341630">
              <a:lnSpc>
                <a:spcPct val="90100"/>
              </a:lnSpc>
              <a:spcBef>
                <a:spcPts val="38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Dress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heat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Wear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lightweight,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light-coloured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clothing.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good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idea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wear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hats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umbrella.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561975" indent="-341630">
              <a:lnSpc>
                <a:spcPts val="2590"/>
              </a:lnSpc>
              <a:spcBef>
                <a:spcPts val="167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Drink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water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juice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drink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continuously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feel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thirsty.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Avoid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alcohol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caffeine,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dehydrate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body.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645160" indent="-341630">
              <a:lnSpc>
                <a:spcPts val="2590"/>
              </a:lnSpc>
              <a:spcBef>
                <a:spcPts val="1639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Avoid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foods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metabolic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heat.</a:t>
            </a:r>
            <a:endParaRPr sz="24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131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Stay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indoors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possible.</a:t>
            </a:r>
            <a:endParaRPr sz="2400" dirty="0">
              <a:latin typeface="Microsoft Sans Serif"/>
              <a:cs typeface="Microsoft Sans Serif"/>
            </a:endParaRPr>
          </a:p>
          <a:p>
            <a:pPr marL="353695" marR="217170" indent="-341630">
              <a:lnSpc>
                <a:spcPts val="2590"/>
              </a:lnSpc>
              <a:spcBef>
                <a:spcPts val="167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regular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breaks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engaged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physical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activity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warm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days.</a:t>
            </a:r>
            <a:endParaRPr sz="2400" dirty="0">
              <a:latin typeface="Microsoft Sans Serif"/>
              <a:cs typeface="Microsoft Sans Serif"/>
            </a:endParaRPr>
          </a:p>
          <a:p>
            <a:pPr marL="353695" indent="-341630">
              <a:lnSpc>
                <a:spcPct val="100000"/>
              </a:lnSpc>
              <a:spcBef>
                <a:spcPts val="130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out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find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cool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place.</a:t>
            </a:r>
            <a:endParaRPr sz="24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2135"/>
              </a:spcBef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42</a:t>
            </a:r>
            <a:endParaRPr sz="9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125599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Porphyrias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2347" y="4766309"/>
            <a:ext cx="2915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Gandham.Rajeev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520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408177"/>
            <a:ext cx="214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Porphyrias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6555" marR="732155" indent="-343535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pc="-15" dirty="0">
                <a:solidFill>
                  <a:srgbClr val="000000"/>
                </a:solidFill>
              </a:rPr>
              <a:t>Porphyrias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90" dirty="0">
                <a:solidFill>
                  <a:srgbClr val="000000"/>
                </a:solidFill>
              </a:rPr>
              <a:t>are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5" dirty="0"/>
              <a:t>metabolic</a:t>
            </a:r>
            <a:r>
              <a:rPr spc="15" dirty="0"/>
              <a:t> </a:t>
            </a:r>
            <a:r>
              <a:rPr spc="-50" dirty="0"/>
              <a:t>disorders</a:t>
            </a:r>
            <a:r>
              <a:rPr spc="10" dirty="0"/>
              <a:t> </a:t>
            </a:r>
            <a:r>
              <a:rPr spc="25" dirty="0"/>
              <a:t>of </a:t>
            </a:r>
            <a:r>
              <a:rPr spc="-765" dirty="0"/>
              <a:t> </a:t>
            </a:r>
            <a:r>
              <a:rPr spc="-10" dirty="0"/>
              <a:t>heme</a:t>
            </a:r>
            <a:r>
              <a:rPr dirty="0"/>
              <a:t> </a:t>
            </a:r>
            <a:r>
              <a:rPr spc="-105" dirty="0"/>
              <a:t>synthesis,</a:t>
            </a:r>
            <a:r>
              <a:rPr spc="15" dirty="0"/>
              <a:t> </a:t>
            </a:r>
            <a:r>
              <a:rPr spc="-20" dirty="0"/>
              <a:t>characterized</a:t>
            </a:r>
            <a:r>
              <a:rPr spc="20" dirty="0"/>
              <a:t> </a:t>
            </a:r>
            <a:r>
              <a:rPr spc="80" dirty="0"/>
              <a:t>by</a:t>
            </a:r>
            <a:r>
              <a:rPr spc="-5" dirty="0"/>
              <a:t> </a:t>
            </a:r>
            <a:r>
              <a:rPr spc="-15" dirty="0"/>
              <a:t>the </a:t>
            </a:r>
            <a:r>
              <a:rPr spc="-10" dirty="0"/>
              <a:t> </a:t>
            </a:r>
            <a:r>
              <a:rPr spc="-45" dirty="0"/>
              <a:t>increased</a:t>
            </a:r>
            <a:r>
              <a:rPr spc="15" dirty="0"/>
              <a:t> </a:t>
            </a:r>
            <a:r>
              <a:rPr spc="-10" dirty="0"/>
              <a:t>excretion</a:t>
            </a:r>
            <a:r>
              <a:rPr spc="5" dirty="0"/>
              <a:t> </a:t>
            </a:r>
            <a:r>
              <a:rPr spc="25" dirty="0"/>
              <a:t>of</a:t>
            </a:r>
            <a:r>
              <a:rPr dirty="0"/>
              <a:t> </a:t>
            </a:r>
            <a:r>
              <a:rPr spc="-20" dirty="0"/>
              <a:t>porphyrins</a:t>
            </a:r>
            <a:r>
              <a:rPr spc="35" dirty="0"/>
              <a:t> or </a:t>
            </a:r>
            <a:r>
              <a:rPr spc="40" dirty="0"/>
              <a:t> </a:t>
            </a:r>
            <a:r>
              <a:rPr spc="10" dirty="0"/>
              <a:t>porphyrin</a:t>
            </a:r>
            <a:r>
              <a:rPr spc="30" dirty="0"/>
              <a:t> </a:t>
            </a:r>
            <a:r>
              <a:rPr spc="-90" dirty="0"/>
              <a:t>precurcors</a:t>
            </a:r>
            <a:r>
              <a:rPr spc="-90" dirty="0">
                <a:solidFill>
                  <a:srgbClr val="000000"/>
                </a:solidFill>
              </a:rPr>
              <a:t>.</a:t>
            </a:r>
          </a:p>
          <a:p>
            <a:pPr marL="376555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pc="-15" dirty="0">
                <a:solidFill>
                  <a:srgbClr val="000000"/>
                </a:solidFill>
              </a:rPr>
              <a:t>Porphyrias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85" dirty="0">
                <a:solidFill>
                  <a:srgbClr val="000000"/>
                </a:solidFill>
              </a:rPr>
              <a:t>are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0066"/>
                </a:solidFill>
              </a:rPr>
              <a:t>either </a:t>
            </a:r>
            <a:r>
              <a:rPr spc="-10" dirty="0">
                <a:solidFill>
                  <a:srgbClr val="FF0066"/>
                </a:solidFill>
              </a:rPr>
              <a:t>inherited</a:t>
            </a:r>
            <a:r>
              <a:rPr spc="35" dirty="0">
                <a:solidFill>
                  <a:srgbClr val="FF0066"/>
                </a:solidFill>
              </a:rPr>
              <a:t> or</a:t>
            </a:r>
            <a:r>
              <a:rPr dirty="0">
                <a:solidFill>
                  <a:srgbClr val="FF0066"/>
                </a:solidFill>
              </a:rPr>
              <a:t> </a:t>
            </a:r>
            <a:r>
              <a:rPr spc="-35" dirty="0">
                <a:solidFill>
                  <a:srgbClr val="FF0066"/>
                </a:solidFill>
              </a:rPr>
              <a:t>acquired.</a:t>
            </a:r>
          </a:p>
          <a:p>
            <a:pPr marL="376555" marR="5080" indent="-343535">
              <a:lnSpc>
                <a:spcPts val="5040"/>
              </a:lnSpc>
              <a:spcBef>
                <a:spcPts val="25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pc="-145" dirty="0">
                <a:solidFill>
                  <a:srgbClr val="000000"/>
                </a:solidFill>
              </a:rPr>
              <a:t>The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most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80" dirty="0"/>
              <a:t>common</a:t>
            </a:r>
            <a:r>
              <a:rPr spc="15" dirty="0"/>
              <a:t> </a:t>
            </a:r>
            <a:r>
              <a:rPr spc="-20" dirty="0"/>
              <a:t>acquired</a:t>
            </a:r>
            <a:r>
              <a:rPr spc="20" dirty="0"/>
              <a:t> form</a:t>
            </a:r>
            <a:r>
              <a:rPr spc="-15" dirty="0"/>
              <a:t> </a:t>
            </a:r>
            <a:r>
              <a:rPr spc="25" dirty="0"/>
              <a:t>of</a:t>
            </a:r>
            <a:r>
              <a:rPr spc="5" dirty="0"/>
              <a:t> </a:t>
            </a:r>
            <a:r>
              <a:rPr spc="45" dirty="0"/>
              <a:t>porphyria </a:t>
            </a:r>
            <a:r>
              <a:rPr spc="-765" dirty="0"/>
              <a:t> </a:t>
            </a:r>
            <a:r>
              <a:rPr spc="-165" dirty="0"/>
              <a:t>is</a:t>
            </a:r>
            <a:r>
              <a:rPr spc="-10" dirty="0"/>
              <a:t> </a:t>
            </a:r>
            <a:r>
              <a:rPr dirty="0"/>
              <a:t>due</a:t>
            </a:r>
            <a:r>
              <a:rPr spc="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50" dirty="0"/>
              <a:t>lead</a:t>
            </a:r>
            <a:r>
              <a:rPr dirty="0"/>
              <a:t> </a:t>
            </a:r>
            <a:r>
              <a:rPr spc="-65" dirty="0"/>
              <a:t>poisoning.</a:t>
            </a:r>
          </a:p>
        </p:txBody>
      </p:sp>
    </p:spTree>
    <p:extLst>
      <p:ext uri="{BB962C8B-B14F-4D97-AF65-F5344CB8AC3E}">
        <p14:creationId xmlns:p14="http://schemas.microsoft.com/office/powerpoint/2010/main" val="2544343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461518"/>
            <a:ext cx="5254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Classification</a:t>
            </a:r>
            <a:r>
              <a:rPr spc="-30" dirty="0"/>
              <a:t> </a:t>
            </a:r>
            <a:r>
              <a:rPr spc="30" dirty="0"/>
              <a:t>of</a:t>
            </a:r>
            <a:r>
              <a:rPr spc="-10" dirty="0"/>
              <a:t> </a:t>
            </a:r>
            <a:r>
              <a:rPr spc="10" dirty="0"/>
              <a:t>porphyrias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76147"/>
            <a:ext cx="7901940" cy="258572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Erythropoietic</a:t>
            </a:r>
            <a:r>
              <a:rPr sz="2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Arial"/>
                <a:cs typeface="Arial"/>
              </a:rPr>
              <a:t>(bone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C00000"/>
                </a:solidFill>
                <a:latin typeface="Arial"/>
                <a:cs typeface="Arial"/>
              </a:rPr>
              <a:t>marrow):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Enzyme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deficiency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000CC"/>
                </a:solidFill>
                <a:latin typeface="Arial"/>
                <a:cs typeface="Arial"/>
              </a:rPr>
              <a:t>occurs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erythrocytes.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Hepatic: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Enzyme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defect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lies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liver.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241" y="2725038"/>
            <a:ext cx="2694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" dirty="0">
                <a:solidFill>
                  <a:srgbClr val="0000CC"/>
                </a:solidFill>
                <a:latin typeface="Arial"/>
                <a:cs typeface="Arial"/>
              </a:rPr>
              <a:t>Erythropoietic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9671" y="2735656"/>
            <a:ext cx="13893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00CC"/>
                </a:solidFill>
                <a:latin typeface="Arial"/>
                <a:cs typeface="Arial"/>
              </a:rPr>
              <a:t>Hepatic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8114" y="1429257"/>
            <a:ext cx="214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0000CC"/>
                </a:solidFill>
                <a:latin typeface="Arial"/>
                <a:cs typeface="Arial"/>
              </a:rPr>
              <a:t>Porphyrias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2158237"/>
            <a:ext cx="2743200" cy="569595"/>
          </a:xfrm>
          <a:custGeom>
            <a:avLst/>
            <a:gdLst/>
            <a:ahLst/>
            <a:cxnLst/>
            <a:rect l="l" t="t" r="r" b="b"/>
            <a:pathLst>
              <a:path w="2743200" h="569594">
                <a:moveTo>
                  <a:pt x="2743200" y="554482"/>
                </a:moveTo>
                <a:lnTo>
                  <a:pt x="2682240" y="476377"/>
                </a:lnTo>
                <a:lnTo>
                  <a:pt x="2680081" y="473583"/>
                </a:lnTo>
                <a:lnTo>
                  <a:pt x="2676144" y="473075"/>
                </a:lnTo>
                <a:lnTo>
                  <a:pt x="2670556" y="477393"/>
                </a:lnTo>
                <a:lnTo>
                  <a:pt x="2670175" y="481330"/>
                </a:lnTo>
                <a:lnTo>
                  <a:pt x="2672334" y="484124"/>
                </a:lnTo>
                <a:lnTo>
                  <a:pt x="2712148" y="535241"/>
                </a:lnTo>
                <a:lnTo>
                  <a:pt x="1374013" y="0"/>
                </a:lnTo>
                <a:lnTo>
                  <a:pt x="1371600" y="5842"/>
                </a:lnTo>
                <a:lnTo>
                  <a:pt x="1369187" y="0"/>
                </a:lnTo>
                <a:lnTo>
                  <a:pt x="31038" y="535241"/>
                </a:lnTo>
                <a:lnTo>
                  <a:pt x="70866" y="484124"/>
                </a:lnTo>
                <a:lnTo>
                  <a:pt x="73025" y="481330"/>
                </a:lnTo>
                <a:lnTo>
                  <a:pt x="72644" y="477393"/>
                </a:lnTo>
                <a:lnTo>
                  <a:pt x="67056" y="473075"/>
                </a:lnTo>
                <a:lnTo>
                  <a:pt x="63119" y="473583"/>
                </a:lnTo>
                <a:lnTo>
                  <a:pt x="60960" y="476377"/>
                </a:lnTo>
                <a:lnTo>
                  <a:pt x="0" y="554482"/>
                </a:lnTo>
                <a:lnTo>
                  <a:pt x="101473" y="569595"/>
                </a:lnTo>
                <a:lnTo>
                  <a:pt x="104648" y="567182"/>
                </a:lnTo>
                <a:lnTo>
                  <a:pt x="105156" y="563753"/>
                </a:lnTo>
                <a:lnTo>
                  <a:pt x="105791" y="560197"/>
                </a:lnTo>
                <a:lnTo>
                  <a:pt x="103378" y="557022"/>
                </a:lnTo>
                <a:lnTo>
                  <a:pt x="94678" y="555752"/>
                </a:lnTo>
                <a:lnTo>
                  <a:pt x="35814" y="547014"/>
                </a:lnTo>
                <a:lnTo>
                  <a:pt x="13970" y="555752"/>
                </a:lnTo>
                <a:lnTo>
                  <a:pt x="19037" y="553720"/>
                </a:lnTo>
                <a:lnTo>
                  <a:pt x="35814" y="547014"/>
                </a:lnTo>
                <a:lnTo>
                  <a:pt x="1371587" y="12661"/>
                </a:lnTo>
                <a:lnTo>
                  <a:pt x="2707373" y="547014"/>
                </a:lnTo>
                <a:lnTo>
                  <a:pt x="2639822" y="557022"/>
                </a:lnTo>
                <a:lnTo>
                  <a:pt x="2637409" y="560197"/>
                </a:lnTo>
                <a:lnTo>
                  <a:pt x="2638044" y="563753"/>
                </a:lnTo>
                <a:lnTo>
                  <a:pt x="2638552" y="567182"/>
                </a:lnTo>
                <a:lnTo>
                  <a:pt x="2641727" y="569595"/>
                </a:lnTo>
                <a:lnTo>
                  <a:pt x="2734665" y="555752"/>
                </a:lnTo>
                <a:lnTo>
                  <a:pt x="2743200" y="554482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807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118059"/>
            <a:ext cx="5611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Different</a:t>
            </a:r>
            <a:r>
              <a:rPr spc="-25" dirty="0"/>
              <a:t> </a:t>
            </a:r>
            <a:r>
              <a:rPr spc="-20" dirty="0"/>
              <a:t>types</a:t>
            </a:r>
            <a:r>
              <a:rPr spc="-5" dirty="0"/>
              <a:t> </a:t>
            </a:r>
            <a:r>
              <a:rPr spc="35" dirty="0"/>
              <a:t>of</a:t>
            </a:r>
            <a:r>
              <a:rPr spc="-50" dirty="0"/>
              <a:t> </a:t>
            </a:r>
            <a:r>
              <a:rPr spc="15" dirty="0"/>
              <a:t>porphyrias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81227"/>
            <a:ext cx="9144000" cy="6103620"/>
            <a:chOff x="0" y="681227"/>
            <a:chExt cx="9144000" cy="6103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1227"/>
              <a:ext cx="9143999" cy="883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57527"/>
              <a:ext cx="9143999" cy="7406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90572"/>
              <a:ext cx="9143999" cy="7406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23616"/>
              <a:ext cx="9143999" cy="10546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070604"/>
              <a:ext cx="9143999" cy="14904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553456"/>
              <a:ext cx="9143999" cy="7757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321550"/>
              <a:ext cx="9143999" cy="4632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9785" y="694690"/>
            <a:ext cx="766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015" algn="l"/>
                <a:tab pos="6107430" algn="l"/>
              </a:tabLst>
            </a:pPr>
            <a:r>
              <a:rPr sz="1800" b="1" spc="-70" dirty="0">
                <a:solidFill>
                  <a:srgbClr val="FFFF00"/>
                </a:solidFill>
                <a:latin typeface="Tahoma"/>
                <a:cs typeface="Tahoma"/>
              </a:rPr>
              <a:t>Type</a:t>
            </a:r>
            <a:r>
              <a:rPr sz="1800" b="1" spc="-2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FFFF00"/>
                </a:solidFill>
                <a:latin typeface="Tahoma"/>
                <a:cs typeface="Tahoma"/>
              </a:rPr>
              <a:t>of</a:t>
            </a:r>
            <a:r>
              <a:rPr sz="1800" b="1" spc="-1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00"/>
                </a:solidFill>
                <a:latin typeface="Tahoma"/>
                <a:cs typeface="Tahoma"/>
              </a:rPr>
              <a:t>porphyria	</a:t>
            </a:r>
            <a:r>
              <a:rPr sz="1800" b="1" spc="-85" dirty="0">
                <a:solidFill>
                  <a:srgbClr val="FFFF00"/>
                </a:solidFill>
                <a:latin typeface="Tahoma"/>
                <a:cs typeface="Tahoma"/>
              </a:rPr>
              <a:t>Enzyme</a:t>
            </a:r>
            <a:r>
              <a:rPr sz="1800" b="1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Tahoma"/>
                <a:cs typeface="Tahoma"/>
              </a:rPr>
              <a:t>defect	</a:t>
            </a:r>
            <a:r>
              <a:rPr sz="1800" b="1" spc="-95" dirty="0">
                <a:solidFill>
                  <a:srgbClr val="FFFF00"/>
                </a:solidFill>
                <a:latin typeface="Tahoma"/>
                <a:cs typeface="Tahoma"/>
              </a:rPr>
              <a:t>Characteristics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087" y="1570101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Acute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intermittent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porphyria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1467" y="1006221"/>
            <a:ext cx="2191385" cy="11379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1240"/>
              </a:spcBef>
            </a:pP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HEPATIC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40"/>
              </a:spcBef>
            </a:pPr>
            <a:r>
              <a:rPr sz="1800" b="1" spc="5" dirty="0">
                <a:latin typeface="Arial"/>
                <a:cs typeface="Arial"/>
              </a:rPr>
              <a:t>Uroporphyrinogen </a:t>
            </a:r>
            <a:r>
              <a:rPr sz="1800" b="1" spc="60" dirty="0">
                <a:latin typeface="Arial"/>
                <a:cs typeface="Arial"/>
              </a:rPr>
              <a:t>I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synthase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065" y="1570101"/>
            <a:ext cx="2977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Abdominal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pain,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neuropsychiatric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symptoms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087" y="2303145"/>
            <a:ext cx="268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Porphyria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cutanea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tarda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1467" y="2303145"/>
            <a:ext cx="205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Urop</a:t>
            </a:r>
            <a:r>
              <a:rPr sz="1800" b="1" spc="15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rphyrino</a:t>
            </a:r>
            <a:r>
              <a:rPr sz="1800" b="1" spc="15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en  </a:t>
            </a:r>
            <a:r>
              <a:rPr sz="1800" b="1" spc="10" dirty="0">
                <a:latin typeface="Arial"/>
                <a:cs typeface="Arial"/>
              </a:rPr>
              <a:t>decarboxylase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4065" y="2303145"/>
            <a:ext cx="1729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Photosensitivity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087" y="3036189"/>
            <a:ext cx="1734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Arial"/>
                <a:cs typeface="Arial"/>
              </a:rPr>
              <a:t>Hereditary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" dirty="0">
                <a:latin typeface="Arial"/>
                <a:cs typeface="Arial"/>
              </a:rPr>
              <a:t>coproporphyria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1467" y="3036189"/>
            <a:ext cx="2309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Coproporphyrinogen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latin typeface="Arial"/>
                <a:cs typeface="Arial"/>
              </a:rPr>
              <a:t>oxidase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6716" y="3036189"/>
            <a:ext cx="3094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Abdominal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pain,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Photosensitivity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, 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neuropsychiatric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symptoms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087" y="4083811"/>
            <a:ext cx="225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Arial"/>
                <a:cs typeface="Arial"/>
              </a:rPr>
              <a:t>Variegate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porphyria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1467" y="4083811"/>
            <a:ext cx="224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P</a:t>
            </a:r>
            <a:r>
              <a:rPr sz="1800" b="1" spc="-35" dirty="0">
                <a:latin typeface="Arial"/>
                <a:cs typeface="Arial"/>
              </a:rPr>
              <a:t>r</a:t>
            </a:r>
            <a:r>
              <a:rPr sz="1800" b="1" spc="10" dirty="0">
                <a:latin typeface="Arial"/>
                <a:cs typeface="Arial"/>
              </a:rPr>
              <a:t>otoporphyrinog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n  </a:t>
            </a:r>
            <a:r>
              <a:rPr sz="1800" b="1" spc="15" dirty="0">
                <a:latin typeface="Arial"/>
                <a:cs typeface="Arial"/>
              </a:rPr>
              <a:t>oxidase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6716" y="4083811"/>
            <a:ext cx="3094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Abdominal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pain,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Photosensitivity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, 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neuropsychiatric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symptoms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4942" y="5131053"/>
            <a:ext cx="321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ERYTHR</a:t>
            </a:r>
            <a:r>
              <a:rPr sz="1800" b="1" spc="-14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PO</a:t>
            </a:r>
            <a:r>
              <a:rPr sz="1800" b="1" spc="-130" dirty="0">
                <a:solidFill>
                  <a:srgbClr val="FFFF00"/>
                </a:solidFill>
                <a:latin typeface="Arial"/>
                <a:cs typeface="Arial"/>
              </a:rPr>
              <a:t>IETI</a:t>
            </a:r>
            <a:r>
              <a:rPr sz="1800" b="1" spc="-19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PO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RPH</a:t>
            </a:r>
            <a:r>
              <a:rPr sz="1800" b="1" spc="-50" dirty="0">
                <a:solidFill>
                  <a:srgbClr val="FFFF00"/>
                </a:solidFill>
                <a:latin typeface="Arial"/>
                <a:cs typeface="Arial"/>
              </a:rPr>
              <a:t>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6087" y="5567578"/>
            <a:ext cx="269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Congenital 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erythropoietic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porphyria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1467" y="5567578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"/>
                <a:cs typeface="Arial"/>
              </a:rPr>
              <a:t>Uroporphyrinogen </a:t>
            </a:r>
            <a:r>
              <a:rPr sz="1800" b="1" spc="55" dirty="0">
                <a:latin typeface="Arial"/>
                <a:cs typeface="Arial"/>
              </a:rPr>
              <a:t>III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cosynthase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065" y="5567578"/>
            <a:ext cx="294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Photos</a:t>
            </a:r>
            <a:r>
              <a:rPr sz="1800" b="1" spc="-4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114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25" dirty="0">
                <a:latin typeface="Arial"/>
                <a:cs typeface="Arial"/>
              </a:rPr>
              <a:t>v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90" dirty="0">
                <a:latin typeface="Arial"/>
                <a:cs typeface="Arial"/>
              </a:rPr>
              <a:t>y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increa</a:t>
            </a:r>
            <a:r>
              <a:rPr sz="1800" b="1" spc="-45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ed  </a:t>
            </a:r>
            <a:r>
              <a:rPr sz="1800" b="1" spc="-45" dirty="0">
                <a:latin typeface="Arial"/>
                <a:cs typeface="Arial"/>
              </a:rPr>
              <a:t>hemolysis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087" y="6335064"/>
            <a:ext cx="1705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Protoporphyria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01467" y="6335064"/>
            <a:ext cx="161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Ferrochelatase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4065" y="6335064"/>
            <a:ext cx="172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Photosensitivity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4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598" y="171703"/>
            <a:ext cx="3534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Hepatic</a:t>
            </a:r>
            <a:r>
              <a:rPr spc="-70" dirty="0"/>
              <a:t> </a:t>
            </a:r>
            <a:r>
              <a:rPr spc="50" dirty="0"/>
              <a:t>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31443"/>
            <a:ext cx="8465185" cy="514794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85" dirty="0">
                <a:solidFill>
                  <a:srgbClr val="C00000"/>
                </a:solidFill>
                <a:latin typeface="Arial"/>
                <a:cs typeface="Arial"/>
              </a:rPr>
              <a:t>Acute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Arial"/>
                <a:cs typeface="Arial"/>
              </a:rPr>
              <a:t>intermittent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C00000"/>
                </a:solidFill>
                <a:latin typeface="Arial"/>
                <a:cs typeface="Arial"/>
              </a:rPr>
              <a:t>porphyria: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8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defect: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Uroporphyrinogen</a:t>
            </a:r>
            <a:r>
              <a:rPr sz="2800" b="1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synthase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Characteristic</a:t>
            </a:r>
            <a:r>
              <a:rPr sz="28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Arial"/>
                <a:cs typeface="Arial"/>
              </a:rPr>
              <a:t>features: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35" dirty="0">
                <a:latin typeface="Arial"/>
                <a:cs typeface="Arial"/>
              </a:rPr>
              <a:t>Increased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excretio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orpho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ilinogen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i="1" spc="125" dirty="0">
                <a:solidFill>
                  <a:srgbClr val="0000CC"/>
                </a:solidFill>
                <a:latin typeface="Times New Roman"/>
                <a:cs typeface="Times New Roman"/>
              </a:rPr>
              <a:t>γ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-</a:t>
            </a:r>
            <a:r>
              <a:rPr sz="2800" b="1" spc="-155" dirty="0">
                <a:solidFill>
                  <a:srgbClr val="0000CC"/>
                </a:solidFill>
                <a:latin typeface="Arial"/>
                <a:cs typeface="Arial"/>
              </a:rPr>
              <a:t>AL</a:t>
            </a:r>
            <a:r>
              <a:rPr sz="2800" b="1" spc="-17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113664" indent="-342900">
              <a:lnSpc>
                <a:spcPts val="504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Urine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gets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darkened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on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exposure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0000CC"/>
                </a:solidFill>
                <a:latin typeface="Arial"/>
                <a:cs typeface="Arial"/>
              </a:rPr>
              <a:t>air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due to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conversion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porphobilinogen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porphobilin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35"/>
              </a:spcBef>
            </a:pP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porphyrin.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usually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expressed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FF0066"/>
                </a:solidFill>
                <a:latin typeface="Arial"/>
                <a:cs typeface="Arial"/>
              </a:rPr>
              <a:t>after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puberty.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950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882" y="704799"/>
            <a:ext cx="2040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Symptoms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64415"/>
            <a:ext cx="7740015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9225" indent="-343535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omin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00" b="1" spc="8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in,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miting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car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io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ascul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r  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abnormalities.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Neuropsychiatric</a:t>
            </a:r>
            <a:r>
              <a:rPr sz="2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distrubances-</a:t>
            </a:r>
            <a:r>
              <a:rPr sz="28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due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reduced </a:t>
            </a:r>
            <a:r>
              <a:rPr sz="2800" b="1" spc="-7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activity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tryptophan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pyrrolase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(caused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2800" b="1" spc="-7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depleted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heme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levels)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resulting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accumulatio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tryptop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ha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90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-  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hydroxytryptamine</a:t>
            </a:r>
            <a:r>
              <a:rPr sz="2800" b="1" spc="3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049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84245"/>
            <a:ext cx="7973059" cy="540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2615" indent="-343535">
              <a:lnSpc>
                <a:spcPct val="14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Symptoms </a:t>
            </a:r>
            <a:r>
              <a:rPr sz="2800" b="1" spc="85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more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severe 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after </a:t>
            </a:r>
            <a:r>
              <a:rPr sz="2800" b="1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administration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of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drugs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0066"/>
                </a:solidFill>
                <a:latin typeface="Arial"/>
                <a:cs typeface="Arial"/>
              </a:rPr>
              <a:t>(e.g.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barbiturates)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0066"/>
                </a:solidFill>
                <a:latin typeface="Arial"/>
                <a:cs typeface="Arial"/>
              </a:rPr>
              <a:t>induce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0066"/>
                </a:solidFill>
                <a:latin typeface="Arial"/>
                <a:cs typeface="Arial"/>
              </a:rPr>
              <a:t>synthesis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0066"/>
                </a:solidFill>
                <a:latin typeface="Arial"/>
                <a:cs typeface="Arial"/>
              </a:rPr>
              <a:t>cytochrome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315" dirty="0">
                <a:solidFill>
                  <a:srgbClr val="FF0066"/>
                </a:solidFill>
                <a:latin typeface="Arial"/>
                <a:cs typeface="Arial"/>
              </a:rPr>
              <a:t>P450.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ts val="471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200" dirty="0">
                <a:latin typeface="Arial"/>
                <a:cs typeface="Arial"/>
              </a:rPr>
              <a:t>Thi</a:t>
            </a:r>
            <a:r>
              <a:rPr sz="2800" b="1" spc="-21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du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increased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activity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0000CC"/>
                </a:solidFill>
                <a:latin typeface="Arial"/>
                <a:cs typeface="Arial"/>
              </a:rPr>
              <a:t>ALA 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sy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thase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00CC"/>
                </a:solidFill>
                <a:latin typeface="Arial"/>
                <a:cs typeface="Arial"/>
              </a:rPr>
              <a:t>causin</a:t>
            </a:r>
            <a:r>
              <a:rPr sz="2800" b="1" spc="-100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accumulatio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000CC"/>
                </a:solidFill>
                <a:latin typeface="Arial"/>
                <a:cs typeface="Arial"/>
              </a:rPr>
              <a:t>PB</a:t>
            </a:r>
            <a:r>
              <a:rPr sz="2800" b="1" spc="-180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0000CC"/>
                </a:solidFill>
                <a:latin typeface="Arial"/>
                <a:cs typeface="Arial"/>
              </a:rPr>
              <a:t>ALA.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40" dirty="0">
                <a:latin typeface="Arial"/>
                <a:cs typeface="Arial"/>
              </a:rPr>
              <a:t>These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patients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not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photosensitive.</a:t>
            </a:r>
            <a:endParaRPr sz="2800">
              <a:latin typeface="Arial"/>
              <a:cs typeface="Arial"/>
            </a:endParaRPr>
          </a:p>
          <a:p>
            <a:pPr marL="355600" marR="325755" indent="-343535">
              <a:lnSpc>
                <a:spcPct val="14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treated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FF0066"/>
                </a:solidFill>
                <a:latin typeface="Arial"/>
                <a:cs typeface="Arial"/>
              </a:rPr>
              <a:t>by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administration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800" b="1" spc="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hematin,</a:t>
            </a:r>
            <a:r>
              <a:rPr sz="2800" b="1" spc="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it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0066"/>
                </a:solidFill>
                <a:latin typeface="Arial"/>
                <a:cs typeface="Arial"/>
              </a:rPr>
              <a:t>inhibits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FF0066"/>
                </a:solidFill>
                <a:latin typeface="Arial"/>
                <a:cs typeface="Arial"/>
              </a:rPr>
              <a:t>ALA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syt</a:t>
            </a:r>
            <a:r>
              <a:rPr sz="2800" b="1" spc="-6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2800" b="1" spc="-35" dirty="0">
                <a:solidFill>
                  <a:srgbClr val="FF0066"/>
                </a:solidFill>
                <a:latin typeface="Arial"/>
                <a:cs typeface="Arial"/>
              </a:rPr>
              <a:t>thase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FF0066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0066"/>
                </a:solidFill>
                <a:latin typeface="Arial"/>
                <a:cs typeface="Arial"/>
              </a:rPr>
              <a:t>accumulatio</a:t>
            </a: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2800" b="1" spc="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of 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porphobilinogen.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4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0638" y="482930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Torture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521332"/>
            <a:ext cx="2099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Parrilla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Porphyria</a:t>
            </a:r>
            <a:r>
              <a:rPr spc="-55" dirty="0"/>
              <a:t> </a:t>
            </a:r>
            <a:r>
              <a:rPr spc="-15" dirty="0"/>
              <a:t>cutanea</a:t>
            </a:r>
            <a:r>
              <a:rPr spc="-35" dirty="0"/>
              <a:t> </a:t>
            </a:r>
            <a:r>
              <a:rPr spc="100" dirty="0"/>
              <a:t>tarda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70405"/>
            <a:ext cx="767524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200" dirty="0">
                <a:latin typeface="Arial"/>
                <a:cs typeface="Arial"/>
              </a:rPr>
              <a:t>This</a:t>
            </a:r>
            <a:r>
              <a:rPr sz="2800" b="1" spc="-195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 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also </a:t>
            </a:r>
            <a:r>
              <a:rPr sz="2800" b="1" spc="75" dirty="0">
                <a:solidFill>
                  <a:srgbClr val="C00000"/>
                </a:solidFill>
                <a:latin typeface="Arial"/>
                <a:cs typeface="Arial"/>
              </a:rPr>
              <a:t>known </a:t>
            </a: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as 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cutaneous 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hepatic 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C00000"/>
                </a:solidFill>
                <a:latin typeface="Arial"/>
                <a:cs typeface="Arial"/>
              </a:rPr>
              <a:t>por</a:t>
            </a:r>
            <a:r>
              <a:rPr sz="2800" b="1" spc="1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C00000"/>
                </a:solidFill>
                <a:latin typeface="Arial"/>
                <a:cs typeface="Arial"/>
              </a:rPr>
              <a:t>hy</a:t>
            </a:r>
            <a:r>
              <a:rPr sz="2800" b="1" spc="3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75" dirty="0">
                <a:solidFill>
                  <a:srgbClr val="C00000"/>
                </a:solidFill>
                <a:latin typeface="Arial"/>
                <a:cs typeface="Arial"/>
              </a:rPr>
              <a:t>ia</a:t>
            </a:r>
            <a:r>
              <a:rPr sz="2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latin typeface="Arial"/>
                <a:cs typeface="Arial"/>
              </a:rPr>
              <a:t>&amp;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the </a:t>
            </a:r>
            <a:r>
              <a:rPr sz="2800" b="1" spc="-100" dirty="0">
                <a:solidFill>
                  <a:srgbClr val="C00000"/>
                </a:solidFill>
                <a:latin typeface="Arial"/>
                <a:cs typeface="Arial"/>
              </a:rPr>
              <a:t>mos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C00000"/>
                </a:solidFill>
                <a:latin typeface="Arial"/>
                <a:cs typeface="Arial"/>
              </a:rPr>
              <a:t>commo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C00000"/>
                </a:solidFill>
                <a:latin typeface="Arial"/>
                <a:cs typeface="Arial"/>
              </a:rPr>
              <a:t>por</a:t>
            </a:r>
            <a:r>
              <a:rPr sz="2800" b="1" spc="1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C00000"/>
                </a:solidFill>
                <a:latin typeface="Arial"/>
                <a:cs typeface="Arial"/>
              </a:rPr>
              <a:t>hy</a:t>
            </a:r>
            <a:r>
              <a:rPr sz="2800" b="1" spc="3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75" dirty="0">
                <a:solidFill>
                  <a:srgbClr val="C00000"/>
                </a:solidFill>
                <a:latin typeface="Arial"/>
                <a:cs typeface="Arial"/>
              </a:rPr>
              <a:t>ia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154305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associated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liver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damage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caused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2800" b="1" spc="-7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alcohol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overconsumption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 or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iron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overload.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deficiency: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Uroporphyrinogen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decarboxylase.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327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545" y="293877"/>
            <a:ext cx="4292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Characteristic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2943"/>
            <a:ext cx="8070850" cy="540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30" dirty="0">
                <a:latin typeface="Arial"/>
                <a:cs typeface="Arial"/>
              </a:rPr>
              <a:t>l</a:t>
            </a:r>
            <a:r>
              <a:rPr sz="2800" b="1" spc="-60" dirty="0">
                <a:latin typeface="Arial"/>
                <a:cs typeface="Arial"/>
              </a:rPr>
              <a:t>n</a:t>
            </a:r>
            <a:r>
              <a:rPr sz="2800" b="1" spc="-175" dirty="0">
                <a:latin typeface="Arial"/>
                <a:cs typeface="Arial"/>
              </a:rPr>
              <a:t>c</a:t>
            </a:r>
            <a:r>
              <a:rPr sz="2800" b="1" spc="-114" dirty="0">
                <a:latin typeface="Arial"/>
                <a:cs typeface="Arial"/>
              </a:rPr>
              <a:t>r</a:t>
            </a:r>
            <a:r>
              <a:rPr sz="2800" b="1" spc="-10" dirty="0">
                <a:latin typeface="Arial"/>
                <a:cs typeface="Arial"/>
              </a:rPr>
              <a:t>ease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exc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etion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uropor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hy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00" b="1" spc="-135" dirty="0">
                <a:solidFill>
                  <a:srgbClr val="0000CC"/>
                </a:solidFill>
                <a:latin typeface="Arial"/>
                <a:cs typeface="Arial"/>
              </a:rPr>
              <a:t>ins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ll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0000CC"/>
                </a:solidFill>
                <a:latin typeface="Arial"/>
                <a:cs typeface="Arial"/>
              </a:rPr>
              <a:t>&amp;  </a:t>
            </a:r>
            <a:r>
              <a:rPr sz="2800" b="1" spc="70" dirty="0">
                <a:solidFill>
                  <a:srgbClr val="0000CC"/>
                </a:solidFill>
                <a:latin typeface="Arial"/>
                <a:cs typeface="Arial"/>
              </a:rPr>
              <a:t>rarely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porphobilinogen.</a:t>
            </a:r>
            <a:endParaRPr sz="2800">
              <a:latin typeface="Arial"/>
              <a:cs typeface="Arial"/>
            </a:endParaRPr>
          </a:p>
          <a:p>
            <a:pPr marL="355600" marR="993140" indent="-342900">
              <a:lnSpc>
                <a:spcPct val="14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70" dirty="0">
                <a:latin typeface="Arial"/>
                <a:cs typeface="Arial"/>
              </a:rPr>
              <a:t>Cutaneous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photosensitivity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00CC"/>
                </a:solidFill>
                <a:latin typeface="Arial"/>
                <a:cs typeface="Arial"/>
              </a:rPr>
              <a:t>most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important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00CC"/>
                </a:solidFill>
                <a:latin typeface="Arial"/>
                <a:cs typeface="Arial"/>
              </a:rPr>
              <a:t>clinical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manifestation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of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these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45" dirty="0">
                <a:latin typeface="Arial"/>
                <a:cs typeface="Arial"/>
              </a:rPr>
              <a:t>patients.</a:t>
            </a:r>
            <a:endParaRPr sz="2800">
              <a:latin typeface="Arial"/>
              <a:cs typeface="Arial"/>
            </a:endParaRPr>
          </a:p>
          <a:p>
            <a:pPr marL="355600" marR="668020" indent="-342900">
              <a:lnSpc>
                <a:spcPts val="471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0" dirty="0">
                <a:solidFill>
                  <a:srgbClr val="FF0066"/>
                </a:solidFill>
                <a:latin typeface="Arial"/>
                <a:cs typeface="Arial"/>
              </a:rPr>
              <a:t>Skin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fragility,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0066"/>
                </a:solidFill>
                <a:latin typeface="Arial"/>
                <a:cs typeface="Arial"/>
              </a:rPr>
              <a:t>scarring,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0066"/>
                </a:solidFill>
                <a:latin typeface="Arial"/>
                <a:cs typeface="Arial"/>
              </a:rPr>
              <a:t>sclerodermoid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0066"/>
                </a:solidFill>
                <a:latin typeface="Arial"/>
                <a:cs typeface="Arial"/>
              </a:rPr>
              <a:t>skin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0066"/>
                </a:solidFill>
                <a:latin typeface="Arial"/>
                <a:cs typeface="Arial"/>
              </a:rPr>
              <a:t>changes.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Liver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exhibits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fluorescence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due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high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340"/>
              </a:spcBef>
            </a:pP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concentration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accumulated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porphyrins.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520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0"/>
              <a:ext cx="5105400" cy="6705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0"/>
              <a:ext cx="46481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217920"/>
              <a:ext cx="9144000" cy="640080"/>
            </a:xfrm>
            <a:custGeom>
              <a:avLst/>
              <a:gdLst/>
              <a:ahLst/>
              <a:cxnLst/>
              <a:rect l="l" t="t" r="r" b="b"/>
              <a:pathLst>
                <a:path w="9144000" h="640079">
                  <a:moveTo>
                    <a:pt x="9144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9144000" y="6400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8845" y="6238747"/>
            <a:ext cx="4767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Porphyria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cutanea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tarda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234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660" y="842518"/>
            <a:ext cx="5276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Hereditary</a:t>
            </a:r>
            <a:r>
              <a:rPr spc="-45" dirty="0"/>
              <a:t> </a:t>
            </a:r>
            <a:r>
              <a:rPr spc="15" dirty="0"/>
              <a:t>coproporphyria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0405"/>
            <a:ext cx="8030845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defect: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Coproporphyrinogen</a:t>
            </a:r>
            <a:r>
              <a:rPr sz="2800" b="1" spc="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oxidase.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Coproporphyrinogen</a:t>
            </a:r>
            <a:r>
              <a:rPr sz="2800" b="1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lll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intermediates </a:t>
            </a:r>
            <a:r>
              <a:rPr sz="2800" b="1" spc="-7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800" b="1" spc="-160" dirty="0">
                <a:solidFill>
                  <a:srgbClr val="0000CC"/>
                </a:solidFill>
                <a:latin typeface="Arial"/>
                <a:cs typeface="Arial"/>
              </a:rPr>
              <a:t>ALA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0000CC"/>
                </a:solidFill>
                <a:latin typeface="Arial"/>
                <a:cs typeface="Arial"/>
              </a:rPr>
              <a:t>PBC</a:t>
            </a:r>
            <a:r>
              <a:rPr sz="2800" b="1" spc="-13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hem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e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sy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-110" dirty="0">
                <a:solidFill>
                  <a:srgbClr val="0000CC"/>
                </a:solidFill>
                <a:latin typeface="Arial"/>
                <a:cs typeface="Arial"/>
              </a:rPr>
              <a:t>thesis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prior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blockade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excreted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urine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00CC"/>
                </a:solidFill>
                <a:latin typeface="Arial"/>
                <a:cs typeface="Arial"/>
              </a:rPr>
              <a:t>feces.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patients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0066"/>
                </a:solidFill>
                <a:latin typeface="Arial"/>
                <a:cs typeface="Arial"/>
              </a:rPr>
              <a:t>are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photosensitive.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4700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882" y="903173"/>
            <a:ext cx="2040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Symptoms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922805"/>
            <a:ext cx="76073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985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65" dirty="0">
                <a:latin typeface="Arial"/>
                <a:cs typeface="Arial"/>
              </a:rPr>
              <a:t>Symptoms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85" dirty="0">
                <a:latin typeface="Arial"/>
                <a:cs typeface="Arial"/>
              </a:rPr>
              <a:t>are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similar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to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FF0066"/>
                </a:solidFill>
                <a:latin typeface="Arial"/>
                <a:cs typeface="Arial"/>
              </a:rPr>
              <a:t>acute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intermittent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0066"/>
                </a:solidFill>
                <a:latin typeface="Arial"/>
                <a:cs typeface="Arial"/>
              </a:rPr>
              <a:t>porphyria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Ab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omi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9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50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pain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vomit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cardiovascu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800" b="1" spc="85" dirty="0">
                <a:solidFill>
                  <a:srgbClr val="0000CC"/>
                </a:solidFill>
                <a:latin typeface="Arial"/>
                <a:cs typeface="Arial"/>
              </a:rPr>
              <a:t>ar 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abnormalities.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4158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512"/>
            <a:ext cx="774001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Neuropsychiatric</a:t>
            </a:r>
            <a:r>
              <a:rPr sz="2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distrubances</a:t>
            </a:r>
            <a:r>
              <a:rPr sz="2800" b="1" spc="-70" dirty="0">
                <a:latin typeface="Arial"/>
                <a:cs typeface="Arial"/>
              </a:rPr>
              <a:t>-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due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reduced </a:t>
            </a:r>
            <a:r>
              <a:rPr sz="2800" b="1" spc="-7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activity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tryptophan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pyrrolase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(caused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2800" b="1" spc="-7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depleted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heme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levels)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00CC"/>
                </a:solidFill>
                <a:latin typeface="Arial"/>
                <a:cs typeface="Arial"/>
              </a:rPr>
              <a:t>resulting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accumulatio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0000CC"/>
                </a:solidFill>
                <a:latin typeface="Arial"/>
                <a:cs typeface="Arial"/>
              </a:rPr>
              <a:t>tryptop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ha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90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-  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hydroxytryptamine</a:t>
            </a:r>
            <a:r>
              <a:rPr sz="2800" b="1" spc="3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93345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treated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FF0066"/>
                </a:solidFill>
                <a:latin typeface="Arial"/>
                <a:cs typeface="Arial"/>
              </a:rPr>
              <a:t>by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administration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hematin,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it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0066"/>
                </a:solidFill>
                <a:latin typeface="Arial"/>
                <a:cs typeface="Arial"/>
              </a:rPr>
              <a:t>inhibits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FF0066"/>
                </a:solidFill>
                <a:latin typeface="Arial"/>
                <a:cs typeface="Arial"/>
              </a:rPr>
              <a:t>ALA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0066"/>
                </a:solidFill>
                <a:latin typeface="Arial"/>
                <a:cs typeface="Arial"/>
              </a:rPr>
              <a:t>stnt</a:t>
            </a:r>
            <a:r>
              <a:rPr sz="2800" b="1" spc="-110" dirty="0">
                <a:solidFill>
                  <a:srgbClr val="FF0066"/>
                </a:solidFill>
                <a:latin typeface="Arial"/>
                <a:cs typeface="Arial"/>
              </a:rPr>
              <a:t>h</a:t>
            </a:r>
            <a:r>
              <a:rPr sz="2800" b="1" spc="-35" dirty="0">
                <a:solidFill>
                  <a:srgbClr val="FF0066"/>
                </a:solidFill>
                <a:latin typeface="Arial"/>
                <a:cs typeface="Arial"/>
              </a:rPr>
              <a:t>as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2800" b="1" spc="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FF0066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160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2800" b="1" spc="-75" dirty="0">
                <a:solidFill>
                  <a:srgbClr val="FF0066"/>
                </a:solidFill>
                <a:latin typeface="Arial"/>
                <a:cs typeface="Arial"/>
              </a:rPr>
              <a:t>ccumulatio</a:t>
            </a:r>
            <a:r>
              <a:rPr sz="2800" b="1" spc="-8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2800" b="1" spc="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of 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porphobilinogen.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0719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598" y="324103"/>
            <a:ext cx="39928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Variegate</a:t>
            </a:r>
            <a:r>
              <a:rPr spc="-50" dirty="0"/>
              <a:t> </a:t>
            </a:r>
            <a:r>
              <a:rPr spc="50" dirty="0"/>
              <a:t>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8168"/>
            <a:ext cx="8197215" cy="49650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defect: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Protoporphyrinogen</a:t>
            </a:r>
            <a:r>
              <a:rPr sz="24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0066"/>
                </a:solidFill>
                <a:latin typeface="Arial"/>
                <a:cs typeface="Arial"/>
              </a:rPr>
              <a:t>oxidase</a:t>
            </a:r>
            <a:endParaRPr sz="2400">
              <a:latin typeface="Arial"/>
              <a:cs typeface="Arial"/>
            </a:endParaRPr>
          </a:p>
          <a:p>
            <a:pPr marL="355600" marR="292735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25" dirty="0">
                <a:latin typeface="Arial"/>
                <a:cs typeface="Arial"/>
              </a:rPr>
              <a:t>Due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to </a:t>
            </a:r>
            <a:r>
              <a:rPr sz="2400" b="1" spc="-90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blockade,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protoporphyrin</a:t>
            </a:r>
            <a:r>
              <a:rPr sz="24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0000CC"/>
                </a:solidFill>
                <a:latin typeface="Arial"/>
                <a:cs typeface="Arial"/>
              </a:rPr>
              <a:t>lX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required</a:t>
            </a:r>
            <a:r>
              <a:rPr sz="24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2400" b="1" spc="-6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ultimate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0000CC"/>
                </a:solidFill>
                <a:latin typeface="Arial"/>
                <a:cs typeface="Arial"/>
              </a:rPr>
              <a:t>synthesis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heme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Arial"/>
                <a:cs typeface="Arial"/>
              </a:rPr>
              <a:t>not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00CC"/>
                </a:solidFill>
                <a:latin typeface="Arial"/>
                <a:cs typeface="Arial"/>
              </a:rPr>
              <a:t>produced.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latin typeface="Arial"/>
                <a:cs typeface="Arial"/>
              </a:rPr>
              <a:t>Almost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0000CC"/>
                </a:solidFill>
                <a:latin typeface="Arial"/>
                <a:cs typeface="Arial"/>
              </a:rPr>
              <a:t>all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intermediates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Arial"/>
                <a:cs typeface="Arial"/>
              </a:rPr>
              <a:t>(porphobilinogen, </a:t>
            </a:r>
            <a:r>
              <a:rPr sz="2400" b="1" spc="-15" dirty="0">
                <a:solidFill>
                  <a:srgbClr val="0000CC"/>
                </a:solidFill>
                <a:latin typeface="Arial"/>
                <a:cs typeface="Arial"/>
              </a:rPr>
              <a:t> coproporphyrin,</a:t>
            </a:r>
            <a:r>
              <a:rPr sz="24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uroporphyrin,</a:t>
            </a:r>
            <a:r>
              <a:rPr sz="24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protoporphyrin</a:t>
            </a:r>
            <a:r>
              <a:rPr sz="24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00CC"/>
                </a:solidFill>
                <a:latin typeface="Arial"/>
                <a:cs typeface="Arial"/>
              </a:rPr>
              <a:t>etc.)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400" b="1" spc="-6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heme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0000CC"/>
                </a:solidFill>
                <a:latin typeface="Arial"/>
                <a:cs typeface="Arial"/>
              </a:rPr>
              <a:t>synthesis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0000CC"/>
                </a:solidFill>
                <a:latin typeface="Arial"/>
                <a:cs typeface="Arial"/>
              </a:rPr>
              <a:t>accumulate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0000CC"/>
                </a:solidFill>
                <a:latin typeface="Arial"/>
                <a:cs typeface="Arial"/>
              </a:rPr>
              <a:t>body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excreted </a:t>
            </a:r>
            <a:r>
              <a:rPr sz="2400" b="1" spc="-6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urine</a:t>
            </a:r>
            <a:r>
              <a:rPr sz="24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00CC"/>
                </a:solidFill>
                <a:latin typeface="Arial"/>
                <a:cs typeface="Arial"/>
              </a:rPr>
              <a:t>feces.</a:t>
            </a:r>
            <a:endParaRPr sz="2400">
              <a:latin typeface="Arial"/>
              <a:cs typeface="Arial"/>
            </a:endParaRPr>
          </a:p>
          <a:p>
            <a:pPr marL="355600" marR="304165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25" dirty="0">
                <a:latin typeface="Arial"/>
                <a:cs typeface="Arial"/>
              </a:rPr>
              <a:t>The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urine</a:t>
            </a:r>
            <a:r>
              <a:rPr sz="24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0066"/>
                </a:solidFill>
                <a:latin typeface="Arial"/>
                <a:cs typeface="Arial"/>
              </a:rPr>
              <a:t>these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patients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0066"/>
                </a:solidFill>
                <a:latin typeface="Arial"/>
                <a:cs typeface="Arial"/>
              </a:rPr>
              <a:t>is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66"/>
                </a:solidFill>
                <a:latin typeface="Arial"/>
                <a:cs typeface="Arial"/>
              </a:rPr>
              <a:t>coloured</a:t>
            </a:r>
            <a:r>
              <a:rPr sz="24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0066"/>
                </a:solidFill>
                <a:latin typeface="Arial"/>
                <a:cs typeface="Arial"/>
              </a:rPr>
              <a:t>&amp;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66"/>
                </a:solidFill>
                <a:latin typeface="Arial"/>
                <a:cs typeface="Arial"/>
              </a:rPr>
              <a:t>they</a:t>
            </a:r>
            <a:r>
              <a:rPr sz="24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66"/>
                </a:solidFill>
                <a:latin typeface="Arial"/>
                <a:cs typeface="Arial"/>
              </a:rPr>
              <a:t>exhibit </a:t>
            </a:r>
            <a:r>
              <a:rPr sz="2400" b="1" spc="-6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0066"/>
                </a:solidFill>
                <a:latin typeface="Arial"/>
                <a:cs typeface="Arial"/>
              </a:rPr>
              <a:t>photosensitivity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574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560577"/>
            <a:ext cx="4745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Erythropoietic</a:t>
            </a:r>
            <a:r>
              <a:rPr spc="-85" dirty="0"/>
              <a:t> </a:t>
            </a:r>
            <a:r>
              <a:rPr spc="50" dirty="0"/>
              <a:t>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005"/>
            <a:ext cx="8040370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Congenital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erythropoietic</a:t>
            </a:r>
            <a:r>
              <a:rPr sz="2800" b="1" spc="20" dirty="0">
                <a:solidFill>
                  <a:srgbClr val="C00000"/>
                </a:solidFill>
                <a:latin typeface="Arial"/>
                <a:cs typeface="Arial"/>
              </a:rPr>
              <a:t> porphyria: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defect: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Uroporphyrinogen</a:t>
            </a:r>
            <a:r>
              <a:rPr sz="2800" b="1" spc="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FF0066"/>
                </a:solidFill>
                <a:latin typeface="Arial"/>
                <a:cs typeface="Arial"/>
              </a:rPr>
              <a:t>III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FF0066"/>
                </a:solidFill>
                <a:latin typeface="Arial"/>
                <a:cs typeface="Arial"/>
              </a:rPr>
              <a:t>cosynthase.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  <a:tab pos="1280795" algn="l"/>
              </a:tabLst>
            </a:pPr>
            <a:r>
              <a:rPr sz="2800" b="1" spc="-90" dirty="0">
                <a:latin typeface="Arial"/>
                <a:cs typeface="Arial"/>
              </a:rPr>
              <a:t>Also	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caused </a:t>
            </a:r>
            <a:r>
              <a:rPr sz="2800" b="1" spc="8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2800" b="1" spc="50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imbalance 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between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activities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uroporphyrinogen</a:t>
            </a:r>
            <a:r>
              <a:rPr sz="2800" b="1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synthase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2800" b="1" spc="-7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uroporphyrinogen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lll 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cosynthase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9690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408177"/>
            <a:ext cx="4298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Characteristic</a:t>
            </a:r>
            <a:r>
              <a:rPr spc="-70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5815"/>
            <a:ext cx="7328534" cy="45078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65" dirty="0">
                <a:latin typeface="Arial"/>
                <a:cs typeface="Arial"/>
              </a:rPr>
              <a:t>is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175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0000CC"/>
                </a:solidFill>
                <a:latin typeface="Arial"/>
                <a:cs typeface="Arial"/>
              </a:rPr>
              <a:t>rare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congenital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disorder.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5" dirty="0">
                <a:latin typeface="Arial"/>
                <a:cs typeface="Arial"/>
              </a:rPr>
              <a:t>Mostly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contained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erythropoietic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0000CC"/>
                </a:solidFill>
                <a:latin typeface="Arial"/>
                <a:cs typeface="Arial"/>
              </a:rPr>
              <a:t>tissues </a:t>
            </a:r>
            <a:r>
              <a:rPr sz="2800" b="1" spc="-7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(bone)</a:t>
            </a:r>
            <a:endParaRPr sz="2800">
              <a:latin typeface="Arial"/>
              <a:cs typeface="Arial"/>
            </a:endParaRPr>
          </a:p>
          <a:p>
            <a:pPr marL="355600" marR="1143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5" dirty="0">
                <a:latin typeface="Arial"/>
                <a:cs typeface="Arial"/>
              </a:rPr>
              <a:t>Individuals 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excrete uroporphyrinogen </a:t>
            </a:r>
            <a:r>
              <a:rPr sz="2800" b="1" spc="95" dirty="0">
                <a:solidFill>
                  <a:srgbClr val="FF0066"/>
                </a:solidFill>
                <a:latin typeface="Arial"/>
                <a:cs typeface="Arial"/>
              </a:rPr>
              <a:t>I </a:t>
            </a:r>
            <a:r>
              <a:rPr sz="2800" b="1" spc="-235" dirty="0">
                <a:solidFill>
                  <a:srgbClr val="FF0066"/>
                </a:solidFill>
                <a:latin typeface="Arial"/>
                <a:cs typeface="Arial"/>
              </a:rPr>
              <a:t>&amp;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coproporphyrinogen </a:t>
            </a:r>
            <a:r>
              <a:rPr sz="2800" b="1" spc="95" dirty="0">
                <a:solidFill>
                  <a:srgbClr val="FF0066"/>
                </a:solidFill>
                <a:latin typeface="Arial"/>
                <a:cs typeface="Arial"/>
              </a:rPr>
              <a:t>I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which </a:t>
            </a:r>
            <a:r>
              <a:rPr sz="2800" b="1" spc="50" dirty="0">
                <a:solidFill>
                  <a:srgbClr val="FF0066"/>
                </a:solidFill>
                <a:latin typeface="Arial"/>
                <a:cs typeface="Arial"/>
              </a:rPr>
              <a:t>oxidize </a:t>
            </a:r>
            <a:r>
              <a:rPr sz="2800" b="1" spc="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respectively 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to 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uroporphyrin </a:t>
            </a:r>
            <a:r>
              <a:rPr sz="2800" b="1" spc="95" dirty="0">
                <a:solidFill>
                  <a:srgbClr val="FF0066"/>
                </a:solidFill>
                <a:latin typeface="Arial"/>
                <a:cs typeface="Arial"/>
              </a:rPr>
              <a:t>I </a:t>
            </a:r>
            <a:r>
              <a:rPr sz="2800" b="1" spc="-235" dirty="0">
                <a:solidFill>
                  <a:srgbClr val="FF0066"/>
                </a:solidFill>
                <a:latin typeface="Arial"/>
                <a:cs typeface="Arial"/>
              </a:rPr>
              <a:t>&amp; </a:t>
            </a:r>
            <a:r>
              <a:rPr sz="2800" b="1" spc="-229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coproporphyrin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0066"/>
                </a:solidFill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236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74624"/>
            <a:ext cx="726249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370" indent="-3435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patients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photosensitive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(itching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2800" b="1" spc="-7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burning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skin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0000CC"/>
                </a:solidFill>
                <a:latin typeface="Arial"/>
                <a:cs typeface="Arial"/>
              </a:rPr>
              <a:t>when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exposed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light).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55" dirty="0">
                <a:solidFill>
                  <a:srgbClr val="FF0066"/>
                </a:solidFill>
                <a:latin typeface="Arial"/>
                <a:cs typeface="Arial"/>
              </a:rPr>
              <a:t>Skin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pain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FF0066"/>
                </a:solidFill>
                <a:latin typeface="Arial"/>
                <a:cs typeface="Arial"/>
              </a:rPr>
              <a:t>or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burning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0066"/>
                </a:solidFill>
                <a:latin typeface="Arial"/>
                <a:cs typeface="Arial"/>
              </a:rPr>
              <a:t>in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0066"/>
                </a:solidFill>
                <a:latin typeface="Arial"/>
                <a:cs typeface="Arial"/>
              </a:rPr>
              <a:t>sunlight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45" dirty="0">
                <a:solidFill>
                  <a:srgbClr val="FF0066"/>
                </a:solidFill>
                <a:latin typeface="Arial"/>
                <a:cs typeface="Arial"/>
              </a:rPr>
              <a:t>Erythema,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swelling.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solidFill>
                  <a:srgbClr val="0000CC"/>
                </a:solidFill>
                <a:latin typeface="Arial"/>
                <a:cs typeface="Arial"/>
              </a:rPr>
              <a:t>Erosions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light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exposed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areas-mainly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2800" b="1" spc="-7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face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han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55" dirty="0">
                <a:solidFill>
                  <a:srgbClr val="FF0066"/>
                </a:solidFill>
                <a:latin typeface="Arial"/>
                <a:cs typeface="Arial"/>
              </a:rPr>
              <a:t>Scarring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FF0066"/>
                </a:solidFill>
                <a:latin typeface="Arial"/>
                <a:cs typeface="Arial"/>
              </a:rPr>
              <a:t>-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shallow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0066"/>
                </a:solidFill>
                <a:latin typeface="Arial"/>
                <a:cs typeface="Arial"/>
              </a:rPr>
              <a:t>circular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0066"/>
                </a:solidFill>
                <a:latin typeface="Arial"/>
                <a:cs typeface="Arial"/>
              </a:rPr>
              <a:t>or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linear.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190" dirty="0">
                <a:solidFill>
                  <a:srgbClr val="0000CC"/>
                </a:solidFill>
                <a:latin typeface="Arial"/>
                <a:cs typeface="Arial"/>
              </a:rPr>
              <a:t>Waxy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thickening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skin.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Increased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hemolysis.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00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/>
              <a:t>Capital</a:t>
            </a:r>
            <a:r>
              <a:rPr spc="-60" dirty="0"/>
              <a:t> </a:t>
            </a:r>
            <a:r>
              <a:rPr dirty="0"/>
              <a:t>punishment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1521332"/>
            <a:ext cx="230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electric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chair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17220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798"/>
                  </a:lnTo>
                  <a:lnTo>
                    <a:pt x="9144000" y="68579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97989" y="6230823"/>
            <a:ext cx="4751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solidFill>
                  <a:srgbClr val="0000CC"/>
                </a:solidFill>
                <a:latin typeface="Arial"/>
                <a:cs typeface="Arial"/>
              </a:rPr>
              <a:t>Erythropoietic </a:t>
            </a:r>
            <a:r>
              <a:rPr sz="3200" b="1" spc="50" dirty="0">
                <a:solidFill>
                  <a:srgbClr val="0000CC"/>
                </a:solidFill>
                <a:latin typeface="Arial"/>
                <a:cs typeface="Arial"/>
              </a:rPr>
              <a:t>porphyria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906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499618"/>
            <a:ext cx="3011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Protoporphyria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0043"/>
            <a:ext cx="8298180" cy="450786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90" dirty="0">
                <a:latin typeface="Arial"/>
                <a:cs typeface="Arial"/>
              </a:rPr>
              <a:t>Also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00CC"/>
                </a:solidFill>
                <a:latin typeface="Arial"/>
                <a:cs typeface="Arial"/>
              </a:rPr>
              <a:t>known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erythropoietic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protoporphyria.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65" dirty="0">
                <a:solidFill>
                  <a:srgbClr val="C00000"/>
                </a:solidFill>
                <a:latin typeface="Arial"/>
                <a:cs typeface="Arial"/>
              </a:rPr>
              <a:t>Enzyme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defect: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Ferrochelatase.</a:t>
            </a:r>
            <a:endParaRPr sz="2800">
              <a:latin typeface="Arial"/>
              <a:cs typeface="Arial"/>
            </a:endParaRPr>
          </a:p>
          <a:p>
            <a:pPr marL="355600" marR="42164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90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800" b="1" spc="-4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otoporph</a:t>
            </a:r>
            <a:r>
              <a:rPr sz="2800" b="1" spc="35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ri</a:t>
            </a:r>
            <a:r>
              <a:rPr sz="2800" b="1" spc="-7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150" dirty="0">
                <a:solidFill>
                  <a:srgbClr val="0000CC"/>
                </a:solidFill>
                <a:latin typeface="Arial"/>
                <a:cs typeface="Arial"/>
              </a:rPr>
              <a:t>X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00CC"/>
                </a:solidFill>
                <a:latin typeface="Arial"/>
                <a:cs typeface="Arial"/>
              </a:rPr>
              <a:t>accumulate</a:t>
            </a:r>
            <a:r>
              <a:rPr sz="2800" b="1" spc="-7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0000CC"/>
                </a:solidFill>
                <a:latin typeface="Arial"/>
                <a:cs typeface="Arial"/>
              </a:rPr>
              <a:t>tissues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0000CC"/>
                </a:solidFill>
                <a:latin typeface="Arial"/>
                <a:cs typeface="Arial"/>
              </a:rPr>
              <a:t>is 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exc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ete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-6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b="1" spc="4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00CC"/>
                </a:solidFill>
                <a:latin typeface="Arial"/>
                <a:cs typeface="Arial"/>
              </a:rPr>
              <a:t>fe</a:t>
            </a:r>
            <a:r>
              <a:rPr sz="2800" b="1" spc="-10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800" b="1" spc="-145" dirty="0">
                <a:solidFill>
                  <a:srgbClr val="0000CC"/>
                </a:solidFill>
                <a:latin typeface="Arial"/>
                <a:cs typeface="Arial"/>
              </a:rPr>
              <a:t>es.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504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90" dirty="0">
                <a:solidFill>
                  <a:srgbClr val="FF0066"/>
                </a:solidFill>
                <a:latin typeface="Arial"/>
                <a:cs typeface="Arial"/>
              </a:rPr>
              <a:t>Reticulocytes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(young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54" dirty="0">
                <a:solidFill>
                  <a:srgbClr val="FF0066"/>
                </a:solidFill>
                <a:latin typeface="Arial"/>
                <a:cs typeface="Arial"/>
              </a:rPr>
              <a:t>RBC)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FF0066"/>
                </a:solidFill>
                <a:latin typeface="Arial"/>
                <a:cs typeface="Arial"/>
              </a:rPr>
              <a:t>&amp;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skin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biopsy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exhibit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FF0066"/>
                </a:solidFill>
                <a:latin typeface="Arial"/>
                <a:cs typeface="Arial"/>
              </a:rPr>
              <a:t>red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0066"/>
                </a:solidFill>
                <a:latin typeface="Arial"/>
                <a:cs typeface="Arial"/>
              </a:rPr>
              <a:t>flourorescence.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031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20" y="560577"/>
            <a:ext cx="5379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Acquired</a:t>
            </a:r>
            <a:r>
              <a:rPr spc="-30" dirty="0"/>
              <a:t> </a:t>
            </a:r>
            <a:r>
              <a:rPr spc="45" dirty="0"/>
              <a:t>or</a:t>
            </a:r>
            <a:r>
              <a:rPr spc="-20" dirty="0"/>
              <a:t> toxic</a:t>
            </a:r>
            <a:r>
              <a:rPr spc="-15" dirty="0"/>
              <a:t> </a:t>
            </a:r>
            <a:r>
              <a:rPr spc="50" dirty="0"/>
              <a:t>porphyria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58243"/>
            <a:ext cx="7973695" cy="45078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40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135" dirty="0">
                <a:latin typeface="Arial"/>
                <a:cs typeface="Arial"/>
              </a:rPr>
              <a:t>occur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due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toxicity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several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CC"/>
                </a:solidFill>
                <a:latin typeface="Arial"/>
                <a:cs typeface="Arial"/>
              </a:rPr>
              <a:t>compounds.</a:t>
            </a:r>
            <a:endParaRPr sz="2800">
              <a:latin typeface="Arial"/>
              <a:cs typeface="Arial"/>
            </a:endParaRPr>
          </a:p>
          <a:p>
            <a:pPr marL="355600" marR="79375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Exposure</a:t>
            </a:r>
            <a:r>
              <a:rPr sz="2800" b="1" spc="25" dirty="0">
                <a:solidFill>
                  <a:srgbClr val="FF0066"/>
                </a:solidFill>
                <a:latin typeface="Arial"/>
                <a:cs typeface="Arial"/>
              </a:rPr>
              <a:t> of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body</a:t>
            </a:r>
            <a:r>
              <a:rPr sz="28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to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FF0066"/>
                </a:solidFill>
                <a:latin typeface="Arial"/>
                <a:cs typeface="Arial"/>
              </a:rPr>
              <a:t>heavy</a:t>
            </a:r>
            <a:r>
              <a:rPr sz="2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metals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FF0066"/>
                </a:solidFill>
                <a:latin typeface="Arial"/>
                <a:cs typeface="Arial"/>
              </a:rPr>
              <a:t>(e.g. </a:t>
            </a:r>
            <a:r>
              <a:rPr sz="2800" b="1" spc="-7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lead),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Arial"/>
                <a:cs typeface="Arial"/>
              </a:rPr>
              <a:t>toxic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FF0066"/>
                </a:solidFill>
                <a:latin typeface="Arial"/>
                <a:cs typeface="Arial"/>
              </a:rPr>
              <a:t>compounds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Arial"/>
                <a:cs typeface="Arial"/>
              </a:rPr>
              <a:t>(hexachlorobenzene) </a:t>
            </a:r>
            <a:r>
              <a:rPr sz="2800" b="1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FF0066"/>
                </a:solidFill>
                <a:latin typeface="Arial"/>
                <a:cs typeface="Arial"/>
              </a:rPr>
              <a:t>drugs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0066"/>
                </a:solidFill>
                <a:latin typeface="Arial"/>
                <a:cs typeface="Arial"/>
              </a:rPr>
              <a:t>(e.g.</a:t>
            </a:r>
            <a:r>
              <a:rPr sz="28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Arial"/>
                <a:cs typeface="Arial"/>
              </a:rPr>
              <a:t>griseofulvin)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0066"/>
                </a:solidFill>
                <a:latin typeface="Arial"/>
                <a:cs typeface="Arial"/>
              </a:rPr>
              <a:t>inhibits</a:t>
            </a:r>
            <a:r>
              <a:rPr sz="2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0066"/>
                </a:solidFill>
                <a:latin typeface="Arial"/>
                <a:cs typeface="Arial"/>
              </a:rPr>
              <a:t>many </a:t>
            </a:r>
            <a:r>
              <a:rPr sz="2800" b="1" spc="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66"/>
                </a:solidFill>
                <a:latin typeface="Arial"/>
                <a:cs typeface="Arial"/>
              </a:rPr>
              <a:t>enzymes</a:t>
            </a:r>
            <a:r>
              <a:rPr sz="28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0066"/>
                </a:solidFill>
                <a:latin typeface="Arial"/>
                <a:cs typeface="Arial"/>
              </a:rPr>
              <a:t>in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66"/>
                </a:solidFill>
                <a:latin typeface="Arial"/>
                <a:cs typeface="Arial"/>
              </a:rPr>
              <a:t>heme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0066"/>
                </a:solidFill>
                <a:latin typeface="Arial"/>
                <a:cs typeface="Arial"/>
              </a:rPr>
              <a:t>synthesis.</a:t>
            </a:r>
            <a:endParaRPr sz="2800">
              <a:latin typeface="Arial"/>
              <a:cs typeface="Arial"/>
            </a:endParaRPr>
          </a:p>
          <a:p>
            <a:pPr marL="355600" marR="619760" indent="-3435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40" dirty="0">
                <a:latin typeface="Arial"/>
                <a:cs typeface="Arial"/>
              </a:rPr>
              <a:t>These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CC"/>
                </a:solidFill>
                <a:latin typeface="Arial"/>
                <a:cs typeface="Arial"/>
              </a:rPr>
              <a:t>includes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0000CC"/>
                </a:solidFill>
                <a:latin typeface="Arial"/>
                <a:cs typeface="Arial"/>
              </a:rPr>
              <a:t>ALA</a:t>
            </a:r>
            <a:r>
              <a:rPr sz="2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Arial"/>
                <a:cs typeface="Arial"/>
              </a:rPr>
              <a:t>dehydratase, 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uroporphyrin</a:t>
            </a:r>
            <a:r>
              <a:rPr sz="2800" b="1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synthase</a:t>
            </a:r>
            <a:r>
              <a:rPr sz="28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8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ferrochelatase.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6481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57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0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7428" y="933094"/>
            <a:ext cx="3602990" cy="28892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4000" b="1" spc="-5" dirty="0">
                <a:latin typeface="Times New Roman"/>
                <a:cs typeface="Times New Roman"/>
              </a:rPr>
              <a:t>A</a:t>
            </a:r>
            <a:r>
              <a:rPr sz="4000" b="1" spc="-2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P</a:t>
            </a:r>
            <a:r>
              <a:rPr sz="4000" b="1" spc="-75" dirty="0">
                <a:latin typeface="Times New Roman"/>
                <a:cs typeface="Times New Roman"/>
              </a:rPr>
              <a:t>r</a:t>
            </a:r>
            <a:r>
              <a:rPr sz="4000" b="1" spc="-5" dirty="0">
                <a:latin typeface="Times New Roman"/>
                <a:cs typeface="Times New Roman"/>
              </a:rPr>
              <a:t>esent</a:t>
            </a:r>
            <a:r>
              <a:rPr sz="4000" b="1" spc="5" dirty="0">
                <a:latin typeface="Times New Roman"/>
                <a:cs typeface="Times New Roman"/>
              </a:rPr>
              <a:t>a</a:t>
            </a:r>
            <a:r>
              <a:rPr sz="4000" b="1" spc="-5" dirty="0">
                <a:latin typeface="Times New Roman"/>
                <a:cs typeface="Times New Roman"/>
              </a:rPr>
              <a:t>ti</a:t>
            </a:r>
            <a:r>
              <a:rPr sz="4000" b="1" dirty="0">
                <a:latin typeface="Times New Roman"/>
                <a:cs typeface="Times New Roman"/>
              </a:rPr>
              <a:t>o</a:t>
            </a:r>
            <a:r>
              <a:rPr sz="4000" b="1" spc="-5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  <a:spcBef>
                <a:spcPts val="2300"/>
              </a:spcBef>
            </a:pPr>
            <a:r>
              <a:rPr sz="4800" b="1" spc="-5" dirty="0">
                <a:latin typeface="Times New Roman"/>
                <a:cs typeface="Times New Roman"/>
              </a:rPr>
              <a:t>On</a:t>
            </a:r>
            <a:endParaRPr sz="4800">
              <a:latin typeface="Times New Roman"/>
              <a:cs typeface="Times New Roman"/>
            </a:endParaRPr>
          </a:p>
          <a:p>
            <a:pPr marL="685800" algn="ctr">
              <a:lnSpc>
                <a:spcPct val="100000"/>
              </a:lnSpc>
              <a:spcBef>
                <a:spcPts val="2500"/>
              </a:spcBef>
            </a:pPr>
            <a:r>
              <a:rPr sz="4400" b="1" dirty="0">
                <a:latin typeface="Times New Roman"/>
                <a:cs typeface="Times New Roman"/>
              </a:rPr>
              <a:t>“Poisoning”</a:t>
            </a:r>
            <a:endParaRPr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2960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28159" y="1164336"/>
            <a:ext cx="4833620" cy="5005705"/>
            <a:chOff x="4328159" y="1164336"/>
            <a:chExt cx="4833620" cy="5005705"/>
          </a:xfrm>
        </p:grpSpPr>
        <p:sp>
          <p:nvSpPr>
            <p:cNvPr id="4" name="object 4"/>
            <p:cNvSpPr/>
            <p:nvPr/>
          </p:nvSpPr>
          <p:spPr>
            <a:xfrm>
              <a:off x="6009131" y="1170432"/>
              <a:ext cx="3134995" cy="3134995"/>
            </a:xfrm>
            <a:custGeom>
              <a:avLst/>
              <a:gdLst/>
              <a:ahLst/>
              <a:cxnLst/>
              <a:rect l="l" t="t" r="r" b="b"/>
              <a:pathLst>
                <a:path w="3134995" h="3134995">
                  <a:moveTo>
                    <a:pt x="3134741" y="0"/>
                  </a:moveTo>
                  <a:lnTo>
                    <a:pt x="0" y="313474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4255" y="1353820"/>
              <a:ext cx="4810125" cy="4810125"/>
            </a:xfrm>
            <a:custGeom>
              <a:avLst/>
              <a:gdLst/>
              <a:ahLst/>
              <a:cxnLst/>
              <a:rect l="l" t="t" r="r" b="b"/>
              <a:pathLst>
                <a:path w="4810125" h="4810125">
                  <a:moveTo>
                    <a:pt x="4809744" y="0"/>
                  </a:moveTo>
                  <a:lnTo>
                    <a:pt x="0" y="48097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25795" y="1469136"/>
              <a:ext cx="3912235" cy="3912235"/>
            </a:xfrm>
            <a:custGeom>
              <a:avLst/>
              <a:gdLst/>
              <a:ahLst/>
              <a:cxnLst/>
              <a:rect l="l" t="t" r="r" b="b"/>
              <a:pathLst>
                <a:path w="3912234" h="3912235">
                  <a:moveTo>
                    <a:pt x="3912107" y="0"/>
                  </a:moveTo>
                  <a:lnTo>
                    <a:pt x="0" y="39121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5805" y="1308354"/>
              <a:ext cx="3839845" cy="3839845"/>
            </a:xfrm>
            <a:custGeom>
              <a:avLst/>
              <a:gdLst/>
              <a:ahLst/>
              <a:cxnLst/>
              <a:rect l="l" t="t" r="r" b="b"/>
              <a:pathLst>
                <a:path w="3839845" h="3839845">
                  <a:moveTo>
                    <a:pt x="3839464" y="0"/>
                  </a:moveTo>
                  <a:lnTo>
                    <a:pt x="0" y="383946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08141" y="1771650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3052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" y="638302"/>
            <a:ext cx="746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PRESENTATION</a:t>
            </a:r>
            <a:r>
              <a:rPr sz="4000" b="0" spc="-7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4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</a:t>
            </a:r>
            <a:r>
              <a:rPr sz="4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4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POISONING</a:t>
            </a:r>
            <a:endParaRPr sz="4000">
              <a:latin typeface="Microsoft YaHei UI Light"/>
              <a:cs typeface="Microsoft YaHei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6394" y="1420517"/>
            <a:ext cx="4721225" cy="14357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R="1802130" algn="ctr">
              <a:lnSpc>
                <a:spcPct val="100000"/>
              </a:lnSpc>
              <a:spcBef>
                <a:spcPts val="1655"/>
              </a:spcBef>
            </a:pPr>
            <a:r>
              <a:rPr sz="360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Presented</a:t>
            </a:r>
            <a:r>
              <a:rPr sz="360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by-</a:t>
            </a:r>
            <a:endParaRPr sz="3600">
              <a:latin typeface="Microsoft YaHei UI Light"/>
              <a:cs typeface="Microsoft YaHei UI Light"/>
            </a:endParaRPr>
          </a:p>
          <a:p>
            <a:pPr marL="914400" algn="ctr">
              <a:lnSpc>
                <a:spcPct val="100000"/>
              </a:lnSpc>
              <a:spcBef>
                <a:spcPts val="1385"/>
              </a:spcBef>
            </a:pPr>
            <a:r>
              <a:rPr sz="32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Asraful</a:t>
            </a:r>
            <a:r>
              <a:rPr sz="32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Islam</a:t>
            </a:r>
            <a:r>
              <a:rPr sz="32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Rayhan</a:t>
            </a:r>
            <a:endParaRPr sz="3200">
              <a:latin typeface="Microsoft YaHei UI Light"/>
              <a:cs typeface="Microsoft YaHei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5029200"/>
            <a:ext cx="8686800" cy="1447800"/>
          </a:xfrm>
          <a:prstGeom prst="rect">
            <a:avLst/>
          </a:prstGeom>
          <a:solidFill>
            <a:srgbClr val="042E60"/>
          </a:solidFill>
          <a:ln w="12192">
            <a:solidFill>
              <a:srgbClr val="032D45"/>
            </a:solidFill>
          </a:ln>
        </p:spPr>
        <p:txBody>
          <a:bodyPr vert="horz" wrap="square" lIns="0" tIns="287020" rIns="0" bIns="0" rtlCol="0">
            <a:spAutoFit/>
          </a:bodyPr>
          <a:lstStyle/>
          <a:p>
            <a:pPr marL="215900" marR="88265" indent="5398770">
              <a:lnSpc>
                <a:spcPct val="100000"/>
              </a:lnSpc>
              <a:spcBef>
                <a:spcPts val="2260"/>
              </a:spcBef>
            </a:pPr>
            <a:r>
              <a:rPr sz="2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Dept.</a:t>
            </a:r>
            <a:r>
              <a:rPr sz="2800" spc="-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Pharmacy </a:t>
            </a:r>
            <a:r>
              <a:rPr sz="2800" spc="-8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JESSORE</a:t>
            </a:r>
            <a:r>
              <a:rPr sz="280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UNIVERSITY</a:t>
            </a:r>
            <a:r>
              <a:rPr sz="280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8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SCIENCE</a:t>
            </a:r>
            <a:r>
              <a:rPr sz="28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&amp;</a:t>
            </a:r>
            <a:r>
              <a:rPr sz="280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TECHNOLOGY</a:t>
            </a:r>
            <a:endParaRPr sz="2800">
              <a:latin typeface="Microsoft YaHei UI Light"/>
              <a:cs typeface="Microsoft YaHei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4671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81557"/>
            <a:ext cx="174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546605"/>
            <a:ext cx="56483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Poison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Medicinal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Environmental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Facto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fecting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Drug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Pharmacist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Diagnosis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Treatment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1492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27905" y="1164082"/>
            <a:ext cx="4833620" cy="5006340"/>
            <a:chOff x="4327905" y="1164082"/>
            <a:chExt cx="4833620" cy="5006340"/>
          </a:xfrm>
        </p:grpSpPr>
        <p:sp>
          <p:nvSpPr>
            <p:cNvPr id="4" name="object 4"/>
            <p:cNvSpPr/>
            <p:nvPr/>
          </p:nvSpPr>
          <p:spPr>
            <a:xfrm>
              <a:off x="6009132" y="1170432"/>
              <a:ext cx="3134995" cy="3134995"/>
            </a:xfrm>
            <a:custGeom>
              <a:avLst/>
              <a:gdLst/>
              <a:ahLst/>
              <a:cxnLst/>
              <a:rect l="l" t="t" r="r" b="b"/>
              <a:pathLst>
                <a:path w="3134995" h="3134995">
                  <a:moveTo>
                    <a:pt x="3134741" y="0"/>
                  </a:moveTo>
                  <a:lnTo>
                    <a:pt x="0" y="313474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4255" y="1353820"/>
              <a:ext cx="4810125" cy="4810125"/>
            </a:xfrm>
            <a:custGeom>
              <a:avLst/>
              <a:gdLst/>
              <a:ahLst/>
              <a:cxnLst/>
              <a:rect l="l" t="t" r="r" b="b"/>
              <a:pathLst>
                <a:path w="4810125" h="4810125">
                  <a:moveTo>
                    <a:pt x="4809744" y="0"/>
                  </a:moveTo>
                  <a:lnTo>
                    <a:pt x="0" y="48097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25795" y="1469136"/>
              <a:ext cx="3912235" cy="3912235"/>
            </a:xfrm>
            <a:custGeom>
              <a:avLst/>
              <a:gdLst/>
              <a:ahLst/>
              <a:cxnLst/>
              <a:rect l="l" t="t" r="r" b="b"/>
              <a:pathLst>
                <a:path w="3912234" h="3912235">
                  <a:moveTo>
                    <a:pt x="3912107" y="0"/>
                  </a:moveTo>
                  <a:lnTo>
                    <a:pt x="0" y="39121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5805" y="1308354"/>
              <a:ext cx="3839845" cy="3839845"/>
            </a:xfrm>
            <a:custGeom>
              <a:avLst/>
              <a:gdLst/>
              <a:ahLst/>
              <a:cxnLst/>
              <a:rect l="l" t="t" r="r" b="b"/>
              <a:pathLst>
                <a:path w="3839845" h="3839845">
                  <a:moveTo>
                    <a:pt x="3839464" y="0"/>
                  </a:moveTo>
                  <a:lnTo>
                    <a:pt x="0" y="383946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08141" y="1771650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30524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85264" y="467613"/>
            <a:ext cx="440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What</a:t>
            </a:r>
            <a:r>
              <a:rPr sz="4400" b="0" spc="-5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Is</a:t>
            </a:r>
            <a:r>
              <a:rPr sz="4400" b="0" spc="-3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Poisoning?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959" y="1470405"/>
            <a:ext cx="8428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Poisoning </a:t>
            </a:r>
            <a:r>
              <a:rPr sz="2400" dirty="0">
                <a:latin typeface="Times New Roman"/>
                <a:cs typeface="Times New Roman"/>
              </a:rPr>
              <a:t>is a lethal disruption of </a:t>
            </a:r>
            <a:r>
              <a:rPr sz="2400" spc="-25" dirty="0">
                <a:latin typeface="Times New Roman"/>
                <a:cs typeface="Times New Roman"/>
              </a:rPr>
              <a:t>body’s </a:t>
            </a:r>
            <a:r>
              <a:rPr sz="2400" dirty="0">
                <a:latin typeface="Times New Roman"/>
                <a:cs typeface="Times New Roman"/>
              </a:rPr>
              <a:t>physilogical </a:t>
            </a:r>
            <a:r>
              <a:rPr sz="2400" spc="-5" dirty="0">
                <a:latin typeface="Times New Roman"/>
                <a:cs typeface="Times New Roman"/>
              </a:rPr>
              <a:t>machanism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exogenic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biological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chemical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agent.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511551"/>
            <a:ext cx="7850124" cy="39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81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545338"/>
            <a:ext cx="4019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Times New Roman"/>
                <a:cs typeface="Times New Roman"/>
              </a:rPr>
              <a:t>What</a:t>
            </a:r>
            <a:r>
              <a:rPr sz="4800" b="0" spc="-45" dirty="0">
                <a:latin typeface="Times New Roman"/>
                <a:cs typeface="Times New Roman"/>
              </a:rPr>
              <a:t> </a:t>
            </a:r>
            <a:r>
              <a:rPr sz="4800" b="0" spc="-5" dirty="0">
                <a:latin typeface="Times New Roman"/>
                <a:cs typeface="Times New Roman"/>
              </a:rPr>
              <a:t>Is</a:t>
            </a:r>
            <a:r>
              <a:rPr sz="4800" b="0" spc="-60" dirty="0">
                <a:latin typeface="Times New Roman"/>
                <a:cs typeface="Times New Roman"/>
              </a:rPr>
              <a:t> </a:t>
            </a:r>
            <a:r>
              <a:rPr sz="4800" b="0" dirty="0">
                <a:latin typeface="Times New Roman"/>
                <a:cs typeface="Times New Roman"/>
              </a:rPr>
              <a:t>Poison?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546605"/>
            <a:ext cx="81502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harmful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Poisons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include-</a:t>
            </a:r>
            <a:endParaRPr sz="2400">
              <a:latin typeface="Times New Roman"/>
              <a:cs typeface="Times New Roman"/>
            </a:endParaRPr>
          </a:p>
          <a:p>
            <a:pPr marL="413384" marR="5715">
              <a:lnSpc>
                <a:spcPct val="100000"/>
              </a:lnSpc>
              <a:buFont typeface="Wingdings"/>
              <a:buChar char=""/>
              <a:tabLst>
                <a:tab pos="729615" algn="l"/>
                <a:tab pos="2343150" algn="l"/>
                <a:tab pos="2739390" algn="l"/>
                <a:tab pos="4905375" algn="l"/>
                <a:tab pos="6278880" algn="l"/>
                <a:tab pos="7078980" algn="l"/>
                <a:tab pos="7458075" algn="l"/>
              </a:tabLst>
            </a:pPr>
            <a:r>
              <a:rPr sz="2400" spc="-5" dirty="0">
                <a:latin typeface="Times New Roman"/>
                <a:cs typeface="Times New Roman"/>
              </a:rPr>
              <a:t>Pres</a:t>
            </a:r>
            <a:r>
              <a:rPr sz="2400" dirty="0">
                <a:latin typeface="Times New Roman"/>
                <a:cs typeface="Times New Roman"/>
              </a:rPr>
              <a:t>cri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or	ove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-cou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ter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dici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tak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doses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  <a:p>
            <a:pPr marL="728980" indent="-316230">
              <a:lnSpc>
                <a:spcPct val="100000"/>
              </a:lnSpc>
              <a:buFont typeface="Wingdings"/>
              <a:buChar char=""/>
              <a:tabLst>
                <a:tab pos="729615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Overdoses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illegal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drugs</a:t>
            </a:r>
            <a:endParaRPr sz="2400">
              <a:latin typeface="Times New Roman"/>
              <a:cs typeface="Times New Roman"/>
            </a:endParaRPr>
          </a:p>
          <a:p>
            <a:pPr marL="728980" indent="-31623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29615" algn="l"/>
              </a:tabLst>
            </a:pPr>
            <a:r>
              <a:rPr sz="2400" dirty="0">
                <a:latin typeface="Times New Roman"/>
                <a:cs typeface="Times New Roman"/>
              </a:rPr>
              <a:t>Carbon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monoxide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appliances</a:t>
            </a:r>
            <a:endParaRPr sz="2400">
              <a:latin typeface="Times New Roman"/>
              <a:cs typeface="Times New Roman"/>
            </a:endParaRPr>
          </a:p>
          <a:p>
            <a:pPr marL="413384" marR="5080">
              <a:lnSpc>
                <a:spcPct val="100000"/>
              </a:lnSpc>
              <a:buFont typeface="Wingdings"/>
              <a:buChar char=""/>
              <a:tabLst>
                <a:tab pos="729615" algn="l"/>
                <a:tab pos="2190750" algn="l"/>
                <a:tab pos="3456940" algn="l"/>
                <a:tab pos="4156710" algn="l"/>
                <a:tab pos="4551680" algn="l"/>
                <a:tab pos="5621655" algn="l"/>
                <a:tab pos="6676390" algn="l"/>
                <a:tab pos="7071359" algn="l"/>
              </a:tabLst>
            </a:pPr>
            <a:r>
              <a:rPr sz="2400" dirty="0">
                <a:latin typeface="Times New Roman"/>
                <a:cs typeface="Times New Roman"/>
              </a:rPr>
              <a:t>Household	products,	such	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laun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ry	powder	or	furnit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  polish</a:t>
            </a:r>
            <a:endParaRPr sz="2400">
              <a:latin typeface="Times New Roman"/>
              <a:cs typeface="Times New Roman"/>
            </a:endParaRPr>
          </a:p>
          <a:p>
            <a:pPr marL="728980" indent="-316230">
              <a:lnSpc>
                <a:spcPct val="100000"/>
              </a:lnSpc>
              <a:buFont typeface="Wingdings"/>
              <a:buChar char=""/>
              <a:tabLst>
                <a:tab pos="729615" algn="l"/>
              </a:tabLst>
            </a:pPr>
            <a:r>
              <a:rPr sz="2400" dirty="0">
                <a:latin typeface="Times New Roman"/>
                <a:cs typeface="Times New Roman"/>
              </a:rPr>
              <a:t>Pesticides</a:t>
            </a:r>
            <a:endParaRPr sz="2400">
              <a:latin typeface="Times New Roman"/>
              <a:cs typeface="Times New Roman"/>
            </a:endParaRPr>
          </a:p>
          <a:p>
            <a:pPr marL="728980" indent="-316230">
              <a:lnSpc>
                <a:spcPct val="100000"/>
              </a:lnSpc>
              <a:buFont typeface="Wingdings"/>
              <a:buChar char=""/>
              <a:tabLst>
                <a:tab pos="729615" algn="l"/>
              </a:tabLst>
            </a:pPr>
            <a:r>
              <a:rPr sz="2400" dirty="0">
                <a:latin typeface="Times New Roman"/>
                <a:cs typeface="Times New Roman"/>
              </a:rPr>
              <a:t>Indoor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outdoor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plants</a:t>
            </a:r>
            <a:endParaRPr sz="2400">
              <a:latin typeface="Times New Roman"/>
              <a:cs typeface="Times New Roman"/>
            </a:endParaRPr>
          </a:p>
          <a:p>
            <a:pPr marL="728980" indent="-316230">
              <a:lnSpc>
                <a:spcPct val="100000"/>
              </a:lnSpc>
              <a:buFont typeface="Wingdings"/>
              <a:buChar char=""/>
              <a:tabLst>
                <a:tab pos="729615" algn="l"/>
              </a:tabLst>
            </a:pPr>
            <a:r>
              <a:rPr sz="2400" dirty="0">
                <a:latin typeface="Times New Roman"/>
                <a:cs typeface="Times New Roman"/>
              </a:rPr>
              <a:t>Metals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mercury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928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3175" marR="5080" indent="-1988185">
              <a:lnSpc>
                <a:spcPts val="4990"/>
              </a:lnSpc>
              <a:spcBef>
                <a:spcPts val="10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Happens When</a:t>
            </a:r>
            <a:r>
              <a:rPr dirty="0"/>
              <a:t> </a:t>
            </a:r>
            <a:r>
              <a:rPr spc="-5" dirty="0"/>
              <a:t>You</a:t>
            </a:r>
            <a:r>
              <a:rPr dirty="0"/>
              <a:t> </a:t>
            </a:r>
            <a:r>
              <a:rPr spc="-5" dirty="0"/>
              <a:t>Get </a:t>
            </a:r>
            <a:r>
              <a:rPr spc="-10" dirty="0"/>
              <a:t>An </a:t>
            </a:r>
            <a:r>
              <a:rPr spc="-985" dirty="0"/>
              <a:t> </a:t>
            </a:r>
            <a:r>
              <a:rPr dirty="0"/>
              <a:t>Electric</a:t>
            </a:r>
            <a:r>
              <a:rPr spc="-25" dirty="0"/>
              <a:t> </a:t>
            </a:r>
            <a:r>
              <a:rPr spc="-5" dirty="0"/>
              <a:t>Shock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666" y="1613103"/>
            <a:ext cx="6137275" cy="330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-An electric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shock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injury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-Burns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(which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-Devasting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damage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-Death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540" y="5971743"/>
            <a:ext cx="7910830" cy="6311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Reference source: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https://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www.google.com/search?q=paraselsus+poison&amp;source=lnms&amp;tbm=isch&amp;sa=X&amp;ved=0ahUKEwiSuLS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YypfTAhUMLY8KHZnUDEMQ_AUICSgC&amp;biw=1366&amp;bih=659#imgrc=3AY7bp41zs22kM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193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61715"/>
            <a:ext cx="7924800" cy="37962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304926"/>
            <a:ext cx="4826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Medicinal</a:t>
            </a:r>
            <a:r>
              <a:rPr sz="4400" b="0" spc="-7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Poisoning: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154" y="1053465"/>
            <a:ext cx="8339455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Medicinal poisoning, also called Drug Poisoning.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harmful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spc="-5" dirty="0">
                <a:latin typeface="Times New Roman"/>
                <a:cs typeface="Times New Roman"/>
              </a:rPr>
              <a:t>on health and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kind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poisoning </a:t>
            </a:r>
            <a:r>
              <a:rPr sz="2400" spc="-10" dirty="0">
                <a:latin typeface="Times New Roman"/>
                <a:cs typeface="Times New Roman"/>
              </a:rPr>
              <a:t>might </a:t>
            </a:r>
            <a:r>
              <a:rPr sz="2400" dirty="0">
                <a:latin typeface="Times New Roman"/>
                <a:cs typeface="Times New Roman"/>
              </a:rPr>
              <a:t>lead to serious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hazard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death.</a:t>
            </a:r>
            <a:endParaRPr sz="2400">
              <a:latin typeface="Times New Roman"/>
              <a:cs typeface="Times New Roman"/>
            </a:endParaRPr>
          </a:p>
          <a:p>
            <a:pPr marL="12700" marR="803910" algn="just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Acetaminophen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poisoning,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Barbiturate </a:t>
            </a:r>
            <a:r>
              <a:rPr sz="2400" dirty="0">
                <a:latin typeface="Times New Roman"/>
                <a:cs typeface="Times New Roman"/>
              </a:rPr>
              <a:t> poisoning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5410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391973"/>
            <a:ext cx="716280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24685" algn="l"/>
                <a:tab pos="2991485" algn="l"/>
              </a:tabLst>
            </a:pPr>
            <a:r>
              <a:rPr sz="4800" b="0" i="1" spc="-5" dirty="0">
                <a:latin typeface="Times New Roman"/>
                <a:cs typeface="Times New Roman"/>
              </a:rPr>
              <a:t>Animal	</a:t>
            </a:r>
            <a:r>
              <a:rPr sz="4800" b="0" i="1" dirty="0">
                <a:latin typeface="Times New Roman"/>
                <a:cs typeface="Times New Roman"/>
              </a:rPr>
              <a:t>and	Plant</a:t>
            </a:r>
            <a:r>
              <a:rPr sz="4800" b="0" i="1" spc="-65" dirty="0">
                <a:latin typeface="Times New Roman"/>
                <a:cs typeface="Times New Roman"/>
              </a:rPr>
              <a:t> </a:t>
            </a:r>
            <a:r>
              <a:rPr sz="4800" b="0" i="1" spc="-5" dirty="0">
                <a:latin typeface="Times New Roman"/>
                <a:cs typeface="Times New Roman"/>
              </a:rPr>
              <a:t>Poisoning</a:t>
            </a:r>
            <a:r>
              <a:rPr sz="5050" b="0" i="1" spc="-5" dirty="0">
                <a:latin typeface="Times New Roman"/>
                <a:cs typeface="Times New Roman"/>
              </a:rPr>
              <a:t>:</a:t>
            </a:r>
            <a:endParaRPr sz="5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3825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0200" y="2615183"/>
            <a:ext cx="3742054" cy="3942715"/>
            <a:chOff x="5410200" y="2615183"/>
            <a:chExt cx="3742054" cy="394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2615183"/>
              <a:ext cx="2743200" cy="14645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4774691"/>
              <a:ext cx="2743200" cy="16261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8561" y="389636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spc="-24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List</a:t>
            </a:r>
            <a:r>
              <a:rPr sz="4000" b="0" spc="-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-1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Poisonous</a:t>
            </a:r>
            <a:r>
              <a:rPr sz="4000" b="0" spc="-24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Animals: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503" y="1369821"/>
            <a:ext cx="2496820" cy="112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Birds: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Blue-capped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iffrit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5" y="1333626"/>
            <a:ext cx="3001010" cy="118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/>
                <a:cs typeface="Times New Roman"/>
              </a:rPr>
              <a:t>Frogs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Toads</a:t>
            </a:r>
            <a:r>
              <a:rPr sz="3200" b="1" spc="-5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European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toad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615183"/>
            <a:ext cx="2763012" cy="14645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00" y="4776215"/>
            <a:ext cx="2763012" cy="16245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8360" y="4263644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Spur-winged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Goose: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434" y="4336160"/>
            <a:ext cx="230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Corroboree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frog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6339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67755" y="2159507"/>
            <a:ext cx="3484245" cy="4398645"/>
            <a:chOff x="5667755" y="2159507"/>
            <a:chExt cx="3484245" cy="439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7755" y="4742687"/>
              <a:ext cx="2942844" cy="1714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7755" y="2159507"/>
              <a:ext cx="2942844" cy="18608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4156" y="785621"/>
            <a:ext cx="2385060" cy="116586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710"/>
              </a:spcBef>
            </a:pPr>
            <a:r>
              <a:rPr sz="2400" b="1" spc="-5" dirty="0">
                <a:latin typeface="Times New Roman"/>
                <a:cs typeface="Times New Roman"/>
              </a:rPr>
              <a:t>Fish: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Greenland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9996" y="990091"/>
            <a:ext cx="1945639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Insects: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Blister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beetle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544" y="2174748"/>
            <a:ext cx="3191256" cy="182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544" y="4774691"/>
            <a:ext cx="3191256" cy="17145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26819" y="26161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spc="-24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List</a:t>
            </a:r>
            <a:r>
              <a:rPr sz="4000" b="0" spc="-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-1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Poisonous</a:t>
            </a:r>
            <a:r>
              <a:rPr sz="4000" b="0" spc="-24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Animals: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156" y="4148454"/>
            <a:ext cx="136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Lionfish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7428" y="4148454"/>
            <a:ext cx="269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Milkweed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butterfly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2098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75" y="2086355"/>
            <a:ext cx="2944368" cy="16352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5383" y="3926789"/>
            <a:ext cx="2913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Consolida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subgenus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475" y="4572000"/>
            <a:ext cx="2944368" cy="180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3683" y="1464945"/>
            <a:ext cx="664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z="3600" b="1" baseline="2314" dirty="0">
                <a:latin typeface="Times New Roman"/>
                <a:cs typeface="Times New Roman"/>
              </a:rPr>
              <a:t>1.</a:t>
            </a:r>
            <a:r>
              <a:rPr sz="3600" b="1" spc="30" baseline="2314" dirty="0">
                <a:latin typeface="Times New Roman"/>
                <a:cs typeface="Times New Roman"/>
              </a:rPr>
              <a:t> </a:t>
            </a:r>
            <a:r>
              <a:rPr sz="3600" b="1" spc="-7" baseline="2314" dirty="0">
                <a:latin typeface="Times New Roman"/>
                <a:cs typeface="Times New Roman"/>
              </a:rPr>
              <a:t>Colchicum</a:t>
            </a:r>
            <a:r>
              <a:rPr sz="3600" b="1" spc="22" baseline="2314" dirty="0">
                <a:latin typeface="Times New Roman"/>
                <a:cs typeface="Times New Roman"/>
              </a:rPr>
              <a:t> </a:t>
            </a:r>
            <a:r>
              <a:rPr sz="3600" b="1" spc="-7" baseline="2314" dirty="0">
                <a:latin typeface="Times New Roman"/>
                <a:cs typeface="Times New Roman"/>
              </a:rPr>
              <a:t>autumnale	</a:t>
            </a:r>
            <a:r>
              <a:rPr sz="2400" b="1" dirty="0">
                <a:latin typeface="Times New Roman"/>
                <a:cs typeface="Times New Roman"/>
              </a:rPr>
              <a:t>3.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Datura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genus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991" y="2066544"/>
            <a:ext cx="2715767" cy="1636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5270" y="3926789"/>
            <a:ext cx="2523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4.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Erysimum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cheiri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0991" y="4572000"/>
            <a:ext cx="2674619" cy="18059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594" y="303402"/>
            <a:ext cx="6113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A</a:t>
            </a:r>
            <a:r>
              <a:rPr sz="4400" b="0" spc="-254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List</a:t>
            </a:r>
            <a:r>
              <a:rPr sz="4400" b="0" spc="-3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</a:t>
            </a:r>
            <a:r>
              <a:rPr sz="4400" b="0" spc="-2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Poisonous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Plants:</a:t>
            </a:r>
            <a:endParaRPr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204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2067280"/>
            <a:ext cx="5848350" cy="31197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chemical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Dosage,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especially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dose-time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Exposure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Species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Life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stage,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infant,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adult,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elderly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adult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Gender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absorbed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330198"/>
            <a:ext cx="586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Fac</a:t>
            </a:r>
            <a:r>
              <a:rPr sz="4000" b="0" spc="5" dirty="0">
                <a:latin typeface="Times New Roman"/>
                <a:cs typeface="Times New Roman"/>
              </a:rPr>
              <a:t>t</a:t>
            </a:r>
            <a:r>
              <a:rPr sz="4000" b="0" spc="-5" dirty="0">
                <a:latin typeface="Times New Roman"/>
                <a:cs typeface="Times New Roman"/>
              </a:rPr>
              <a:t>o</a:t>
            </a:r>
            <a:r>
              <a:rPr sz="4000" b="0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s</a:t>
            </a:r>
            <a:r>
              <a:rPr sz="4000" b="0" spc="-2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spc="-85" dirty="0">
                <a:latin typeface="Times New Roman"/>
                <a:cs typeface="Times New Roman"/>
              </a:rPr>
              <a:t>f</a:t>
            </a:r>
            <a:r>
              <a:rPr sz="4000" b="0" spc="-5" dirty="0">
                <a:latin typeface="Times New Roman"/>
                <a:cs typeface="Times New Roman"/>
              </a:rPr>
              <a:t>fect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spc="-5" dirty="0">
                <a:latin typeface="Times New Roman"/>
                <a:cs typeface="Times New Roman"/>
              </a:rPr>
              <a:t>ng</a:t>
            </a:r>
            <a:r>
              <a:rPr sz="4000" b="0" spc="25" dirty="0">
                <a:latin typeface="Times New Roman"/>
                <a:cs typeface="Times New Roman"/>
              </a:rPr>
              <a:t> </a:t>
            </a:r>
            <a:r>
              <a:rPr sz="4000" b="0" spc="-10" dirty="0">
                <a:latin typeface="Times New Roman"/>
                <a:cs typeface="Times New Roman"/>
              </a:rPr>
              <a:t>P</a:t>
            </a:r>
            <a:r>
              <a:rPr sz="4000" b="0" dirty="0">
                <a:latin typeface="Times New Roman"/>
                <a:cs typeface="Times New Roman"/>
              </a:rPr>
              <a:t>oisoning</a:t>
            </a:r>
            <a:r>
              <a:rPr sz="4000" b="0" spc="-5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388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Metabolism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1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pc="-5" dirty="0"/>
              <a:t>Distribution</a:t>
            </a:r>
            <a:r>
              <a:rPr spc="-40" dirty="0"/>
              <a:t> </a:t>
            </a:r>
            <a:r>
              <a:rPr dirty="0"/>
              <a:t>within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body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Excretion</a:t>
            </a:r>
            <a:endParaRPr sz="1600">
              <a:latin typeface="Segoe UI Symbol"/>
              <a:cs typeface="Segoe UI Symbol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 </a:t>
            </a:r>
            <a:r>
              <a:rPr sz="1600" spc="-4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Heal</a:t>
            </a:r>
            <a:r>
              <a:rPr spc="-10" dirty="0"/>
              <a:t>t</a:t>
            </a:r>
            <a:r>
              <a:rPr dirty="0"/>
              <a:t>h,</a:t>
            </a:r>
            <a:r>
              <a:rPr spc="-15" dirty="0"/>
              <a:t> </a:t>
            </a:r>
            <a:r>
              <a:rPr dirty="0"/>
              <a:t>including</a:t>
            </a:r>
            <a:r>
              <a:rPr spc="-40" dirty="0"/>
              <a:t> </a:t>
            </a:r>
            <a:r>
              <a:rPr dirty="0"/>
              <a:t>o</a:t>
            </a:r>
            <a:r>
              <a:rPr spc="-30" dirty="0"/>
              <a:t>r</a:t>
            </a:r>
            <a:r>
              <a:rPr dirty="0"/>
              <a:t>gan</a:t>
            </a:r>
            <a:r>
              <a:rPr spc="-25" dirty="0"/>
              <a:t> </a:t>
            </a:r>
            <a:r>
              <a:rPr dirty="0"/>
              <a:t>f</a:t>
            </a:r>
            <a:r>
              <a:rPr spc="5" dirty="0"/>
              <a:t>u</a:t>
            </a:r>
            <a:r>
              <a:rPr dirty="0"/>
              <a:t>nction,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individua</a:t>
            </a:r>
            <a:r>
              <a:rPr spc="-15" dirty="0"/>
              <a:t>l</a:t>
            </a:r>
            <a:r>
              <a:rPr dirty="0"/>
              <a:t>.</a:t>
            </a:r>
            <a:r>
              <a:rPr spc="-150" dirty="0"/>
              <a:t> </a:t>
            </a:r>
            <a:r>
              <a:rPr dirty="0"/>
              <a:t>Also,</a:t>
            </a:r>
            <a:r>
              <a:rPr spc="-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eg</a:t>
            </a:r>
            <a:r>
              <a:rPr spc="5" dirty="0"/>
              <a:t>n</a:t>
            </a:r>
            <a:r>
              <a:rPr dirty="0"/>
              <a:t>ancy  involves</a:t>
            </a:r>
            <a:r>
              <a:rPr spc="-45" dirty="0"/>
              <a:t> </a:t>
            </a:r>
            <a:r>
              <a:rPr dirty="0"/>
              <a:t>physiological</a:t>
            </a:r>
            <a:r>
              <a:rPr spc="-40" dirty="0"/>
              <a:t> </a:t>
            </a:r>
            <a:r>
              <a:rPr dirty="0"/>
              <a:t>changes</a:t>
            </a:r>
            <a:r>
              <a:rPr spc="-3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could</a:t>
            </a:r>
            <a:r>
              <a:rPr spc="-20" dirty="0"/>
              <a:t> </a:t>
            </a:r>
            <a:r>
              <a:rPr dirty="0"/>
              <a:t>influence</a:t>
            </a:r>
            <a:r>
              <a:rPr spc="-45" dirty="0"/>
              <a:t> </a:t>
            </a:r>
            <a:r>
              <a:rPr spc="-20" dirty="0"/>
              <a:t>toxicity.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9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Nutritional</a:t>
            </a:r>
            <a:r>
              <a:rPr spc="-60" dirty="0"/>
              <a:t> </a:t>
            </a:r>
            <a:r>
              <a:rPr spc="-5" dirty="0"/>
              <a:t>status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1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Presence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other</a:t>
            </a:r>
            <a:r>
              <a:rPr spc="-35" dirty="0"/>
              <a:t> </a:t>
            </a:r>
            <a:r>
              <a:rPr spc="-5" dirty="0"/>
              <a:t>chemicals</a:t>
            </a:r>
            <a:endParaRPr sz="1600">
              <a:latin typeface="Segoe UI Symbol"/>
              <a:cs typeface="Segoe UI Symbol"/>
            </a:endParaRPr>
          </a:p>
          <a:p>
            <a:pPr marL="299085" marR="492125" indent="-287020">
              <a:lnSpc>
                <a:spcPct val="100000"/>
              </a:lnSpc>
              <a:spcBef>
                <a:spcPts val="1085"/>
              </a:spcBef>
            </a:pPr>
            <a:r>
              <a:rPr sz="1600" spc="-160" dirty="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sz="1600" spc="-15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Circadian </a:t>
            </a:r>
            <a:r>
              <a:rPr spc="-5" dirty="0"/>
              <a:t>rhythms </a:t>
            </a:r>
            <a:r>
              <a:rPr dirty="0"/>
              <a:t>(the </a:t>
            </a:r>
            <a:r>
              <a:rPr spc="-10" dirty="0"/>
              <a:t>time </a:t>
            </a:r>
            <a:r>
              <a:rPr dirty="0"/>
              <a:t>of day a drug or other substance is </a:t>
            </a:r>
            <a:r>
              <a:rPr spc="-484" dirty="0"/>
              <a:t> </a:t>
            </a:r>
            <a:r>
              <a:rPr spc="-5" dirty="0"/>
              <a:t>administered)</a:t>
            </a:r>
            <a:endParaRPr sz="16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51662"/>
            <a:ext cx="347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Continued……</a:t>
            </a:r>
            <a:endParaRPr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7087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67711"/>
            <a:ext cx="7772400" cy="3429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6498" y="994409"/>
            <a:ext cx="7677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Environmental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poisoning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field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science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concerned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the study of the </a:t>
            </a:r>
            <a:r>
              <a:rPr sz="2400" spc="-5" dirty="0">
                <a:latin typeface="Times New Roman"/>
                <a:cs typeface="Times New Roman"/>
              </a:rPr>
              <a:t>harmful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of various </a:t>
            </a:r>
            <a:r>
              <a:rPr sz="2400" spc="-5" dirty="0">
                <a:latin typeface="Times New Roman"/>
                <a:cs typeface="Times New Roman"/>
              </a:rPr>
              <a:t>chemical, </a:t>
            </a:r>
            <a:r>
              <a:rPr sz="2400" dirty="0">
                <a:latin typeface="Times New Roman"/>
                <a:cs typeface="Times New Roman"/>
              </a:rPr>
              <a:t> biological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organism.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108026"/>
            <a:ext cx="6771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Environmental</a:t>
            </a:r>
            <a:r>
              <a:rPr sz="4800" spc="-15" dirty="0"/>
              <a:t> </a:t>
            </a:r>
            <a:r>
              <a:rPr sz="4800" spc="-5" dirty="0"/>
              <a:t>poisoning</a:t>
            </a:r>
            <a:r>
              <a:rPr sz="4800" spc="-5" dirty="0">
                <a:latin typeface="Calibri"/>
                <a:cs typeface="Calibri"/>
              </a:rPr>
              <a:t>: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36" y="5838240"/>
            <a:ext cx="7327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5400" algn="l"/>
              </a:tabLst>
            </a:pPr>
            <a:r>
              <a:rPr sz="2400" dirty="0">
                <a:latin typeface="Times New Roman"/>
                <a:cs typeface="Times New Roman"/>
              </a:rPr>
              <a:t>Poison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CCl4,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CHCl3, </a:t>
            </a:r>
            <a:r>
              <a:rPr sz="2400" dirty="0">
                <a:latin typeface="Times New Roman"/>
                <a:cs typeface="Times New Roman"/>
              </a:rPr>
              <a:t>Benzene,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Times New Roman"/>
                <a:cs typeface="Times New Roman"/>
              </a:rPr>
              <a:t>Toluene,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Arsenic,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Mercury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8663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7904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853" y="6079947"/>
            <a:ext cx="851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Reff: </a:t>
            </a:r>
            <a:r>
              <a:rPr sz="1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https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://ww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w.g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  <a:hlinkClick r:id="rId3"/>
              </a:rPr>
              <a:t>oogle.com/search?q=Environmental+poisoning&amp;rlz=1C1CHBD_enBD774BD774&amp;source=lnms&amp;tbm=isch&amp;sa=X </a:t>
            </a:r>
            <a:r>
              <a:rPr sz="12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yanmar Text"/>
                <a:cs typeface="Myanmar Text"/>
              </a:rPr>
              <a:t>&amp;ved=0ahUKEwjpqIbN1PXXAhVCRY8KHadTDXgQ_AUICigB&amp;biw=1350&amp;bih=626#imgrc=jThC7PUKmu-hMM:</a:t>
            </a:r>
            <a:endParaRPr sz="120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2704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7882</Words>
  <Application>Microsoft Office PowerPoint</Application>
  <PresentationFormat>On-screen Show (4:3)</PresentationFormat>
  <Paragraphs>1084</Paragraphs>
  <Slides>202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7" baseType="lpstr">
      <vt:lpstr>Microsoft YaHei UI Light</vt:lpstr>
      <vt:lpstr>SimSun</vt:lpstr>
      <vt:lpstr>Arial</vt:lpstr>
      <vt:lpstr>Arial MT</vt:lpstr>
      <vt:lpstr>Calibri</vt:lpstr>
      <vt:lpstr>Georgia</vt:lpstr>
      <vt:lpstr>Microsoft Sans Serif</vt:lpstr>
      <vt:lpstr>Myanmar Text</vt:lpstr>
      <vt:lpstr>Segoe UI Symbol</vt:lpstr>
      <vt:lpstr>Tahoma</vt:lpstr>
      <vt:lpstr>Times New Roman</vt:lpstr>
      <vt:lpstr>Trebuchet MS</vt:lpstr>
      <vt:lpstr>Verdana</vt:lpstr>
      <vt:lpstr>Wingdings</vt:lpstr>
      <vt:lpstr>Office Theme</vt:lpstr>
      <vt:lpstr>PowerPoint Presentation</vt:lpstr>
      <vt:lpstr>What Is An Electric Shock</vt:lpstr>
      <vt:lpstr>How Can I Get An Electric Shock</vt:lpstr>
      <vt:lpstr>Different types of electric  shocks</vt:lpstr>
      <vt:lpstr>entertainment</vt:lpstr>
      <vt:lpstr>Law enforcement and personal  defence</vt:lpstr>
      <vt:lpstr>PowerPoint Presentation</vt:lpstr>
      <vt:lpstr>Capital punishment</vt:lpstr>
      <vt:lpstr>What Happens When You Get An  Electric Shock</vt:lpstr>
      <vt:lpstr>Many Factors Determine Which Type  Of Injury Occurs</vt:lpstr>
      <vt:lpstr>After A Low Voltage Shock a Person  Should Call The Doctor If</vt:lpstr>
      <vt:lpstr>following a low voltage shock a person  should go to the emergnency  depArtment if -Any noticeable burns on skin</vt:lpstr>
      <vt:lpstr>A person shocked by  high voltage(500 volts or more) shoultd be  evaluated in the  emergency department.</vt:lpstr>
      <vt:lpstr>what will be done when you go to Athe  emergincy room</vt:lpstr>
      <vt:lpstr>electric shock prevention for children  younger then 12</vt:lpstr>
      <vt:lpstr>electric shock prevention for children  older than 12</vt:lpstr>
      <vt:lpstr>electric shock prevention for among  adults</vt:lpstr>
      <vt:lpstr>Electric Shock revention</vt:lpstr>
      <vt:lpstr>Heat Illnesses (Hyperthermia)</vt:lpstr>
      <vt:lpstr>Heat stroke </vt:lpstr>
      <vt:lpstr>DEFINITION</vt:lpstr>
      <vt:lpstr>Classification</vt:lpstr>
      <vt:lpstr>Who’s at risk?</vt:lpstr>
      <vt:lpstr>CLINICAL FEATURES</vt:lpstr>
      <vt:lpstr>CNS Manifestations</vt:lpstr>
      <vt:lpstr>Other Clinical Manifestations</vt:lpstr>
      <vt:lpstr>PowerPoint Presentation</vt:lpstr>
      <vt:lpstr>DIAGNOSTIC EVALUATION</vt:lpstr>
      <vt:lpstr>Core temperature measurement</vt:lpstr>
      <vt:lpstr>Laboratory findings</vt:lpstr>
      <vt:lpstr>PowerPoint Presentation</vt:lpstr>
      <vt:lpstr>DIFFERENTIAL DIAGNOSIS</vt:lpstr>
      <vt:lpstr>PowerPoint Presentation</vt:lpstr>
      <vt:lpstr>PREHOSPITAL CARE</vt:lpstr>
      <vt:lpstr>PowerPoint Presentation</vt:lpstr>
      <vt:lpstr>PowerPoint Presentation</vt:lpstr>
      <vt:lpstr>PowerPoint Presentation</vt:lpstr>
      <vt:lpstr>HOSPITAL MANAGEMENT</vt:lpstr>
      <vt:lpstr>Rapid cooling</vt:lpstr>
      <vt:lpstr>Rapid cooling</vt:lpstr>
      <vt:lpstr>Internal cooling</vt:lpstr>
      <vt:lpstr>PowerPoint Presentation</vt:lpstr>
      <vt:lpstr>Duration of cooling</vt:lpstr>
      <vt:lpstr>Pharmacologic therapy</vt:lpstr>
      <vt:lpstr>PowerPoint Presentation</vt:lpstr>
      <vt:lpstr>Treatment of end-organ dysfunction</vt:lpstr>
      <vt:lpstr>PowerPoint Presentation</vt:lpstr>
      <vt:lpstr>Complications</vt:lpstr>
      <vt:lpstr>Arrhythmia and cardiac dysfunction :</vt:lpstr>
      <vt:lpstr>Hypotension :</vt:lpstr>
      <vt:lpstr>PowerPoint Presentation</vt:lpstr>
      <vt:lpstr>PowerPoint Presentation</vt:lpstr>
      <vt:lpstr>PowerPoint Presentation</vt:lpstr>
      <vt:lpstr>PowerPoint Presentation</vt:lpstr>
      <vt:lpstr>OUTCOMES</vt:lpstr>
      <vt:lpstr>Mortality</vt:lpstr>
      <vt:lpstr>Neurologic abnormalities</vt:lpstr>
      <vt:lpstr>Preventing heat-related illness</vt:lpstr>
      <vt:lpstr>Take Home Message</vt:lpstr>
      <vt:lpstr>PowerPoint Presentation</vt:lpstr>
      <vt:lpstr>Take Home Message</vt:lpstr>
      <vt:lpstr>Preventing heat-related illness</vt:lpstr>
      <vt:lpstr>Porphyrias</vt:lpstr>
      <vt:lpstr>Porphyrias</vt:lpstr>
      <vt:lpstr>Classification of porphyrias</vt:lpstr>
      <vt:lpstr>Different types of porphyrias</vt:lpstr>
      <vt:lpstr>Hepatic porphyria</vt:lpstr>
      <vt:lpstr>Symptoms</vt:lpstr>
      <vt:lpstr>PowerPoint Presentation</vt:lpstr>
      <vt:lpstr>Porphyria cutanea tarda</vt:lpstr>
      <vt:lpstr>Characteristic features</vt:lpstr>
      <vt:lpstr>PowerPoint Presentation</vt:lpstr>
      <vt:lpstr>Hereditary coproporphyria</vt:lpstr>
      <vt:lpstr>Symptoms</vt:lpstr>
      <vt:lpstr>PowerPoint Presentation</vt:lpstr>
      <vt:lpstr>Variegate porphyria</vt:lpstr>
      <vt:lpstr>Erythropoietic porphyria</vt:lpstr>
      <vt:lpstr>Characteristic features</vt:lpstr>
      <vt:lpstr>PowerPoint Presentation</vt:lpstr>
      <vt:lpstr>PowerPoint Presentation</vt:lpstr>
      <vt:lpstr>Protoporphyria</vt:lpstr>
      <vt:lpstr>Acquired or toxic porphyria</vt:lpstr>
      <vt:lpstr>PowerPoint Presentation</vt:lpstr>
      <vt:lpstr>PowerPoint Presentation</vt:lpstr>
      <vt:lpstr>PowerPoint Presentation</vt:lpstr>
      <vt:lpstr>PRESENTATION ON POISONING</vt:lpstr>
      <vt:lpstr>Outline…</vt:lpstr>
      <vt:lpstr>What Is Poisoning?</vt:lpstr>
      <vt:lpstr>What Is Poison?</vt:lpstr>
      <vt:lpstr>PowerPoint Presentation</vt:lpstr>
      <vt:lpstr>Medicinal Poisoning:</vt:lpstr>
      <vt:lpstr>Animal and Plant Poisoning:</vt:lpstr>
      <vt:lpstr>A List of Poisonous Animals:</vt:lpstr>
      <vt:lpstr>A List of Poisonous Animals:</vt:lpstr>
      <vt:lpstr>A List of Poisonous Plants:</vt:lpstr>
      <vt:lpstr>Factors Affecting Poisoning:</vt:lpstr>
      <vt:lpstr>Continued……</vt:lpstr>
      <vt:lpstr>Environmental poisoning:</vt:lpstr>
      <vt:lpstr>PowerPoint Presentation</vt:lpstr>
      <vt:lpstr>PowerPoint Presentation</vt:lpstr>
      <vt:lpstr>FACTORS AFFECTING ENVIRONMENTAL POISONING:</vt:lpstr>
      <vt:lpstr>Halogenated hydrocarbon:</vt:lpstr>
      <vt:lpstr>Aromatic hydrocarbon:</vt:lpstr>
      <vt:lpstr>Alcohols:</vt:lpstr>
      <vt:lpstr>Gases &amp; inhaled particles:</vt:lpstr>
      <vt:lpstr>Asbestos:</vt:lpstr>
      <vt:lpstr>Barbiturate Poisoning:</vt:lpstr>
      <vt:lpstr>Treatment of Barbiturate Poisoning:</vt:lpstr>
      <vt:lpstr>Opoid Poisoning (Morphine):</vt:lpstr>
      <vt:lpstr>Management of Morphine  Poisoning:</vt:lpstr>
      <vt:lpstr>Acetaminophen Poisoning:</vt:lpstr>
      <vt:lpstr>Continued…</vt:lpstr>
      <vt:lpstr>Antidepressant Poisoning:</vt:lpstr>
      <vt:lpstr>PowerPoint Presentation</vt:lpstr>
      <vt:lpstr>POISONING – THE PHARMACIST’S  ROLE IN PREVENTING:</vt:lpstr>
      <vt:lpstr>The Role of Clinical Pharmacist to Prevent  Poisoning:</vt:lpstr>
      <vt:lpstr>Diagnosis:</vt:lpstr>
      <vt:lpstr>PowerPoint Presentation</vt:lpstr>
      <vt:lpstr>BASIC PRINCIPLES OF POISONING  TREATMENT:</vt:lpstr>
      <vt:lpstr>PowerPoint Presentation</vt:lpstr>
      <vt:lpstr>INITIAL TREATMENT OPTION FOR ACUTE  POISONING: ABCDE</vt:lpstr>
      <vt:lpstr>Specific antidotes</vt:lpstr>
      <vt:lpstr>PowerPoint Presentation</vt:lpstr>
      <vt:lpstr>References:</vt:lpstr>
      <vt:lpstr>Snake Bite Management –Neglected  Occupational Diseases</vt:lpstr>
      <vt:lpstr>Background</vt:lpstr>
      <vt:lpstr>Facts-1</vt:lpstr>
      <vt:lpstr>Facts-2</vt:lpstr>
      <vt:lpstr>Facts-3</vt:lpstr>
      <vt:lpstr>Classification of Snakes</vt:lpstr>
      <vt:lpstr>Classification of venomous snake</vt:lpstr>
      <vt:lpstr>Identification of Poisonous and  Nonpoisonous Snake</vt:lpstr>
      <vt:lpstr>King Cobra</vt:lpstr>
      <vt:lpstr>Indian Krait</vt:lpstr>
      <vt:lpstr>Russell Viper-Daboia</vt:lpstr>
      <vt:lpstr>Saw-Scaled Viper</vt:lpstr>
      <vt:lpstr>Indian Cobra-Naja Naja-Nag</vt:lpstr>
      <vt:lpstr>Hump Pit Viper</vt:lpstr>
      <vt:lpstr>Rock Python</vt:lpstr>
      <vt:lpstr>Bamboo Pit Viper</vt:lpstr>
      <vt:lpstr>Malabar pit viper</vt:lpstr>
      <vt:lpstr>Types of Snake venom</vt:lpstr>
      <vt:lpstr>Compounds present in snake venom</vt:lpstr>
      <vt:lpstr>Toxic effect of snake venom-1</vt:lpstr>
      <vt:lpstr>Toxic effect of snake venom-2</vt:lpstr>
      <vt:lpstr>Classification-Toxic components of  snake venom</vt:lpstr>
      <vt:lpstr>Various snakebites, their fatal dose, quantity of venom  injected, and time to fatality</vt:lpstr>
      <vt:lpstr>Snake bite</vt:lpstr>
      <vt:lpstr>Medical reasons</vt:lpstr>
      <vt:lpstr>Socio-Cultural Factors</vt:lpstr>
      <vt:lpstr>Legislative / Governmental</vt:lpstr>
      <vt:lpstr>Socio economic Factor</vt:lpstr>
      <vt:lpstr>Complications of snake bite-1</vt:lpstr>
      <vt:lpstr>Complications of snake bite-2</vt:lpstr>
      <vt:lpstr>Renal complications</vt:lpstr>
      <vt:lpstr>Snake bite Comlications-3</vt:lpstr>
      <vt:lpstr>Local complications</vt:lpstr>
      <vt:lpstr>Types of anti snake venom</vt:lpstr>
      <vt:lpstr>What is snake venom?</vt:lpstr>
      <vt:lpstr>Importance of Anti snake venom</vt:lpstr>
      <vt:lpstr>General Symptoms of Snake Bite</vt:lpstr>
      <vt:lpstr>Local features in snake bite-1</vt:lpstr>
      <vt:lpstr>Local features in snake bite-2</vt:lpstr>
      <vt:lpstr>Snake bite treatment protocol</vt:lpstr>
      <vt:lpstr>First aid</vt:lpstr>
      <vt:lpstr>Diagnostic Features</vt:lpstr>
      <vt:lpstr>20 WBCT</vt:lpstr>
      <vt:lpstr>Investigations</vt:lpstr>
      <vt:lpstr>Assessment of severity of envenomation</vt:lpstr>
      <vt:lpstr>Indication for ASV-1</vt:lpstr>
      <vt:lpstr>Indication for ASV-2</vt:lpstr>
      <vt:lpstr>Indication of ASV-3</vt:lpstr>
      <vt:lpstr>Indication for Anti snake venom</vt:lpstr>
      <vt:lpstr>ASV Administration</vt:lpstr>
      <vt:lpstr>ASV Reaction</vt:lpstr>
      <vt:lpstr>Delayed Reaction</vt:lpstr>
      <vt:lpstr>Pyrogenic Reaction</vt:lpstr>
      <vt:lpstr>Immediate Reaction</vt:lpstr>
      <vt:lpstr>Treatment for ASV Reaction</vt:lpstr>
      <vt:lpstr>ASV Dose Requirement</vt:lpstr>
      <vt:lpstr>TOURNIQUETS - TOURNIQUET USE IS CONTRAINDICATED IN  INDIA</vt:lpstr>
      <vt:lpstr>Pre hospital emergency Management</vt:lpstr>
      <vt:lpstr>Hospital Management</vt:lpstr>
      <vt:lpstr>Local signs</vt:lpstr>
      <vt:lpstr>Hospital emergency management</vt:lpstr>
      <vt:lpstr>Principle of ASV Therapy</vt:lpstr>
      <vt:lpstr>Identification of Snake bite</vt:lpstr>
      <vt:lpstr>Flow chart --Treatment Protocol</vt:lpstr>
      <vt:lpstr>Snake bite management-Flow chart</vt:lpstr>
      <vt:lpstr>Supportive Treatment</vt:lpstr>
      <vt:lpstr>Role of Neo-stigmine and Atropine</vt:lpstr>
      <vt:lpstr>Signs of Recovery</vt:lpstr>
      <vt:lpstr>Mechanism of kidney injury in snake  bite</vt:lpstr>
      <vt:lpstr>Mechanism of action snake venom</vt:lpstr>
      <vt:lpstr>Sites of action of snake neurotoxins and other substances on the  neuromuscular junction</vt:lpstr>
      <vt:lpstr>Surgical intervention</vt:lpstr>
      <vt:lpstr>Referral Criteria</vt:lpstr>
      <vt:lpstr>Poor Prognostic Indicators</vt:lpstr>
      <vt:lpstr>Post discharge planning</vt:lpstr>
      <vt:lpstr>Identification of snake bite</vt:lpstr>
      <vt:lpstr>Tissue Necrosis</vt:lpstr>
      <vt:lpstr>Lastly--------------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JACKSON</dc:creator>
  <cp:lastModifiedBy>User</cp:lastModifiedBy>
  <cp:revision>6</cp:revision>
  <dcterms:created xsi:type="dcterms:W3CDTF">2021-08-06T23:15:41Z</dcterms:created>
  <dcterms:modified xsi:type="dcterms:W3CDTF">2021-08-11T20:45:03Z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2021-08-06T00:00:00Z</vt:filetime>
  </property>
</Properties>
</file>