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1" r:id="rId33"/>
    <p:sldId id="372" r:id="rId34"/>
    <p:sldId id="373" r:id="rId35"/>
    <p:sldId id="374" r:id="rId36"/>
    <p:sldId id="375" r:id="rId37"/>
    <p:sldId id="376" r:id="rId38"/>
    <p:sldId id="377" r:id="rId39"/>
    <p:sldId id="378" r:id="rId40"/>
    <p:sldId id="379" r:id="rId41"/>
    <p:sldId id="380" r:id="rId42"/>
    <p:sldId id="381" r:id="rId43"/>
    <p:sldId id="382" r:id="rId44"/>
    <p:sldId id="384" r:id="rId45"/>
    <p:sldId id="385" r:id="rId46"/>
    <p:sldId id="386" r:id="rId47"/>
    <p:sldId id="387" r:id="rId48"/>
    <p:sldId id="388" r:id="rId49"/>
    <p:sldId id="389" r:id="rId50"/>
    <p:sldId id="390" r:id="rId51"/>
    <p:sldId id="391" r:id="rId52"/>
    <p:sldId id="392" r:id="rId53"/>
    <p:sldId id="393" r:id="rId54"/>
    <p:sldId id="394" r:id="rId55"/>
    <p:sldId id="395" r:id="rId56"/>
    <p:sldId id="396" r:id="rId57"/>
    <p:sldId id="397" r:id="rId58"/>
    <p:sldId id="398" r:id="rId59"/>
    <p:sldId id="399" r:id="rId60"/>
    <p:sldId id="400" r:id="rId61"/>
    <p:sldId id="401" r:id="rId62"/>
    <p:sldId id="402" r:id="rId63"/>
    <p:sldId id="403" r:id="rId64"/>
    <p:sldId id="404" r:id="rId65"/>
    <p:sldId id="405" r:id="rId66"/>
    <p:sldId id="406" r:id="rId67"/>
    <p:sldId id="407" r:id="rId68"/>
    <p:sldId id="408" r:id="rId69"/>
    <p:sldId id="409" r:id="rId70"/>
    <p:sldId id="410" r:id="rId71"/>
    <p:sldId id="411" r:id="rId72"/>
    <p:sldId id="412" r:id="rId73"/>
    <p:sldId id="413" r:id="rId74"/>
    <p:sldId id="414" r:id="rId75"/>
    <p:sldId id="415" r:id="rId76"/>
    <p:sldId id="424" r:id="rId77"/>
    <p:sldId id="426" r:id="rId78"/>
    <p:sldId id="427" r:id="rId79"/>
    <p:sldId id="428" r:id="rId80"/>
    <p:sldId id="429" r:id="rId81"/>
    <p:sldId id="430" r:id="rId82"/>
    <p:sldId id="431" r:id="rId83"/>
    <p:sldId id="432" r:id="rId84"/>
    <p:sldId id="433" r:id="rId85"/>
    <p:sldId id="434" r:id="rId86"/>
    <p:sldId id="435" r:id="rId87"/>
    <p:sldId id="436" r:id="rId88"/>
    <p:sldId id="439" r:id="rId89"/>
    <p:sldId id="440" r:id="rId90"/>
    <p:sldId id="442" r:id="rId91"/>
    <p:sldId id="443" r:id="rId92"/>
    <p:sldId id="444" r:id="rId93"/>
    <p:sldId id="445" r:id="rId94"/>
    <p:sldId id="446" r:id="rId95"/>
    <p:sldId id="447" r:id="rId96"/>
    <p:sldId id="449" r:id="rId97"/>
    <p:sldId id="450" r:id="rId98"/>
    <p:sldId id="453" r:id="rId99"/>
    <p:sldId id="454" r:id="rId100"/>
    <p:sldId id="455" r:id="rId101"/>
    <p:sldId id="456" r:id="rId102"/>
    <p:sldId id="457" r:id="rId103"/>
    <p:sldId id="458" r:id="rId104"/>
    <p:sldId id="459" r:id="rId105"/>
    <p:sldId id="460" r:id="rId106"/>
    <p:sldId id="461" r:id="rId107"/>
    <p:sldId id="462" r:id="rId108"/>
    <p:sldId id="463" r:id="rId10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134" y="3433766"/>
            <a:ext cx="7152231" cy="526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82064" y="316738"/>
            <a:ext cx="557987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2930778"/>
            <a:ext cx="8072120" cy="302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ADAMTS13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Platelet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emedicine.medscape.com/article/330369-overview" TargetMode="External"/><Relationship Id="rId2" Type="http://schemas.openxmlformats.org/officeDocument/2006/relationships/hyperlink" Target="http://emedicine.medscape.com/article/243348-overvie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medicine.medscape.com/article/239799-overview" TargetMode="External"/><Relationship Id="rId4" Type="http://schemas.openxmlformats.org/officeDocument/2006/relationships/hyperlink" Target="http://emedicine.medscape.com/article/335559-overview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2446" y="3246882"/>
            <a:ext cx="7132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i="1" spc="-10" dirty="0">
                <a:solidFill>
                  <a:srgbClr val="FF0000"/>
                </a:solidFill>
                <a:latin typeface="Calibri"/>
                <a:cs typeface="Calibri"/>
              </a:rPr>
              <a:t>Acute</a:t>
            </a:r>
            <a:r>
              <a:rPr sz="4400" b="1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00" b="1" i="1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4400" b="1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00" b="1" i="1" dirty="0">
                <a:solidFill>
                  <a:srgbClr val="FF0000"/>
                </a:solidFill>
                <a:latin typeface="Calibri"/>
                <a:cs typeface="Calibri"/>
              </a:rPr>
              <a:t>chronic</a:t>
            </a:r>
            <a:r>
              <a:rPr sz="4400" b="1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00" b="1" i="1" spc="-5" dirty="0">
                <a:solidFill>
                  <a:srgbClr val="FF0000"/>
                </a:solidFill>
                <a:latin typeface="Calibri"/>
                <a:cs typeface="Calibri"/>
              </a:rPr>
              <a:t>renal</a:t>
            </a:r>
            <a:r>
              <a:rPr sz="4400" b="1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00" b="1" i="1" spc="-5" dirty="0">
                <a:solidFill>
                  <a:srgbClr val="FF0000"/>
                </a:solidFill>
                <a:latin typeface="Calibri"/>
                <a:cs typeface="Calibri"/>
              </a:rPr>
              <a:t>failure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63416" y="4281296"/>
            <a:ext cx="4046983" cy="170418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425"/>
              </a:spcBef>
            </a:pPr>
            <a:r>
              <a:rPr sz="2700" b="1" i="1" spc="-70" dirty="0">
                <a:solidFill>
                  <a:srgbClr val="6F2F9F"/>
                </a:solidFill>
                <a:latin typeface="Calibri"/>
                <a:cs typeface="Calibri"/>
              </a:rPr>
              <a:t>Dr.</a:t>
            </a:r>
            <a:r>
              <a:rPr sz="2700" b="1" i="1" spc="-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lang="en-US" sz="2700" b="1" i="1" spc="-35" dirty="0" smtClean="0">
                <a:solidFill>
                  <a:srgbClr val="6F2F9F"/>
                </a:solidFill>
                <a:latin typeface="Calibri"/>
                <a:cs typeface="Calibri"/>
              </a:rPr>
              <a:t>Jackson Kwizera Ndekezi</a:t>
            </a:r>
          </a:p>
          <a:p>
            <a:pPr marL="12700" marR="5080" algn="ctr">
              <a:lnSpc>
                <a:spcPct val="90000"/>
              </a:lnSpc>
              <a:spcBef>
                <a:spcPts val="425"/>
              </a:spcBef>
            </a:pPr>
            <a:r>
              <a:rPr lang="en-US" sz="2700" b="1" i="1" spc="-35" dirty="0" smtClean="0">
                <a:solidFill>
                  <a:srgbClr val="6F2F9F"/>
                </a:solidFill>
                <a:latin typeface="Calibri"/>
                <a:cs typeface="Calibri"/>
              </a:rPr>
              <a:t>Anesthesiologist</a:t>
            </a:r>
          </a:p>
          <a:p>
            <a:pPr marL="12700" marR="5080" algn="ctr">
              <a:lnSpc>
                <a:spcPct val="90000"/>
              </a:lnSpc>
              <a:spcBef>
                <a:spcPts val="425"/>
              </a:spcBef>
            </a:pPr>
            <a:r>
              <a:rPr lang="en-US" sz="2700" b="1" i="1" spc="-35" dirty="0" smtClean="0">
                <a:solidFill>
                  <a:srgbClr val="6F2F9F"/>
                </a:solidFill>
                <a:latin typeface="Calibri"/>
                <a:cs typeface="Calibri"/>
              </a:rPr>
              <a:t>Critical care fellow </a:t>
            </a:r>
          </a:p>
          <a:p>
            <a:pPr marL="12700" marR="5080" algn="ctr">
              <a:lnSpc>
                <a:spcPct val="90000"/>
              </a:lnSpc>
              <a:spcBef>
                <a:spcPts val="425"/>
              </a:spcBef>
            </a:pPr>
            <a:r>
              <a:rPr lang="en-US" sz="2700" b="1" i="1" spc="-35" dirty="0" smtClean="0">
                <a:solidFill>
                  <a:srgbClr val="6F2F9F"/>
                </a:solidFill>
                <a:latin typeface="Calibri"/>
                <a:cs typeface="Calibri"/>
              </a:rPr>
              <a:t>University of Rwanda</a:t>
            </a:r>
            <a:endParaRPr sz="27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0" y="609600"/>
            <a:ext cx="3478657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880" y="316738"/>
            <a:ext cx="5716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Causes</a:t>
            </a:r>
            <a:r>
              <a:rPr spc="-5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dirty="0"/>
              <a:t>chronic</a:t>
            </a:r>
            <a:r>
              <a:rPr spc="-5" dirty="0"/>
              <a:t> renal</a:t>
            </a:r>
            <a:r>
              <a:rPr spc="-35" dirty="0"/>
              <a:t> </a:t>
            </a:r>
            <a:r>
              <a:rPr spc="-5" dirty="0"/>
              <a:t>failure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930910"/>
            <a:ext cx="4010025" cy="12325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85"/>
              </a:spcBef>
              <a:buFont typeface="Arial MT"/>
              <a:buChar char="–"/>
              <a:tabLst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Chronic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glomerulonephritis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Chronic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infections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Renal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obstruction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(prolonged)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174570"/>
            <a:ext cx="6717030" cy="233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735"/>
              </a:lnSpc>
              <a:spcBef>
                <a:spcPts val="100"/>
              </a:spcBef>
              <a:buFont typeface="Arial MT"/>
              <a:buChar char="–"/>
              <a:tabLst>
                <a:tab pos="299720" algn="l"/>
                <a:tab pos="1826260" algn="l"/>
                <a:tab pos="2475865" algn="l"/>
                <a:tab pos="3449320" algn="l"/>
                <a:tab pos="5130800" algn="l"/>
                <a:tab pos="6256020" algn="l"/>
              </a:tabLst>
            </a:pPr>
            <a:r>
              <a:rPr sz="2400" spc="-10" dirty="0">
                <a:latin typeface="Calibri"/>
                <a:cs typeface="Calibri"/>
              </a:rPr>
              <a:t>Exposure	</a:t>
            </a:r>
            <a:r>
              <a:rPr sz="2400" spc="-15" dirty="0">
                <a:latin typeface="Calibri"/>
                <a:cs typeface="Calibri"/>
              </a:rPr>
              <a:t>to	</a:t>
            </a:r>
            <a:r>
              <a:rPr sz="2400" spc="-20" dirty="0">
                <a:latin typeface="Calibri"/>
                <a:cs typeface="Calibri"/>
              </a:rPr>
              <a:t>toxic	</a:t>
            </a:r>
            <a:r>
              <a:rPr sz="2400" spc="-5" dirty="0">
                <a:latin typeface="Calibri"/>
                <a:cs typeface="Calibri"/>
              </a:rPr>
              <a:t>chemicals,	</a:t>
            </a:r>
            <a:r>
              <a:rPr sz="2400" spc="-20" dirty="0">
                <a:latin typeface="Calibri"/>
                <a:cs typeface="Calibri"/>
              </a:rPr>
              <a:t>toxins	</a:t>
            </a:r>
            <a:r>
              <a:rPr sz="2400" spc="-10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299085">
              <a:lnSpc>
                <a:spcPts val="2735"/>
              </a:lnSpc>
            </a:pPr>
            <a:r>
              <a:rPr sz="2400" spc="-10" dirty="0">
                <a:latin typeface="Calibri"/>
                <a:cs typeface="Calibri"/>
              </a:rPr>
              <a:t>(aminoglycoside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antibiotics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nephrotoxicity)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Diabetes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85"/>
              </a:spcBef>
              <a:buFont typeface="Arial MT"/>
              <a:buChar char="–"/>
              <a:tabLst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Hypertension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Nephrosclerosis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(atherosclerosis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renal</a:t>
            </a:r>
            <a:r>
              <a:rPr sz="2400" spc="-5" dirty="0">
                <a:latin typeface="Calibri"/>
                <a:cs typeface="Calibri"/>
              </a:rPr>
              <a:t> artery)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Diabetic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nephropathy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93557" y="2174570"/>
            <a:ext cx="716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dr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gs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4515992"/>
            <a:ext cx="6228715" cy="15259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5080" indent="-287020">
              <a:lnSpc>
                <a:spcPts val="2590"/>
              </a:lnSpc>
              <a:spcBef>
                <a:spcPts val="425"/>
              </a:spcBef>
              <a:buFont typeface="Arial MT"/>
              <a:buChar char="–"/>
              <a:tabLst>
                <a:tab pos="299720" algn="l"/>
                <a:tab pos="1283335" algn="l"/>
                <a:tab pos="2722880" algn="l"/>
                <a:tab pos="4153535" algn="l"/>
                <a:tab pos="5393055" algn="l"/>
              </a:tabLst>
            </a:pPr>
            <a:r>
              <a:rPr sz="2400" dirty="0">
                <a:latin typeface="Calibri"/>
                <a:cs typeface="Calibri"/>
              </a:rPr>
              <a:t>Alport	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ynd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om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inheri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ed	</a:t>
            </a:r>
            <a:r>
              <a:rPr sz="2400" spc="-5" dirty="0">
                <a:latin typeface="Calibri"/>
                <a:cs typeface="Calibri"/>
              </a:rPr>
              <a:t>dis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r	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auses  </a:t>
            </a:r>
            <a:r>
              <a:rPr sz="2400" spc="-15" dirty="0">
                <a:latin typeface="Calibri"/>
                <a:cs typeface="Calibri"/>
              </a:rPr>
              <a:t>progressive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kidney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damage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eye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defects)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54"/>
              </a:spcBef>
              <a:buFont typeface="Arial MT"/>
              <a:buChar char="–"/>
              <a:tabLst>
                <a:tab pos="299720" algn="l"/>
              </a:tabLst>
            </a:pPr>
            <a:r>
              <a:rPr sz="2400" spc="-15" dirty="0">
                <a:latin typeface="Calibri"/>
                <a:cs typeface="Calibri"/>
              </a:rPr>
              <a:t>Polycystic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kidney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disease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Interstitial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nephritis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pyelonephritis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05878" y="4515992"/>
            <a:ext cx="1201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deafness,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55661" y="431861"/>
            <a:ext cx="8449310" cy="5613400"/>
            <a:chOff x="355661" y="431861"/>
            <a:chExt cx="8449310" cy="5613400"/>
          </a:xfrm>
        </p:grpSpPr>
        <p:sp>
          <p:nvSpPr>
            <p:cNvPr id="4" name="object 4"/>
            <p:cNvSpPr/>
            <p:nvPr/>
          </p:nvSpPr>
          <p:spPr>
            <a:xfrm>
              <a:off x="381000" y="457199"/>
              <a:ext cx="8398510" cy="5562600"/>
            </a:xfrm>
            <a:custGeom>
              <a:avLst/>
              <a:gdLst/>
              <a:ahLst/>
              <a:cxnLst/>
              <a:rect l="l" t="t" r="r" b="b"/>
              <a:pathLst>
                <a:path w="8398510" h="5562600">
                  <a:moveTo>
                    <a:pt x="8398510" y="0"/>
                  </a:moveTo>
                  <a:lnTo>
                    <a:pt x="0" y="0"/>
                  </a:lnTo>
                  <a:lnTo>
                    <a:pt x="0" y="5562600"/>
                  </a:lnTo>
                  <a:lnTo>
                    <a:pt x="4198620" y="5562600"/>
                  </a:lnTo>
                  <a:lnTo>
                    <a:pt x="8398510" y="5562600"/>
                  </a:lnTo>
                  <a:lnTo>
                    <a:pt x="83985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457199"/>
              <a:ext cx="8398510" cy="5562600"/>
            </a:xfrm>
            <a:custGeom>
              <a:avLst/>
              <a:gdLst/>
              <a:ahLst/>
              <a:cxnLst/>
              <a:rect l="l" t="t" r="r" b="b"/>
              <a:pathLst>
                <a:path w="8398510" h="5562600">
                  <a:moveTo>
                    <a:pt x="4198620" y="5562600"/>
                  </a:moveTo>
                  <a:lnTo>
                    <a:pt x="0" y="5562600"/>
                  </a:lnTo>
                  <a:lnTo>
                    <a:pt x="0" y="0"/>
                  </a:lnTo>
                  <a:lnTo>
                    <a:pt x="8398510" y="0"/>
                  </a:lnTo>
                  <a:lnTo>
                    <a:pt x="8398510" y="5562600"/>
                  </a:lnTo>
                  <a:lnTo>
                    <a:pt x="4198620" y="5562600"/>
                  </a:lnTo>
                  <a:close/>
                </a:path>
              </a:pathLst>
            </a:custGeom>
            <a:ln w="5067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2120" y="533399"/>
              <a:ext cx="8229600" cy="5410200"/>
            </a:xfrm>
            <a:custGeom>
              <a:avLst/>
              <a:gdLst/>
              <a:ahLst/>
              <a:cxnLst/>
              <a:rect l="l" t="t" r="r" b="b"/>
              <a:pathLst>
                <a:path w="8229600" h="5410200">
                  <a:moveTo>
                    <a:pt x="4114800" y="5410200"/>
                  </a:moveTo>
                  <a:lnTo>
                    <a:pt x="0" y="5410200"/>
                  </a:lnTo>
                  <a:lnTo>
                    <a:pt x="0" y="0"/>
                  </a:lnTo>
                  <a:lnTo>
                    <a:pt x="8229600" y="0"/>
                  </a:lnTo>
                  <a:lnTo>
                    <a:pt x="8229600" y="5410200"/>
                  </a:lnTo>
                  <a:lnTo>
                    <a:pt x="4114800" y="54102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400" y="3581399"/>
              <a:ext cx="7315200" cy="0"/>
            </a:xfrm>
            <a:custGeom>
              <a:avLst/>
              <a:gdLst/>
              <a:ahLst/>
              <a:cxnLst/>
              <a:rect l="l" t="t" r="r" b="b"/>
              <a:pathLst>
                <a:path w="7315200">
                  <a:moveTo>
                    <a:pt x="0" y="0"/>
                  </a:moveTo>
                  <a:lnTo>
                    <a:pt x="7315200" y="0"/>
                  </a:lnTo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01800" y="881379"/>
            <a:ext cx="5811520" cy="2481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ts val="6695"/>
              </a:lnSpc>
              <a:spcBef>
                <a:spcPts val="100"/>
              </a:spcBef>
            </a:pPr>
            <a:r>
              <a:rPr sz="6200" spc="-5" dirty="0">
                <a:solidFill>
                  <a:srgbClr val="999900"/>
                </a:solidFill>
                <a:latin typeface="Times New Roman"/>
                <a:cs typeface="Times New Roman"/>
              </a:rPr>
              <a:t>II</a:t>
            </a:r>
            <a:endParaRPr sz="6200">
              <a:latin typeface="Times New Roman"/>
              <a:cs typeface="Times New Roman"/>
            </a:endParaRPr>
          </a:p>
          <a:p>
            <a:pPr marL="12700" marR="5080" algn="ctr">
              <a:lnSpc>
                <a:spcPct val="80000"/>
              </a:lnSpc>
              <a:spcBef>
                <a:spcPts val="740"/>
              </a:spcBef>
            </a:pPr>
            <a:r>
              <a:rPr sz="6200" spc="-45" dirty="0">
                <a:solidFill>
                  <a:srgbClr val="999900"/>
                </a:solidFill>
                <a:latin typeface="Times New Roman"/>
                <a:cs typeface="Times New Roman"/>
              </a:rPr>
              <a:t>Tumor</a:t>
            </a:r>
            <a:r>
              <a:rPr sz="6200" spc="-55" dirty="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sz="6200" spc="-5" dirty="0">
                <a:solidFill>
                  <a:srgbClr val="999900"/>
                </a:solidFill>
                <a:latin typeface="Times New Roman"/>
                <a:cs typeface="Times New Roman"/>
              </a:rPr>
              <a:t>Of</a:t>
            </a:r>
            <a:r>
              <a:rPr sz="6200" spc="-50" dirty="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sz="6200" spc="-5" dirty="0">
                <a:solidFill>
                  <a:srgbClr val="999900"/>
                </a:solidFill>
                <a:latin typeface="Times New Roman"/>
                <a:cs typeface="Times New Roman"/>
              </a:rPr>
              <a:t>Urinary </a:t>
            </a:r>
            <a:r>
              <a:rPr sz="6200" spc="-1535" dirty="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sz="6200" spc="-10" dirty="0">
                <a:solidFill>
                  <a:srgbClr val="999900"/>
                </a:solidFill>
                <a:latin typeface="Times New Roman"/>
                <a:cs typeface="Times New Roman"/>
              </a:rPr>
              <a:t>Bladder</a:t>
            </a:r>
            <a:endParaRPr sz="6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015415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869" y="885190"/>
            <a:ext cx="853313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9930" algn="l"/>
                <a:tab pos="2185035" algn="l"/>
                <a:tab pos="2790190" algn="l"/>
              </a:tabLst>
            </a:pPr>
            <a:r>
              <a:rPr sz="4400" b="0" spc="-5" dirty="0">
                <a:latin typeface="Times New Roman"/>
                <a:cs typeface="Times New Roman"/>
              </a:rPr>
              <a:t>II-	</a:t>
            </a:r>
            <a:r>
              <a:rPr sz="4400" b="0" dirty="0">
                <a:latin typeface="Times New Roman"/>
                <a:cs typeface="Times New Roman"/>
              </a:rPr>
              <a:t>tumor	of	</a:t>
            </a:r>
            <a:r>
              <a:rPr sz="4400" b="0" spc="-5" dirty="0">
                <a:latin typeface="Times New Roman"/>
                <a:cs typeface="Times New Roman"/>
              </a:rPr>
              <a:t>urinary</a:t>
            </a:r>
            <a:r>
              <a:rPr sz="4400" b="0" spc="-55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Times New Roman"/>
                <a:cs typeface="Times New Roman"/>
              </a:rPr>
              <a:t>bladder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719" y="2197100"/>
            <a:ext cx="250190" cy="95059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-60" dirty="0">
                <a:solidFill>
                  <a:srgbClr val="990000"/>
                </a:solidFill>
                <a:latin typeface="Lucida Sans Unicode"/>
                <a:cs typeface="Lucida Sans Unicode"/>
              </a:rPr>
              <a:t>■</a:t>
            </a:r>
            <a:endParaRPr sz="2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sz="2300" spc="-60" dirty="0">
                <a:solidFill>
                  <a:srgbClr val="990000"/>
                </a:solidFill>
                <a:latin typeface="Lucida Sans Unicode"/>
                <a:cs typeface="Lucida Sans Unicode"/>
              </a:rPr>
              <a:t>■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1269" y="2070100"/>
            <a:ext cx="7338059" cy="11134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100"/>
              </a:spcBef>
            </a:pPr>
            <a:r>
              <a:rPr sz="3100" spc="-5" dirty="0">
                <a:latin typeface="Arial MT"/>
                <a:cs typeface="Arial MT"/>
              </a:rPr>
              <a:t>It is common in men </a:t>
            </a:r>
            <a:r>
              <a:rPr sz="3100" spc="-10" dirty="0">
                <a:latin typeface="Arial MT"/>
                <a:cs typeface="Arial MT"/>
              </a:rPr>
              <a:t>between 50-70 </a:t>
            </a:r>
            <a:r>
              <a:rPr sz="3100" spc="-5" dirty="0">
                <a:latin typeface="Arial MT"/>
                <a:cs typeface="Arial MT"/>
              </a:rPr>
              <a:t>year </a:t>
            </a:r>
            <a:r>
              <a:rPr sz="3100" dirty="0">
                <a:latin typeface="Arial MT"/>
                <a:cs typeface="Arial MT"/>
              </a:rPr>
              <a:t>. </a:t>
            </a:r>
            <a:r>
              <a:rPr sz="3100" spc="-85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Risk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factors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include</a:t>
            </a:r>
            <a:endParaRPr sz="31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2320" y="3210559"/>
            <a:ext cx="5145405" cy="18669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600"/>
              </a:spcBef>
              <a:buClr>
                <a:srgbClr val="990000"/>
              </a:buClr>
              <a:buAutoNum type="arabicPeriod"/>
              <a:tabLst>
                <a:tab pos="393065" algn="l"/>
                <a:tab pos="393700" algn="l"/>
              </a:tabLst>
            </a:pPr>
            <a:r>
              <a:rPr sz="2000" spc="-5" dirty="0">
                <a:latin typeface="Arial MT"/>
                <a:cs typeface="Arial MT"/>
              </a:rPr>
              <a:t>Cigarette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smoking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,</a:t>
            </a:r>
          </a:p>
          <a:p>
            <a:pPr marL="393700" indent="-381000">
              <a:lnSpc>
                <a:spcPct val="100000"/>
              </a:lnSpc>
              <a:spcBef>
                <a:spcPts val="500"/>
              </a:spcBef>
              <a:buClr>
                <a:srgbClr val="990000"/>
              </a:buClr>
              <a:buAutoNum type="arabicPeriod"/>
              <a:tabLst>
                <a:tab pos="393065" algn="l"/>
                <a:tab pos="393700" algn="l"/>
              </a:tabLst>
            </a:pPr>
            <a:r>
              <a:rPr sz="2000" dirty="0">
                <a:latin typeface="Arial MT"/>
                <a:cs typeface="Arial MT"/>
              </a:rPr>
              <a:t>Schistosomiasis,</a:t>
            </a:r>
          </a:p>
          <a:p>
            <a:pPr marL="393700" indent="-381000">
              <a:lnSpc>
                <a:spcPct val="100000"/>
              </a:lnSpc>
              <a:spcBef>
                <a:spcPts val="500"/>
              </a:spcBef>
              <a:buClr>
                <a:srgbClr val="990000"/>
              </a:buClr>
              <a:buAutoNum type="arabicPeriod"/>
              <a:tabLst>
                <a:tab pos="393065" algn="l"/>
                <a:tab pos="393700" algn="l"/>
              </a:tabLst>
            </a:pPr>
            <a:r>
              <a:rPr sz="2000" dirty="0">
                <a:latin typeface="Arial MT"/>
                <a:cs typeface="Arial MT"/>
              </a:rPr>
              <a:t>Chronic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cystitis,</a:t>
            </a:r>
            <a:endParaRPr sz="2000" dirty="0">
              <a:latin typeface="Arial MT"/>
              <a:cs typeface="Arial MT"/>
            </a:endParaRPr>
          </a:p>
          <a:p>
            <a:pPr marL="393700" indent="-381000">
              <a:lnSpc>
                <a:spcPct val="100000"/>
              </a:lnSpc>
              <a:spcBef>
                <a:spcPts val="500"/>
              </a:spcBef>
              <a:buClr>
                <a:srgbClr val="990000"/>
              </a:buClr>
              <a:buAutoNum type="arabicPeriod"/>
              <a:tabLst>
                <a:tab pos="393065" algn="l"/>
                <a:tab pos="393700" algn="l"/>
              </a:tabLst>
            </a:pPr>
            <a:r>
              <a:rPr sz="2000" spc="-5" dirty="0">
                <a:latin typeface="Arial MT"/>
                <a:cs typeface="Arial MT"/>
              </a:rPr>
              <a:t>Certain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drugs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(As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cyclophosphamide(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</a:p>
          <a:p>
            <a:pPr marL="393700" indent="-381000">
              <a:lnSpc>
                <a:spcPct val="100000"/>
              </a:lnSpc>
              <a:spcBef>
                <a:spcPts val="500"/>
              </a:spcBef>
              <a:buClr>
                <a:srgbClr val="990000"/>
              </a:buClr>
              <a:buAutoNum type="arabicPeriod"/>
              <a:tabLst>
                <a:tab pos="393065" algn="l"/>
                <a:tab pos="393700" algn="l"/>
              </a:tabLst>
            </a:pPr>
            <a:r>
              <a:rPr sz="2000" dirty="0">
                <a:latin typeface="Arial MT"/>
                <a:cs typeface="Arial MT"/>
              </a:rPr>
              <a:t>Chemical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exposure</a:t>
            </a:r>
            <a:r>
              <a:rPr sz="2000" spc="-5" dirty="0">
                <a:latin typeface="Arial MT"/>
                <a:cs typeface="Arial MT"/>
              </a:rPr>
              <a:t> 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B-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naphthylamine.</a:t>
            </a:r>
            <a:endParaRPr sz="20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94291666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869" y="661670"/>
            <a:ext cx="81178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4095" algn="l"/>
              </a:tabLst>
            </a:pPr>
            <a:r>
              <a:rPr sz="4400" b="0" spc="-5" dirty="0">
                <a:latin typeface="Times New Roman"/>
                <a:cs typeface="Times New Roman"/>
              </a:rPr>
              <a:t>Morphology</a:t>
            </a:r>
            <a:r>
              <a:rPr sz="4400" b="0" spc="1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of	bladder</a:t>
            </a:r>
            <a:r>
              <a:rPr sz="4400" b="0" spc="-9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cancer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6469" y="1711960"/>
            <a:ext cx="7762240" cy="264287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79730" indent="-341630">
              <a:lnSpc>
                <a:spcPct val="100000"/>
              </a:lnSpc>
              <a:spcBef>
                <a:spcPts val="690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79730" algn="l"/>
              </a:tabLst>
            </a:pPr>
            <a:r>
              <a:rPr sz="3200" dirty="0">
                <a:latin typeface="Arial MT"/>
                <a:cs typeface="Arial MT"/>
              </a:rPr>
              <a:t>Benign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tumor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rare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(papilloma).</a:t>
            </a:r>
          </a:p>
          <a:p>
            <a:pPr marL="379730" indent="-341630">
              <a:lnSpc>
                <a:spcPct val="100000"/>
              </a:lnSpc>
              <a:spcBef>
                <a:spcPts val="590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79730" algn="l"/>
              </a:tabLst>
            </a:pPr>
            <a:r>
              <a:rPr sz="3200" dirty="0">
                <a:latin typeface="Arial MT"/>
                <a:cs typeface="Arial MT"/>
              </a:rPr>
              <a:t>Malignant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tumor</a:t>
            </a:r>
            <a:r>
              <a:rPr sz="3200" spc="-5" dirty="0">
                <a:latin typeface="Arial MT"/>
                <a:cs typeface="Arial MT"/>
              </a:rPr>
              <a:t> is</a:t>
            </a:r>
            <a:r>
              <a:rPr sz="3200" spc="50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classified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into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three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forms;</a:t>
            </a:r>
            <a:endParaRPr sz="2400" dirty="0">
              <a:latin typeface="Arial"/>
              <a:cs typeface="Arial"/>
            </a:endParaRPr>
          </a:p>
          <a:p>
            <a:pPr marL="779780" lvl="1" indent="-284480">
              <a:lnSpc>
                <a:spcPct val="100000"/>
              </a:lnSpc>
              <a:spcBef>
                <a:spcPts val="680"/>
              </a:spcBef>
              <a:buClr>
                <a:srgbClr val="666699"/>
              </a:buClr>
              <a:buSzPct val="64814"/>
              <a:buFont typeface="Lucida Sans Unicode"/>
              <a:buChar char="■"/>
              <a:tabLst>
                <a:tab pos="779780" algn="l"/>
              </a:tabLst>
            </a:pPr>
            <a:r>
              <a:rPr sz="2700" spc="-5" dirty="0">
                <a:latin typeface="Arial MT"/>
                <a:cs typeface="Arial MT"/>
              </a:rPr>
              <a:t>1-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Urothelial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(transitional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)cell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carcinoma;</a:t>
            </a:r>
            <a:endParaRPr sz="2700" dirty="0">
              <a:latin typeface="Arial MT"/>
              <a:cs typeface="Arial MT"/>
            </a:endParaRPr>
          </a:p>
          <a:p>
            <a:pPr marL="779780" lvl="1" indent="-284480">
              <a:lnSpc>
                <a:spcPct val="100000"/>
              </a:lnSpc>
              <a:spcBef>
                <a:spcPts val="670"/>
              </a:spcBef>
              <a:buClr>
                <a:srgbClr val="666699"/>
              </a:buClr>
              <a:buSzPct val="64814"/>
              <a:buFont typeface="Lucida Sans Unicode"/>
              <a:buChar char="■"/>
              <a:tabLst>
                <a:tab pos="779780" algn="l"/>
              </a:tabLst>
            </a:pPr>
            <a:r>
              <a:rPr sz="2700" spc="-5" dirty="0">
                <a:latin typeface="Arial MT"/>
                <a:cs typeface="Arial MT"/>
              </a:rPr>
              <a:t>2-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Squamous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cell</a:t>
            </a:r>
            <a:r>
              <a:rPr sz="2700" spc="-2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carcinoma:</a:t>
            </a:r>
          </a:p>
          <a:p>
            <a:pPr marL="779780" lvl="1" indent="-284480">
              <a:lnSpc>
                <a:spcPct val="100000"/>
              </a:lnSpc>
              <a:spcBef>
                <a:spcPts val="680"/>
              </a:spcBef>
              <a:buClr>
                <a:srgbClr val="666699"/>
              </a:buClr>
              <a:buSzPct val="64814"/>
              <a:buFont typeface="Lucida Sans Unicode"/>
              <a:buChar char="■"/>
              <a:tabLst>
                <a:tab pos="779780" algn="l"/>
              </a:tabLst>
            </a:pPr>
            <a:r>
              <a:rPr sz="2700" spc="-5" dirty="0">
                <a:latin typeface="Arial MT"/>
                <a:cs typeface="Arial MT"/>
              </a:rPr>
              <a:t>3-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Carcinoma</a:t>
            </a:r>
            <a:r>
              <a:rPr sz="2700" spc="-2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in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situ;</a:t>
            </a:r>
            <a:endParaRPr sz="27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097674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869" y="661670"/>
            <a:ext cx="792353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4095" algn="l"/>
              </a:tabLst>
            </a:pPr>
            <a:r>
              <a:rPr sz="4400" b="0" spc="-5" dirty="0">
                <a:latin typeface="Times New Roman"/>
                <a:cs typeface="Times New Roman"/>
              </a:rPr>
              <a:t>Morphology</a:t>
            </a:r>
            <a:r>
              <a:rPr sz="4400" b="0" spc="1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of	bladder</a:t>
            </a:r>
            <a:r>
              <a:rPr sz="4400" b="0" spc="-9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cancer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0269" y="1786890"/>
            <a:ext cx="7513320" cy="384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988060" indent="-342900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81000" algn="l"/>
                <a:tab pos="967105" algn="l"/>
                <a:tab pos="2601595" algn="l"/>
              </a:tabLst>
            </a:pPr>
            <a:r>
              <a:rPr sz="3200" spc="-5" dirty="0">
                <a:latin typeface="Arial MT"/>
                <a:cs typeface="Arial MT"/>
              </a:rPr>
              <a:t>1-	Urothelial (transitional) </a:t>
            </a:r>
            <a:r>
              <a:rPr sz="3200" dirty="0">
                <a:latin typeface="Arial MT"/>
                <a:cs typeface="Arial MT"/>
              </a:rPr>
              <a:t>cell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carcinoma;	The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commonest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type.</a:t>
            </a:r>
            <a:endParaRPr sz="3200" dirty="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790"/>
              </a:spcBef>
            </a:pPr>
            <a:r>
              <a:rPr sz="3200" spc="-5" dirty="0">
                <a:latin typeface="Arial MT"/>
                <a:cs typeface="Arial MT"/>
              </a:rPr>
              <a:t>It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ranges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from</a:t>
            </a:r>
            <a:endParaRPr sz="3200" dirty="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800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81000" algn="l"/>
              </a:tabLst>
            </a:pPr>
            <a:r>
              <a:rPr sz="3200" spc="-5" dirty="0">
                <a:latin typeface="Arial MT"/>
                <a:cs typeface="Arial MT"/>
              </a:rPr>
              <a:t>Papillary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flat,</a:t>
            </a:r>
            <a:endParaRPr sz="3200" dirty="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800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81000" algn="l"/>
              </a:tabLst>
            </a:pPr>
            <a:r>
              <a:rPr sz="3200" dirty="0">
                <a:latin typeface="Arial MT"/>
                <a:cs typeface="Arial MT"/>
              </a:rPr>
              <a:t>Non-invasive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invasive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and</a:t>
            </a:r>
          </a:p>
          <a:p>
            <a:pPr marL="381000" marR="30480" indent="-342900">
              <a:lnSpc>
                <a:spcPts val="3829"/>
              </a:lnSpc>
              <a:spcBef>
                <a:spcPts val="910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81000" algn="l"/>
              </a:tabLst>
            </a:pPr>
            <a:r>
              <a:rPr sz="3200" spc="-5" dirty="0">
                <a:latin typeface="Arial MT"/>
                <a:cs typeface="Arial MT"/>
              </a:rPr>
              <a:t>Well differentiated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 undifferentiated</a:t>
            </a:r>
            <a:r>
              <a:rPr sz="3200" dirty="0">
                <a:latin typeface="Arial MT"/>
                <a:cs typeface="Arial MT"/>
              </a:rPr>
              <a:t> or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anaplastic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cancer.</a:t>
            </a:r>
          </a:p>
        </p:txBody>
      </p:sp>
    </p:spTree>
    <p:extLst>
      <p:ext uri="{BB962C8B-B14F-4D97-AF65-F5344CB8AC3E}">
        <p14:creationId xmlns:p14="http://schemas.microsoft.com/office/powerpoint/2010/main" val="123442886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869" y="661670"/>
            <a:ext cx="799973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4095" algn="l"/>
              </a:tabLst>
            </a:pPr>
            <a:r>
              <a:rPr sz="4400" b="0" spc="-5" dirty="0">
                <a:latin typeface="Times New Roman"/>
                <a:cs typeface="Times New Roman"/>
              </a:rPr>
              <a:t>Morphology</a:t>
            </a:r>
            <a:r>
              <a:rPr sz="4400" b="0" spc="1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of	bladder</a:t>
            </a:r>
            <a:r>
              <a:rPr sz="4400" b="0" spc="-9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cancer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6469" y="1863090"/>
            <a:ext cx="7327900" cy="315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802640" indent="-342900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81000" algn="l"/>
                <a:tab pos="2602230" algn="l"/>
              </a:tabLst>
            </a:pPr>
            <a:r>
              <a:rPr sz="3200" dirty="0">
                <a:latin typeface="Arial MT"/>
                <a:cs typeface="Arial MT"/>
              </a:rPr>
              <a:t>1-</a:t>
            </a:r>
            <a:r>
              <a:rPr sz="3200" dirty="0">
                <a:solidFill>
                  <a:srgbClr val="CCFF66"/>
                </a:solidFill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Urothelial </a:t>
            </a:r>
            <a:r>
              <a:rPr sz="3200" spc="-5" dirty="0">
                <a:latin typeface="Arial MT"/>
                <a:cs typeface="Arial MT"/>
              </a:rPr>
              <a:t>(transitional) cell </a:t>
            </a:r>
            <a:r>
              <a:rPr sz="3200" dirty="0">
                <a:latin typeface="Arial MT"/>
                <a:cs typeface="Arial MT"/>
              </a:rPr>
              <a:t> carcinoma;	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commonest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type.</a:t>
            </a:r>
            <a:endParaRPr sz="3200" dirty="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790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81000" algn="l"/>
                <a:tab pos="1735455" algn="l"/>
              </a:tabLst>
            </a:pPr>
            <a:r>
              <a:rPr sz="3200" spc="-5" dirty="0">
                <a:latin typeface="Arial MT"/>
                <a:cs typeface="Arial MT"/>
              </a:rPr>
              <a:t>Grade	</a:t>
            </a:r>
            <a:r>
              <a:rPr sz="3200" dirty="0">
                <a:latin typeface="Arial MT"/>
                <a:cs typeface="Arial MT"/>
              </a:rPr>
              <a:t>I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is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usually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non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invasive.</a:t>
            </a:r>
            <a:endParaRPr sz="3200" dirty="0">
              <a:latin typeface="Arial MT"/>
              <a:cs typeface="Arial MT"/>
            </a:endParaRPr>
          </a:p>
          <a:p>
            <a:pPr marL="381000" marR="30480" indent="-342900">
              <a:lnSpc>
                <a:spcPct val="100000"/>
              </a:lnSpc>
              <a:spcBef>
                <a:spcPts val="800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81000" algn="l"/>
                <a:tab pos="4786630" algn="l"/>
              </a:tabLst>
            </a:pPr>
            <a:r>
              <a:rPr sz="3200" spc="-5" dirty="0">
                <a:latin typeface="Arial MT"/>
                <a:cs typeface="Arial MT"/>
              </a:rPr>
              <a:t>Evidence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of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invasion</a:t>
            </a:r>
            <a:r>
              <a:rPr sz="3200" spc="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	submucosa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and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muscle</a:t>
            </a:r>
            <a:r>
              <a:rPr sz="3200" spc="-5" dirty="0">
                <a:latin typeface="Arial MT"/>
                <a:cs typeface="Arial MT"/>
              </a:rPr>
              <a:t> layers are</a:t>
            </a:r>
            <a:r>
              <a:rPr sz="3200" dirty="0">
                <a:latin typeface="Arial MT"/>
                <a:cs typeface="Arial MT"/>
              </a:rPr>
              <a:t> seen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</a:t>
            </a:r>
            <a:r>
              <a:rPr sz="3200" spc="8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grade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II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and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III.</a:t>
            </a:r>
            <a:endParaRPr sz="3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04131388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869" y="661670"/>
            <a:ext cx="799973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4095" algn="l"/>
              </a:tabLst>
            </a:pPr>
            <a:r>
              <a:rPr sz="4400" b="0" spc="-5" dirty="0">
                <a:latin typeface="Times New Roman"/>
                <a:cs typeface="Times New Roman"/>
              </a:rPr>
              <a:t>Morphology</a:t>
            </a:r>
            <a:r>
              <a:rPr sz="4400" b="0" spc="1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of	bladder</a:t>
            </a:r>
            <a:r>
              <a:rPr sz="4400" b="0" spc="-9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cancer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4800" y="1913890"/>
            <a:ext cx="5935980" cy="2868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53060" indent="-342900">
              <a:lnSpc>
                <a:spcPct val="120800"/>
              </a:lnSpc>
              <a:spcBef>
                <a:spcPts val="100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81000" algn="l"/>
              </a:tabLst>
            </a:pPr>
            <a:r>
              <a:rPr sz="3200" dirty="0">
                <a:latin typeface="Arial MT"/>
                <a:cs typeface="Arial MT"/>
              </a:rPr>
              <a:t>2-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squamous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cell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carcinoma: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occur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only in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5%</a:t>
            </a:r>
          </a:p>
          <a:p>
            <a:pPr marL="381000" indent="-342900">
              <a:lnSpc>
                <a:spcPct val="100000"/>
              </a:lnSpc>
              <a:spcBef>
                <a:spcPts val="790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81000" algn="l"/>
              </a:tabLst>
            </a:pPr>
            <a:r>
              <a:rPr sz="3200" dirty="0">
                <a:latin typeface="Arial MT"/>
                <a:cs typeface="Arial MT"/>
              </a:rPr>
              <a:t>3-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carcinoma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in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situ;</a:t>
            </a:r>
            <a:endParaRPr sz="3200" dirty="0">
              <a:latin typeface="Arial MT"/>
              <a:cs typeface="Arial MT"/>
            </a:endParaRPr>
          </a:p>
          <a:p>
            <a:pPr marL="381000" marR="3048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latin typeface="Arial MT"/>
                <a:cs typeface="Arial MT"/>
              </a:rPr>
              <a:t>early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stage of</a:t>
            </a:r>
            <a:r>
              <a:rPr sz="3200" spc="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dysplasia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or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atypical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hyperplasia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are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found</a:t>
            </a:r>
            <a:r>
              <a:rPr sz="3200" dirty="0">
                <a:solidFill>
                  <a:srgbClr val="FFFF00"/>
                </a:solidFill>
                <a:latin typeface="Arial MT"/>
                <a:cs typeface="Arial MT"/>
              </a:rPr>
              <a:t>.</a:t>
            </a:r>
            <a:endParaRPr sz="3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33910680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869" y="885190"/>
            <a:ext cx="838073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6400" algn="l"/>
                <a:tab pos="6033135" algn="l"/>
              </a:tabLst>
            </a:pPr>
            <a:r>
              <a:rPr sz="4400" b="0" dirty="0">
                <a:latin typeface="Times New Roman"/>
                <a:cs typeface="Times New Roman"/>
              </a:rPr>
              <a:t>C</a:t>
            </a:r>
            <a:r>
              <a:rPr sz="4400" b="0" spc="-5" dirty="0">
                <a:latin typeface="Times New Roman"/>
                <a:cs typeface="Times New Roman"/>
              </a:rPr>
              <a:t>l</a:t>
            </a:r>
            <a:r>
              <a:rPr sz="4400" b="0" spc="5" dirty="0">
                <a:latin typeface="Times New Roman"/>
                <a:cs typeface="Times New Roman"/>
              </a:rPr>
              <a:t>i</a:t>
            </a:r>
            <a:r>
              <a:rPr sz="4400" b="0" dirty="0">
                <a:latin typeface="Times New Roman"/>
                <a:cs typeface="Times New Roman"/>
              </a:rPr>
              <a:t>n</a:t>
            </a:r>
            <a:r>
              <a:rPr sz="4400" b="0" spc="-5" dirty="0">
                <a:latin typeface="Times New Roman"/>
                <a:cs typeface="Times New Roman"/>
              </a:rPr>
              <a:t>i</a:t>
            </a:r>
            <a:r>
              <a:rPr sz="4400" b="0" dirty="0">
                <a:latin typeface="Times New Roman"/>
                <a:cs typeface="Times New Roman"/>
              </a:rPr>
              <a:t>c</a:t>
            </a:r>
            <a:r>
              <a:rPr sz="4400" b="0" spc="-10" dirty="0">
                <a:latin typeface="Times New Roman"/>
                <a:cs typeface="Times New Roman"/>
              </a:rPr>
              <a:t>a</a:t>
            </a:r>
            <a:r>
              <a:rPr sz="4400" b="0" dirty="0">
                <a:latin typeface="Times New Roman"/>
                <a:cs typeface="Times New Roman"/>
              </a:rPr>
              <a:t>l</a:t>
            </a:r>
            <a:r>
              <a:rPr sz="4400" b="0" spc="-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p</a:t>
            </a:r>
            <a:r>
              <a:rPr sz="4400" b="0" spc="-5" dirty="0">
                <a:latin typeface="Times New Roman"/>
                <a:cs typeface="Times New Roman"/>
              </a:rPr>
              <a:t>i</a:t>
            </a:r>
            <a:r>
              <a:rPr sz="4400" b="0" dirty="0">
                <a:latin typeface="Times New Roman"/>
                <a:cs typeface="Times New Roman"/>
              </a:rPr>
              <a:t>c</a:t>
            </a:r>
            <a:r>
              <a:rPr sz="4400" b="0" spc="-5" dirty="0">
                <a:latin typeface="Times New Roman"/>
                <a:cs typeface="Times New Roman"/>
              </a:rPr>
              <a:t>t</a:t>
            </a:r>
            <a:r>
              <a:rPr sz="4400" b="0" dirty="0">
                <a:latin typeface="Times New Roman"/>
                <a:cs typeface="Times New Roman"/>
              </a:rPr>
              <a:t>u</a:t>
            </a:r>
            <a:r>
              <a:rPr sz="4400" b="0" spc="-5" dirty="0">
                <a:latin typeface="Times New Roman"/>
                <a:cs typeface="Times New Roman"/>
              </a:rPr>
              <a:t>r</a:t>
            </a:r>
            <a:r>
              <a:rPr sz="4400" b="0" dirty="0">
                <a:latin typeface="Times New Roman"/>
                <a:cs typeface="Times New Roman"/>
              </a:rPr>
              <a:t>e of	b</a:t>
            </a:r>
            <a:r>
              <a:rPr sz="4400" b="0" spc="-5" dirty="0">
                <a:latin typeface="Times New Roman"/>
                <a:cs typeface="Times New Roman"/>
              </a:rPr>
              <a:t>l</a:t>
            </a:r>
            <a:r>
              <a:rPr sz="4400" b="0" dirty="0">
                <a:latin typeface="Times New Roman"/>
                <a:cs typeface="Times New Roman"/>
              </a:rPr>
              <a:t>adder	</a:t>
            </a:r>
            <a:r>
              <a:rPr sz="4400" b="0" spc="-5" dirty="0">
                <a:latin typeface="Times New Roman"/>
                <a:cs typeface="Times New Roman"/>
              </a:rPr>
              <a:t>c</a:t>
            </a:r>
            <a:r>
              <a:rPr sz="4400" b="0" dirty="0">
                <a:latin typeface="Times New Roman"/>
                <a:cs typeface="Times New Roman"/>
              </a:rPr>
              <a:t>an</a:t>
            </a:r>
            <a:r>
              <a:rPr sz="4400" b="0" spc="-5" dirty="0">
                <a:latin typeface="Times New Roman"/>
                <a:cs typeface="Times New Roman"/>
              </a:rPr>
              <a:t>c</a:t>
            </a:r>
            <a:r>
              <a:rPr sz="4400" b="0" dirty="0">
                <a:latin typeface="Times New Roman"/>
                <a:cs typeface="Times New Roman"/>
              </a:rPr>
              <a:t>er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769" y="1863090"/>
            <a:ext cx="7948930" cy="3307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1022350" indent="-342900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74193"/>
              <a:buFont typeface="Lucida Sans Unicode"/>
              <a:buChar char="■"/>
              <a:tabLst>
                <a:tab pos="393700" algn="l"/>
              </a:tabLst>
            </a:pPr>
            <a:r>
              <a:rPr sz="3100" spc="-10" dirty="0">
                <a:latin typeface="Arial MT"/>
                <a:cs typeface="Arial MT"/>
              </a:rPr>
              <a:t>Painless</a:t>
            </a:r>
            <a:r>
              <a:rPr sz="3100" spc="-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hematuria</a:t>
            </a:r>
            <a:r>
              <a:rPr sz="3100" spc="-5" dirty="0">
                <a:latin typeface="Arial MT"/>
                <a:cs typeface="Arial MT"/>
              </a:rPr>
              <a:t> is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the</a:t>
            </a:r>
            <a:r>
              <a:rPr sz="3100" spc="-10" dirty="0">
                <a:latin typeface="Arial MT"/>
                <a:cs typeface="Arial MT"/>
              </a:rPr>
              <a:t> commonest </a:t>
            </a:r>
            <a:r>
              <a:rPr sz="3100" spc="-844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presentation.</a:t>
            </a:r>
            <a:endParaRPr sz="3100" dirty="0">
              <a:latin typeface="Arial MT"/>
              <a:cs typeface="Arial MT"/>
            </a:endParaRPr>
          </a:p>
          <a:p>
            <a:pPr marL="393700" indent="-342900">
              <a:lnSpc>
                <a:spcPct val="100000"/>
              </a:lnSpc>
              <a:spcBef>
                <a:spcPts val="770"/>
              </a:spcBef>
              <a:buClr>
                <a:srgbClr val="990000"/>
              </a:buClr>
              <a:buSzPct val="74193"/>
              <a:buFont typeface="Lucida Sans Unicode"/>
              <a:buChar char="■"/>
              <a:tabLst>
                <a:tab pos="393700" algn="l"/>
              </a:tabLst>
            </a:pPr>
            <a:r>
              <a:rPr sz="3100" spc="-5" dirty="0">
                <a:latin typeface="Arial MT"/>
                <a:cs typeface="Arial MT"/>
              </a:rPr>
              <a:t>The</a:t>
            </a:r>
            <a:r>
              <a:rPr sz="3100" spc="-1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clinical </a:t>
            </a:r>
            <a:r>
              <a:rPr sz="3100" spc="-5" dirty="0">
                <a:latin typeface="Arial MT"/>
                <a:cs typeface="Arial MT"/>
              </a:rPr>
              <a:t>course</a:t>
            </a:r>
            <a:r>
              <a:rPr sz="3100" spc="-1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depends on</a:t>
            </a:r>
            <a:endParaRPr sz="3100" dirty="0">
              <a:latin typeface="Arial MT"/>
              <a:cs typeface="Arial MT"/>
            </a:endParaRPr>
          </a:p>
          <a:p>
            <a:pPr marL="1193800" lvl="1" indent="-228600">
              <a:lnSpc>
                <a:spcPct val="100000"/>
              </a:lnSpc>
              <a:spcBef>
                <a:spcPts val="600"/>
              </a:spcBef>
              <a:buClr>
                <a:srgbClr val="999900"/>
              </a:buClr>
              <a:buSzPct val="54166"/>
              <a:buFont typeface="Lucida Sans Unicode"/>
              <a:buChar char="■"/>
              <a:tabLst>
                <a:tab pos="1193800" algn="l"/>
              </a:tabLst>
            </a:pPr>
            <a:r>
              <a:rPr sz="2400" b="1" spc="-10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histological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grade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and</a:t>
            </a:r>
            <a:endParaRPr sz="2400" dirty="0">
              <a:latin typeface="Arial"/>
              <a:cs typeface="Arial"/>
            </a:endParaRPr>
          </a:p>
          <a:p>
            <a:pPr marL="1193800" lvl="1" indent="-228600">
              <a:lnSpc>
                <a:spcPct val="100000"/>
              </a:lnSpc>
              <a:spcBef>
                <a:spcPts val="600"/>
              </a:spcBef>
              <a:buClr>
                <a:srgbClr val="999900"/>
              </a:buClr>
              <a:buSzPct val="54166"/>
              <a:buFont typeface="Lucida Sans Unicode"/>
              <a:buChar char="■"/>
              <a:tabLst>
                <a:tab pos="1193800" algn="l"/>
              </a:tabLst>
            </a:pPr>
            <a:r>
              <a:rPr sz="2400" b="1" spc="-10" dirty="0">
                <a:latin typeface="Arial"/>
                <a:cs typeface="Arial"/>
              </a:rPr>
              <a:t>Degree </a:t>
            </a:r>
            <a:r>
              <a:rPr sz="2400" b="1" spc="-5" dirty="0">
                <a:latin typeface="Arial"/>
                <a:cs typeface="Arial"/>
              </a:rPr>
              <a:t>of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differentiation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and</a:t>
            </a:r>
            <a:endParaRPr sz="2400" dirty="0">
              <a:latin typeface="Arial"/>
              <a:cs typeface="Arial"/>
            </a:endParaRPr>
          </a:p>
          <a:p>
            <a:pPr marL="1193800" lvl="1" indent="-228600">
              <a:lnSpc>
                <a:spcPct val="100000"/>
              </a:lnSpc>
              <a:spcBef>
                <a:spcPts val="590"/>
              </a:spcBef>
              <a:buClr>
                <a:srgbClr val="999900"/>
              </a:buClr>
              <a:buSzPct val="54166"/>
              <a:buFont typeface="Lucida Sans Unicode"/>
              <a:buChar char="■"/>
              <a:tabLst>
                <a:tab pos="1193800" algn="l"/>
              </a:tabLst>
            </a:pPr>
            <a:r>
              <a:rPr sz="2400" b="1" spc="-5" dirty="0">
                <a:latin typeface="Arial"/>
                <a:cs typeface="Arial"/>
              </a:rPr>
              <a:t>Depth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invasion.</a:t>
            </a:r>
            <a:endParaRPr sz="2400" dirty="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600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93065" algn="l"/>
                <a:tab pos="393700" algn="l"/>
              </a:tabLst>
            </a:pPr>
            <a:r>
              <a:rPr sz="2400" b="1" spc="-5" dirty="0">
                <a:latin typeface="Arial"/>
                <a:cs typeface="Arial"/>
              </a:rPr>
              <a:t>Lesion invading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ureters lead</a:t>
            </a:r>
            <a:r>
              <a:rPr sz="2400" b="1" dirty="0">
                <a:latin typeface="Arial"/>
                <a:cs typeface="Arial"/>
              </a:rPr>
              <a:t> to</a:t>
            </a:r>
            <a:r>
              <a:rPr sz="2400" b="1" spc="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hydronephrosis.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352531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55661" y="431861"/>
            <a:ext cx="8449310" cy="5613400"/>
            <a:chOff x="355661" y="431861"/>
            <a:chExt cx="8449310" cy="5613400"/>
          </a:xfrm>
        </p:grpSpPr>
        <p:sp>
          <p:nvSpPr>
            <p:cNvPr id="4" name="object 4"/>
            <p:cNvSpPr/>
            <p:nvPr/>
          </p:nvSpPr>
          <p:spPr>
            <a:xfrm>
              <a:off x="381000" y="457199"/>
              <a:ext cx="8398510" cy="5562600"/>
            </a:xfrm>
            <a:custGeom>
              <a:avLst/>
              <a:gdLst/>
              <a:ahLst/>
              <a:cxnLst/>
              <a:rect l="l" t="t" r="r" b="b"/>
              <a:pathLst>
                <a:path w="8398510" h="5562600">
                  <a:moveTo>
                    <a:pt x="8398510" y="0"/>
                  </a:moveTo>
                  <a:lnTo>
                    <a:pt x="0" y="0"/>
                  </a:lnTo>
                  <a:lnTo>
                    <a:pt x="0" y="5562600"/>
                  </a:lnTo>
                  <a:lnTo>
                    <a:pt x="4198620" y="5562600"/>
                  </a:lnTo>
                  <a:lnTo>
                    <a:pt x="8398510" y="5562600"/>
                  </a:lnTo>
                  <a:lnTo>
                    <a:pt x="83985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457199"/>
              <a:ext cx="8398510" cy="5562600"/>
            </a:xfrm>
            <a:custGeom>
              <a:avLst/>
              <a:gdLst/>
              <a:ahLst/>
              <a:cxnLst/>
              <a:rect l="l" t="t" r="r" b="b"/>
              <a:pathLst>
                <a:path w="8398510" h="5562600">
                  <a:moveTo>
                    <a:pt x="4198620" y="5562600"/>
                  </a:moveTo>
                  <a:lnTo>
                    <a:pt x="0" y="5562600"/>
                  </a:lnTo>
                  <a:lnTo>
                    <a:pt x="0" y="0"/>
                  </a:lnTo>
                  <a:lnTo>
                    <a:pt x="8398510" y="0"/>
                  </a:lnTo>
                  <a:lnTo>
                    <a:pt x="8398510" y="5562600"/>
                  </a:lnTo>
                  <a:lnTo>
                    <a:pt x="4198620" y="5562600"/>
                  </a:lnTo>
                  <a:close/>
                </a:path>
              </a:pathLst>
            </a:custGeom>
            <a:ln w="5067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2120" y="533399"/>
              <a:ext cx="8229600" cy="5410200"/>
            </a:xfrm>
            <a:custGeom>
              <a:avLst/>
              <a:gdLst/>
              <a:ahLst/>
              <a:cxnLst/>
              <a:rect l="l" t="t" r="r" b="b"/>
              <a:pathLst>
                <a:path w="8229600" h="5410200">
                  <a:moveTo>
                    <a:pt x="4114800" y="5410200"/>
                  </a:moveTo>
                  <a:lnTo>
                    <a:pt x="0" y="5410200"/>
                  </a:lnTo>
                  <a:lnTo>
                    <a:pt x="0" y="0"/>
                  </a:lnTo>
                  <a:lnTo>
                    <a:pt x="8229600" y="0"/>
                  </a:lnTo>
                  <a:lnTo>
                    <a:pt x="8229600" y="5410200"/>
                  </a:lnTo>
                  <a:lnTo>
                    <a:pt x="4114800" y="54102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400" y="3581399"/>
              <a:ext cx="7315200" cy="0"/>
            </a:xfrm>
            <a:custGeom>
              <a:avLst/>
              <a:gdLst/>
              <a:ahLst/>
              <a:cxnLst/>
              <a:rect l="l" t="t" r="r" b="b"/>
              <a:pathLst>
                <a:path w="7315200">
                  <a:moveTo>
                    <a:pt x="0" y="0"/>
                  </a:moveTo>
                  <a:lnTo>
                    <a:pt x="7315200" y="0"/>
                  </a:lnTo>
                </a:path>
              </a:pathLst>
            </a:custGeom>
            <a:ln w="19048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95450" y="881379"/>
            <a:ext cx="5821680" cy="2481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0975" algn="ctr">
              <a:lnSpc>
                <a:spcPts val="6695"/>
              </a:lnSpc>
              <a:spcBef>
                <a:spcPts val="100"/>
              </a:spcBef>
            </a:pPr>
            <a:r>
              <a:rPr sz="6200" b="0" spc="-5" dirty="0">
                <a:solidFill>
                  <a:srgbClr val="999900"/>
                </a:solidFill>
                <a:latin typeface="Times New Roman"/>
                <a:cs typeface="Times New Roman"/>
              </a:rPr>
              <a:t>III</a:t>
            </a:r>
            <a:endParaRPr sz="6200">
              <a:latin typeface="Times New Roman"/>
              <a:cs typeface="Times New Roman"/>
            </a:endParaRPr>
          </a:p>
          <a:p>
            <a:pPr marL="12700" marR="5080" indent="3175" algn="ctr">
              <a:lnSpc>
                <a:spcPct val="80000"/>
              </a:lnSpc>
              <a:spcBef>
                <a:spcPts val="740"/>
              </a:spcBef>
            </a:pPr>
            <a:r>
              <a:rPr sz="6200" b="0" spc="-5" dirty="0">
                <a:solidFill>
                  <a:srgbClr val="999900"/>
                </a:solidFill>
                <a:latin typeface="Times New Roman"/>
                <a:cs typeface="Times New Roman"/>
              </a:rPr>
              <a:t>Neoplasm Of </a:t>
            </a:r>
            <a:r>
              <a:rPr sz="6200" b="0" dirty="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sz="6200" b="0" spc="-5" dirty="0">
                <a:solidFill>
                  <a:srgbClr val="999900"/>
                </a:solidFill>
                <a:latin typeface="Times New Roman"/>
                <a:cs typeface="Times New Roman"/>
              </a:rPr>
              <a:t>Collecting</a:t>
            </a:r>
            <a:r>
              <a:rPr sz="6200" b="0" spc="-55" dirty="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sz="6200" b="0" spc="-5" dirty="0">
                <a:solidFill>
                  <a:srgbClr val="999900"/>
                </a:solidFill>
                <a:latin typeface="Times New Roman"/>
                <a:cs typeface="Times New Roman"/>
              </a:rPr>
              <a:t>System</a:t>
            </a:r>
            <a:endParaRPr sz="6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31209" y="3691889"/>
            <a:ext cx="2394585" cy="13500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12725" indent="-175260">
              <a:lnSpc>
                <a:spcPct val="100000"/>
              </a:lnSpc>
              <a:spcBef>
                <a:spcPts val="700"/>
              </a:spcBef>
              <a:buClr>
                <a:srgbClr val="990000"/>
              </a:buClr>
              <a:buSzPct val="70833"/>
              <a:buFont typeface="Lucida Sans Unicode"/>
              <a:buChar char="■"/>
              <a:tabLst>
                <a:tab pos="213360" algn="l"/>
              </a:tabLst>
            </a:pP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Renal</a:t>
            </a:r>
            <a:r>
              <a:rPr sz="2400" b="1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Calyces,</a:t>
            </a:r>
            <a:endParaRPr sz="2400">
              <a:latin typeface="Arial"/>
              <a:cs typeface="Arial"/>
            </a:endParaRPr>
          </a:p>
          <a:p>
            <a:pPr marL="212725" indent="-175260">
              <a:lnSpc>
                <a:spcPct val="100000"/>
              </a:lnSpc>
              <a:spcBef>
                <a:spcPts val="600"/>
              </a:spcBef>
              <a:buClr>
                <a:srgbClr val="990000"/>
              </a:buClr>
              <a:buSzPct val="70833"/>
              <a:buFont typeface="Lucida Sans Unicode"/>
              <a:buChar char="■"/>
              <a:tabLst>
                <a:tab pos="213360" algn="l"/>
              </a:tabLst>
            </a:pP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Renal</a:t>
            </a:r>
            <a:r>
              <a:rPr sz="2400" b="1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Pelvis</a:t>
            </a:r>
            <a:r>
              <a:rPr sz="2400" b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&amp;</a:t>
            </a:r>
            <a:endParaRPr sz="2400">
              <a:latin typeface="Arial"/>
              <a:cs typeface="Arial"/>
            </a:endParaRPr>
          </a:p>
          <a:p>
            <a:pPr marL="212725" indent="-175260">
              <a:lnSpc>
                <a:spcPct val="100000"/>
              </a:lnSpc>
              <a:spcBef>
                <a:spcPts val="590"/>
              </a:spcBef>
              <a:buClr>
                <a:srgbClr val="990000"/>
              </a:buClr>
              <a:buSzPct val="70833"/>
              <a:buFont typeface="Lucida Sans Unicode"/>
              <a:buChar char="■"/>
              <a:tabLst>
                <a:tab pos="213360" algn="l"/>
              </a:tabLst>
            </a:pP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Ureters.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778118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869" y="885190"/>
            <a:ext cx="7694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5350" algn="l"/>
                <a:tab pos="3784600" algn="l"/>
              </a:tabLst>
            </a:pPr>
            <a:r>
              <a:rPr sz="4400" b="0" spc="-5" dirty="0">
                <a:latin typeface="Times New Roman"/>
                <a:cs typeface="Times New Roman"/>
              </a:rPr>
              <a:t>III-	neoplasm</a:t>
            </a:r>
            <a:r>
              <a:rPr sz="4400" b="0" spc="2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of	</a:t>
            </a:r>
            <a:r>
              <a:rPr sz="4400" b="0" spc="-5" dirty="0">
                <a:latin typeface="Times New Roman"/>
                <a:cs typeface="Times New Roman"/>
              </a:rPr>
              <a:t>collecting</a:t>
            </a:r>
            <a:r>
              <a:rPr sz="4400" b="0" spc="-35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Times New Roman"/>
                <a:cs typeface="Times New Roman"/>
              </a:rPr>
              <a:t>system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6669" y="1893569"/>
            <a:ext cx="250190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-60" dirty="0">
                <a:solidFill>
                  <a:srgbClr val="990000"/>
                </a:solidFill>
                <a:latin typeface="Lucida Sans Unicode"/>
                <a:cs typeface="Lucida Sans Unicode"/>
              </a:rPr>
              <a:t>■</a:t>
            </a:r>
            <a:endParaRPr sz="23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1085" marR="661035" indent="-571500">
              <a:lnSpc>
                <a:spcPct val="100000"/>
              </a:lnSpc>
              <a:spcBef>
                <a:spcPts val="100"/>
              </a:spcBef>
              <a:tabLst>
                <a:tab pos="5989320" algn="l"/>
              </a:tabLst>
            </a:pPr>
            <a:r>
              <a:rPr spc="-10" dirty="0"/>
              <a:t>C</a:t>
            </a:r>
            <a:r>
              <a:rPr spc="-5" dirty="0"/>
              <a:t>o</a:t>
            </a:r>
            <a:r>
              <a:rPr spc="-10" dirty="0"/>
              <a:t>ll</a:t>
            </a:r>
            <a:r>
              <a:rPr spc="-5" dirty="0"/>
              <a:t>e</a:t>
            </a:r>
            <a:r>
              <a:rPr dirty="0"/>
              <a:t>cti</a:t>
            </a:r>
            <a:r>
              <a:rPr spc="-15" dirty="0"/>
              <a:t>n</a:t>
            </a:r>
            <a:r>
              <a:rPr dirty="0"/>
              <a:t>g</a:t>
            </a:r>
            <a:r>
              <a:rPr spc="-10" dirty="0"/>
              <a:t> </a:t>
            </a:r>
            <a:r>
              <a:rPr dirty="0"/>
              <a:t>syst</a:t>
            </a:r>
            <a:r>
              <a:rPr spc="-5" dirty="0"/>
              <a:t>e</a:t>
            </a:r>
            <a:r>
              <a:rPr dirty="0"/>
              <a:t>m</a:t>
            </a:r>
            <a:r>
              <a:rPr spc="-10" dirty="0"/>
              <a:t> </a:t>
            </a:r>
            <a:r>
              <a:rPr spc="-5" dirty="0"/>
              <a:t>n</a:t>
            </a:r>
            <a:r>
              <a:rPr spc="-15" dirty="0"/>
              <a:t>e</a:t>
            </a:r>
            <a:r>
              <a:rPr spc="-5" dirty="0"/>
              <a:t>o</a:t>
            </a:r>
            <a:r>
              <a:rPr spc="-15" dirty="0"/>
              <a:t>p</a:t>
            </a:r>
            <a:r>
              <a:rPr spc="-5" dirty="0"/>
              <a:t>la</a:t>
            </a:r>
            <a:r>
              <a:rPr spc="-10" dirty="0"/>
              <a:t>s</a:t>
            </a:r>
            <a:r>
              <a:rPr dirty="0"/>
              <a:t>m </a:t>
            </a:r>
            <a:r>
              <a:rPr spc="-10" dirty="0"/>
              <a:t>i</a:t>
            </a:r>
            <a:r>
              <a:rPr dirty="0"/>
              <a:t>s	</a:t>
            </a:r>
            <a:r>
              <a:rPr spc="-5" dirty="0"/>
              <a:t>rar</a:t>
            </a:r>
            <a:r>
              <a:rPr dirty="0"/>
              <a:t>e  </a:t>
            </a:r>
            <a:r>
              <a:rPr spc="-10" dirty="0"/>
              <a:t>(5-10% </a:t>
            </a:r>
            <a:r>
              <a:rPr spc="-5" dirty="0"/>
              <a:t>of</a:t>
            </a:r>
            <a:r>
              <a:rPr dirty="0"/>
              <a:t> </a:t>
            </a:r>
            <a:r>
              <a:rPr spc="-10" dirty="0"/>
              <a:t>primary</a:t>
            </a:r>
            <a:r>
              <a:rPr spc="-5" dirty="0"/>
              <a:t> </a:t>
            </a:r>
            <a:r>
              <a:rPr spc="-10" dirty="0"/>
              <a:t>renal</a:t>
            </a:r>
            <a:r>
              <a:rPr spc="-5" dirty="0"/>
              <a:t> </a:t>
            </a:r>
            <a:r>
              <a:rPr spc="-10" dirty="0"/>
              <a:t>tumors)</a:t>
            </a:r>
          </a:p>
          <a:p>
            <a:pPr marL="381000" marR="30480" indent="-342900">
              <a:lnSpc>
                <a:spcPct val="100000"/>
              </a:lnSpc>
              <a:spcBef>
                <a:spcPts val="770"/>
              </a:spcBef>
              <a:buClr>
                <a:srgbClr val="990000"/>
              </a:buClr>
              <a:buSzPct val="74193"/>
              <a:buFont typeface="Lucida Sans Unicode"/>
              <a:buChar char="■"/>
              <a:tabLst>
                <a:tab pos="381000" algn="l"/>
              </a:tabLst>
            </a:pPr>
            <a:r>
              <a:rPr sz="3100" spc="-5" dirty="0"/>
              <a:t>It </a:t>
            </a:r>
            <a:r>
              <a:rPr sz="3100" spc="-10" dirty="0"/>
              <a:t>include</a:t>
            </a:r>
            <a:r>
              <a:rPr sz="3100" dirty="0"/>
              <a:t> </a:t>
            </a:r>
            <a:r>
              <a:rPr sz="3100" spc="-10" dirty="0"/>
              <a:t>renal </a:t>
            </a:r>
            <a:r>
              <a:rPr sz="3100" spc="-5" dirty="0"/>
              <a:t>calyces, </a:t>
            </a:r>
            <a:r>
              <a:rPr sz="3100" spc="-10" dirty="0"/>
              <a:t>renal pelvis</a:t>
            </a:r>
            <a:r>
              <a:rPr sz="3100" spc="-5" dirty="0"/>
              <a:t> and </a:t>
            </a:r>
            <a:r>
              <a:rPr sz="3100" spc="-850" dirty="0"/>
              <a:t> </a:t>
            </a:r>
            <a:r>
              <a:rPr sz="3100" spc="-10" dirty="0"/>
              <a:t>ureters.</a:t>
            </a:r>
            <a:endParaRPr sz="3100" dirty="0"/>
          </a:p>
          <a:p>
            <a:pPr marL="381000" marR="642620" indent="-342900">
              <a:lnSpc>
                <a:spcPct val="100000"/>
              </a:lnSpc>
              <a:spcBef>
                <a:spcPts val="770"/>
              </a:spcBef>
              <a:buClr>
                <a:srgbClr val="990000"/>
              </a:buClr>
              <a:buSzPct val="74193"/>
              <a:buFont typeface="Lucida Sans Unicode"/>
              <a:buChar char="■"/>
              <a:tabLst>
                <a:tab pos="381000" algn="l"/>
              </a:tabLst>
            </a:pPr>
            <a:r>
              <a:rPr sz="3100" spc="-10" dirty="0"/>
              <a:t>Painless</a:t>
            </a:r>
            <a:r>
              <a:rPr sz="3100" spc="5" dirty="0"/>
              <a:t> </a:t>
            </a:r>
            <a:r>
              <a:rPr sz="3100" spc="-10" dirty="0"/>
              <a:t>hematuria</a:t>
            </a:r>
            <a:r>
              <a:rPr sz="3100" spc="-5" dirty="0"/>
              <a:t> is</a:t>
            </a:r>
            <a:r>
              <a:rPr sz="3100" spc="5" dirty="0"/>
              <a:t> </a:t>
            </a:r>
            <a:r>
              <a:rPr sz="3100" spc="-10" dirty="0"/>
              <a:t>the presenting </a:t>
            </a:r>
            <a:r>
              <a:rPr sz="3100" spc="-850" dirty="0"/>
              <a:t> </a:t>
            </a:r>
            <a:r>
              <a:rPr sz="3100" spc="-5" dirty="0"/>
              <a:t>symptom</a:t>
            </a:r>
            <a:endParaRPr sz="3100" dirty="0"/>
          </a:p>
          <a:p>
            <a:pPr marL="381000" indent="-342900">
              <a:lnSpc>
                <a:spcPct val="100000"/>
              </a:lnSpc>
              <a:spcBef>
                <a:spcPts val="780"/>
              </a:spcBef>
              <a:buClr>
                <a:srgbClr val="990000"/>
              </a:buClr>
              <a:buSzPct val="74193"/>
              <a:buFont typeface="Lucida Sans Unicode"/>
              <a:buChar char="■"/>
              <a:tabLst>
                <a:tab pos="381000" algn="l"/>
              </a:tabLst>
            </a:pPr>
            <a:r>
              <a:rPr sz="3100" spc="-10" dirty="0"/>
              <a:t>Hydronephrosis could</a:t>
            </a:r>
            <a:r>
              <a:rPr sz="3100" spc="-20" dirty="0"/>
              <a:t> </a:t>
            </a:r>
            <a:r>
              <a:rPr sz="3100" spc="-5" dirty="0"/>
              <a:t>occur.</a:t>
            </a:r>
            <a:endParaRPr sz="3100" dirty="0"/>
          </a:p>
        </p:txBody>
      </p:sp>
    </p:spTree>
    <p:extLst>
      <p:ext uri="{BB962C8B-B14F-4D97-AF65-F5344CB8AC3E}">
        <p14:creationId xmlns:p14="http://schemas.microsoft.com/office/powerpoint/2010/main" val="129633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2649" y="316738"/>
            <a:ext cx="6382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Symptoms</a:t>
            </a:r>
            <a:r>
              <a:rPr spc="-5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chronic</a:t>
            </a:r>
            <a:r>
              <a:rPr dirty="0"/>
              <a:t> </a:t>
            </a:r>
            <a:r>
              <a:rPr spc="-5" dirty="0"/>
              <a:t>renal</a:t>
            </a:r>
            <a:r>
              <a:rPr spc="-15" dirty="0"/>
              <a:t> </a:t>
            </a:r>
            <a:r>
              <a:rPr spc="-5" dirty="0"/>
              <a:t>failure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232661"/>
            <a:ext cx="7615555" cy="463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–"/>
              <a:tabLst>
                <a:tab pos="299720" algn="l"/>
                <a:tab pos="1026160" algn="l"/>
                <a:tab pos="1692275" algn="l"/>
                <a:tab pos="2641600" algn="l"/>
                <a:tab pos="3807460" algn="l"/>
                <a:tab pos="5010150" algn="l"/>
                <a:tab pos="6052820" algn="l"/>
                <a:tab pos="6815455" algn="l"/>
              </a:tabLst>
            </a:pPr>
            <a:r>
              <a:rPr sz="2400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til	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y	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idn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y	</a:t>
            </a: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ains,	ch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2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c	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al	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ailu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 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developed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299720" algn="l"/>
                <a:tab pos="1492250" algn="l"/>
                <a:tab pos="2850515" algn="l"/>
                <a:tab pos="3716020" algn="l"/>
                <a:tab pos="4137025" algn="l"/>
                <a:tab pos="5740400" algn="l"/>
                <a:tab pos="6231255" algn="l"/>
                <a:tab pos="7202170" algn="l"/>
              </a:tabLst>
            </a:pPr>
            <a:r>
              <a:rPr sz="2400" dirty="0">
                <a:latin typeface="Calibri"/>
                <a:cs typeface="Calibri"/>
              </a:rPr>
              <a:t>Anemia,	in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eased	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ls	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	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es	</a:t>
            </a:r>
            <a:r>
              <a:rPr sz="2400" spc="-5" dirty="0">
                <a:latin typeface="Calibri"/>
                <a:cs typeface="Calibri"/>
              </a:rPr>
              <a:t>(i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-5" dirty="0">
                <a:latin typeface="Calibri"/>
                <a:cs typeface="Calibri"/>
              </a:rPr>
              <a:t>bl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)	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complications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kidney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Malaise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Dry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skin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299720" algn="l"/>
              </a:tabLst>
            </a:pPr>
            <a:r>
              <a:rPr sz="2400" spc="-20" dirty="0">
                <a:latin typeface="Calibri"/>
                <a:cs typeface="Calibri"/>
              </a:rPr>
              <a:t>Poor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appetite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299720" algn="l"/>
              </a:tabLst>
            </a:pPr>
            <a:r>
              <a:rPr sz="2400" spc="-20" dirty="0">
                <a:latin typeface="Calibri"/>
                <a:cs typeface="Calibri"/>
              </a:rPr>
              <a:t>Vomiting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Bone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pain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metallic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taste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mouth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detectable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abdominal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6142" y="316738"/>
            <a:ext cx="7275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Manifestations</a:t>
            </a:r>
            <a:r>
              <a:rPr spc="-25" dirty="0"/>
              <a:t> </a:t>
            </a:r>
            <a:r>
              <a:rPr spc="-5" dirty="0"/>
              <a:t>of </a:t>
            </a:r>
            <a:r>
              <a:rPr dirty="0"/>
              <a:t>chronic</a:t>
            </a:r>
            <a:r>
              <a:rPr spc="-5" dirty="0"/>
              <a:t> renal failure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004061"/>
            <a:ext cx="4884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Calibri"/>
                <a:cs typeface="Calibri"/>
              </a:rPr>
              <a:t>Renal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multisystem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disease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9450" y="1441450"/>
          <a:ext cx="8229600" cy="5181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Effect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Cause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 row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Body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fluids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Polyuria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Metabolic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acidosis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Metabolic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acidosis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Reduced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baseline="25462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179" baseline="25462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excretion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387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Abnormal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levels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Na</a:t>
                      </a:r>
                      <a:r>
                        <a:rPr sz="1800" baseline="25462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baseline="25462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1800" baseline="25462" dirty="0">
                          <a:latin typeface="Calibri"/>
                          <a:cs typeface="Calibri"/>
                        </a:rPr>
                        <a:t>2+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PO4</a:t>
                      </a:r>
                      <a:r>
                        <a:rPr sz="1800" spc="-7" baseline="25462" dirty="0">
                          <a:latin typeface="Calibri"/>
                          <a:cs typeface="Calibri"/>
                        </a:rPr>
                        <a:t>-</a:t>
                      </a:r>
                      <a:endParaRPr sz="1800" baseline="25462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Loss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tubular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function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Hematologic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Anemia,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excess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bleeding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Impaired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erythropoietin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Cardiovascular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Hypertension,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edema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489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Activation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renin–angiotensin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system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Gastrointestinal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tract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Anorexia,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nausea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327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Accumulation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metabolic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wastes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Neurologic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Uremic encephalopathy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746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Accumulation of ammonia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nitrogenous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waste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Musculoskeletal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663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Muscle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bone weakness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(“Renal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Osteodystrophy”)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242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Loss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calcium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minerals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28" y="316738"/>
            <a:ext cx="6395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Treatment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dirty="0"/>
              <a:t>chronic</a:t>
            </a:r>
            <a:r>
              <a:rPr spc="5" dirty="0"/>
              <a:t> </a:t>
            </a:r>
            <a:r>
              <a:rPr spc="-5" dirty="0"/>
              <a:t>renal</a:t>
            </a:r>
            <a:r>
              <a:rPr spc="-30" dirty="0"/>
              <a:t> </a:t>
            </a:r>
            <a:r>
              <a:rPr spc="-5" dirty="0"/>
              <a:t>failure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67460"/>
            <a:ext cx="7608570" cy="35255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Careful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fluids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electrolytes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Prudent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diuretics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Careful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dietary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management;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restriction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dietary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protein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intake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Recombinant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erythropoietin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treat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anemia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Renal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dialysis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Renal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transplantation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34" y="316738"/>
            <a:ext cx="7174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Disorders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bladder</a:t>
            </a:r>
            <a:r>
              <a:rPr spc="-1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5" dirty="0"/>
              <a:t>urethera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156461"/>
            <a:ext cx="761619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–"/>
              <a:tabLst>
                <a:tab pos="299720" algn="l"/>
                <a:tab pos="1179830" algn="l"/>
                <a:tab pos="2167890" algn="l"/>
                <a:tab pos="3554729" algn="l"/>
                <a:tab pos="5095875" algn="l"/>
                <a:tab pos="5545455" algn="l"/>
                <a:tab pos="6393180" algn="l"/>
                <a:tab pos="7188834" algn="l"/>
              </a:tabLst>
            </a:pPr>
            <a:r>
              <a:rPr sz="2400" dirty="0">
                <a:latin typeface="Calibri"/>
                <a:cs typeface="Calibri"/>
              </a:rPr>
              <a:t>Urine	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fl</a:t>
            </a:r>
            <a:r>
              <a:rPr sz="2400" spc="5" dirty="0">
                <a:latin typeface="Calibri"/>
                <a:cs typeface="Calibri"/>
              </a:rPr>
              <a:t>ux</a:t>
            </a:r>
            <a:r>
              <a:rPr sz="2400" dirty="0">
                <a:latin typeface="Calibri"/>
                <a:cs typeface="Calibri"/>
              </a:rPr>
              <a:t>:	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abno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l	m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	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f	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urin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	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m	the 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bladder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into ureters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or kidneys.</a:t>
            </a:r>
            <a:endParaRPr sz="24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Neurogenic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bladder: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disease</a:t>
            </a:r>
            <a:r>
              <a:rPr sz="240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central</a:t>
            </a:r>
            <a:r>
              <a:rPr sz="2400" spc="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nervous</a:t>
            </a:r>
            <a:r>
              <a:rPr sz="2400" spc="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system </a:t>
            </a:r>
            <a:r>
              <a:rPr sz="2400" spc="-5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peripheral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nerves</a:t>
            </a:r>
            <a:r>
              <a:rPr sz="24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involved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in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control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micturition.</a:t>
            </a:r>
            <a:endParaRPr sz="2400">
              <a:latin typeface="Calibri"/>
              <a:cs typeface="Calibri"/>
            </a:endParaRPr>
          </a:p>
          <a:p>
            <a:pPr marL="299085" marR="6350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299720" algn="l"/>
              </a:tabLst>
            </a:pPr>
            <a:r>
              <a:rPr sz="2400" spc="-15" dirty="0">
                <a:latin typeface="Calibri"/>
                <a:cs typeface="Calibri"/>
              </a:rPr>
              <a:t>overactive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bladder: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chronic</a:t>
            </a:r>
            <a:r>
              <a:rPr sz="2400" spc="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condition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bladder</a:t>
            </a:r>
            <a:r>
              <a:rPr sz="2400" spc="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00" spc="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400" spc="-5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urinary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tract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causes sudden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urges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urinate.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6677" y="232917"/>
            <a:ext cx="59302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99565" marR="5080" indent="-15868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Aminoglycoside</a:t>
            </a:r>
            <a:r>
              <a:rPr spc="-45" dirty="0"/>
              <a:t> </a:t>
            </a:r>
            <a:r>
              <a:rPr spc="-5" dirty="0"/>
              <a:t>antibiotics</a:t>
            </a:r>
            <a:r>
              <a:rPr spc="-25" dirty="0"/>
              <a:t> </a:t>
            </a:r>
            <a:r>
              <a:rPr dirty="0"/>
              <a:t>and </a:t>
            </a:r>
            <a:r>
              <a:rPr spc="-800" dirty="0"/>
              <a:t> </a:t>
            </a:r>
            <a:r>
              <a:rPr spc="-15" dirty="0"/>
              <a:t>nephrotoxicity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66061"/>
            <a:ext cx="807339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Aminoglycoside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(streptomycin,</a:t>
            </a:r>
            <a:r>
              <a:rPr sz="2400" spc="-10" dirty="0">
                <a:latin typeface="Calibri"/>
                <a:cs typeface="Calibri"/>
              </a:rPr>
              <a:t> gentamicin</a:t>
            </a:r>
            <a:r>
              <a:rPr sz="2400" spc="-5" dirty="0">
                <a:latin typeface="Calibri"/>
                <a:cs typeface="Calibri"/>
              </a:rPr>
              <a:t> 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kanamycin)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toxicity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most likely to </a:t>
            </a:r>
            <a:r>
              <a:rPr sz="2400" spc="-5" dirty="0">
                <a:latin typeface="Calibri"/>
                <a:cs typeface="Calibri"/>
              </a:rPr>
              <a:t>occur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elderly people, those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renal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insufficiency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chronic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use.</a:t>
            </a:r>
            <a:endParaRPr sz="240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Concurrent</a:t>
            </a:r>
            <a:r>
              <a:rPr sz="2400" spc="-5" dirty="0">
                <a:latin typeface="Calibri"/>
                <a:cs typeface="Calibri"/>
              </a:rPr>
              <a:t> use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diuretics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compound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adverse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renal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effects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aminoglycosides.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50100" y="5702300"/>
            <a:ext cx="1397000" cy="537845"/>
            <a:chOff x="7150100" y="5702300"/>
            <a:chExt cx="1397000" cy="537845"/>
          </a:xfrm>
        </p:grpSpPr>
        <p:sp>
          <p:nvSpPr>
            <p:cNvPr id="5" name="object 5"/>
            <p:cNvSpPr/>
            <p:nvPr/>
          </p:nvSpPr>
          <p:spPr>
            <a:xfrm>
              <a:off x="7505700" y="5775020"/>
              <a:ext cx="685800" cy="68580"/>
            </a:xfrm>
            <a:custGeom>
              <a:avLst/>
              <a:gdLst/>
              <a:ahLst/>
              <a:cxnLst/>
              <a:rect l="l" t="t" r="r" b="b"/>
              <a:pathLst>
                <a:path w="685800" h="68579">
                  <a:moveTo>
                    <a:pt x="354663" y="67952"/>
                  </a:moveTo>
                  <a:lnTo>
                    <a:pt x="331136" y="67952"/>
                  </a:lnTo>
                  <a:lnTo>
                    <a:pt x="342900" y="68030"/>
                  </a:lnTo>
                  <a:lnTo>
                    <a:pt x="354663" y="67952"/>
                  </a:lnTo>
                  <a:close/>
                </a:path>
                <a:path w="685800" h="68579">
                  <a:moveTo>
                    <a:pt x="305662" y="67782"/>
                  </a:moveTo>
                  <a:lnTo>
                    <a:pt x="318407" y="67952"/>
                  </a:lnTo>
                  <a:lnTo>
                    <a:pt x="331136" y="67952"/>
                  </a:lnTo>
                  <a:lnTo>
                    <a:pt x="305662" y="67782"/>
                  </a:lnTo>
                  <a:close/>
                </a:path>
                <a:path w="685800" h="68579">
                  <a:moveTo>
                    <a:pt x="380137" y="67782"/>
                  </a:moveTo>
                  <a:lnTo>
                    <a:pt x="354663" y="67952"/>
                  </a:lnTo>
                  <a:lnTo>
                    <a:pt x="367392" y="67952"/>
                  </a:lnTo>
                  <a:lnTo>
                    <a:pt x="380137" y="67782"/>
                  </a:lnTo>
                  <a:close/>
                </a:path>
                <a:path w="685800" h="68579">
                  <a:moveTo>
                    <a:pt x="282194" y="67469"/>
                  </a:moveTo>
                  <a:lnTo>
                    <a:pt x="293914" y="67703"/>
                  </a:lnTo>
                  <a:lnTo>
                    <a:pt x="305662" y="67782"/>
                  </a:lnTo>
                  <a:lnTo>
                    <a:pt x="282194" y="67469"/>
                  </a:lnTo>
                  <a:close/>
                </a:path>
                <a:path w="685800" h="68579">
                  <a:moveTo>
                    <a:pt x="403605" y="67469"/>
                  </a:moveTo>
                  <a:lnTo>
                    <a:pt x="380137" y="67782"/>
                  </a:lnTo>
                  <a:lnTo>
                    <a:pt x="391885" y="67703"/>
                  </a:lnTo>
                  <a:lnTo>
                    <a:pt x="403605" y="67469"/>
                  </a:lnTo>
                  <a:close/>
                </a:path>
                <a:path w="685800" h="68579">
                  <a:moveTo>
                    <a:pt x="256602" y="66957"/>
                  </a:moveTo>
                  <a:lnTo>
                    <a:pt x="269421" y="67299"/>
                  </a:lnTo>
                  <a:lnTo>
                    <a:pt x="282194" y="67469"/>
                  </a:lnTo>
                  <a:lnTo>
                    <a:pt x="256602" y="66957"/>
                  </a:lnTo>
                  <a:close/>
                </a:path>
                <a:path w="685800" h="68579">
                  <a:moveTo>
                    <a:pt x="429197" y="66957"/>
                  </a:moveTo>
                  <a:lnTo>
                    <a:pt x="403605" y="67469"/>
                  </a:lnTo>
                  <a:lnTo>
                    <a:pt x="416378" y="67299"/>
                  </a:lnTo>
                  <a:lnTo>
                    <a:pt x="429197" y="66957"/>
                  </a:lnTo>
                  <a:close/>
                </a:path>
                <a:path w="685800" h="68579">
                  <a:moveTo>
                    <a:pt x="233309" y="66336"/>
                  </a:moveTo>
                  <a:lnTo>
                    <a:pt x="244928" y="66723"/>
                  </a:lnTo>
                  <a:lnTo>
                    <a:pt x="256602" y="66957"/>
                  </a:lnTo>
                  <a:lnTo>
                    <a:pt x="233309" y="66336"/>
                  </a:lnTo>
                  <a:close/>
                </a:path>
                <a:path w="685800" h="68579">
                  <a:moveTo>
                    <a:pt x="452490" y="66336"/>
                  </a:moveTo>
                  <a:lnTo>
                    <a:pt x="429197" y="66957"/>
                  </a:lnTo>
                  <a:lnTo>
                    <a:pt x="440871" y="66723"/>
                  </a:lnTo>
                  <a:lnTo>
                    <a:pt x="452490" y="66336"/>
                  </a:lnTo>
                  <a:close/>
                </a:path>
                <a:path w="685800" h="68579">
                  <a:moveTo>
                    <a:pt x="207484" y="65474"/>
                  </a:moveTo>
                  <a:lnTo>
                    <a:pt x="220435" y="65992"/>
                  </a:lnTo>
                  <a:lnTo>
                    <a:pt x="233309" y="66336"/>
                  </a:lnTo>
                  <a:lnTo>
                    <a:pt x="207484" y="65474"/>
                  </a:lnTo>
                  <a:close/>
                </a:path>
                <a:path w="685800" h="68579">
                  <a:moveTo>
                    <a:pt x="478315" y="65474"/>
                  </a:moveTo>
                  <a:lnTo>
                    <a:pt x="452490" y="66336"/>
                  </a:lnTo>
                  <a:lnTo>
                    <a:pt x="465364" y="65992"/>
                  </a:lnTo>
                  <a:lnTo>
                    <a:pt x="478315" y="65474"/>
                  </a:lnTo>
                  <a:close/>
                </a:path>
                <a:path w="685800" h="68579">
                  <a:moveTo>
                    <a:pt x="184482" y="64554"/>
                  </a:moveTo>
                  <a:lnTo>
                    <a:pt x="195942" y="65089"/>
                  </a:lnTo>
                  <a:lnTo>
                    <a:pt x="207484" y="65474"/>
                  </a:lnTo>
                  <a:lnTo>
                    <a:pt x="184482" y="64554"/>
                  </a:lnTo>
                  <a:close/>
                </a:path>
                <a:path w="685800" h="68579">
                  <a:moveTo>
                    <a:pt x="501317" y="64554"/>
                  </a:moveTo>
                  <a:lnTo>
                    <a:pt x="478315" y="65474"/>
                  </a:lnTo>
                  <a:lnTo>
                    <a:pt x="489857" y="65089"/>
                  </a:lnTo>
                  <a:lnTo>
                    <a:pt x="501317" y="64554"/>
                  </a:lnTo>
                  <a:close/>
                </a:path>
                <a:path w="685800" h="68579">
                  <a:moveTo>
                    <a:pt x="171450" y="63946"/>
                  </a:moveTo>
                  <a:lnTo>
                    <a:pt x="184482" y="64554"/>
                  </a:lnTo>
                  <a:lnTo>
                    <a:pt x="171450" y="63946"/>
                  </a:lnTo>
                  <a:close/>
                </a:path>
                <a:path w="685800" h="68579">
                  <a:moveTo>
                    <a:pt x="514350" y="63946"/>
                  </a:moveTo>
                  <a:lnTo>
                    <a:pt x="501317" y="64554"/>
                  </a:lnTo>
                  <a:lnTo>
                    <a:pt x="514350" y="64033"/>
                  </a:lnTo>
                  <a:close/>
                </a:path>
                <a:path w="685800" h="68579">
                  <a:moveTo>
                    <a:pt x="171450" y="0"/>
                  </a:moveTo>
                  <a:lnTo>
                    <a:pt x="0" y="52019"/>
                  </a:lnTo>
                  <a:lnTo>
                    <a:pt x="48985" y="56267"/>
                  </a:lnTo>
                  <a:lnTo>
                    <a:pt x="97971" y="59861"/>
                  </a:lnTo>
                  <a:lnTo>
                    <a:pt x="146957" y="62802"/>
                  </a:lnTo>
                  <a:lnTo>
                    <a:pt x="171450" y="63946"/>
                  </a:lnTo>
                  <a:lnTo>
                    <a:pt x="171450" y="0"/>
                  </a:lnTo>
                  <a:close/>
                </a:path>
                <a:path w="685800" h="68579">
                  <a:moveTo>
                    <a:pt x="514350" y="0"/>
                  </a:moveTo>
                  <a:lnTo>
                    <a:pt x="514350" y="63946"/>
                  </a:lnTo>
                  <a:lnTo>
                    <a:pt x="538842" y="62802"/>
                  </a:lnTo>
                  <a:lnTo>
                    <a:pt x="587828" y="59861"/>
                  </a:lnTo>
                  <a:lnTo>
                    <a:pt x="636814" y="56267"/>
                  </a:lnTo>
                  <a:lnTo>
                    <a:pt x="685800" y="52019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62800" y="5715000"/>
              <a:ext cx="1371600" cy="512445"/>
            </a:xfrm>
            <a:custGeom>
              <a:avLst/>
              <a:gdLst/>
              <a:ahLst/>
              <a:cxnLst/>
              <a:rect l="l" t="t" r="r" b="b"/>
              <a:pathLst>
                <a:path w="1371600" h="512445">
                  <a:moveTo>
                    <a:pt x="0" y="0"/>
                  </a:moveTo>
                  <a:lnTo>
                    <a:pt x="51434" y="9244"/>
                  </a:lnTo>
                  <a:lnTo>
                    <a:pt x="102869" y="17768"/>
                  </a:lnTo>
                  <a:lnTo>
                    <a:pt x="154304" y="25571"/>
                  </a:lnTo>
                  <a:lnTo>
                    <a:pt x="205739" y="32654"/>
                  </a:lnTo>
                  <a:lnTo>
                    <a:pt x="257174" y="39015"/>
                  </a:lnTo>
                  <a:lnTo>
                    <a:pt x="308609" y="44657"/>
                  </a:lnTo>
                  <a:lnTo>
                    <a:pt x="360044" y="49578"/>
                  </a:lnTo>
                  <a:lnTo>
                    <a:pt x="411479" y="53779"/>
                  </a:lnTo>
                  <a:lnTo>
                    <a:pt x="462914" y="57259"/>
                  </a:lnTo>
                  <a:lnTo>
                    <a:pt x="514350" y="60020"/>
                  </a:lnTo>
                  <a:lnTo>
                    <a:pt x="342900" y="112039"/>
                  </a:lnTo>
                  <a:lnTo>
                    <a:pt x="391885" y="116287"/>
                  </a:lnTo>
                  <a:lnTo>
                    <a:pt x="440871" y="119881"/>
                  </a:lnTo>
                  <a:lnTo>
                    <a:pt x="489857" y="122822"/>
                  </a:lnTo>
                  <a:lnTo>
                    <a:pt x="538842" y="125110"/>
                  </a:lnTo>
                  <a:lnTo>
                    <a:pt x="587828" y="126743"/>
                  </a:lnTo>
                  <a:lnTo>
                    <a:pt x="636814" y="127724"/>
                  </a:lnTo>
                  <a:lnTo>
                    <a:pt x="685800" y="128050"/>
                  </a:lnTo>
                  <a:lnTo>
                    <a:pt x="734785" y="127724"/>
                  </a:lnTo>
                  <a:lnTo>
                    <a:pt x="783771" y="126743"/>
                  </a:lnTo>
                  <a:lnTo>
                    <a:pt x="832757" y="125110"/>
                  </a:lnTo>
                  <a:lnTo>
                    <a:pt x="881742" y="122822"/>
                  </a:lnTo>
                  <a:lnTo>
                    <a:pt x="930728" y="119881"/>
                  </a:lnTo>
                  <a:lnTo>
                    <a:pt x="979714" y="116287"/>
                  </a:lnTo>
                  <a:lnTo>
                    <a:pt x="1028700" y="112039"/>
                  </a:lnTo>
                  <a:lnTo>
                    <a:pt x="857250" y="60020"/>
                  </a:lnTo>
                  <a:lnTo>
                    <a:pt x="908684" y="57259"/>
                  </a:lnTo>
                  <a:lnTo>
                    <a:pt x="960119" y="53779"/>
                  </a:lnTo>
                  <a:lnTo>
                    <a:pt x="1011554" y="49578"/>
                  </a:lnTo>
                  <a:lnTo>
                    <a:pt x="1062989" y="44657"/>
                  </a:lnTo>
                  <a:lnTo>
                    <a:pt x="1114424" y="39015"/>
                  </a:lnTo>
                  <a:lnTo>
                    <a:pt x="1165859" y="32654"/>
                  </a:lnTo>
                  <a:lnTo>
                    <a:pt x="1217294" y="25571"/>
                  </a:lnTo>
                  <a:lnTo>
                    <a:pt x="1268729" y="17768"/>
                  </a:lnTo>
                  <a:lnTo>
                    <a:pt x="1320164" y="9244"/>
                  </a:lnTo>
                  <a:lnTo>
                    <a:pt x="1371600" y="0"/>
                  </a:lnTo>
                  <a:lnTo>
                    <a:pt x="1200150" y="220090"/>
                  </a:lnTo>
                  <a:lnTo>
                    <a:pt x="1371600" y="384149"/>
                  </a:lnTo>
                  <a:lnTo>
                    <a:pt x="1322614" y="392971"/>
                  </a:lnTo>
                  <a:lnTo>
                    <a:pt x="1273628" y="401139"/>
                  </a:lnTo>
                  <a:lnTo>
                    <a:pt x="1224642" y="408652"/>
                  </a:lnTo>
                  <a:lnTo>
                    <a:pt x="1175657" y="415512"/>
                  </a:lnTo>
                  <a:lnTo>
                    <a:pt x="1126671" y="421717"/>
                  </a:lnTo>
                  <a:lnTo>
                    <a:pt x="1077685" y="427269"/>
                  </a:lnTo>
                  <a:lnTo>
                    <a:pt x="1028700" y="432168"/>
                  </a:lnTo>
                  <a:lnTo>
                    <a:pt x="1028700" y="496201"/>
                  </a:lnTo>
                  <a:lnTo>
                    <a:pt x="979714" y="500447"/>
                  </a:lnTo>
                  <a:lnTo>
                    <a:pt x="930728" y="504039"/>
                  </a:lnTo>
                  <a:lnTo>
                    <a:pt x="881742" y="506978"/>
                  </a:lnTo>
                  <a:lnTo>
                    <a:pt x="832757" y="509264"/>
                  </a:lnTo>
                  <a:lnTo>
                    <a:pt x="783771" y="510897"/>
                  </a:lnTo>
                  <a:lnTo>
                    <a:pt x="734785" y="511877"/>
                  </a:lnTo>
                  <a:lnTo>
                    <a:pt x="685799" y="512203"/>
                  </a:lnTo>
                  <a:lnTo>
                    <a:pt x="636814" y="511877"/>
                  </a:lnTo>
                  <a:lnTo>
                    <a:pt x="587828" y="510897"/>
                  </a:lnTo>
                  <a:lnTo>
                    <a:pt x="538842" y="509264"/>
                  </a:lnTo>
                  <a:lnTo>
                    <a:pt x="489857" y="506978"/>
                  </a:lnTo>
                  <a:lnTo>
                    <a:pt x="440871" y="504039"/>
                  </a:lnTo>
                  <a:lnTo>
                    <a:pt x="391885" y="500447"/>
                  </a:lnTo>
                  <a:lnTo>
                    <a:pt x="342900" y="496201"/>
                  </a:lnTo>
                  <a:lnTo>
                    <a:pt x="342900" y="432168"/>
                  </a:lnTo>
                  <a:lnTo>
                    <a:pt x="293914" y="427269"/>
                  </a:lnTo>
                  <a:lnTo>
                    <a:pt x="244928" y="421717"/>
                  </a:lnTo>
                  <a:lnTo>
                    <a:pt x="195942" y="415512"/>
                  </a:lnTo>
                  <a:lnTo>
                    <a:pt x="146957" y="408652"/>
                  </a:lnTo>
                  <a:lnTo>
                    <a:pt x="97971" y="401139"/>
                  </a:lnTo>
                  <a:lnTo>
                    <a:pt x="48985" y="392971"/>
                  </a:lnTo>
                  <a:lnTo>
                    <a:pt x="0" y="384149"/>
                  </a:lnTo>
                  <a:lnTo>
                    <a:pt x="171450" y="220090"/>
                  </a:lnTo>
                  <a:lnTo>
                    <a:pt x="0" y="0"/>
                  </a:lnTo>
                  <a:close/>
                </a:path>
                <a:path w="1371600" h="512445">
                  <a:moveTo>
                    <a:pt x="342900" y="432168"/>
                  </a:moveTo>
                  <a:lnTo>
                    <a:pt x="342900" y="112039"/>
                  </a:lnTo>
                </a:path>
                <a:path w="1371600" h="512445">
                  <a:moveTo>
                    <a:pt x="1028700" y="112039"/>
                  </a:moveTo>
                  <a:lnTo>
                    <a:pt x="1028700" y="432168"/>
                  </a:lnTo>
                </a:path>
                <a:path w="1371600" h="512445">
                  <a:moveTo>
                    <a:pt x="514350" y="60020"/>
                  </a:moveTo>
                  <a:lnTo>
                    <a:pt x="514350" y="124053"/>
                  </a:lnTo>
                </a:path>
                <a:path w="1371600" h="512445">
                  <a:moveTo>
                    <a:pt x="857250" y="124053"/>
                  </a:moveTo>
                  <a:lnTo>
                    <a:pt x="857250" y="60020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613650" y="5862015"/>
            <a:ext cx="472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Back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0594" y="331673"/>
            <a:ext cx="14668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378700" y="6083300"/>
            <a:ext cx="1397000" cy="537845"/>
            <a:chOff x="7378700" y="6083300"/>
            <a:chExt cx="1397000" cy="537845"/>
          </a:xfrm>
        </p:grpSpPr>
        <p:sp>
          <p:nvSpPr>
            <p:cNvPr id="4" name="object 4"/>
            <p:cNvSpPr/>
            <p:nvPr/>
          </p:nvSpPr>
          <p:spPr>
            <a:xfrm>
              <a:off x="7734300" y="6156020"/>
              <a:ext cx="685800" cy="68580"/>
            </a:xfrm>
            <a:custGeom>
              <a:avLst/>
              <a:gdLst/>
              <a:ahLst/>
              <a:cxnLst/>
              <a:rect l="l" t="t" r="r" b="b"/>
              <a:pathLst>
                <a:path w="685800" h="68579">
                  <a:moveTo>
                    <a:pt x="354663" y="67952"/>
                  </a:moveTo>
                  <a:lnTo>
                    <a:pt x="331136" y="67952"/>
                  </a:lnTo>
                  <a:lnTo>
                    <a:pt x="342900" y="68030"/>
                  </a:lnTo>
                  <a:lnTo>
                    <a:pt x="354663" y="67952"/>
                  </a:lnTo>
                  <a:close/>
                </a:path>
                <a:path w="685800" h="68579">
                  <a:moveTo>
                    <a:pt x="305662" y="67782"/>
                  </a:moveTo>
                  <a:lnTo>
                    <a:pt x="318407" y="67952"/>
                  </a:lnTo>
                  <a:lnTo>
                    <a:pt x="331136" y="67952"/>
                  </a:lnTo>
                  <a:lnTo>
                    <a:pt x="305662" y="67782"/>
                  </a:lnTo>
                  <a:close/>
                </a:path>
                <a:path w="685800" h="68579">
                  <a:moveTo>
                    <a:pt x="380137" y="67782"/>
                  </a:moveTo>
                  <a:lnTo>
                    <a:pt x="354663" y="67952"/>
                  </a:lnTo>
                  <a:lnTo>
                    <a:pt x="367392" y="67952"/>
                  </a:lnTo>
                  <a:lnTo>
                    <a:pt x="380137" y="67782"/>
                  </a:lnTo>
                  <a:close/>
                </a:path>
                <a:path w="685800" h="68579">
                  <a:moveTo>
                    <a:pt x="282194" y="67469"/>
                  </a:moveTo>
                  <a:lnTo>
                    <a:pt x="293914" y="67703"/>
                  </a:lnTo>
                  <a:lnTo>
                    <a:pt x="305662" y="67782"/>
                  </a:lnTo>
                  <a:lnTo>
                    <a:pt x="282194" y="67469"/>
                  </a:lnTo>
                  <a:close/>
                </a:path>
                <a:path w="685800" h="68579">
                  <a:moveTo>
                    <a:pt x="403605" y="67469"/>
                  </a:moveTo>
                  <a:lnTo>
                    <a:pt x="380137" y="67782"/>
                  </a:lnTo>
                  <a:lnTo>
                    <a:pt x="391885" y="67703"/>
                  </a:lnTo>
                  <a:lnTo>
                    <a:pt x="403605" y="67469"/>
                  </a:lnTo>
                  <a:close/>
                </a:path>
                <a:path w="685800" h="68579">
                  <a:moveTo>
                    <a:pt x="256602" y="66957"/>
                  </a:moveTo>
                  <a:lnTo>
                    <a:pt x="269421" y="67299"/>
                  </a:lnTo>
                  <a:lnTo>
                    <a:pt x="282194" y="67469"/>
                  </a:lnTo>
                  <a:lnTo>
                    <a:pt x="256602" y="66957"/>
                  </a:lnTo>
                  <a:close/>
                </a:path>
                <a:path w="685800" h="68579">
                  <a:moveTo>
                    <a:pt x="429197" y="66957"/>
                  </a:moveTo>
                  <a:lnTo>
                    <a:pt x="403605" y="67469"/>
                  </a:lnTo>
                  <a:lnTo>
                    <a:pt x="416378" y="67299"/>
                  </a:lnTo>
                  <a:lnTo>
                    <a:pt x="429197" y="66957"/>
                  </a:lnTo>
                  <a:close/>
                </a:path>
                <a:path w="685800" h="68579">
                  <a:moveTo>
                    <a:pt x="233309" y="66336"/>
                  </a:moveTo>
                  <a:lnTo>
                    <a:pt x="244928" y="66723"/>
                  </a:lnTo>
                  <a:lnTo>
                    <a:pt x="256602" y="66957"/>
                  </a:lnTo>
                  <a:lnTo>
                    <a:pt x="233309" y="66336"/>
                  </a:lnTo>
                  <a:close/>
                </a:path>
                <a:path w="685800" h="68579">
                  <a:moveTo>
                    <a:pt x="452490" y="66336"/>
                  </a:moveTo>
                  <a:lnTo>
                    <a:pt x="429197" y="66957"/>
                  </a:lnTo>
                  <a:lnTo>
                    <a:pt x="440871" y="66723"/>
                  </a:lnTo>
                  <a:lnTo>
                    <a:pt x="452490" y="66336"/>
                  </a:lnTo>
                  <a:close/>
                </a:path>
                <a:path w="685800" h="68579">
                  <a:moveTo>
                    <a:pt x="207484" y="65474"/>
                  </a:moveTo>
                  <a:lnTo>
                    <a:pt x="220435" y="65992"/>
                  </a:lnTo>
                  <a:lnTo>
                    <a:pt x="233309" y="66336"/>
                  </a:lnTo>
                  <a:lnTo>
                    <a:pt x="207484" y="65474"/>
                  </a:lnTo>
                  <a:close/>
                </a:path>
                <a:path w="685800" h="68579">
                  <a:moveTo>
                    <a:pt x="478315" y="65474"/>
                  </a:moveTo>
                  <a:lnTo>
                    <a:pt x="452490" y="66336"/>
                  </a:lnTo>
                  <a:lnTo>
                    <a:pt x="465364" y="65992"/>
                  </a:lnTo>
                  <a:lnTo>
                    <a:pt x="478315" y="65474"/>
                  </a:lnTo>
                  <a:close/>
                </a:path>
                <a:path w="685800" h="68579">
                  <a:moveTo>
                    <a:pt x="184482" y="64554"/>
                  </a:moveTo>
                  <a:lnTo>
                    <a:pt x="195942" y="65089"/>
                  </a:lnTo>
                  <a:lnTo>
                    <a:pt x="207484" y="65474"/>
                  </a:lnTo>
                  <a:lnTo>
                    <a:pt x="184482" y="64554"/>
                  </a:lnTo>
                  <a:close/>
                </a:path>
                <a:path w="685800" h="68579">
                  <a:moveTo>
                    <a:pt x="501317" y="64554"/>
                  </a:moveTo>
                  <a:lnTo>
                    <a:pt x="478315" y="65474"/>
                  </a:lnTo>
                  <a:lnTo>
                    <a:pt x="489857" y="65089"/>
                  </a:lnTo>
                  <a:lnTo>
                    <a:pt x="501317" y="64554"/>
                  </a:lnTo>
                  <a:close/>
                </a:path>
                <a:path w="685800" h="68579">
                  <a:moveTo>
                    <a:pt x="171450" y="63946"/>
                  </a:moveTo>
                  <a:lnTo>
                    <a:pt x="184482" y="64554"/>
                  </a:lnTo>
                  <a:lnTo>
                    <a:pt x="171450" y="63946"/>
                  </a:lnTo>
                  <a:close/>
                </a:path>
                <a:path w="685800" h="68579">
                  <a:moveTo>
                    <a:pt x="514350" y="63946"/>
                  </a:moveTo>
                  <a:lnTo>
                    <a:pt x="501317" y="64554"/>
                  </a:lnTo>
                  <a:lnTo>
                    <a:pt x="514350" y="64033"/>
                  </a:lnTo>
                  <a:close/>
                </a:path>
                <a:path w="685800" h="68579">
                  <a:moveTo>
                    <a:pt x="171450" y="0"/>
                  </a:moveTo>
                  <a:lnTo>
                    <a:pt x="0" y="52019"/>
                  </a:lnTo>
                  <a:lnTo>
                    <a:pt x="48985" y="56267"/>
                  </a:lnTo>
                  <a:lnTo>
                    <a:pt x="97971" y="59861"/>
                  </a:lnTo>
                  <a:lnTo>
                    <a:pt x="146957" y="62802"/>
                  </a:lnTo>
                  <a:lnTo>
                    <a:pt x="171450" y="63946"/>
                  </a:lnTo>
                  <a:lnTo>
                    <a:pt x="171450" y="0"/>
                  </a:lnTo>
                  <a:close/>
                </a:path>
                <a:path w="685800" h="68579">
                  <a:moveTo>
                    <a:pt x="514350" y="0"/>
                  </a:moveTo>
                  <a:lnTo>
                    <a:pt x="514350" y="63946"/>
                  </a:lnTo>
                  <a:lnTo>
                    <a:pt x="538842" y="62802"/>
                  </a:lnTo>
                  <a:lnTo>
                    <a:pt x="587828" y="59861"/>
                  </a:lnTo>
                  <a:lnTo>
                    <a:pt x="636814" y="56267"/>
                  </a:lnTo>
                  <a:lnTo>
                    <a:pt x="685800" y="52019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91400" y="6096000"/>
              <a:ext cx="1371600" cy="512445"/>
            </a:xfrm>
            <a:custGeom>
              <a:avLst/>
              <a:gdLst/>
              <a:ahLst/>
              <a:cxnLst/>
              <a:rect l="l" t="t" r="r" b="b"/>
              <a:pathLst>
                <a:path w="1371600" h="512445">
                  <a:moveTo>
                    <a:pt x="0" y="0"/>
                  </a:moveTo>
                  <a:lnTo>
                    <a:pt x="51434" y="9244"/>
                  </a:lnTo>
                  <a:lnTo>
                    <a:pt x="102869" y="17768"/>
                  </a:lnTo>
                  <a:lnTo>
                    <a:pt x="154304" y="25571"/>
                  </a:lnTo>
                  <a:lnTo>
                    <a:pt x="205739" y="32654"/>
                  </a:lnTo>
                  <a:lnTo>
                    <a:pt x="257174" y="39015"/>
                  </a:lnTo>
                  <a:lnTo>
                    <a:pt x="308609" y="44657"/>
                  </a:lnTo>
                  <a:lnTo>
                    <a:pt x="360044" y="49578"/>
                  </a:lnTo>
                  <a:lnTo>
                    <a:pt x="411479" y="53779"/>
                  </a:lnTo>
                  <a:lnTo>
                    <a:pt x="462914" y="57259"/>
                  </a:lnTo>
                  <a:lnTo>
                    <a:pt x="514350" y="60020"/>
                  </a:lnTo>
                  <a:lnTo>
                    <a:pt x="342900" y="112039"/>
                  </a:lnTo>
                  <a:lnTo>
                    <a:pt x="391885" y="116287"/>
                  </a:lnTo>
                  <a:lnTo>
                    <a:pt x="440871" y="119881"/>
                  </a:lnTo>
                  <a:lnTo>
                    <a:pt x="489857" y="122822"/>
                  </a:lnTo>
                  <a:lnTo>
                    <a:pt x="538842" y="125110"/>
                  </a:lnTo>
                  <a:lnTo>
                    <a:pt x="587828" y="126743"/>
                  </a:lnTo>
                  <a:lnTo>
                    <a:pt x="636814" y="127724"/>
                  </a:lnTo>
                  <a:lnTo>
                    <a:pt x="685800" y="128050"/>
                  </a:lnTo>
                  <a:lnTo>
                    <a:pt x="734785" y="127724"/>
                  </a:lnTo>
                  <a:lnTo>
                    <a:pt x="783771" y="126743"/>
                  </a:lnTo>
                  <a:lnTo>
                    <a:pt x="832757" y="125110"/>
                  </a:lnTo>
                  <a:lnTo>
                    <a:pt x="881742" y="122822"/>
                  </a:lnTo>
                  <a:lnTo>
                    <a:pt x="930728" y="119881"/>
                  </a:lnTo>
                  <a:lnTo>
                    <a:pt x="979714" y="116287"/>
                  </a:lnTo>
                  <a:lnTo>
                    <a:pt x="1028700" y="112039"/>
                  </a:lnTo>
                  <a:lnTo>
                    <a:pt x="857250" y="60020"/>
                  </a:lnTo>
                  <a:lnTo>
                    <a:pt x="908684" y="57259"/>
                  </a:lnTo>
                  <a:lnTo>
                    <a:pt x="960119" y="53779"/>
                  </a:lnTo>
                  <a:lnTo>
                    <a:pt x="1011554" y="49578"/>
                  </a:lnTo>
                  <a:lnTo>
                    <a:pt x="1062989" y="44657"/>
                  </a:lnTo>
                  <a:lnTo>
                    <a:pt x="1114424" y="39015"/>
                  </a:lnTo>
                  <a:lnTo>
                    <a:pt x="1165859" y="32654"/>
                  </a:lnTo>
                  <a:lnTo>
                    <a:pt x="1217294" y="25571"/>
                  </a:lnTo>
                  <a:lnTo>
                    <a:pt x="1268729" y="17768"/>
                  </a:lnTo>
                  <a:lnTo>
                    <a:pt x="1320164" y="9244"/>
                  </a:lnTo>
                  <a:lnTo>
                    <a:pt x="1371600" y="0"/>
                  </a:lnTo>
                  <a:lnTo>
                    <a:pt x="1200150" y="220090"/>
                  </a:lnTo>
                  <a:lnTo>
                    <a:pt x="1371600" y="384149"/>
                  </a:lnTo>
                  <a:lnTo>
                    <a:pt x="1322614" y="392971"/>
                  </a:lnTo>
                  <a:lnTo>
                    <a:pt x="1273628" y="401139"/>
                  </a:lnTo>
                  <a:lnTo>
                    <a:pt x="1224642" y="408652"/>
                  </a:lnTo>
                  <a:lnTo>
                    <a:pt x="1175657" y="415512"/>
                  </a:lnTo>
                  <a:lnTo>
                    <a:pt x="1126671" y="421717"/>
                  </a:lnTo>
                  <a:lnTo>
                    <a:pt x="1077685" y="427269"/>
                  </a:lnTo>
                  <a:lnTo>
                    <a:pt x="1028700" y="432168"/>
                  </a:lnTo>
                  <a:lnTo>
                    <a:pt x="1028700" y="496201"/>
                  </a:lnTo>
                  <a:lnTo>
                    <a:pt x="979714" y="500447"/>
                  </a:lnTo>
                  <a:lnTo>
                    <a:pt x="930728" y="504039"/>
                  </a:lnTo>
                  <a:lnTo>
                    <a:pt x="881742" y="506978"/>
                  </a:lnTo>
                  <a:lnTo>
                    <a:pt x="832757" y="509264"/>
                  </a:lnTo>
                  <a:lnTo>
                    <a:pt x="783771" y="510897"/>
                  </a:lnTo>
                  <a:lnTo>
                    <a:pt x="734785" y="511877"/>
                  </a:lnTo>
                  <a:lnTo>
                    <a:pt x="685799" y="512203"/>
                  </a:lnTo>
                  <a:lnTo>
                    <a:pt x="636814" y="511877"/>
                  </a:lnTo>
                  <a:lnTo>
                    <a:pt x="587828" y="510897"/>
                  </a:lnTo>
                  <a:lnTo>
                    <a:pt x="538842" y="509264"/>
                  </a:lnTo>
                  <a:lnTo>
                    <a:pt x="489857" y="506978"/>
                  </a:lnTo>
                  <a:lnTo>
                    <a:pt x="440871" y="504039"/>
                  </a:lnTo>
                  <a:lnTo>
                    <a:pt x="391885" y="500447"/>
                  </a:lnTo>
                  <a:lnTo>
                    <a:pt x="342900" y="496201"/>
                  </a:lnTo>
                  <a:lnTo>
                    <a:pt x="342900" y="432168"/>
                  </a:lnTo>
                  <a:lnTo>
                    <a:pt x="293914" y="427269"/>
                  </a:lnTo>
                  <a:lnTo>
                    <a:pt x="244928" y="421717"/>
                  </a:lnTo>
                  <a:lnTo>
                    <a:pt x="195942" y="415512"/>
                  </a:lnTo>
                  <a:lnTo>
                    <a:pt x="146957" y="408652"/>
                  </a:lnTo>
                  <a:lnTo>
                    <a:pt x="97971" y="401139"/>
                  </a:lnTo>
                  <a:lnTo>
                    <a:pt x="48985" y="392971"/>
                  </a:lnTo>
                  <a:lnTo>
                    <a:pt x="0" y="384149"/>
                  </a:lnTo>
                  <a:lnTo>
                    <a:pt x="171450" y="220090"/>
                  </a:lnTo>
                  <a:lnTo>
                    <a:pt x="0" y="0"/>
                  </a:lnTo>
                  <a:close/>
                </a:path>
                <a:path w="1371600" h="512445">
                  <a:moveTo>
                    <a:pt x="342900" y="432168"/>
                  </a:moveTo>
                  <a:lnTo>
                    <a:pt x="342900" y="112039"/>
                  </a:lnTo>
                </a:path>
                <a:path w="1371600" h="512445">
                  <a:moveTo>
                    <a:pt x="1028700" y="112039"/>
                  </a:moveTo>
                  <a:lnTo>
                    <a:pt x="1028700" y="432168"/>
                  </a:lnTo>
                </a:path>
                <a:path w="1371600" h="512445">
                  <a:moveTo>
                    <a:pt x="514350" y="60020"/>
                  </a:moveTo>
                  <a:lnTo>
                    <a:pt x="514350" y="124053"/>
                  </a:lnTo>
                </a:path>
                <a:path w="1371600" h="512445">
                  <a:moveTo>
                    <a:pt x="857250" y="124053"/>
                  </a:moveTo>
                  <a:lnTo>
                    <a:pt x="857250" y="60020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42250" y="6243015"/>
            <a:ext cx="472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Back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142983"/>
            <a:ext cx="4906497" cy="48653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566028" y="1161034"/>
            <a:ext cx="2899410" cy="1857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Type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Dialysis: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Hemodialysis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(primary)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Peritoneal dialysis </a:t>
            </a:r>
            <a:r>
              <a:rPr sz="1800" spc="-5" dirty="0">
                <a:latin typeface="Calibri"/>
                <a:cs typeface="Calibri"/>
              </a:rPr>
              <a:t>(primary)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Others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10" dirty="0">
                <a:latin typeface="Calibri"/>
                <a:cs typeface="Calibri"/>
              </a:rPr>
              <a:t>Hemofiltration</a:t>
            </a:r>
            <a:endParaRPr sz="1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10" dirty="0">
                <a:latin typeface="Calibri"/>
                <a:cs typeface="Calibri"/>
              </a:rPr>
              <a:t>Hemodiafiltration</a:t>
            </a:r>
            <a:endParaRPr sz="1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10" dirty="0">
                <a:latin typeface="Calibri"/>
                <a:cs typeface="Calibri"/>
              </a:rPr>
              <a:t>Intestinal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dialysis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0800" y="3352800"/>
            <a:ext cx="1600200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030" y="0"/>
            <a:ext cx="9146173" cy="102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750" y="1447800"/>
            <a:ext cx="8458200" cy="1057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0198" y="3162085"/>
            <a:ext cx="4657725" cy="1478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8705" marR="5080" indent="-1056640">
              <a:lnSpc>
                <a:spcPct val="120000"/>
              </a:lnSpc>
              <a:spcBef>
                <a:spcPts val="100"/>
              </a:spcBef>
            </a:pPr>
            <a:r>
              <a:rPr lang="en-US" sz="2600" spc="-265" dirty="0" smtClean="0">
                <a:solidFill>
                  <a:srgbClr val="FFFFFF"/>
                </a:solidFill>
                <a:latin typeface="Times New Roman"/>
                <a:cs typeface="Times New Roman"/>
              </a:rPr>
              <a:t>Dr  Jackson  Kwizera  NDEKEZI</a:t>
            </a:r>
          </a:p>
          <a:p>
            <a:pPr marL="1068705" marR="5080" indent="-1056640">
              <a:lnSpc>
                <a:spcPct val="120000"/>
              </a:lnSpc>
              <a:spcBef>
                <a:spcPts val="100"/>
              </a:spcBef>
            </a:pPr>
            <a:r>
              <a:rPr lang="en-US" sz="2600" spc="-265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Anesthesiologist</a:t>
            </a:r>
          </a:p>
          <a:p>
            <a:pPr marL="1068705" marR="5080" indent="-1056640">
              <a:lnSpc>
                <a:spcPct val="120000"/>
              </a:lnSpc>
              <a:spcBef>
                <a:spcPts val="100"/>
              </a:spcBef>
            </a:pPr>
            <a:r>
              <a:rPr lang="en-US" sz="2600" spc="-265" dirty="0" smtClean="0">
                <a:solidFill>
                  <a:srgbClr val="FFFFFF"/>
                </a:solidFill>
                <a:latin typeface="Times New Roman"/>
                <a:cs typeface="Times New Roman"/>
              </a:rPr>
              <a:t>University of  Rwanda</a:t>
            </a:r>
            <a:endParaRPr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6233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030" y="0"/>
            <a:ext cx="9146173" cy="102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265112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Carlito"/>
                <a:cs typeface="Carlito"/>
              </a:rPr>
              <a:t>Definition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866642"/>
            <a:ext cx="5285740" cy="18211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4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b="1" spc="10" dirty="0">
                <a:latin typeface="Arial"/>
                <a:cs typeface="Arial"/>
              </a:rPr>
              <a:t>HUS</a:t>
            </a:r>
            <a:r>
              <a:rPr sz="2600" spc="10" dirty="0">
                <a:latin typeface="Times New Roman"/>
                <a:cs typeface="Times New Roman"/>
              </a:rPr>
              <a:t>,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is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disease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characterized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by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0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A5293"/>
              </a:buClr>
              <a:buSzPct val="85416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70" dirty="0">
                <a:latin typeface="Times New Roman"/>
                <a:cs typeface="Times New Roman"/>
              </a:rPr>
              <a:t>Hemolytic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anemia</a:t>
            </a:r>
            <a:endParaRPr sz="24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A5293"/>
              </a:buClr>
              <a:buSzPct val="85416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80" dirty="0">
                <a:latin typeface="Times New Roman"/>
                <a:cs typeface="Times New Roman"/>
              </a:rPr>
              <a:t>Uremia</a:t>
            </a:r>
            <a:endParaRPr sz="24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A5293"/>
              </a:buClr>
              <a:buSzPct val="85416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15" dirty="0">
                <a:latin typeface="Times New Roman"/>
                <a:cs typeface="Times New Roman"/>
              </a:rPr>
              <a:t>Low </a:t>
            </a:r>
            <a:r>
              <a:rPr sz="2400" spc="90" dirty="0">
                <a:latin typeface="Times New Roman"/>
                <a:cs typeface="Times New Roman"/>
              </a:rPr>
              <a:t>platelet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count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618101"/>
            <a:ext cx="795274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	</a:t>
            </a:r>
            <a:r>
              <a:rPr sz="2600" spc="75" dirty="0">
                <a:latin typeface="Times New Roman"/>
                <a:cs typeface="Times New Roman"/>
              </a:rPr>
              <a:t>It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predominantly,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175" dirty="0">
                <a:latin typeface="Times New Roman"/>
                <a:cs typeface="Times New Roman"/>
              </a:rPr>
              <a:t>but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not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exclusively,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affects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children.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211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030" y="0"/>
            <a:ext cx="9146173" cy="102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76142" y="1031494"/>
            <a:ext cx="279400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35" dirty="0">
                <a:latin typeface="Carlito"/>
                <a:cs typeface="Carlito"/>
              </a:rPr>
              <a:t>Types</a:t>
            </a:r>
            <a:r>
              <a:rPr b="1" spc="-9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HUS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947418"/>
            <a:ext cx="5806440" cy="2325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5" dirty="0">
                <a:latin typeface="Times New Roman"/>
                <a:cs typeface="Times New Roman"/>
              </a:rPr>
              <a:t>Typical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HUS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Arial"/>
              <a:buChar char=""/>
            </a:pPr>
            <a:endParaRPr sz="3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35" dirty="0">
                <a:latin typeface="Times New Roman"/>
                <a:cs typeface="Times New Roman"/>
              </a:rPr>
              <a:t>Atypical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HUS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Arial"/>
              <a:buChar char=""/>
            </a:pPr>
            <a:endParaRPr sz="3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i="1" spc="-95" dirty="0">
                <a:latin typeface="Georgia"/>
                <a:cs typeface="Georgia"/>
              </a:rPr>
              <a:t>HUS </a:t>
            </a:r>
            <a:r>
              <a:rPr sz="2600" i="1" spc="-85" dirty="0">
                <a:latin typeface="Georgia"/>
                <a:cs typeface="Georgia"/>
              </a:rPr>
              <a:t>due </a:t>
            </a:r>
            <a:r>
              <a:rPr sz="2600" i="1" spc="-20" dirty="0">
                <a:latin typeface="Georgia"/>
                <a:cs typeface="Georgia"/>
              </a:rPr>
              <a:t>to </a:t>
            </a:r>
            <a:r>
              <a:rPr sz="2600" i="1" spc="-70" dirty="0">
                <a:latin typeface="Georgia"/>
                <a:cs typeface="Georgia"/>
              </a:rPr>
              <a:t>Complement</a:t>
            </a:r>
            <a:r>
              <a:rPr sz="2600" i="1" spc="55" dirty="0">
                <a:latin typeface="Georgia"/>
                <a:cs typeface="Georgia"/>
              </a:rPr>
              <a:t> </a:t>
            </a:r>
            <a:r>
              <a:rPr sz="2600" i="1" spc="-110" dirty="0">
                <a:latin typeface="Georgia"/>
                <a:cs typeface="Georgia"/>
              </a:rPr>
              <a:t>abnormalities</a:t>
            </a:r>
            <a:endParaRPr sz="2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21562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09" y="316738"/>
            <a:ext cx="2431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Renal</a:t>
            </a:r>
            <a:r>
              <a:rPr spc="-90" dirty="0"/>
              <a:t> </a:t>
            </a:r>
            <a:r>
              <a:rPr spc="-5" dirty="0"/>
              <a:t>failure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04417"/>
            <a:ext cx="8072755" cy="4896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4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Renal </a:t>
            </a:r>
            <a:r>
              <a:rPr sz="2400" spc="-15" dirty="0">
                <a:latin typeface="Calibri"/>
                <a:cs typeface="Calibri"/>
              </a:rPr>
              <a:t>failure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defined </a:t>
            </a:r>
            <a:r>
              <a:rPr sz="2400" spc="5" dirty="0">
                <a:latin typeface="Calibri"/>
                <a:cs typeface="Calibri"/>
              </a:rPr>
              <a:t>as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significant </a:t>
            </a:r>
            <a:r>
              <a:rPr sz="2400" spc="-5" dirty="0">
                <a:latin typeface="Calibri"/>
                <a:cs typeface="Calibri"/>
              </a:rPr>
              <a:t>loss of </a:t>
            </a:r>
            <a:r>
              <a:rPr sz="2400" spc="-10" dirty="0">
                <a:latin typeface="Calibri"/>
                <a:cs typeface="Calibri"/>
              </a:rPr>
              <a:t>renal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kidneys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point</a:t>
            </a:r>
            <a:r>
              <a:rPr sz="2400" spc="-10" dirty="0">
                <a:latin typeface="Calibri"/>
                <a:cs typeface="Calibri"/>
              </a:rPr>
              <a:t> where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10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20%</a:t>
            </a:r>
            <a:r>
              <a:rPr sz="2400" spc="5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 normal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GFR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remains.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4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Renal </a:t>
            </a:r>
            <a:r>
              <a:rPr sz="2400" spc="-15" dirty="0">
                <a:latin typeface="Calibri"/>
                <a:cs typeface="Calibri"/>
              </a:rPr>
              <a:t>failure </a:t>
            </a:r>
            <a:r>
              <a:rPr sz="2400" spc="-20" dirty="0">
                <a:latin typeface="Calibri"/>
                <a:cs typeface="Calibri"/>
              </a:rPr>
              <a:t>may </a:t>
            </a:r>
            <a:r>
              <a:rPr sz="2400" spc="-10" dirty="0">
                <a:latin typeface="Calibri"/>
                <a:cs typeface="Calibri"/>
              </a:rPr>
              <a:t>occur </a:t>
            </a:r>
            <a:r>
              <a:rPr sz="2400" dirty="0">
                <a:latin typeface="Calibri"/>
                <a:cs typeface="Calibri"/>
              </a:rPr>
              <a:t>as an </a:t>
            </a:r>
            <a:r>
              <a:rPr sz="2400" spc="-10" dirty="0">
                <a:latin typeface="Calibri"/>
                <a:cs typeface="Calibri"/>
              </a:rPr>
              <a:t>acute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rapidly progressing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process.</a:t>
            </a:r>
            <a:endParaRPr sz="2400" dirty="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4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Acute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renal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dirty="0">
                <a:latin typeface="Calibri"/>
                <a:cs typeface="Calibri"/>
              </a:rPr>
              <a:t> 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abrupt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onset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potentially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reversible.</a:t>
            </a: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173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Chronic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progresses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slowly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least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three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months</a:t>
            </a:r>
            <a:endParaRPr sz="2400" dirty="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1155"/>
              </a:spcBef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lead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permanent</a:t>
            </a:r>
            <a:r>
              <a:rPr sz="2400" spc="-10" dirty="0">
                <a:latin typeface="Calibri"/>
                <a:cs typeface="Calibri"/>
              </a:rPr>
              <a:t> renal failure.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030" y="0"/>
            <a:ext cx="9146173" cy="102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3851" y="708405"/>
            <a:ext cx="79514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7055" marR="5080" indent="-1824989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CLASSIFICATION </a:t>
            </a:r>
            <a:r>
              <a:rPr sz="3600" spc="-5" dirty="0"/>
              <a:t>OF HUS </a:t>
            </a:r>
            <a:r>
              <a:rPr sz="3600" dirty="0"/>
              <a:t>/ </a:t>
            </a:r>
            <a:r>
              <a:rPr sz="3600" spc="5" dirty="0"/>
              <a:t>TTP </a:t>
            </a:r>
            <a:r>
              <a:rPr sz="3600" spc="-10" dirty="0"/>
              <a:t>ACCORDING  </a:t>
            </a:r>
            <a:r>
              <a:rPr sz="3600" spc="-50" dirty="0"/>
              <a:t>TO</a:t>
            </a:r>
            <a:r>
              <a:rPr sz="3600" spc="-25" dirty="0"/>
              <a:t> </a:t>
            </a:r>
            <a:r>
              <a:rPr sz="3600" spc="-45" dirty="0"/>
              <a:t>ETIOPATHOGENESIS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535940" y="1947418"/>
            <a:ext cx="62306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"/>
              <a:buChar char=""/>
              <a:tabLst>
                <a:tab pos="287020" algn="l"/>
                <a:tab pos="3995420" algn="l"/>
              </a:tabLst>
            </a:pPr>
            <a:r>
              <a:rPr sz="2600" b="1" spc="-90" dirty="0">
                <a:latin typeface="Arial"/>
                <a:cs typeface="Arial"/>
              </a:rPr>
              <a:t>Type </a:t>
            </a:r>
            <a:r>
              <a:rPr sz="2600" b="1" spc="10" dirty="0">
                <a:latin typeface="Arial"/>
                <a:cs typeface="Arial"/>
              </a:rPr>
              <a:t>of HUS</a:t>
            </a:r>
            <a:r>
              <a:rPr sz="2600" b="1" spc="-280" dirty="0">
                <a:latin typeface="Arial"/>
                <a:cs typeface="Arial"/>
              </a:rPr>
              <a:t> </a:t>
            </a:r>
            <a:r>
              <a:rPr sz="2600" b="1" spc="325" dirty="0">
                <a:latin typeface="Arial"/>
                <a:cs typeface="Arial"/>
              </a:rPr>
              <a:t>/</a:t>
            </a:r>
            <a:r>
              <a:rPr sz="2600" b="1" spc="-150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TTP	</a:t>
            </a:r>
            <a:r>
              <a:rPr sz="2600" b="1" spc="-50" dirty="0">
                <a:latin typeface="Arial"/>
                <a:cs typeface="Arial"/>
              </a:rPr>
              <a:t>Specific</a:t>
            </a:r>
            <a:r>
              <a:rPr sz="2600" b="1" spc="-235" dirty="0">
                <a:latin typeface="Arial"/>
                <a:cs typeface="Arial"/>
              </a:rPr>
              <a:t> </a:t>
            </a:r>
            <a:r>
              <a:rPr sz="2600" b="1" spc="-95" dirty="0">
                <a:latin typeface="Arial"/>
                <a:cs typeface="Arial"/>
              </a:rPr>
              <a:t>Cause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418715"/>
            <a:ext cx="2475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570" dirty="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sz="2400" spc="80" dirty="0">
                <a:latin typeface="Times New Roman"/>
                <a:cs typeface="Times New Roman"/>
              </a:rPr>
              <a:t>Infection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related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7338" y="3273678"/>
            <a:ext cx="87756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latin typeface="Arial"/>
                <a:cs typeface="Arial"/>
              </a:rPr>
              <a:t>Typical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5366" y="2423734"/>
            <a:ext cx="3721735" cy="16205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800" spc="25" dirty="0">
                <a:latin typeface="Times New Roman"/>
                <a:cs typeface="Times New Roman"/>
              </a:rPr>
              <a:t>Shiga </a:t>
            </a:r>
            <a:r>
              <a:rPr sz="1800" spc="45" dirty="0">
                <a:latin typeface="Times New Roman"/>
                <a:cs typeface="Times New Roman"/>
              </a:rPr>
              <a:t>toxin </a:t>
            </a:r>
            <a:r>
              <a:rPr sz="1800" spc="70" dirty="0">
                <a:latin typeface="Times New Roman"/>
                <a:cs typeface="Times New Roman"/>
              </a:rPr>
              <a:t>producing</a:t>
            </a:r>
            <a:r>
              <a:rPr sz="1800" spc="-19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E.coli/Shigella</a:t>
            </a:r>
            <a:endParaRPr sz="18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625"/>
              </a:spcBef>
            </a:pPr>
            <a:r>
              <a:rPr sz="2000" spc="70" dirty="0">
                <a:latin typeface="Times New Roman"/>
                <a:cs typeface="Times New Roman"/>
              </a:rPr>
              <a:t>Pneumococcal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infection</a:t>
            </a:r>
            <a:endParaRPr sz="20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550"/>
              </a:spcBef>
            </a:pPr>
            <a:r>
              <a:rPr sz="2400" spc="15" dirty="0">
                <a:latin typeface="Times New Roman"/>
                <a:cs typeface="Times New Roman"/>
              </a:rPr>
              <a:t>HIV</a:t>
            </a:r>
            <a:endParaRPr sz="240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  <a:spcBef>
                <a:spcPts val="980"/>
              </a:spcBef>
            </a:pPr>
            <a:r>
              <a:rPr sz="2000" spc="125" dirty="0">
                <a:latin typeface="Times New Roman"/>
                <a:cs typeface="Times New Roman"/>
              </a:rPr>
              <a:t>Other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viral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or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bacterial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infections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4101465"/>
            <a:ext cx="4525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110" dirty="0">
                <a:latin typeface="Times New Roman"/>
                <a:cs typeface="Times New Roman"/>
              </a:rPr>
              <a:t>Complement </a:t>
            </a:r>
            <a:r>
              <a:rPr sz="2400" spc="70" dirty="0">
                <a:latin typeface="Times New Roman"/>
                <a:cs typeface="Times New Roman"/>
              </a:rPr>
              <a:t>factor</a:t>
            </a:r>
            <a:r>
              <a:rPr sz="2400" spc="-33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abnormality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55133" y="4072508"/>
            <a:ext cx="1932305" cy="78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 marR="5080" indent="-45720">
              <a:lnSpc>
                <a:spcPct val="138300"/>
              </a:lnSpc>
              <a:spcBef>
                <a:spcPts val="100"/>
              </a:spcBef>
            </a:pPr>
            <a:r>
              <a:rPr sz="1800" spc="40" dirty="0">
                <a:latin typeface="Times New Roman"/>
                <a:cs typeface="Times New Roman"/>
              </a:rPr>
              <a:t>Factor </a:t>
            </a:r>
            <a:r>
              <a:rPr sz="1800" spc="120" dirty="0">
                <a:latin typeface="Times New Roman"/>
                <a:cs typeface="Times New Roman"/>
              </a:rPr>
              <a:t>H</a:t>
            </a:r>
            <a:r>
              <a:rPr sz="1800" spc="-229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deficiency  Factor </a:t>
            </a:r>
            <a:r>
              <a:rPr sz="1800" spc="10" dirty="0">
                <a:latin typeface="Times New Roman"/>
                <a:cs typeface="Times New Roman"/>
              </a:rPr>
              <a:t>I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deficiency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4906136"/>
            <a:ext cx="216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60" dirty="0">
                <a:latin typeface="Times New Roman"/>
                <a:cs typeface="Times New Roman"/>
              </a:rPr>
              <a:t>Miscellaneous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49583" y="4956428"/>
            <a:ext cx="1097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heavy" spc="-80" dirty="0">
                <a:uFill>
                  <a:solidFill>
                    <a:srgbClr val="043A6C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330" dirty="0">
                <a:uFill>
                  <a:solidFill>
                    <a:srgbClr val="043A6C"/>
                  </a:solidFill>
                </a:uFill>
                <a:latin typeface="Arial"/>
                <a:cs typeface="Arial"/>
              </a:rPr>
              <a:t> </a:t>
            </a:r>
            <a:r>
              <a:rPr sz="2000" b="1" spc="-30" dirty="0">
                <a:latin typeface="Arial"/>
                <a:cs typeface="Arial"/>
              </a:rPr>
              <a:t>At</a:t>
            </a:r>
            <a:r>
              <a:rPr sz="2000" b="1" spc="-25" dirty="0">
                <a:latin typeface="Arial"/>
                <a:cs typeface="Arial"/>
              </a:rPr>
              <a:t>ypic</a:t>
            </a:r>
            <a:r>
              <a:rPr sz="2000" b="1" spc="-35" dirty="0">
                <a:latin typeface="Arial"/>
                <a:cs typeface="Arial"/>
              </a:rPr>
              <a:t>a</a:t>
            </a:r>
            <a:r>
              <a:rPr sz="2000" b="1" spc="1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06183" y="4369026"/>
            <a:ext cx="1657985" cy="135763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  <a:tabLst>
                <a:tab pos="334645" algn="l"/>
              </a:tabLst>
            </a:pPr>
            <a:r>
              <a:rPr sz="2000" u="heavy" dirty="0">
                <a:uFill>
                  <a:solidFill>
                    <a:srgbClr val="043A6C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000" u="heavy" spc="-200" dirty="0">
                <a:uFill>
                  <a:solidFill>
                    <a:srgbClr val="043A6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Times New Roman"/>
                <a:cs typeface="Times New Roman"/>
              </a:rPr>
              <a:t>CTD</a:t>
            </a:r>
            <a:endParaRPr sz="2000">
              <a:latin typeface="Times New Roman"/>
              <a:cs typeface="Times New Roman"/>
            </a:endParaRPr>
          </a:p>
          <a:p>
            <a:pPr marL="365125">
              <a:lnSpc>
                <a:spcPct val="100000"/>
              </a:lnSpc>
              <a:spcBef>
                <a:spcPts val="1150"/>
              </a:spcBef>
            </a:pPr>
            <a:r>
              <a:rPr sz="1800" spc="55" dirty="0">
                <a:latin typeface="Times New Roman"/>
                <a:cs typeface="Times New Roman"/>
              </a:rPr>
              <a:t>Drugs</a:t>
            </a:r>
            <a:endParaRPr sz="1800">
              <a:latin typeface="Times New Roman"/>
              <a:cs typeface="Times New Roman"/>
            </a:endParaRPr>
          </a:p>
          <a:p>
            <a:pPr marL="360680">
              <a:lnSpc>
                <a:spcPct val="100000"/>
              </a:lnSpc>
              <a:spcBef>
                <a:spcPts val="1095"/>
              </a:spcBef>
            </a:pPr>
            <a:r>
              <a:rPr sz="2000" spc="50" dirty="0">
                <a:latin typeface="Times New Roman"/>
                <a:cs typeface="Times New Roman"/>
              </a:rPr>
              <a:t>Malignancy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57600" y="2159507"/>
            <a:ext cx="762000" cy="103505"/>
          </a:xfrm>
          <a:custGeom>
            <a:avLst/>
            <a:gdLst/>
            <a:ahLst/>
            <a:cxnLst/>
            <a:rect l="l" t="t" r="r" b="b"/>
            <a:pathLst>
              <a:path w="762000" h="103505">
                <a:moveTo>
                  <a:pt x="673480" y="0"/>
                </a:moveTo>
                <a:lnTo>
                  <a:pt x="669671" y="1015"/>
                </a:lnTo>
                <a:lnTo>
                  <a:pt x="666114" y="7112"/>
                </a:lnTo>
                <a:lnTo>
                  <a:pt x="667130" y="10921"/>
                </a:lnTo>
                <a:lnTo>
                  <a:pt x="670051" y="12700"/>
                </a:lnTo>
                <a:lnTo>
                  <a:pt x="725980" y="45418"/>
                </a:lnTo>
                <a:lnTo>
                  <a:pt x="749426" y="45465"/>
                </a:lnTo>
                <a:lnTo>
                  <a:pt x="749426" y="58165"/>
                </a:lnTo>
                <a:lnTo>
                  <a:pt x="725916" y="58165"/>
                </a:lnTo>
                <a:lnTo>
                  <a:pt x="666876" y="92455"/>
                </a:lnTo>
                <a:lnTo>
                  <a:pt x="665861" y="96265"/>
                </a:lnTo>
                <a:lnTo>
                  <a:pt x="669416" y="102362"/>
                </a:lnTo>
                <a:lnTo>
                  <a:pt x="673226" y="103377"/>
                </a:lnTo>
                <a:lnTo>
                  <a:pt x="751067" y="58165"/>
                </a:lnTo>
                <a:lnTo>
                  <a:pt x="749426" y="58165"/>
                </a:lnTo>
                <a:lnTo>
                  <a:pt x="751149" y="58118"/>
                </a:lnTo>
                <a:lnTo>
                  <a:pt x="762000" y="51815"/>
                </a:lnTo>
                <a:lnTo>
                  <a:pt x="673480" y="0"/>
                </a:lnTo>
                <a:close/>
              </a:path>
              <a:path w="762000" h="103505">
                <a:moveTo>
                  <a:pt x="736883" y="51796"/>
                </a:moveTo>
                <a:lnTo>
                  <a:pt x="725998" y="58118"/>
                </a:lnTo>
                <a:lnTo>
                  <a:pt x="749426" y="58165"/>
                </a:lnTo>
                <a:lnTo>
                  <a:pt x="749426" y="57276"/>
                </a:lnTo>
                <a:lnTo>
                  <a:pt x="746251" y="57276"/>
                </a:lnTo>
                <a:lnTo>
                  <a:pt x="736883" y="51796"/>
                </a:lnTo>
                <a:close/>
              </a:path>
              <a:path w="762000" h="103505">
                <a:moveTo>
                  <a:pt x="0" y="43941"/>
                </a:moveTo>
                <a:lnTo>
                  <a:pt x="0" y="56641"/>
                </a:lnTo>
                <a:lnTo>
                  <a:pt x="725998" y="58118"/>
                </a:lnTo>
                <a:lnTo>
                  <a:pt x="736883" y="51796"/>
                </a:lnTo>
                <a:lnTo>
                  <a:pt x="725980" y="45418"/>
                </a:lnTo>
                <a:lnTo>
                  <a:pt x="0" y="43941"/>
                </a:lnTo>
                <a:close/>
              </a:path>
              <a:path w="762000" h="103505">
                <a:moveTo>
                  <a:pt x="746251" y="46354"/>
                </a:moveTo>
                <a:lnTo>
                  <a:pt x="736883" y="51796"/>
                </a:lnTo>
                <a:lnTo>
                  <a:pt x="746251" y="57276"/>
                </a:lnTo>
                <a:lnTo>
                  <a:pt x="746251" y="46354"/>
                </a:lnTo>
                <a:close/>
              </a:path>
              <a:path w="762000" h="103505">
                <a:moveTo>
                  <a:pt x="749426" y="46354"/>
                </a:moveTo>
                <a:lnTo>
                  <a:pt x="746251" y="46354"/>
                </a:lnTo>
                <a:lnTo>
                  <a:pt x="746251" y="57276"/>
                </a:lnTo>
                <a:lnTo>
                  <a:pt x="749426" y="57276"/>
                </a:lnTo>
                <a:lnTo>
                  <a:pt x="749426" y="46354"/>
                </a:lnTo>
                <a:close/>
              </a:path>
              <a:path w="762000" h="103505">
                <a:moveTo>
                  <a:pt x="725980" y="45418"/>
                </a:moveTo>
                <a:lnTo>
                  <a:pt x="736883" y="51796"/>
                </a:lnTo>
                <a:lnTo>
                  <a:pt x="746251" y="46354"/>
                </a:lnTo>
                <a:lnTo>
                  <a:pt x="749426" y="46354"/>
                </a:lnTo>
                <a:lnTo>
                  <a:pt x="749426" y="45465"/>
                </a:lnTo>
                <a:lnTo>
                  <a:pt x="725980" y="45418"/>
                </a:lnTo>
                <a:close/>
              </a:path>
            </a:pathLst>
          </a:custGeom>
          <a:solidFill>
            <a:srgbClr val="043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00" y="24384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2700">
            <a:solidFill>
              <a:srgbClr val="043A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81400" y="2514600"/>
            <a:ext cx="152400" cy="1524000"/>
          </a:xfrm>
          <a:custGeom>
            <a:avLst/>
            <a:gdLst/>
            <a:ahLst/>
            <a:cxnLst/>
            <a:rect l="l" t="t" r="r" b="b"/>
            <a:pathLst>
              <a:path w="152400" h="1524000">
                <a:moveTo>
                  <a:pt x="152400" y="1524000"/>
                </a:moveTo>
                <a:lnTo>
                  <a:pt x="122759" y="1522997"/>
                </a:lnTo>
                <a:lnTo>
                  <a:pt x="98536" y="1520269"/>
                </a:lnTo>
                <a:lnTo>
                  <a:pt x="82194" y="1516231"/>
                </a:lnTo>
                <a:lnTo>
                  <a:pt x="76200" y="1511300"/>
                </a:lnTo>
                <a:lnTo>
                  <a:pt x="76200" y="774700"/>
                </a:lnTo>
                <a:lnTo>
                  <a:pt x="70205" y="769768"/>
                </a:lnTo>
                <a:lnTo>
                  <a:pt x="53863" y="765730"/>
                </a:lnTo>
                <a:lnTo>
                  <a:pt x="29640" y="763002"/>
                </a:lnTo>
                <a:lnTo>
                  <a:pt x="0" y="762000"/>
                </a:lnTo>
                <a:lnTo>
                  <a:pt x="29640" y="760997"/>
                </a:lnTo>
                <a:lnTo>
                  <a:pt x="53863" y="758269"/>
                </a:lnTo>
                <a:lnTo>
                  <a:pt x="70205" y="754231"/>
                </a:lnTo>
                <a:lnTo>
                  <a:pt x="76200" y="749300"/>
                </a:lnTo>
                <a:lnTo>
                  <a:pt x="76200" y="12700"/>
                </a:lnTo>
                <a:lnTo>
                  <a:pt x="82194" y="7768"/>
                </a:lnTo>
                <a:lnTo>
                  <a:pt x="98536" y="3730"/>
                </a:lnTo>
                <a:lnTo>
                  <a:pt x="122759" y="1002"/>
                </a:lnTo>
                <a:lnTo>
                  <a:pt x="152400" y="0"/>
                </a:lnTo>
              </a:path>
            </a:pathLst>
          </a:custGeom>
          <a:ln w="12700">
            <a:solidFill>
              <a:srgbClr val="043A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43800" y="2590800"/>
            <a:ext cx="152400" cy="1447800"/>
          </a:xfrm>
          <a:custGeom>
            <a:avLst/>
            <a:gdLst/>
            <a:ahLst/>
            <a:cxnLst/>
            <a:rect l="l" t="t" r="r" b="b"/>
            <a:pathLst>
              <a:path w="152400" h="1447800">
                <a:moveTo>
                  <a:pt x="0" y="0"/>
                </a:moveTo>
                <a:lnTo>
                  <a:pt x="29640" y="1002"/>
                </a:lnTo>
                <a:lnTo>
                  <a:pt x="53863" y="3730"/>
                </a:lnTo>
                <a:lnTo>
                  <a:pt x="70205" y="7768"/>
                </a:lnTo>
                <a:lnTo>
                  <a:pt x="76200" y="12700"/>
                </a:lnTo>
                <a:lnTo>
                  <a:pt x="76200" y="711200"/>
                </a:lnTo>
                <a:lnTo>
                  <a:pt x="82194" y="716131"/>
                </a:lnTo>
                <a:lnTo>
                  <a:pt x="98536" y="720169"/>
                </a:lnTo>
                <a:lnTo>
                  <a:pt x="122759" y="722897"/>
                </a:lnTo>
                <a:lnTo>
                  <a:pt x="152400" y="723900"/>
                </a:lnTo>
                <a:lnTo>
                  <a:pt x="122759" y="724902"/>
                </a:lnTo>
                <a:lnTo>
                  <a:pt x="98536" y="727630"/>
                </a:lnTo>
                <a:lnTo>
                  <a:pt x="82194" y="731668"/>
                </a:lnTo>
                <a:lnTo>
                  <a:pt x="76200" y="736600"/>
                </a:lnTo>
                <a:lnTo>
                  <a:pt x="76200" y="1435100"/>
                </a:lnTo>
                <a:lnTo>
                  <a:pt x="70205" y="1440031"/>
                </a:lnTo>
                <a:lnTo>
                  <a:pt x="53863" y="1444069"/>
                </a:lnTo>
                <a:lnTo>
                  <a:pt x="29640" y="1446797"/>
                </a:lnTo>
                <a:lnTo>
                  <a:pt x="0" y="1447800"/>
                </a:lnTo>
              </a:path>
            </a:pathLst>
          </a:custGeom>
          <a:ln w="12700">
            <a:solidFill>
              <a:srgbClr val="043A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9200" y="4114800"/>
            <a:ext cx="228600" cy="1143000"/>
          </a:xfrm>
          <a:custGeom>
            <a:avLst/>
            <a:gdLst/>
            <a:ahLst/>
            <a:cxnLst/>
            <a:rect l="l" t="t" r="r" b="b"/>
            <a:pathLst>
              <a:path w="228600" h="1143000">
                <a:moveTo>
                  <a:pt x="228600" y="1143000"/>
                </a:moveTo>
                <a:lnTo>
                  <a:pt x="184112" y="1141505"/>
                </a:lnTo>
                <a:lnTo>
                  <a:pt x="147780" y="1137427"/>
                </a:lnTo>
                <a:lnTo>
                  <a:pt x="123283" y="1131373"/>
                </a:lnTo>
                <a:lnTo>
                  <a:pt x="114300" y="1123950"/>
                </a:lnTo>
                <a:lnTo>
                  <a:pt x="114300" y="590550"/>
                </a:lnTo>
                <a:lnTo>
                  <a:pt x="105316" y="583126"/>
                </a:lnTo>
                <a:lnTo>
                  <a:pt x="80819" y="577072"/>
                </a:lnTo>
                <a:lnTo>
                  <a:pt x="44487" y="572994"/>
                </a:lnTo>
                <a:lnTo>
                  <a:pt x="0" y="571500"/>
                </a:lnTo>
                <a:lnTo>
                  <a:pt x="44487" y="570005"/>
                </a:lnTo>
                <a:lnTo>
                  <a:pt x="80819" y="565927"/>
                </a:lnTo>
                <a:lnTo>
                  <a:pt x="105316" y="559873"/>
                </a:lnTo>
                <a:lnTo>
                  <a:pt x="114300" y="552450"/>
                </a:lnTo>
                <a:lnTo>
                  <a:pt x="114300" y="19050"/>
                </a:lnTo>
                <a:lnTo>
                  <a:pt x="123283" y="11626"/>
                </a:lnTo>
                <a:lnTo>
                  <a:pt x="147780" y="5572"/>
                </a:lnTo>
                <a:lnTo>
                  <a:pt x="184112" y="1494"/>
                </a:lnTo>
                <a:lnTo>
                  <a:pt x="228600" y="0"/>
                </a:lnTo>
              </a:path>
            </a:pathLst>
          </a:custGeom>
          <a:ln w="12700">
            <a:solidFill>
              <a:srgbClr val="043A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95600" y="4800600"/>
            <a:ext cx="228600" cy="1447800"/>
          </a:xfrm>
          <a:custGeom>
            <a:avLst/>
            <a:gdLst/>
            <a:ahLst/>
            <a:cxnLst/>
            <a:rect l="l" t="t" r="r" b="b"/>
            <a:pathLst>
              <a:path w="228600" h="1447800">
                <a:moveTo>
                  <a:pt x="228600" y="1447800"/>
                </a:moveTo>
                <a:lnTo>
                  <a:pt x="184112" y="1446302"/>
                </a:lnTo>
                <a:lnTo>
                  <a:pt x="147780" y="1442218"/>
                </a:lnTo>
                <a:lnTo>
                  <a:pt x="123283" y="1436162"/>
                </a:lnTo>
                <a:lnTo>
                  <a:pt x="114300" y="1428750"/>
                </a:lnTo>
                <a:lnTo>
                  <a:pt x="114300" y="742950"/>
                </a:lnTo>
                <a:lnTo>
                  <a:pt x="105316" y="735526"/>
                </a:lnTo>
                <a:lnTo>
                  <a:pt x="80819" y="729472"/>
                </a:lnTo>
                <a:lnTo>
                  <a:pt x="44487" y="725394"/>
                </a:lnTo>
                <a:lnTo>
                  <a:pt x="0" y="723900"/>
                </a:lnTo>
                <a:lnTo>
                  <a:pt x="44487" y="722405"/>
                </a:lnTo>
                <a:lnTo>
                  <a:pt x="80819" y="718327"/>
                </a:lnTo>
                <a:lnTo>
                  <a:pt x="105316" y="712273"/>
                </a:lnTo>
                <a:lnTo>
                  <a:pt x="114300" y="704850"/>
                </a:lnTo>
                <a:lnTo>
                  <a:pt x="114300" y="19050"/>
                </a:lnTo>
                <a:lnTo>
                  <a:pt x="123283" y="11626"/>
                </a:lnTo>
                <a:lnTo>
                  <a:pt x="147780" y="5572"/>
                </a:lnTo>
                <a:lnTo>
                  <a:pt x="184112" y="1494"/>
                </a:lnTo>
                <a:lnTo>
                  <a:pt x="228600" y="0"/>
                </a:lnTo>
              </a:path>
            </a:pathLst>
          </a:custGeom>
          <a:ln w="12700">
            <a:solidFill>
              <a:srgbClr val="043A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958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030" y="0"/>
            <a:ext cx="9146173" cy="102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6561" y="1031494"/>
            <a:ext cx="523113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5" dirty="0">
                <a:latin typeface="Carlito"/>
                <a:cs typeface="Carlito"/>
              </a:rPr>
              <a:t>ETIOPATHOGENESIS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868398"/>
            <a:ext cx="6591934" cy="229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b="1" i="1" spc="150" dirty="0">
                <a:latin typeface="Times New Roman"/>
                <a:cs typeface="Times New Roman"/>
              </a:rPr>
              <a:t>Typical/Diarrhea </a:t>
            </a:r>
            <a:r>
              <a:rPr sz="2600" b="1" i="1" spc="175" dirty="0">
                <a:latin typeface="Times New Roman"/>
                <a:cs typeface="Times New Roman"/>
              </a:rPr>
              <a:t>associated/Shiga</a:t>
            </a:r>
            <a:r>
              <a:rPr sz="2600" b="1" i="1" spc="-405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latin typeface="Times New Roman"/>
                <a:cs typeface="Times New Roman"/>
              </a:rPr>
              <a:t>Toxin  </a:t>
            </a:r>
            <a:r>
              <a:rPr sz="2600" b="1" i="1" spc="190" dirty="0">
                <a:latin typeface="Times New Roman"/>
                <a:cs typeface="Times New Roman"/>
              </a:rPr>
              <a:t>associated</a:t>
            </a:r>
            <a:r>
              <a:rPr sz="2600" b="1" i="1" spc="-100" dirty="0">
                <a:latin typeface="Times New Roman"/>
                <a:cs typeface="Times New Roman"/>
              </a:rPr>
              <a:t> </a:t>
            </a:r>
            <a:r>
              <a:rPr sz="2600" b="1" i="1" spc="45" dirty="0">
                <a:latin typeface="Times New Roman"/>
                <a:cs typeface="Times New Roman"/>
              </a:rPr>
              <a:t>HUS</a:t>
            </a:r>
            <a:endParaRPr sz="26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653415" algn="l"/>
              </a:tabLst>
            </a:pPr>
            <a:r>
              <a:rPr sz="2400" spc="95" dirty="0">
                <a:latin typeface="Times New Roman"/>
                <a:cs typeface="Times New Roman"/>
              </a:rPr>
              <a:t>Enterohaemorrhagic </a:t>
            </a:r>
            <a:r>
              <a:rPr sz="2400" i="1" spc="-120" dirty="0">
                <a:latin typeface="Georgia"/>
                <a:cs typeface="Georgia"/>
              </a:rPr>
              <a:t>E.</a:t>
            </a:r>
            <a:r>
              <a:rPr sz="2400" i="1" spc="-215" dirty="0">
                <a:latin typeface="Georgia"/>
                <a:cs typeface="Georgia"/>
              </a:rPr>
              <a:t> </a:t>
            </a:r>
            <a:r>
              <a:rPr sz="2400" i="1" spc="-40" dirty="0">
                <a:latin typeface="Georgia"/>
                <a:cs typeface="Georgia"/>
              </a:rPr>
              <a:t>coli</a:t>
            </a:r>
            <a:endParaRPr sz="2400">
              <a:latin typeface="Georgia"/>
              <a:cs typeface="Georgia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653415" algn="l"/>
              </a:tabLst>
            </a:pPr>
            <a:r>
              <a:rPr sz="2400" i="1" spc="-90" dirty="0">
                <a:latin typeface="Georgia"/>
                <a:cs typeface="Georgia"/>
              </a:rPr>
              <a:t>Shigella </a:t>
            </a:r>
            <a:r>
              <a:rPr sz="2400" i="1" spc="-95" dirty="0">
                <a:latin typeface="Georgia"/>
                <a:cs typeface="Georgia"/>
              </a:rPr>
              <a:t>dysenteriae type</a:t>
            </a:r>
            <a:r>
              <a:rPr sz="2400" i="1" spc="150" dirty="0">
                <a:latin typeface="Georgia"/>
                <a:cs typeface="Georgia"/>
              </a:rPr>
              <a:t> </a:t>
            </a:r>
            <a:r>
              <a:rPr sz="2400" i="1" spc="-295" dirty="0">
                <a:latin typeface="Georgia"/>
                <a:cs typeface="Georgia"/>
              </a:rPr>
              <a:t>1</a:t>
            </a:r>
            <a:endParaRPr sz="2400">
              <a:latin typeface="Georgia"/>
              <a:cs typeface="Georg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653415" algn="l"/>
              </a:tabLst>
            </a:pPr>
            <a:r>
              <a:rPr sz="2400" spc="-20" dirty="0">
                <a:latin typeface="Times New Roman"/>
                <a:cs typeface="Times New Roman"/>
              </a:rPr>
              <a:t>Rarely, </a:t>
            </a:r>
            <a:r>
              <a:rPr sz="2400" spc="30" dirty="0">
                <a:latin typeface="Times New Roman"/>
                <a:cs typeface="Times New Roman"/>
              </a:rPr>
              <a:t>HUS </a:t>
            </a:r>
            <a:r>
              <a:rPr sz="2400" spc="105" dirty="0">
                <a:latin typeface="Times New Roman"/>
                <a:cs typeface="Times New Roman"/>
              </a:rPr>
              <a:t>can </a:t>
            </a:r>
            <a:r>
              <a:rPr sz="2400" spc="80" dirty="0">
                <a:latin typeface="Times New Roman"/>
                <a:cs typeface="Times New Roman"/>
              </a:rPr>
              <a:t>occur </a:t>
            </a:r>
            <a:r>
              <a:rPr sz="2400" spc="100" dirty="0">
                <a:latin typeface="Times New Roman"/>
                <a:cs typeface="Times New Roman"/>
              </a:rPr>
              <a:t>with</a:t>
            </a:r>
            <a:r>
              <a:rPr sz="2400" spc="-420" dirty="0">
                <a:latin typeface="Times New Roman"/>
                <a:cs typeface="Times New Roman"/>
              </a:rPr>
              <a:t> </a:t>
            </a:r>
            <a:r>
              <a:rPr sz="2400" i="1" spc="-120" dirty="0">
                <a:latin typeface="Georgia"/>
                <a:cs typeface="Georgia"/>
              </a:rPr>
              <a:t>E. </a:t>
            </a:r>
            <a:r>
              <a:rPr sz="2400" i="1" spc="-40" dirty="0">
                <a:latin typeface="Georgia"/>
                <a:cs typeface="Georgia"/>
              </a:rPr>
              <a:t>coli </a:t>
            </a:r>
            <a:r>
              <a:rPr sz="2400" i="1" spc="-80" dirty="0">
                <a:latin typeface="Georgia"/>
                <a:cs typeface="Georgia"/>
              </a:rPr>
              <a:t>UTI</a:t>
            </a:r>
            <a:endParaRPr sz="2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743089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030" y="0"/>
            <a:ext cx="9146540" cy="6629400"/>
            <a:chOff x="-1030" y="0"/>
            <a:chExt cx="9146540" cy="6629400"/>
          </a:xfrm>
        </p:grpSpPr>
        <p:sp>
          <p:nvSpPr>
            <p:cNvPr id="4" name="object 4"/>
            <p:cNvSpPr/>
            <p:nvPr/>
          </p:nvSpPr>
          <p:spPr>
            <a:xfrm>
              <a:off x="-1030" y="0"/>
              <a:ext cx="9146173" cy="10281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199" y="533400"/>
              <a:ext cx="8229600" cy="6096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8104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030" y="0"/>
            <a:ext cx="9146173" cy="102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197929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CONTI..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868398"/>
            <a:ext cx="7649209" cy="38989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100" dirty="0">
                <a:latin typeface="Times New Roman"/>
                <a:cs typeface="Times New Roman"/>
              </a:rPr>
              <a:t>The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common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serotype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coli:0157:H7</a:t>
            </a:r>
            <a:endParaRPr sz="2600">
              <a:latin typeface="Times New Roman"/>
              <a:cs typeface="Times New Roman"/>
            </a:endParaRPr>
          </a:p>
          <a:p>
            <a:pPr marL="286385" marR="50736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367665" algn="l"/>
                <a:tab pos="368300" algn="l"/>
              </a:tabLst>
            </a:pPr>
            <a:r>
              <a:rPr dirty="0"/>
              <a:t>	</a:t>
            </a:r>
            <a:r>
              <a:rPr sz="2600" spc="20" dirty="0">
                <a:latin typeface="Times New Roman"/>
                <a:cs typeface="Times New Roman"/>
              </a:rPr>
              <a:t>However,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only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about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10-15%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patients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with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i="1" spc="-130" dirty="0">
                <a:latin typeface="Georgia"/>
                <a:cs typeface="Georgia"/>
              </a:rPr>
              <a:t>E.</a:t>
            </a:r>
            <a:r>
              <a:rPr sz="2600" i="1" spc="-40" dirty="0">
                <a:latin typeface="Georgia"/>
                <a:cs typeface="Georgia"/>
              </a:rPr>
              <a:t> coli  </a:t>
            </a:r>
            <a:r>
              <a:rPr sz="2600" i="1" spc="-170" dirty="0">
                <a:latin typeface="Georgia"/>
                <a:cs typeface="Georgia"/>
              </a:rPr>
              <a:t>0157:H7 </a:t>
            </a:r>
            <a:r>
              <a:rPr sz="2600" i="1" spc="-55" dirty="0">
                <a:latin typeface="Georgia"/>
                <a:cs typeface="Georgia"/>
              </a:rPr>
              <a:t>infection </a:t>
            </a:r>
            <a:r>
              <a:rPr sz="2600" i="1" spc="-125" dirty="0">
                <a:latin typeface="Georgia"/>
                <a:cs typeface="Georgia"/>
              </a:rPr>
              <a:t>will </a:t>
            </a:r>
            <a:r>
              <a:rPr sz="2600" i="1" spc="-110" dirty="0">
                <a:latin typeface="Georgia"/>
                <a:cs typeface="Georgia"/>
              </a:rPr>
              <a:t>develop</a:t>
            </a:r>
            <a:r>
              <a:rPr sz="2600" i="1" spc="254" dirty="0">
                <a:latin typeface="Georgia"/>
                <a:cs typeface="Georgia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HUS</a:t>
            </a:r>
            <a:endParaRPr sz="260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367665" algn="l"/>
                <a:tab pos="368300" algn="l"/>
              </a:tabLst>
            </a:pPr>
            <a:r>
              <a:rPr sz="2600" spc="55" dirty="0">
                <a:latin typeface="Times New Roman"/>
                <a:cs typeface="Times New Roman"/>
              </a:rPr>
              <a:t>Sources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85" dirty="0">
                <a:latin typeface="Times New Roman"/>
                <a:cs typeface="Times New Roman"/>
              </a:rPr>
              <a:t>infection </a:t>
            </a:r>
            <a:r>
              <a:rPr sz="2600" spc="90" dirty="0">
                <a:latin typeface="Times New Roman"/>
                <a:cs typeface="Times New Roman"/>
              </a:rPr>
              <a:t>are</a:t>
            </a:r>
            <a:r>
              <a:rPr sz="2600" spc="-43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653415" algn="l"/>
              </a:tabLst>
            </a:pPr>
            <a:r>
              <a:rPr sz="2400" spc="30" dirty="0">
                <a:latin typeface="Times New Roman"/>
                <a:cs typeface="Times New Roman"/>
              </a:rPr>
              <a:t>Milk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animal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products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(incompletely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cooked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beef,</a:t>
            </a:r>
            <a:endParaRPr sz="24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</a:pPr>
            <a:r>
              <a:rPr sz="2400" spc="85" dirty="0">
                <a:latin typeface="Times New Roman"/>
                <a:cs typeface="Times New Roman"/>
              </a:rPr>
              <a:t>pork,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poultry,lamb)</a:t>
            </a:r>
            <a:endParaRPr sz="2400">
              <a:latin typeface="Times New Roman"/>
              <a:cs typeface="Times New Roman"/>
            </a:endParaRPr>
          </a:p>
          <a:p>
            <a:pPr marL="727710" lvl="1" indent="-322580">
              <a:lnSpc>
                <a:spcPct val="100000"/>
              </a:lnSpc>
              <a:spcBef>
                <a:spcPts val="580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728345" algn="l"/>
              </a:tabLst>
            </a:pPr>
            <a:r>
              <a:rPr sz="2400" spc="145" dirty="0">
                <a:latin typeface="Times New Roman"/>
                <a:cs typeface="Times New Roman"/>
              </a:rPr>
              <a:t>Human </a:t>
            </a:r>
            <a:r>
              <a:rPr sz="2400" spc="45" dirty="0">
                <a:solidFill>
                  <a:srgbClr val="C00000"/>
                </a:solidFill>
                <a:latin typeface="Times New Roman"/>
                <a:cs typeface="Times New Roman"/>
              </a:rPr>
              <a:t>feco-oral</a:t>
            </a:r>
            <a:r>
              <a:rPr sz="2400" spc="-2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transmission</a:t>
            </a:r>
            <a:endParaRPr sz="2400">
              <a:latin typeface="Times New Roman"/>
              <a:cs typeface="Times New Roman"/>
            </a:endParaRPr>
          </a:p>
          <a:p>
            <a:pPr marL="652780" marR="725805" lvl="1" indent="-247650">
              <a:lnSpc>
                <a:spcPct val="100000"/>
              </a:lnSpc>
              <a:spcBef>
                <a:spcPts val="575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653415" algn="l"/>
              </a:tabLst>
            </a:pPr>
            <a:r>
              <a:rPr sz="2400" spc="30" dirty="0">
                <a:latin typeface="Times New Roman"/>
                <a:cs typeface="Times New Roman"/>
              </a:rPr>
              <a:t>Vegetables, </a:t>
            </a:r>
            <a:r>
              <a:rPr sz="2400" spc="65" dirty="0">
                <a:latin typeface="Times New Roman"/>
                <a:cs typeface="Times New Roman"/>
              </a:rPr>
              <a:t>salads </a:t>
            </a:r>
            <a:r>
              <a:rPr sz="2400" spc="145" dirty="0">
                <a:latin typeface="Times New Roman"/>
                <a:cs typeface="Times New Roman"/>
              </a:rPr>
              <a:t>and </a:t>
            </a:r>
            <a:r>
              <a:rPr sz="2400" spc="95" dirty="0">
                <a:latin typeface="Times New Roman"/>
                <a:cs typeface="Times New Roman"/>
              </a:rPr>
              <a:t>drinking </a:t>
            </a:r>
            <a:r>
              <a:rPr sz="2400" spc="85" dirty="0">
                <a:latin typeface="Times New Roman"/>
                <a:cs typeface="Times New Roman"/>
              </a:rPr>
              <a:t>water </a:t>
            </a:r>
            <a:r>
              <a:rPr sz="2400" spc="60" dirty="0">
                <a:latin typeface="Times New Roman"/>
                <a:cs typeface="Times New Roman"/>
              </a:rPr>
              <a:t>may </a:t>
            </a:r>
            <a:r>
              <a:rPr sz="2400" spc="105" dirty="0">
                <a:latin typeface="Times New Roman"/>
                <a:cs typeface="Times New Roman"/>
              </a:rPr>
              <a:t>be </a:t>
            </a:r>
            <a:r>
              <a:rPr sz="2400" spc="10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114" dirty="0">
                <a:solidFill>
                  <a:srgbClr val="00AF50"/>
                </a:solidFill>
                <a:latin typeface="Times New Roman"/>
                <a:cs typeface="Times New Roman"/>
              </a:rPr>
              <a:t>contaminated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00AF50"/>
                </a:solidFill>
                <a:latin typeface="Times New Roman"/>
                <a:cs typeface="Times New Roman"/>
              </a:rPr>
              <a:t>by</a:t>
            </a:r>
            <a:r>
              <a:rPr sz="2400" spc="-5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85" dirty="0">
                <a:solidFill>
                  <a:srgbClr val="00AF50"/>
                </a:solidFill>
                <a:latin typeface="Times New Roman"/>
                <a:cs typeface="Times New Roman"/>
              </a:rPr>
              <a:t>bacteria</a:t>
            </a:r>
            <a:r>
              <a:rPr sz="2400" spc="-1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shed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in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animal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wastes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5133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030" y="0"/>
            <a:ext cx="9146173" cy="102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5019" y="1193037"/>
            <a:ext cx="755269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15" dirty="0">
                <a:latin typeface="Carlito"/>
                <a:cs typeface="Carlito"/>
              </a:rPr>
              <a:t>Atypical/Non-Diarrhea </a:t>
            </a:r>
            <a:r>
              <a:rPr sz="2000" b="1" i="1" spc="-20" dirty="0">
                <a:latin typeface="Carlito"/>
                <a:cs typeface="Carlito"/>
              </a:rPr>
              <a:t>Related</a:t>
            </a:r>
            <a:r>
              <a:rPr sz="2000" b="1" i="1" spc="55" dirty="0">
                <a:latin typeface="Carlito"/>
                <a:cs typeface="Carlito"/>
              </a:rPr>
              <a:t> </a:t>
            </a:r>
            <a:r>
              <a:rPr sz="2000" b="1" i="1" spc="-5" dirty="0">
                <a:latin typeface="Carlito"/>
                <a:cs typeface="Carlito"/>
              </a:rPr>
              <a:t>HUS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912365"/>
            <a:ext cx="7492365" cy="4217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i="1" spc="-60" dirty="0">
                <a:latin typeface="Georgia"/>
                <a:cs typeface="Georgia"/>
              </a:rPr>
              <a:t>Pneumococcal</a:t>
            </a:r>
            <a:r>
              <a:rPr sz="2400" i="1" spc="-10" dirty="0">
                <a:latin typeface="Georgia"/>
                <a:cs typeface="Georgia"/>
              </a:rPr>
              <a:t> </a:t>
            </a:r>
            <a:r>
              <a:rPr sz="2400" i="1" spc="-95" dirty="0">
                <a:latin typeface="Georgia"/>
                <a:cs typeface="Georgia"/>
              </a:rPr>
              <a:t>HUS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AD0D9"/>
              </a:buClr>
              <a:buFont typeface="Wingdings"/>
              <a:buChar char=""/>
            </a:pPr>
            <a:endParaRPr sz="3000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i="1" spc="-95" dirty="0">
                <a:latin typeface="Georgia"/>
                <a:cs typeface="Georgia"/>
              </a:rPr>
              <a:t>HUS </a:t>
            </a:r>
            <a:r>
              <a:rPr sz="2400" i="1" spc="-85" dirty="0">
                <a:latin typeface="Georgia"/>
                <a:cs typeface="Georgia"/>
              </a:rPr>
              <a:t>due </a:t>
            </a:r>
            <a:r>
              <a:rPr sz="2400" i="1" spc="-15" dirty="0">
                <a:latin typeface="Georgia"/>
                <a:cs typeface="Georgia"/>
              </a:rPr>
              <a:t>to </a:t>
            </a:r>
            <a:r>
              <a:rPr sz="2400" i="1" spc="-70" dirty="0">
                <a:latin typeface="Georgia"/>
                <a:cs typeface="Georgia"/>
              </a:rPr>
              <a:t>Complement</a:t>
            </a:r>
            <a:r>
              <a:rPr sz="2400" i="1" spc="120" dirty="0">
                <a:latin typeface="Georgia"/>
                <a:cs typeface="Georgia"/>
              </a:rPr>
              <a:t> </a:t>
            </a:r>
            <a:r>
              <a:rPr sz="2400" i="1" spc="-80" dirty="0">
                <a:latin typeface="Georgia"/>
                <a:cs typeface="Georgia"/>
              </a:rPr>
              <a:t>abnormalities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AD0D9"/>
              </a:buClr>
              <a:buFont typeface="Wingdings"/>
              <a:buChar char=""/>
            </a:pPr>
            <a:endParaRPr sz="3000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Wingdings"/>
              <a:buChar char=""/>
              <a:tabLst>
                <a:tab pos="287020" algn="l"/>
              </a:tabLst>
            </a:pPr>
            <a:r>
              <a:rPr sz="2400" i="1" spc="-60" dirty="0">
                <a:latin typeface="Georgia"/>
                <a:cs typeface="Georgia"/>
              </a:rPr>
              <a:t>Miscellaneous </a:t>
            </a:r>
            <a:r>
              <a:rPr sz="2400" i="1" spc="-55" dirty="0">
                <a:latin typeface="Georgia"/>
                <a:cs typeface="Georgia"/>
              </a:rPr>
              <a:t>Causes of </a:t>
            </a:r>
            <a:r>
              <a:rPr sz="2400" i="1" spc="-95" dirty="0">
                <a:latin typeface="Georgia"/>
                <a:cs typeface="Georgia"/>
              </a:rPr>
              <a:t>HUS </a:t>
            </a:r>
            <a:r>
              <a:rPr sz="2400" i="1" spc="-185" dirty="0">
                <a:latin typeface="Georgia"/>
                <a:cs typeface="Georgia"/>
              </a:rPr>
              <a:t>/</a:t>
            </a:r>
            <a:r>
              <a:rPr sz="2400" i="1" spc="155" dirty="0">
                <a:latin typeface="Georgia"/>
                <a:cs typeface="Georgia"/>
              </a:rPr>
              <a:t> </a:t>
            </a:r>
            <a:r>
              <a:rPr sz="2400" i="1" spc="-60" dirty="0">
                <a:latin typeface="Georgia"/>
                <a:cs typeface="Georgia"/>
              </a:rPr>
              <a:t>TTP</a:t>
            </a:r>
            <a:endParaRPr sz="2400" dirty="0">
              <a:latin typeface="Georgia"/>
              <a:cs typeface="Georgia"/>
            </a:endParaRPr>
          </a:p>
          <a:p>
            <a:pPr marL="927100" lvl="1" indent="-247650">
              <a:lnSpc>
                <a:spcPct val="100000"/>
              </a:lnSpc>
              <a:spcBef>
                <a:spcPts val="285"/>
              </a:spcBef>
              <a:buClr>
                <a:srgbClr val="009DD9"/>
              </a:buClr>
              <a:buSzPct val="68181"/>
              <a:buFont typeface="Wingdings"/>
              <a:buChar char=""/>
              <a:tabLst>
                <a:tab pos="927735" algn="l"/>
              </a:tabLst>
            </a:pPr>
            <a:r>
              <a:rPr sz="2200" spc="70" dirty="0">
                <a:latin typeface="Times New Roman"/>
                <a:cs typeface="Times New Roman"/>
              </a:rPr>
              <a:t>Abnormalities </a:t>
            </a:r>
            <a:r>
              <a:rPr sz="2200" spc="90" dirty="0">
                <a:latin typeface="Times New Roman"/>
                <a:cs typeface="Times New Roman"/>
              </a:rPr>
              <a:t>in </a:t>
            </a:r>
            <a:r>
              <a:rPr sz="2200" spc="65" dirty="0">
                <a:latin typeface="Times New Roman"/>
                <a:cs typeface="Times New Roman"/>
              </a:rPr>
              <a:t>intracellular </a:t>
            </a:r>
            <a:r>
              <a:rPr sz="2200" spc="80" dirty="0">
                <a:latin typeface="Times New Roman"/>
                <a:cs typeface="Times New Roman"/>
              </a:rPr>
              <a:t>vitamin </a:t>
            </a:r>
            <a:r>
              <a:rPr sz="2200" spc="-204" dirty="0">
                <a:latin typeface="Times New Roman"/>
                <a:cs typeface="Times New Roman"/>
              </a:rPr>
              <a:t>B12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metabolism</a:t>
            </a:r>
            <a:endParaRPr sz="2200" dirty="0">
              <a:latin typeface="Times New Roman"/>
              <a:cs typeface="Times New Roman"/>
            </a:endParaRPr>
          </a:p>
          <a:p>
            <a:pPr marL="927100" lvl="1" indent="-247650">
              <a:lnSpc>
                <a:spcPct val="100000"/>
              </a:lnSpc>
              <a:spcBef>
                <a:spcPts val="265"/>
              </a:spcBef>
              <a:buClr>
                <a:srgbClr val="009DD9"/>
              </a:buClr>
              <a:buSzPct val="68181"/>
              <a:buFont typeface="Wingdings"/>
              <a:buChar char=""/>
              <a:tabLst>
                <a:tab pos="927735" algn="l"/>
              </a:tabLst>
            </a:pPr>
            <a:r>
              <a:rPr sz="2200" spc="15" dirty="0">
                <a:latin typeface="Times New Roman"/>
                <a:cs typeface="Times New Roman"/>
              </a:rPr>
              <a:t>HIV</a:t>
            </a:r>
            <a:endParaRPr sz="2200" dirty="0">
              <a:latin typeface="Times New Roman"/>
              <a:cs typeface="Times New Roman"/>
            </a:endParaRPr>
          </a:p>
          <a:p>
            <a:pPr marL="927100" lvl="1" indent="-247650">
              <a:lnSpc>
                <a:spcPct val="100000"/>
              </a:lnSpc>
              <a:spcBef>
                <a:spcPts val="265"/>
              </a:spcBef>
              <a:buClr>
                <a:srgbClr val="009DD9"/>
              </a:buClr>
              <a:buSzPct val="68181"/>
              <a:buFont typeface="Wingdings"/>
              <a:buChar char=""/>
              <a:tabLst>
                <a:tab pos="927735" algn="l"/>
              </a:tabLst>
            </a:pPr>
            <a:r>
              <a:rPr sz="2200" spc="30" dirty="0">
                <a:latin typeface="Times New Roman"/>
                <a:cs typeface="Times New Roman"/>
              </a:rPr>
              <a:t>Systemic </a:t>
            </a:r>
            <a:r>
              <a:rPr sz="2200" spc="85" dirty="0">
                <a:latin typeface="Times New Roman"/>
                <a:cs typeface="Times New Roman"/>
              </a:rPr>
              <a:t>lupus</a:t>
            </a:r>
            <a:r>
              <a:rPr sz="2200" spc="-195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erythromatosus</a:t>
            </a:r>
            <a:endParaRPr sz="2200" dirty="0">
              <a:latin typeface="Times New Roman"/>
              <a:cs typeface="Times New Roman"/>
            </a:endParaRPr>
          </a:p>
          <a:p>
            <a:pPr marL="927100" lvl="1" indent="-247650">
              <a:lnSpc>
                <a:spcPct val="100000"/>
              </a:lnSpc>
              <a:spcBef>
                <a:spcPts val="265"/>
              </a:spcBef>
              <a:buClr>
                <a:srgbClr val="009DD9"/>
              </a:buClr>
              <a:buSzPct val="68181"/>
              <a:buFont typeface="Wingdings"/>
              <a:buChar char=""/>
              <a:tabLst>
                <a:tab pos="927735" algn="l"/>
              </a:tabLst>
            </a:pPr>
            <a:r>
              <a:rPr sz="2200" spc="55" dirty="0">
                <a:latin typeface="Times New Roman"/>
                <a:cs typeface="Times New Roman"/>
              </a:rPr>
              <a:t>Malignancies</a:t>
            </a:r>
            <a:endParaRPr sz="2200" dirty="0">
              <a:latin typeface="Times New Roman"/>
              <a:cs typeface="Times New Roman"/>
            </a:endParaRPr>
          </a:p>
          <a:p>
            <a:pPr marL="927100" lvl="1" indent="-247650">
              <a:lnSpc>
                <a:spcPct val="100000"/>
              </a:lnSpc>
              <a:spcBef>
                <a:spcPts val="265"/>
              </a:spcBef>
              <a:buClr>
                <a:srgbClr val="009DD9"/>
              </a:buClr>
              <a:buSzPct val="68181"/>
              <a:buFont typeface="Wingdings"/>
              <a:buChar char=""/>
              <a:tabLst>
                <a:tab pos="927735" algn="l"/>
              </a:tabLst>
            </a:pPr>
            <a:r>
              <a:rPr sz="2200" spc="70" dirty="0">
                <a:latin typeface="Times New Roman"/>
                <a:cs typeface="Times New Roman"/>
              </a:rPr>
              <a:t>Radiation</a:t>
            </a:r>
            <a:endParaRPr sz="2200" dirty="0">
              <a:latin typeface="Times New Roman"/>
              <a:cs typeface="Times New Roman"/>
            </a:endParaRPr>
          </a:p>
          <a:p>
            <a:pPr marL="927100" lvl="1" indent="-247650">
              <a:lnSpc>
                <a:spcPct val="100000"/>
              </a:lnSpc>
              <a:spcBef>
                <a:spcPts val="265"/>
              </a:spcBef>
              <a:buClr>
                <a:srgbClr val="009DD9"/>
              </a:buClr>
              <a:buSzPct val="68181"/>
              <a:buFont typeface="Wingdings"/>
              <a:buChar char=""/>
              <a:tabLst>
                <a:tab pos="927735" algn="l"/>
              </a:tabLst>
            </a:pPr>
            <a:r>
              <a:rPr sz="2200" spc="75" dirty="0">
                <a:latin typeface="Times New Roman"/>
                <a:cs typeface="Times New Roman"/>
              </a:rPr>
              <a:t>Certain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spc="85" dirty="0">
                <a:latin typeface="Times New Roman"/>
                <a:cs typeface="Times New Roman"/>
              </a:rPr>
              <a:t>drugs</a:t>
            </a:r>
            <a:endParaRPr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4135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030" y="0"/>
            <a:ext cx="9146173" cy="102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9300" y="1193037"/>
            <a:ext cx="76492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Other </a:t>
            </a:r>
            <a:r>
              <a:rPr spc="-15" dirty="0"/>
              <a:t>infections </a:t>
            </a:r>
            <a:r>
              <a:rPr spc="-10" dirty="0"/>
              <a:t>associated with</a:t>
            </a:r>
            <a:r>
              <a:rPr spc="-25" dirty="0"/>
              <a:t> </a:t>
            </a:r>
            <a:r>
              <a:rPr sz="4000" spc="-10" dirty="0"/>
              <a:t>HUS</a:t>
            </a:r>
            <a:endParaRPr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535940" y="1866642"/>
            <a:ext cx="4039235" cy="31750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4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105" dirty="0">
                <a:latin typeface="Times New Roman"/>
                <a:cs typeface="Times New Roman"/>
              </a:rPr>
              <a:t>Include </a:t>
            </a:r>
            <a:r>
              <a:rPr sz="2600" b="1" spc="-55" dirty="0">
                <a:latin typeface="Arial"/>
                <a:cs typeface="Arial"/>
              </a:rPr>
              <a:t>viruses </a:t>
            </a:r>
            <a:r>
              <a:rPr sz="2600" spc="35" dirty="0">
                <a:latin typeface="Times New Roman"/>
                <a:cs typeface="Times New Roman"/>
              </a:rPr>
              <a:t>like</a:t>
            </a:r>
            <a:r>
              <a:rPr sz="2600" spc="-31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653415" algn="l"/>
              </a:tabLst>
            </a:pPr>
            <a:r>
              <a:rPr sz="2400" spc="105" dirty="0">
                <a:latin typeface="Times New Roman"/>
                <a:cs typeface="Times New Roman"/>
              </a:rPr>
              <a:t>Influenza</a:t>
            </a:r>
            <a:endParaRPr sz="24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653415" algn="l"/>
              </a:tabLst>
            </a:pPr>
            <a:r>
              <a:rPr sz="2400" spc="55" dirty="0">
                <a:latin typeface="Times New Roman"/>
                <a:cs typeface="Times New Roman"/>
              </a:rPr>
              <a:t>Cytomegalovirus</a:t>
            </a:r>
            <a:endParaRPr sz="24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653415" algn="l"/>
              </a:tabLst>
            </a:pPr>
            <a:r>
              <a:rPr sz="2400" spc="75" dirty="0">
                <a:latin typeface="Times New Roman"/>
                <a:cs typeface="Times New Roman"/>
              </a:rPr>
              <a:t>Infectious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mononucleosis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b="1" spc="-20" dirty="0">
                <a:latin typeface="Arial"/>
                <a:cs typeface="Arial"/>
              </a:rPr>
              <a:t>Bacteria</a:t>
            </a:r>
            <a:r>
              <a:rPr sz="2600" b="1" spc="-254" dirty="0">
                <a:latin typeface="Arial"/>
                <a:cs typeface="Arial"/>
              </a:rPr>
              <a:t> </a:t>
            </a:r>
            <a:r>
              <a:rPr sz="2600" b="1" spc="30" dirty="0">
                <a:latin typeface="Arial"/>
                <a:cs typeface="Arial"/>
              </a:rPr>
              <a:t>like:</a:t>
            </a:r>
            <a:endParaRPr sz="2600">
              <a:latin typeface="Arial"/>
              <a:cs typeface="Arial"/>
            </a:endParaRPr>
          </a:p>
          <a:p>
            <a:pPr marL="727710" lvl="1" indent="-322580">
              <a:lnSpc>
                <a:spcPct val="100000"/>
              </a:lnSpc>
              <a:spcBef>
                <a:spcPts val="585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728345" algn="l"/>
              </a:tabLst>
            </a:pPr>
            <a:r>
              <a:rPr sz="2400" spc="55" dirty="0">
                <a:latin typeface="Times New Roman"/>
                <a:cs typeface="Times New Roman"/>
              </a:rPr>
              <a:t>Streptococcii</a:t>
            </a:r>
            <a:endParaRPr sz="2400">
              <a:latin typeface="Times New Roman"/>
              <a:cs typeface="Times New Roman"/>
            </a:endParaRPr>
          </a:p>
          <a:p>
            <a:pPr marL="727710" lvl="1" indent="-322580">
              <a:lnSpc>
                <a:spcPct val="100000"/>
              </a:lnSpc>
              <a:spcBef>
                <a:spcPts val="575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728345" algn="l"/>
              </a:tabLst>
            </a:pPr>
            <a:r>
              <a:rPr sz="2400" spc="60" dirty="0">
                <a:latin typeface="Times New Roman"/>
                <a:cs typeface="Times New Roman"/>
              </a:rPr>
              <a:t>Salmonella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5547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030" y="0"/>
            <a:ext cx="9146173" cy="102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209740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15" dirty="0">
                <a:latin typeface="Arial"/>
                <a:cs typeface="Arial"/>
              </a:rPr>
              <a:t>CONTI…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spc="100" dirty="0"/>
              <a:t>The </a:t>
            </a:r>
            <a:r>
              <a:rPr spc="60" dirty="0"/>
              <a:t>typical </a:t>
            </a:r>
            <a:r>
              <a:rPr spc="80" dirty="0"/>
              <a:t>pathophysiology </a:t>
            </a:r>
            <a:r>
              <a:rPr spc="20" dirty="0"/>
              <a:t>involves </a:t>
            </a:r>
            <a:r>
              <a:rPr spc="160" dirty="0"/>
              <a:t>the </a:t>
            </a:r>
            <a:r>
              <a:rPr spc="70" dirty="0">
                <a:solidFill>
                  <a:srgbClr val="00AFEF"/>
                </a:solidFill>
              </a:rPr>
              <a:t>shiga-toxin  </a:t>
            </a:r>
            <a:r>
              <a:rPr spc="110" dirty="0">
                <a:solidFill>
                  <a:srgbClr val="00AFEF"/>
                </a:solidFill>
              </a:rPr>
              <a:t>binding </a:t>
            </a:r>
            <a:r>
              <a:rPr spc="130" dirty="0">
                <a:solidFill>
                  <a:srgbClr val="00AFEF"/>
                </a:solidFill>
              </a:rPr>
              <a:t>to </a:t>
            </a:r>
            <a:r>
              <a:rPr spc="105" dirty="0">
                <a:solidFill>
                  <a:srgbClr val="00AFEF"/>
                </a:solidFill>
              </a:rPr>
              <a:t>proteins </a:t>
            </a:r>
            <a:r>
              <a:rPr spc="160" dirty="0"/>
              <a:t>on the </a:t>
            </a:r>
            <a:r>
              <a:rPr spc="65" dirty="0"/>
              <a:t>surface </a:t>
            </a:r>
            <a:r>
              <a:rPr spc="20" dirty="0"/>
              <a:t>of </a:t>
            </a:r>
            <a:r>
              <a:rPr spc="95" dirty="0"/>
              <a:t>glomerular  </a:t>
            </a:r>
            <a:r>
              <a:rPr spc="135" dirty="0"/>
              <a:t>endothelium </a:t>
            </a:r>
            <a:r>
              <a:rPr spc="160" dirty="0"/>
              <a:t>and </a:t>
            </a:r>
            <a:r>
              <a:rPr spc="85" dirty="0"/>
              <a:t>inactivating </a:t>
            </a:r>
            <a:r>
              <a:rPr spc="95" dirty="0"/>
              <a:t>a </a:t>
            </a:r>
            <a:r>
              <a:rPr spc="100" dirty="0">
                <a:solidFill>
                  <a:srgbClr val="C00000"/>
                </a:solidFill>
              </a:rPr>
              <a:t>metalloproteinase </a:t>
            </a:r>
            <a:r>
              <a:rPr spc="100" dirty="0"/>
              <a:t> </a:t>
            </a:r>
            <a:r>
              <a:rPr spc="65" dirty="0"/>
              <a:t>called</a:t>
            </a:r>
            <a:r>
              <a:rPr spc="-55" dirty="0">
                <a:solidFill>
                  <a:srgbClr val="E1D600"/>
                </a:solidFill>
              </a:rPr>
              <a:t> </a:t>
            </a:r>
            <a:r>
              <a:rPr u="heavy" spc="-105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hlinkClick r:id="rId4"/>
              </a:rPr>
              <a:t>ADAMTS13</a:t>
            </a:r>
            <a:r>
              <a:rPr spc="-105" dirty="0"/>
              <a:t>,</a:t>
            </a:r>
            <a:r>
              <a:rPr spc="-90" dirty="0"/>
              <a:t> </a:t>
            </a:r>
            <a:r>
              <a:rPr spc="95" dirty="0"/>
              <a:t>which</a:t>
            </a:r>
            <a:r>
              <a:rPr spc="-30" dirty="0"/>
              <a:t> </a:t>
            </a:r>
            <a:r>
              <a:rPr spc="20" dirty="0"/>
              <a:t>is</a:t>
            </a:r>
            <a:r>
              <a:rPr spc="-125" dirty="0"/>
              <a:t> </a:t>
            </a:r>
            <a:r>
              <a:rPr spc="60" dirty="0"/>
              <a:t>also</a:t>
            </a:r>
            <a:r>
              <a:rPr spc="-75" dirty="0"/>
              <a:t> </a:t>
            </a:r>
            <a:r>
              <a:rPr spc="35" dirty="0"/>
              <a:t>involved</a:t>
            </a:r>
            <a:r>
              <a:rPr spc="-35" dirty="0"/>
              <a:t> </a:t>
            </a:r>
            <a:r>
              <a:rPr spc="110" dirty="0"/>
              <a:t>in</a:t>
            </a:r>
            <a:r>
              <a:rPr spc="-60" dirty="0"/>
              <a:t> </a:t>
            </a:r>
            <a:r>
              <a:rPr spc="160" dirty="0"/>
              <a:t>the</a:t>
            </a:r>
            <a:r>
              <a:rPr spc="-135" dirty="0"/>
              <a:t> </a:t>
            </a:r>
            <a:r>
              <a:rPr spc="25" dirty="0"/>
              <a:t>closely  </a:t>
            </a:r>
            <a:r>
              <a:rPr spc="100" dirty="0"/>
              <a:t>related</a:t>
            </a:r>
            <a:r>
              <a:rPr spc="-85" dirty="0"/>
              <a:t> </a:t>
            </a:r>
            <a:r>
              <a:rPr spc="25" dirty="0"/>
              <a:t>TTP</a:t>
            </a:r>
            <a:endParaRPr sz="24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0564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030" y="0"/>
            <a:ext cx="9146173" cy="102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197929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CONTI..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947418"/>
            <a:ext cx="8003540" cy="3275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838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100" dirty="0">
                <a:latin typeface="Times New Roman"/>
                <a:cs typeface="Times New Roman"/>
              </a:rPr>
              <a:t>The </a:t>
            </a:r>
            <a:r>
              <a:rPr sz="2600" spc="85" dirty="0">
                <a:solidFill>
                  <a:srgbClr val="C00000"/>
                </a:solidFill>
                <a:latin typeface="Times New Roman"/>
                <a:cs typeface="Times New Roman"/>
              </a:rPr>
              <a:t>arterioles </a:t>
            </a:r>
            <a:r>
              <a:rPr sz="2600" spc="160" dirty="0">
                <a:latin typeface="Times New Roman"/>
                <a:cs typeface="Times New Roman"/>
              </a:rPr>
              <a:t>and </a:t>
            </a:r>
            <a:r>
              <a:rPr sz="2600" spc="55" dirty="0">
                <a:solidFill>
                  <a:srgbClr val="C00000"/>
                </a:solidFill>
                <a:latin typeface="Times New Roman"/>
                <a:cs typeface="Times New Roman"/>
              </a:rPr>
              <a:t>capillaries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85" dirty="0">
                <a:latin typeface="Times New Roman"/>
                <a:cs typeface="Times New Roman"/>
              </a:rPr>
              <a:t>body </a:t>
            </a:r>
            <a:r>
              <a:rPr sz="2600" spc="110" dirty="0">
                <a:latin typeface="Times New Roman"/>
                <a:cs typeface="Times New Roman"/>
              </a:rPr>
              <a:t>become  </a:t>
            </a:r>
            <a:r>
              <a:rPr sz="2600" spc="125" dirty="0">
                <a:latin typeface="Times New Roman"/>
                <a:cs typeface="Times New Roman"/>
              </a:rPr>
              <a:t>obstructed </a:t>
            </a:r>
            <a:r>
              <a:rPr sz="2600" spc="35" dirty="0">
                <a:latin typeface="Times New Roman"/>
                <a:cs typeface="Times New Roman"/>
              </a:rPr>
              <a:t>by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95" dirty="0">
                <a:latin typeface="Times New Roman"/>
                <a:cs typeface="Times New Roman"/>
              </a:rPr>
              <a:t>resulting </a:t>
            </a:r>
            <a:r>
              <a:rPr sz="2600" spc="65" dirty="0">
                <a:latin typeface="Times New Roman"/>
                <a:cs typeface="Times New Roman"/>
              </a:rPr>
              <a:t>complexes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85" dirty="0">
                <a:latin typeface="Times New Roman"/>
                <a:cs typeface="Times New Roman"/>
              </a:rPr>
              <a:t>activated </a:t>
            </a:r>
            <a:r>
              <a:rPr sz="2600" u="heavy" spc="85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90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Times New Roman"/>
                <a:cs typeface="Times New Roman"/>
                <a:hlinkClick r:id="rId4"/>
              </a:rPr>
              <a:t>platelets</a:t>
            </a:r>
            <a:r>
              <a:rPr sz="2600" spc="-160" dirty="0">
                <a:solidFill>
                  <a:srgbClr val="E1D600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which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have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adhered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to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endothelium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via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large  </a:t>
            </a:r>
            <a:r>
              <a:rPr sz="2600" spc="110" dirty="0">
                <a:latin typeface="Times New Roman"/>
                <a:cs typeface="Times New Roman"/>
              </a:rPr>
              <a:t>multimeric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vWF.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100" dirty="0">
                <a:latin typeface="Times New Roman"/>
                <a:cs typeface="Times New Roman"/>
              </a:rPr>
              <a:t>The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growing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thrombi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lodged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in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smaller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vessels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destroy  </a:t>
            </a:r>
            <a:r>
              <a:rPr sz="2600" spc="-70" dirty="0">
                <a:latin typeface="Times New Roman"/>
                <a:cs typeface="Times New Roman"/>
              </a:rPr>
              <a:t>RBCs </a:t>
            </a:r>
            <a:r>
              <a:rPr sz="2600" spc="65" dirty="0">
                <a:latin typeface="Times New Roman"/>
                <a:cs typeface="Times New Roman"/>
              </a:rPr>
              <a:t>as </a:t>
            </a:r>
            <a:r>
              <a:rPr sz="2600" spc="105" dirty="0">
                <a:latin typeface="Times New Roman"/>
                <a:cs typeface="Times New Roman"/>
              </a:rPr>
              <a:t>they </a:t>
            </a:r>
            <a:r>
              <a:rPr sz="2600" spc="100" dirty="0">
                <a:latin typeface="Times New Roman"/>
                <a:cs typeface="Times New Roman"/>
              </a:rPr>
              <a:t>squeeze </a:t>
            </a:r>
            <a:r>
              <a:rPr sz="2600" spc="140" dirty="0">
                <a:latin typeface="Times New Roman"/>
                <a:cs typeface="Times New Roman"/>
              </a:rPr>
              <a:t>through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100" dirty="0">
                <a:latin typeface="Times New Roman"/>
                <a:cs typeface="Times New Roman"/>
              </a:rPr>
              <a:t>narrowed </a:t>
            </a:r>
            <a:r>
              <a:rPr sz="2600" spc="105" dirty="0">
                <a:latin typeface="Times New Roman"/>
                <a:cs typeface="Times New Roman"/>
              </a:rPr>
              <a:t>blood  </a:t>
            </a:r>
            <a:r>
              <a:rPr sz="2600" spc="25" dirty="0">
                <a:latin typeface="Times New Roman"/>
                <a:cs typeface="Times New Roman"/>
              </a:rPr>
              <a:t>vessels, </a:t>
            </a:r>
            <a:r>
              <a:rPr sz="2600" spc="85" dirty="0">
                <a:latin typeface="Times New Roman"/>
                <a:cs typeface="Times New Roman"/>
              </a:rPr>
              <a:t>forming </a:t>
            </a:r>
            <a:r>
              <a:rPr sz="2600" spc="70" dirty="0">
                <a:solidFill>
                  <a:srgbClr val="006FC0"/>
                </a:solidFill>
                <a:latin typeface="Times New Roman"/>
                <a:cs typeface="Times New Roman"/>
              </a:rPr>
              <a:t>schistocytes</a:t>
            </a:r>
            <a:r>
              <a:rPr sz="2600" spc="70" dirty="0">
                <a:latin typeface="Times New Roman"/>
                <a:cs typeface="Times New Roman"/>
              </a:rPr>
              <a:t>, </a:t>
            </a:r>
            <a:r>
              <a:rPr sz="2600" spc="114" dirty="0">
                <a:latin typeface="Times New Roman"/>
                <a:cs typeface="Times New Roman"/>
              </a:rPr>
              <a:t>or </a:t>
            </a:r>
            <a:r>
              <a:rPr sz="2600" spc="100" dirty="0">
                <a:latin typeface="Times New Roman"/>
                <a:cs typeface="Times New Roman"/>
              </a:rPr>
              <a:t>fragments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110" dirty="0">
                <a:latin typeface="Times New Roman"/>
                <a:cs typeface="Times New Roman"/>
              </a:rPr>
              <a:t>sheared  </a:t>
            </a:r>
            <a:r>
              <a:rPr sz="2600" spc="-60" dirty="0">
                <a:latin typeface="Times New Roman"/>
                <a:cs typeface="Times New Roman"/>
              </a:rPr>
              <a:t>RBCs.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7159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030" y="0"/>
            <a:ext cx="9146173" cy="102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209740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15" dirty="0">
                <a:latin typeface="Arial"/>
                <a:cs typeface="Arial"/>
              </a:rPr>
              <a:t>CONTI…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947418"/>
            <a:ext cx="7801609" cy="2959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70485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100" dirty="0">
                <a:latin typeface="Times New Roman"/>
                <a:cs typeface="Times New Roman"/>
              </a:rPr>
              <a:t>The </a:t>
            </a:r>
            <a:r>
              <a:rPr sz="2600" spc="130" dirty="0">
                <a:latin typeface="Times New Roman"/>
                <a:cs typeface="Times New Roman"/>
              </a:rPr>
              <a:t>consumption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90" dirty="0">
                <a:latin typeface="Times New Roman"/>
                <a:cs typeface="Times New Roman"/>
              </a:rPr>
              <a:t>platelets </a:t>
            </a:r>
            <a:r>
              <a:rPr sz="2600" spc="65" dirty="0">
                <a:latin typeface="Times New Roman"/>
                <a:cs typeface="Times New Roman"/>
              </a:rPr>
              <a:t>as </a:t>
            </a:r>
            <a:r>
              <a:rPr sz="2600" spc="105" dirty="0">
                <a:latin typeface="Times New Roman"/>
                <a:cs typeface="Times New Roman"/>
              </a:rPr>
              <a:t>they </a:t>
            </a:r>
            <a:r>
              <a:rPr sz="2600" spc="125" dirty="0">
                <a:latin typeface="Times New Roman"/>
                <a:cs typeface="Times New Roman"/>
              </a:rPr>
              <a:t>adhere </a:t>
            </a:r>
            <a:r>
              <a:rPr sz="2600" spc="130" dirty="0">
                <a:latin typeface="Times New Roman"/>
                <a:cs typeface="Times New Roman"/>
              </a:rPr>
              <a:t>to </a:t>
            </a:r>
            <a:r>
              <a:rPr sz="2600" spc="160" dirty="0">
                <a:latin typeface="Times New Roman"/>
                <a:cs typeface="Times New Roman"/>
              </a:rPr>
              <a:t>the  </a:t>
            </a:r>
            <a:r>
              <a:rPr sz="2600" spc="140" dirty="0">
                <a:latin typeface="Times New Roman"/>
                <a:cs typeface="Times New Roman"/>
              </a:rPr>
              <a:t>thrombi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lodged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small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vessels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typically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leads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to </a:t>
            </a:r>
            <a:r>
              <a:rPr sz="2600" spc="1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spc="100" dirty="0">
                <a:solidFill>
                  <a:srgbClr val="C00000"/>
                </a:solidFill>
                <a:latin typeface="Times New Roman"/>
                <a:cs typeface="Times New Roman"/>
              </a:rPr>
              <a:t>mild</a:t>
            </a:r>
            <a:r>
              <a:rPr sz="2600" spc="-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or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125" dirty="0">
                <a:solidFill>
                  <a:srgbClr val="001F5F"/>
                </a:solidFill>
                <a:latin typeface="Times New Roman"/>
                <a:cs typeface="Times New Roman"/>
              </a:rPr>
              <a:t>moderate</a:t>
            </a:r>
            <a:r>
              <a:rPr sz="26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114" dirty="0">
                <a:solidFill>
                  <a:srgbClr val="00AFEF"/>
                </a:solidFill>
                <a:latin typeface="Times New Roman"/>
                <a:cs typeface="Times New Roman"/>
              </a:rPr>
              <a:t>thrombocytopaenia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Arial"/>
              <a:buChar char=""/>
            </a:pPr>
            <a:endParaRPr sz="38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20" dirty="0">
                <a:latin typeface="Times New Roman"/>
                <a:cs typeface="Times New Roman"/>
              </a:rPr>
              <a:t>However,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in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comparison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to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TTP,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solidFill>
                  <a:srgbClr val="001F5F"/>
                </a:solidFill>
                <a:latin typeface="Arial"/>
                <a:cs typeface="Arial"/>
              </a:rPr>
              <a:t>kidneys</a:t>
            </a:r>
            <a:r>
              <a:rPr sz="2600" b="1" spc="-1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b="1" spc="40" dirty="0">
                <a:solidFill>
                  <a:srgbClr val="001F5F"/>
                </a:solidFill>
                <a:latin typeface="Arial"/>
                <a:cs typeface="Arial"/>
              </a:rPr>
              <a:t>tend</a:t>
            </a:r>
            <a:r>
              <a:rPr sz="2600" b="1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to  </a:t>
            </a:r>
            <a:r>
              <a:rPr sz="2600" spc="114" dirty="0">
                <a:latin typeface="Times New Roman"/>
                <a:cs typeface="Times New Roman"/>
              </a:rPr>
              <a:t>be </a:t>
            </a:r>
            <a:r>
              <a:rPr sz="2600" spc="125" dirty="0">
                <a:latin typeface="Times New Roman"/>
                <a:cs typeface="Times New Roman"/>
              </a:rPr>
              <a:t>more </a:t>
            </a:r>
            <a:r>
              <a:rPr sz="2600" spc="30" dirty="0">
                <a:latin typeface="Times New Roman"/>
                <a:cs typeface="Times New Roman"/>
              </a:rPr>
              <a:t>severely </a:t>
            </a:r>
            <a:r>
              <a:rPr sz="2600" spc="60" dirty="0">
                <a:latin typeface="Times New Roman"/>
                <a:cs typeface="Times New Roman"/>
              </a:rPr>
              <a:t>affected </a:t>
            </a:r>
            <a:r>
              <a:rPr sz="2600" spc="110" dirty="0">
                <a:latin typeface="Times New Roman"/>
                <a:cs typeface="Times New Roman"/>
              </a:rPr>
              <a:t>in </a:t>
            </a:r>
            <a:r>
              <a:rPr sz="2600" spc="35" dirty="0">
                <a:latin typeface="Times New Roman"/>
                <a:cs typeface="Times New Roman"/>
              </a:rPr>
              <a:t>HUS, </a:t>
            </a:r>
            <a:r>
              <a:rPr sz="2600" spc="160" dirty="0">
                <a:latin typeface="Times New Roman"/>
                <a:cs typeface="Times New Roman"/>
              </a:rPr>
              <a:t>and the </a:t>
            </a:r>
            <a:r>
              <a:rPr sz="2600" b="1" spc="10" dirty="0">
                <a:solidFill>
                  <a:srgbClr val="C00000"/>
                </a:solidFill>
                <a:latin typeface="Arial"/>
                <a:cs typeface="Arial"/>
              </a:rPr>
              <a:t>central  </a:t>
            </a:r>
            <a:r>
              <a:rPr sz="2600" b="1" spc="-35" dirty="0">
                <a:solidFill>
                  <a:srgbClr val="C00000"/>
                </a:solidFill>
                <a:latin typeface="Arial"/>
                <a:cs typeface="Arial"/>
              </a:rPr>
              <a:t>nervous</a:t>
            </a:r>
            <a:r>
              <a:rPr sz="2600" b="1" spc="-2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80" dirty="0">
                <a:solidFill>
                  <a:srgbClr val="C00000"/>
                </a:solidFill>
                <a:latin typeface="Arial"/>
                <a:cs typeface="Arial"/>
              </a:rPr>
              <a:t>system</a:t>
            </a:r>
            <a:r>
              <a:rPr sz="2600" b="1" spc="-1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is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less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commonly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affected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3162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030" y="0"/>
            <a:ext cx="9146173" cy="102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13207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rlito"/>
                <a:cs typeface="Carlito"/>
              </a:rPr>
              <a:t>CLINICAL</a:t>
            </a:r>
            <a:r>
              <a:rPr b="1" spc="-90" dirty="0">
                <a:latin typeface="Carlito"/>
                <a:cs typeface="Carlito"/>
              </a:rPr>
              <a:t> </a:t>
            </a:r>
            <a:r>
              <a:rPr b="1" spc="-70" dirty="0">
                <a:latin typeface="Carlito"/>
                <a:cs typeface="Carlito"/>
              </a:rPr>
              <a:t>FEATURES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866642"/>
            <a:ext cx="7778750" cy="323469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4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100" dirty="0">
                <a:latin typeface="Times New Roman"/>
                <a:cs typeface="Times New Roman"/>
              </a:rPr>
              <a:t>The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commonest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clinical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presentation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35" dirty="0">
                <a:latin typeface="Times New Roman"/>
                <a:cs typeface="Times New Roman"/>
              </a:rPr>
              <a:t> HUS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is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722630" lvl="1" indent="-317500">
              <a:lnSpc>
                <a:spcPct val="100000"/>
              </a:lnSpc>
              <a:spcBef>
                <a:spcPts val="585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723265" algn="l"/>
              </a:tabLst>
            </a:pPr>
            <a:r>
              <a:rPr sz="2400" spc="55" dirty="0">
                <a:latin typeface="Times New Roman"/>
                <a:cs typeface="Times New Roman"/>
              </a:rPr>
              <a:t>Acute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pallor</a:t>
            </a:r>
            <a:endParaRPr sz="2400">
              <a:latin typeface="Times New Roman"/>
              <a:cs typeface="Times New Roman"/>
            </a:endParaRPr>
          </a:p>
          <a:p>
            <a:pPr marL="727710" lvl="1" indent="-322580">
              <a:lnSpc>
                <a:spcPct val="100000"/>
              </a:lnSpc>
              <a:spcBef>
                <a:spcPts val="575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728345" algn="l"/>
              </a:tabLst>
            </a:pPr>
            <a:r>
              <a:rPr sz="2400" spc="75" dirty="0">
                <a:latin typeface="Times New Roman"/>
                <a:cs typeface="Times New Roman"/>
              </a:rPr>
              <a:t>Oliguria</a:t>
            </a:r>
            <a:endParaRPr sz="2400">
              <a:latin typeface="Times New Roman"/>
              <a:cs typeface="Times New Roman"/>
            </a:endParaRPr>
          </a:p>
          <a:p>
            <a:pPr marL="727710" lvl="1" indent="-322580">
              <a:lnSpc>
                <a:spcPct val="100000"/>
              </a:lnSpc>
              <a:spcBef>
                <a:spcPts val="580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728345" algn="l"/>
              </a:tabLst>
            </a:pPr>
            <a:r>
              <a:rPr sz="2400" spc="90" dirty="0">
                <a:latin typeface="Times New Roman"/>
                <a:cs typeface="Times New Roman"/>
              </a:rPr>
              <a:t>Diarrhea </a:t>
            </a:r>
            <a:r>
              <a:rPr sz="2400" spc="105" dirty="0">
                <a:latin typeface="Times New Roman"/>
                <a:cs typeface="Times New Roman"/>
              </a:rPr>
              <a:t>or</a:t>
            </a:r>
            <a:r>
              <a:rPr sz="2400" spc="-35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dysentery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45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7020" algn="l"/>
              </a:tabLst>
            </a:pPr>
            <a:r>
              <a:rPr sz="2800" spc="70" dirty="0">
                <a:latin typeface="Times New Roman"/>
                <a:cs typeface="Times New Roman"/>
              </a:rPr>
              <a:t>It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occurs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commonly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in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children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between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75" dirty="0">
                <a:solidFill>
                  <a:srgbClr val="C00000"/>
                </a:solidFill>
                <a:latin typeface="Times New Roman"/>
                <a:cs typeface="Times New Roman"/>
              </a:rPr>
              <a:t>1-5</a:t>
            </a:r>
            <a:r>
              <a:rPr sz="2800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years 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age</a:t>
            </a:r>
            <a:endParaRPr sz="2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4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35" dirty="0">
                <a:latin typeface="Times New Roman"/>
                <a:cs typeface="Times New Roman"/>
              </a:rPr>
              <a:t>HUS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develops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about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solidFill>
                  <a:srgbClr val="C00000"/>
                </a:solidFill>
                <a:latin typeface="Times New Roman"/>
                <a:cs typeface="Times New Roman"/>
              </a:rPr>
              <a:t>5-10</a:t>
            </a:r>
            <a:r>
              <a:rPr sz="2600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spc="40" dirty="0">
                <a:solidFill>
                  <a:srgbClr val="C00000"/>
                </a:solidFill>
                <a:latin typeface="Times New Roman"/>
                <a:cs typeface="Times New Roman"/>
              </a:rPr>
              <a:t>days</a:t>
            </a:r>
            <a:r>
              <a:rPr sz="2600" spc="-11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after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onset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diarrhea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663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2752" y="316738"/>
            <a:ext cx="6242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Pathophysiology </a:t>
            </a:r>
            <a:r>
              <a:rPr spc="-5" dirty="0"/>
              <a:t>of</a:t>
            </a:r>
            <a:r>
              <a:rPr spc="-15" dirty="0"/>
              <a:t> Renal</a:t>
            </a:r>
            <a:r>
              <a:rPr spc="-20" dirty="0"/>
              <a:t> </a:t>
            </a:r>
            <a:r>
              <a:rPr spc="-10" dirty="0"/>
              <a:t>Failure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19885"/>
            <a:ext cx="6912609" cy="16027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9525" indent="-3429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  <a:tab pos="355600" algn="l"/>
                <a:tab pos="824865" algn="l"/>
                <a:tab pos="1689100" algn="l"/>
                <a:tab pos="2710180" algn="l"/>
                <a:tab pos="3611245" algn="l"/>
                <a:tab pos="4033520" algn="l"/>
                <a:tab pos="5007610" algn="l"/>
                <a:tab pos="6628765" algn="l"/>
              </a:tabLst>
            </a:pP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	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ailu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	the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	is	either	</a:t>
            </a:r>
            <a:r>
              <a:rPr sz="2400" b="1" spc="-5" dirty="0">
                <a:latin typeface="Calibri"/>
                <a:cs typeface="Calibri"/>
              </a:rPr>
              <a:t>gl</a:t>
            </a:r>
            <a:r>
              <a:rPr sz="2400" b="1" spc="-10" dirty="0">
                <a:latin typeface="Calibri"/>
                <a:cs typeface="Calibri"/>
              </a:rPr>
              <a:t>o</a:t>
            </a:r>
            <a:r>
              <a:rPr sz="2400" b="1" spc="-5" dirty="0">
                <a:latin typeface="Calibri"/>
                <a:cs typeface="Calibri"/>
              </a:rPr>
              <a:t>m</a:t>
            </a:r>
            <a:r>
              <a:rPr sz="2400" b="1" spc="5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ru</a:t>
            </a:r>
            <a:r>
              <a:rPr sz="2400" b="1" spc="-10" dirty="0">
                <a:latin typeface="Calibri"/>
                <a:cs typeface="Calibri"/>
              </a:rPr>
              <a:t>la</a:t>
            </a:r>
            <a:r>
              <a:rPr sz="2400" b="1" dirty="0">
                <a:latin typeface="Calibri"/>
                <a:cs typeface="Calibri"/>
              </a:rPr>
              <a:t>r	</a:t>
            </a:r>
            <a:r>
              <a:rPr sz="2400" spc="-10" dirty="0">
                <a:latin typeface="Calibri"/>
                <a:cs typeface="Calibri"/>
              </a:rPr>
              <a:t>or  dysfunction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50"/>
              </a:lnSpc>
            </a:pPr>
            <a:r>
              <a:rPr sz="2400" spc="5" dirty="0">
                <a:latin typeface="Calibri"/>
                <a:cs typeface="Calibri"/>
              </a:rPr>
              <a:t>e.g.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ts val="217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glomerulonephritis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primarily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causes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glomerular damage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280"/>
              </a:lnSpc>
              <a:buClr>
                <a:srgbClr val="000000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aminoglycoside</a:t>
            </a:r>
            <a:r>
              <a:rPr sz="2000" i="1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nephrotoxicity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mainly</a:t>
            </a:r>
            <a:r>
              <a:rPr sz="2000" dirty="0">
                <a:latin typeface="Calibri"/>
                <a:cs typeface="Calibri"/>
              </a:rPr>
              <a:t> in </a:t>
            </a:r>
            <a:r>
              <a:rPr sz="2000" b="1" dirty="0">
                <a:latin typeface="Calibri"/>
                <a:cs typeface="Calibri"/>
              </a:rPr>
              <a:t>tubular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2766" y="1119885"/>
            <a:ext cx="9537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-10" dirty="0">
                <a:latin typeface="Calibri"/>
                <a:cs typeface="Calibri"/>
              </a:rPr>
              <a:t>u</a:t>
            </a:r>
            <a:r>
              <a:rPr sz="2400" b="1" dirty="0">
                <a:latin typeface="Calibri"/>
                <a:cs typeface="Calibri"/>
              </a:rPr>
              <a:t>b</a:t>
            </a:r>
            <a:r>
              <a:rPr sz="2400" b="1" spc="-10" dirty="0">
                <a:latin typeface="Calibri"/>
                <a:cs typeface="Calibri"/>
              </a:rPr>
              <a:t>u</a:t>
            </a:r>
            <a:r>
              <a:rPr sz="2400" b="1" dirty="0">
                <a:latin typeface="Calibri"/>
                <a:cs typeface="Calibri"/>
              </a:rPr>
              <a:t>lar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535939" y="2930778"/>
            <a:ext cx="8072120" cy="23669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385"/>
              </a:spcBef>
              <a:buFont typeface="Arial MT"/>
              <a:buChar char="•"/>
              <a:tabLst>
                <a:tab pos="355600" algn="l"/>
              </a:tabLst>
            </a:pPr>
            <a:r>
              <a:rPr b="1" spc="-5" dirty="0">
                <a:latin typeface="Calibri"/>
                <a:cs typeface="Calibri"/>
              </a:rPr>
              <a:t>Glomerular dysfunction- </a:t>
            </a:r>
            <a:r>
              <a:rPr dirty="0"/>
              <a:t>As the </a:t>
            </a:r>
            <a:r>
              <a:rPr spc="-10" dirty="0"/>
              <a:t>main </a:t>
            </a:r>
            <a:r>
              <a:rPr spc="-5" dirty="0"/>
              <a:t>function of </a:t>
            </a:r>
            <a:r>
              <a:rPr dirty="0"/>
              <a:t>glomeruli </a:t>
            </a:r>
            <a:r>
              <a:rPr spc="-15" dirty="0"/>
              <a:t>is </a:t>
            </a:r>
            <a:r>
              <a:rPr spc="-10" dirty="0"/>
              <a:t> filtration,</a:t>
            </a:r>
            <a:r>
              <a:rPr spc="-5" dirty="0"/>
              <a:t> glomerular</a:t>
            </a:r>
            <a:r>
              <a:rPr dirty="0"/>
              <a:t> </a:t>
            </a:r>
            <a:r>
              <a:rPr spc="-10" dirty="0"/>
              <a:t>dysfunction</a:t>
            </a:r>
            <a:r>
              <a:rPr spc="-5" dirty="0"/>
              <a:t> </a:t>
            </a:r>
            <a:r>
              <a:rPr dirty="0"/>
              <a:t>leads</a:t>
            </a:r>
            <a:r>
              <a:rPr spc="5" dirty="0"/>
              <a:t> </a:t>
            </a:r>
            <a:r>
              <a:rPr spc="-15" dirty="0"/>
              <a:t>to</a:t>
            </a:r>
            <a:r>
              <a:rPr spc="-10" dirty="0"/>
              <a:t> </a:t>
            </a:r>
            <a:r>
              <a:rPr spc="-15" dirty="0"/>
              <a:t>fall</a:t>
            </a:r>
            <a:r>
              <a:rPr spc="-10" dirty="0"/>
              <a:t> </a:t>
            </a:r>
            <a:r>
              <a:rPr dirty="0"/>
              <a:t>in</a:t>
            </a:r>
            <a:r>
              <a:rPr spc="5" dirty="0"/>
              <a:t> </a:t>
            </a:r>
            <a:r>
              <a:rPr dirty="0" smtClean="0"/>
              <a:t>GFR</a:t>
            </a:r>
            <a:r>
              <a:rPr spc="-55" dirty="0" smtClean="0"/>
              <a:t>.</a:t>
            </a:r>
            <a:endParaRPr spc="-55" dirty="0"/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100" dirty="0"/>
          </a:p>
          <a:p>
            <a:pPr marL="355600" marR="5080" indent="-342900" algn="just">
              <a:lnSpc>
                <a:spcPct val="90000"/>
              </a:lnSpc>
              <a:buFont typeface="Arial MT"/>
              <a:buChar char="•"/>
              <a:tabLst>
                <a:tab pos="355600" algn="l"/>
              </a:tabLst>
            </a:pPr>
            <a:r>
              <a:rPr b="1" spc="-20" dirty="0">
                <a:latin typeface="Calibri"/>
                <a:cs typeface="Calibri"/>
              </a:rPr>
              <a:t>Tubular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Dysfunction-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dirty="0"/>
              <a:t>As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5" dirty="0"/>
              <a:t>main</a:t>
            </a:r>
            <a:r>
              <a:rPr dirty="0"/>
              <a:t> </a:t>
            </a:r>
            <a:r>
              <a:rPr spc="-5" dirty="0"/>
              <a:t>function</a:t>
            </a:r>
            <a:r>
              <a:rPr dirty="0"/>
              <a:t> </a:t>
            </a:r>
            <a:r>
              <a:rPr spc="-5" dirty="0"/>
              <a:t>of</a:t>
            </a:r>
            <a:r>
              <a:rPr dirty="0"/>
              <a:t> tubules</a:t>
            </a:r>
            <a:r>
              <a:rPr spc="5" dirty="0"/>
              <a:t> </a:t>
            </a:r>
            <a:r>
              <a:rPr dirty="0"/>
              <a:t>is </a:t>
            </a:r>
            <a:r>
              <a:rPr spc="5" dirty="0"/>
              <a:t> </a:t>
            </a:r>
            <a:r>
              <a:rPr spc="-10" dirty="0"/>
              <a:t>reabsorption</a:t>
            </a:r>
            <a:r>
              <a:rPr spc="-5" dirty="0"/>
              <a:t> </a:t>
            </a:r>
            <a:r>
              <a:rPr dirty="0"/>
              <a:t>tubular</a:t>
            </a:r>
            <a:r>
              <a:rPr spc="5" dirty="0"/>
              <a:t> </a:t>
            </a:r>
            <a:r>
              <a:rPr spc="-15" dirty="0"/>
              <a:t>failure</a:t>
            </a:r>
            <a:r>
              <a:rPr spc="-10" dirty="0"/>
              <a:t> </a:t>
            </a:r>
            <a:r>
              <a:rPr spc="-5" dirty="0"/>
              <a:t>results</a:t>
            </a:r>
            <a:r>
              <a:rPr dirty="0"/>
              <a:t> in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10" dirty="0"/>
              <a:t>voiding</a:t>
            </a:r>
            <a:r>
              <a:rPr spc="-5" dirty="0"/>
              <a:t> of</a:t>
            </a:r>
            <a:r>
              <a:rPr dirty="0"/>
              <a:t> </a:t>
            </a:r>
            <a:r>
              <a:rPr spc="-15" dirty="0"/>
              <a:t>large </a:t>
            </a:r>
            <a:r>
              <a:rPr spc="-10" dirty="0"/>
              <a:t> volumes </a:t>
            </a:r>
            <a:r>
              <a:rPr spc="-5" dirty="0"/>
              <a:t>of </a:t>
            </a:r>
            <a:r>
              <a:rPr spc="-10" dirty="0"/>
              <a:t>dilute </a:t>
            </a:r>
            <a:r>
              <a:rPr spc="-5" dirty="0"/>
              <a:t>urine (polyuria) of </a:t>
            </a:r>
            <a:r>
              <a:rPr spc="-10" dirty="0"/>
              <a:t>low </a:t>
            </a:r>
            <a:r>
              <a:rPr spc="-5" dirty="0"/>
              <a:t>specific </a:t>
            </a:r>
            <a:r>
              <a:rPr spc="-35" dirty="0"/>
              <a:t>gravity, </a:t>
            </a:r>
            <a:r>
              <a:rPr spc="-5" dirty="0"/>
              <a:t>along </a:t>
            </a:r>
            <a:r>
              <a:rPr dirty="0"/>
              <a:t> with</a:t>
            </a:r>
            <a:r>
              <a:rPr spc="-30" dirty="0"/>
              <a:t> </a:t>
            </a:r>
            <a:r>
              <a:rPr spc="-5" dirty="0"/>
              <a:t>electrolytes</a:t>
            </a:r>
            <a:r>
              <a:rPr spc="-20" dirty="0"/>
              <a:t> </a:t>
            </a:r>
            <a:r>
              <a:rPr dirty="0"/>
              <a:t>and </a:t>
            </a:r>
            <a:r>
              <a:rPr spc="-5" dirty="0"/>
              <a:t>nutrients.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030" y="0"/>
            <a:ext cx="9146173" cy="102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197929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CONTI..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868398"/>
            <a:ext cx="7700645" cy="413956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14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130" dirty="0">
                <a:latin typeface="Times New Roman"/>
                <a:cs typeface="Times New Roman"/>
              </a:rPr>
              <a:t>Hematuria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hypertension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are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common.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85" dirty="0">
                <a:latin typeface="Times New Roman"/>
                <a:cs typeface="Times New Roman"/>
              </a:rPr>
              <a:t>Complications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fluid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overload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may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present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with:</a:t>
            </a:r>
            <a:endParaRPr sz="2600">
              <a:latin typeface="Times New Roman"/>
              <a:cs typeface="Times New Roman"/>
            </a:endParaRPr>
          </a:p>
          <a:p>
            <a:pPr marL="727710" lvl="1" indent="-322580">
              <a:lnSpc>
                <a:spcPct val="100000"/>
              </a:lnSpc>
              <a:spcBef>
                <a:spcPts val="295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728345" algn="l"/>
              </a:tabLst>
            </a:pPr>
            <a:r>
              <a:rPr sz="2400" spc="100" dirty="0">
                <a:latin typeface="Times New Roman"/>
                <a:cs typeface="Times New Roman"/>
              </a:rPr>
              <a:t>Pulmonary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edema</a:t>
            </a:r>
            <a:endParaRPr sz="2400">
              <a:latin typeface="Times New Roman"/>
              <a:cs typeface="Times New Roman"/>
            </a:endParaRPr>
          </a:p>
          <a:p>
            <a:pPr marL="727710" lvl="1" indent="-322580">
              <a:lnSpc>
                <a:spcPct val="100000"/>
              </a:lnSpc>
              <a:spcBef>
                <a:spcPts val="285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728345" algn="l"/>
              </a:tabLst>
            </a:pPr>
            <a:r>
              <a:rPr sz="2400" spc="70" dirty="0">
                <a:latin typeface="Times New Roman"/>
                <a:cs typeface="Times New Roman"/>
              </a:rPr>
              <a:t>Hypertensive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encephalopathy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2810"/>
              </a:lnSpc>
              <a:spcBef>
                <a:spcPts val="66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85" dirty="0">
                <a:latin typeface="Times New Roman"/>
                <a:cs typeface="Times New Roman"/>
              </a:rPr>
              <a:t>Despite </a:t>
            </a:r>
            <a:r>
              <a:rPr sz="2600" spc="110" dirty="0">
                <a:latin typeface="Times New Roman"/>
                <a:cs typeface="Times New Roman"/>
              </a:rPr>
              <a:t>thrombocytopenia, </a:t>
            </a:r>
            <a:r>
              <a:rPr sz="2600" spc="90" dirty="0">
                <a:latin typeface="Times New Roman"/>
                <a:cs typeface="Times New Roman"/>
              </a:rPr>
              <a:t>bleeding </a:t>
            </a:r>
            <a:r>
              <a:rPr sz="2600" spc="70" dirty="0">
                <a:latin typeface="Times New Roman"/>
                <a:cs typeface="Times New Roman"/>
              </a:rPr>
              <a:t>manifestations  </a:t>
            </a:r>
            <a:r>
              <a:rPr sz="2600" spc="90" dirty="0">
                <a:latin typeface="Times New Roman"/>
                <a:cs typeface="Times New Roman"/>
              </a:rPr>
              <a:t>are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rare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7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65" dirty="0">
                <a:latin typeface="Times New Roman"/>
                <a:cs typeface="Times New Roman"/>
              </a:rPr>
              <a:t>Neurological </a:t>
            </a:r>
            <a:r>
              <a:rPr sz="2600" spc="114" dirty="0">
                <a:latin typeface="Times New Roman"/>
                <a:cs typeface="Times New Roman"/>
              </a:rPr>
              <a:t>symptoms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like:</a:t>
            </a:r>
            <a:endParaRPr sz="2600">
              <a:latin typeface="Times New Roman"/>
              <a:cs typeface="Times New Roman"/>
            </a:endParaRPr>
          </a:p>
          <a:p>
            <a:pPr marL="727710" lvl="1" indent="-322580">
              <a:lnSpc>
                <a:spcPct val="100000"/>
              </a:lnSpc>
              <a:spcBef>
                <a:spcPts val="295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728345" algn="l"/>
              </a:tabLst>
            </a:pPr>
            <a:r>
              <a:rPr sz="2400" spc="70" dirty="0">
                <a:latin typeface="Times New Roman"/>
                <a:cs typeface="Times New Roman"/>
              </a:rPr>
              <a:t>Irritability</a:t>
            </a:r>
            <a:endParaRPr sz="2400">
              <a:latin typeface="Times New Roman"/>
              <a:cs typeface="Times New Roman"/>
            </a:endParaRPr>
          </a:p>
          <a:p>
            <a:pPr marL="727710" lvl="1" indent="-322580">
              <a:lnSpc>
                <a:spcPct val="100000"/>
              </a:lnSpc>
              <a:spcBef>
                <a:spcPts val="290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728345" algn="l"/>
              </a:tabLst>
            </a:pPr>
            <a:r>
              <a:rPr sz="2400" spc="85" dirty="0">
                <a:latin typeface="Times New Roman"/>
                <a:cs typeface="Times New Roman"/>
              </a:rPr>
              <a:t>Encephalopathy</a:t>
            </a:r>
            <a:endParaRPr sz="2400">
              <a:latin typeface="Times New Roman"/>
              <a:cs typeface="Times New Roman"/>
            </a:endParaRPr>
          </a:p>
          <a:p>
            <a:pPr marL="727710" lvl="1" indent="-322580">
              <a:lnSpc>
                <a:spcPct val="100000"/>
              </a:lnSpc>
              <a:spcBef>
                <a:spcPts val="285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728345" algn="l"/>
              </a:tabLst>
            </a:pPr>
            <a:r>
              <a:rPr sz="2400" spc="55" dirty="0">
                <a:latin typeface="Times New Roman"/>
                <a:cs typeface="Times New Roman"/>
              </a:rPr>
              <a:t>Seizures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1246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030" y="0"/>
            <a:ext cx="9146173" cy="102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444436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40" dirty="0">
                <a:latin typeface="Carlito"/>
                <a:cs typeface="Carlito"/>
              </a:rPr>
              <a:t>INVESTIGATIONS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868398"/>
            <a:ext cx="3745229" cy="413829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14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95" dirty="0">
                <a:latin typeface="Times New Roman"/>
                <a:cs typeface="Times New Roman"/>
              </a:rPr>
              <a:t>CBC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85" dirty="0">
                <a:latin typeface="Times New Roman"/>
                <a:cs typeface="Times New Roman"/>
              </a:rPr>
              <a:t>Peripheral </a:t>
            </a:r>
            <a:r>
              <a:rPr sz="2600" spc="105" dirty="0">
                <a:latin typeface="Times New Roman"/>
                <a:cs typeface="Times New Roman"/>
              </a:rPr>
              <a:t>blood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smears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65" dirty="0">
                <a:latin typeface="Times New Roman"/>
                <a:cs typeface="Times New Roman"/>
              </a:rPr>
              <a:t>Reticulocyte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count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35" dirty="0">
                <a:latin typeface="Times New Roman"/>
                <a:cs typeface="Times New Roman"/>
              </a:rPr>
              <a:t>LDH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40" dirty="0">
                <a:latin typeface="Times New Roman"/>
                <a:cs typeface="Times New Roman"/>
              </a:rPr>
              <a:t>Bili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unconjigated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40" dirty="0">
                <a:latin typeface="Times New Roman"/>
                <a:cs typeface="Times New Roman"/>
              </a:rPr>
              <a:t>Cr </a:t>
            </a:r>
            <a:r>
              <a:rPr sz="2600" spc="-265" dirty="0">
                <a:latin typeface="Times New Roman"/>
                <a:cs typeface="Times New Roman"/>
              </a:rPr>
              <a:t>&amp;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BUN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85" dirty="0">
                <a:latin typeface="Times New Roman"/>
                <a:cs typeface="Times New Roman"/>
              </a:rPr>
              <a:t>Urine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analysis</a:t>
            </a:r>
            <a:endParaRPr sz="2600">
              <a:latin typeface="Times New Roman"/>
              <a:cs typeface="Times New Roman"/>
            </a:endParaRPr>
          </a:p>
          <a:p>
            <a:pPr marL="927100" lvl="1" indent="-247650">
              <a:lnSpc>
                <a:spcPct val="100000"/>
              </a:lnSpc>
              <a:spcBef>
                <a:spcPts val="285"/>
              </a:spcBef>
              <a:buClr>
                <a:srgbClr val="009DD9"/>
              </a:buClr>
              <a:buSzPct val="69047"/>
              <a:buFont typeface="Arial"/>
              <a:buChar char=""/>
              <a:tabLst>
                <a:tab pos="927735" algn="l"/>
              </a:tabLst>
            </a:pPr>
            <a:r>
              <a:rPr sz="2100" spc="80" dirty="0">
                <a:latin typeface="Times New Roman"/>
                <a:cs typeface="Times New Roman"/>
              </a:rPr>
              <a:t>Hemoglobinuria</a:t>
            </a:r>
            <a:endParaRPr sz="2100">
              <a:latin typeface="Times New Roman"/>
              <a:cs typeface="Times New Roman"/>
            </a:endParaRPr>
          </a:p>
          <a:p>
            <a:pPr marL="927100" lvl="1" indent="-247650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9047"/>
              <a:buFont typeface="Arial"/>
              <a:buChar char=""/>
              <a:tabLst>
                <a:tab pos="927735" algn="l"/>
              </a:tabLst>
            </a:pPr>
            <a:r>
              <a:rPr sz="2100" spc="100" dirty="0">
                <a:latin typeface="Times New Roman"/>
                <a:cs typeface="Times New Roman"/>
              </a:rPr>
              <a:t>Hematuria</a:t>
            </a:r>
            <a:endParaRPr sz="2100">
              <a:latin typeface="Times New Roman"/>
              <a:cs typeface="Times New Roman"/>
            </a:endParaRPr>
          </a:p>
          <a:p>
            <a:pPr marL="927100" lvl="1" indent="-247650">
              <a:lnSpc>
                <a:spcPct val="100000"/>
              </a:lnSpc>
              <a:spcBef>
                <a:spcPts val="250"/>
              </a:spcBef>
              <a:buClr>
                <a:srgbClr val="009DD9"/>
              </a:buClr>
              <a:buSzPct val="69047"/>
              <a:buFont typeface="Arial"/>
              <a:buChar char=""/>
              <a:tabLst>
                <a:tab pos="927735" algn="l"/>
              </a:tabLst>
            </a:pPr>
            <a:r>
              <a:rPr sz="2100" spc="80" dirty="0">
                <a:latin typeface="Times New Roman"/>
                <a:cs typeface="Times New Roman"/>
              </a:rPr>
              <a:t>Proteinuria</a:t>
            </a:r>
            <a:endParaRPr sz="21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9688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030" y="0"/>
            <a:ext cx="9146173" cy="102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8042909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spc="-10" dirty="0">
                <a:latin typeface="Carlito"/>
                <a:cs typeface="Carlito"/>
              </a:rPr>
              <a:t>Investigations </a:t>
            </a:r>
            <a:r>
              <a:rPr i="1" spc="-35" dirty="0">
                <a:latin typeface="Carlito"/>
                <a:cs typeface="Carlito"/>
              </a:rPr>
              <a:t>to </a:t>
            </a:r>
            <a:r>
              <a:rPr i="1" spc="-10" dirty="0">
                <a:latin typeface="Carlito"/>
                <a:cs typeface="Carlito"/>
              </a:rPr>
              <a:t>Identify</a:t>
            </a:r>
            <a:r>
              <a:rPr i="1" spc="-5" dirty="0">
                <a:latin typeface="Carlito"/>
                <a:cs typeface="Carlito"/>
              </a:rPr>
              <a:t> Cause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947418"/>
            <a:ext cx="7755255" cy="297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0845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114" dirty="0">
                <a:latin typeface="Times New Roman"/>
                <a:cs typeface="Times New Roman"/>
              </a:rPr>
              <a:t>In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patients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with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dirrhea,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identification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of  </a:t>
            </a:r>
            <a:r>
              <a:rPr sz="2600" spc="105" dirty="0">
                <a:latin typeface="Times New Roman"/>
                <a:cs typeface="Times New Roman"/>
              </a:rPr>
              <a:t>pathogenic </a:t>
            </a:r>
            <a:r>
              <a:rPr sz="2600" spc="-15" dirty="0">
                <a:solidFill>
                  <a:srgbClr val="C00000"/>
                </a:solidFill>
                <a:latin typeface="Times New Roman"/>
                <a:cs typeface="Times New Roman"/>
              </a:rPr>
              <a:t>EHEC </a:t>
            </a:r>
            <a:r>
              <a:rPr sz="2600" spc="114" dirty="0">
                <a:latin typeface="Times New Roman"/>
                <a:cs typeface="Times New Roman"/>
              </a:rPr>
              <a:t>or </a:t>
            </a:r>
            <a:r>
              <a:rPr sz="2600" i="1" spc="-95" dirty="0">
                <a:solidFill>
                  <a:srgbClr val="00AF50"/>
                </a:solidFill>
                <a:latin typeface="Georgia"/>
                <a:cs typeface="Georgia"/>
              </a:rPr>
              <a:t>Shigella </a:t>
            </a:r>
            <a:r>
              <a:rPr sz="2600" i="1" spc="-45" dirty="0">
                <a:latin typeface="Georgia"/>
                <a:cs typeface="Georgia"/>
              </a:rPr>
              <a:t>is </a:t>
            </a:r>
            <a:r>
              <a:rPr sz="2600" i="1" spc="-114" dirty="0">
                <a:latin typeface="Georgia"/>
                <a:cs typeface="Georgia"/>
              </a:rPr>
              <a:t>performed</a:t>
            </a:r>
            <a:r>
              <a:rPr sz="2600" i="1" spc="-420" dirty="0">
                <a:latin typeface="Georgia"/>
                <a:cs typeface="Georgia"/>
              </a:rPr>
              <a:t> </a:t>
            </a:r>
            <a:r>
              <a:rPr sz="2600" i="1" spc="-235" dirty="0">
                <a:latin typeface="Georgia"/>
                <a:cs typeface="Georgia"/>
              </a:rPr>
              <a:t>by:</a:t>
            </a:r>
            <a:endParaRPr sz="2600">
              <a:latin typeface="Georgia"/>
              <a:cs typeface="Georgia"/>
            </a:endParaRPr>
          </a:p>
          <a:p>
            <a:pPr marL="722630" lvl="1" indent="-317500">
              <a:lnSpc>
                <a:spcPct val="100000"/>
              </a:lnSpc>
              <a:spcBef>
                <a:spcPts val="585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723265" algn="l"/>
              </a:tabLst>
            </a:pPr>
            <a:r>
              <a:rPr sz="2400" i="1" spc="-50" dirty="0">
                <a:latin typeface="Georgia"/>
                <a:cs typeface="Georgia"/>
              </a:rPr>
              <a:t>Stool</a:t>
            </a:r>
            <a:r>
              <a:rPr sz="2400" i="1" spc="-20" dirty="0">
                <a:latin typeface="Georgia"/>
                <a:cs typeface="Georgia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culture</a:t>
            </a:r>
            <a:endParaRPr sz="2400">
              <a:latin typeface="Times New Roman"/>
              <a:cs typeface="Times New Roman"/>
            </a:endParaRPr>
          </a:p>
          <a:p>
            <a:pPr marL="652780" marR="845185" lvl="1" indent="-247650">
              <a:lnSpc>
                <a:spcPct val="100000"/>
              </a:lnSpc>
              <a:spcBef>
                <a:spcPts val="575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728345" algn="l"/>
                <a:tab pos="5875655" algn="l"/>
              </a:tabLst>
            </a:pPr>
            <a:r>
              <a:rPr dirty="0"/>
              <a:t>	</a:t>
            </a:r>
            <a:r>
              <a:rPr sz="2400" spc="-80" dirty="0">
                <a:latin typeface="Times New Roman"/>
                <a:cs typeface="Times New Roman"/>
              </a:rPr>
              <a:t>F</a:t>
            </a:r>
            <a:r>
              <a:rPr sz="2400" spc="170" dirty="0">
                <a:latin typeface="Times New Roman"/>
                <a:cs typeface="Times New Roman"/>
              </a:rPr>
              <a:t>ur</a:t>
            </a:r>
            <a:r>
              <a:rPr sz="2400" spc="120" dirty="0">
                <a:latin typeface="Times New Roman"/>
                <a:cs typeface="Times New Roman"/>
              </a:rPr>
              <a:t>t</a:t>
            </a:r>
            <a:r>
              <a:rPr sz="2400" spc="130" dirty="0">
                <a:latin typeface="Times New Roman"/>
                <a:cs typeface="Times New Roman"/>
              </a:rPr>
              <a:t>her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se</a:t>
            </a:r>
            <a:r>
              <a:rPr sz="2400" spc="35" dirty="0">
                <a:latin typeface="Times New Roman"/>
                <a:cs typeface="Times New Roman"/>
              </a:rPr>
              <a:t>r</a:t>
            </a:r>
            <a:r>
              <a:rPr sz="2400" spc="85" dirty="0">
                <a:latin typeface="Times New Roman"/>
                <a:cs typeface="Times New Roman"/>
              </a:rPr>
              <a:t>otyping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b</a:t>
            </a:r>
            <a:r>
              <a:rPr sz="2400" spc="-45" dirty="0">
                <a:latin typeface="Times New Roman"/>
                <a:cs typeface="Times New Roman"/>
              </a:rPr>
              <a:t>y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ag</a:t>
            </a:r>
            <a:r>
              <a:rPr sz="2400" spc="25" dirty="0">
                <a:latin typeface="Times New Roman"/>
                <a:cs typeface="Times New Roman"/>
              </a:rPr>
              <a:t>g</a:t>
            </a:r>
            <a:r>
              <a:rPr sz="2400" spc="95" dirty="0">
                <a:latin typeface="Times New Roman"/>
                <a:cs typeface="Times New Roman"/>
              </a:rPr>
              <a:t>lut</a:t>
            </a:r>
            <a:r>
              <a:rPr sz="2400" spc="80" dirty="0">
                <a:latin typeface="Times New Roman"/>
                <a:cs typeface="Times New Roman"/>
              </a:rPr>
              <a:t>i</a:t>
            </a:r>
            <a:r>
              <a:rPr sz="2400" spc="114" dirty="0">
                <a:latin typeface="Times New Roman"/>
                <a:cs typeface="Times New Roman"/>
              </a:rPr>
              <a:t>natio</a:t>
            </a:r>
            <a:r>
              <a:rPr sz="2400" spc="150" dirty="0">
                <a:latin typeface="Times New Roman"/>
                <a:cs typeface="Times New Roman"/>
              </a:rPr>
              <a:t>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or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90" dirty="0">
                <a:latin typeface="Times New Roman"/>
                <a:cs typeface="Times New Roman"/>
              </a:rPr>
              <a:t>enzy</a:t>
            </a:r>
            <a:r>
              <a:rPr sz="2400" spc="145" dirty="0">
                <a:latin typeface="Times New Roman"/>
                <a:cs typeface="Times New Roman"/>
              </a:rPr>
              <a:t>m</a:t>
            </a:r>
            <a:r>
              <a:rPr sz="2400" spc="55" dirty="0">
                <a:latin typeface="Times New Roman"/>
                <a:cs typeface="Times New Roman"/>
              </a:rPr>
              <a:t>e  </a:t>
            </a:r>
            <a:r>
              <a:rPr sz="2400" spc="90" dirty="0">
                <a:latin typeface="Times New Roman"/>
                <a:cs typeface="Times New Roman"/>
              </a:rPr>
              <a:t>immunoassay</a:t>
            </a:r>
            <a:endParaRPr sz="240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367665" algn="l"/>
                <a:tab pos="368300" algn="l"/>
              </a:tabLst>
            </a:pPr>
            <a:r>
              <a:rPr sz="2600" spc="15" dirty="0">
                <a:latin typeface="Times New Roman"/>
                <a:cs typeface="Times New Roman"/>
              </a:rPr>
              <a:t>Rarely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HUS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can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occur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with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i="1" spc="-130" dirty="0">
                <a:latin typeface="Georgia"/>
                <a:cs typeface="Georgia"/>
              </a:rPr>
              <a:t>E.</a:t>
            </a:r>
            <a:r>
              <a:rPr sz="2600" i="1" spc="-35" dirty="0">
                <a:latin typeface="Georgia"/>
                <a:cs typeface="Georgia"/>
              </a:rPr>
              <a:t> </a:t>
            </a:r>
            <a:r>
              <a:rPr sz="2600" i="1" spc="-40" dirty="0">
                <a:latin typeface="Georgia"/>
                <a:cs typeface="Georgia"/>
              </a:rPr>
              <a:t>coli</a:t>
            </a:r>
            <a:r>
              <a:rPr sz="2600" i="1" spc="-15" dirty="0">
                <a:latin typeface="Georgia"/>
                <a:cs typeface="Georgia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UTI:</a:t>
            </a:r>
            <a:endParaRPr sz="2600">
              <a:latin typeface="Times New Roman"/>
              <a:cs typeface="Times New Roman"/>
            </a:endParaRPr>
          </a:p>
          <a:p>
            <a:pPr marL="727710" lvl="1" indent="-322580">
              <a:lnSpc>
                <a:spcPct val="100000"/>
              </a:lnSpc>
              <a:spcBef>
                <a:spcPts val="580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728345" algn="l"/>
              </a:tabLst>
            </a:pPr>
            <a:r>
              <a:rPr sz="2400" spc="80" dirty="0">
                <a:latin typeface="Times New Roman"/>
                <a:cs typeface="Times New Roman"/>
              </a:rPr>
              <a:t>Urine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cultures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indicated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105" dirty="0">
                <a:solidFill>
                  <a:srgbClr val="00AFEF"/>
                </a:solidFill>
                <a:latin typeface="Times New Roman"/>
                <a:cs typeface="Times New Roman"/>
              </a:rPr>
              <a:t>non-diarrheal</a:t>
            </a:r>
            <a:r>
              <a:rPr sz="2400" spc="-2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00AFEF"/>
                </a:solidFill>
                <a:latin typeface="Times New Roman"/>
                <a:cs typeface="Times New Roman"/>
              </a:rPr>
              <a:t>patients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3707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030" y="0"/>
            <a:ext cx="9146173" cy="102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170688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</a:t>
            </a:r>
            <a:r>
              <a:rPr spc="-50" dirty="0"/>
              <a:t>n</a:t>
            </a:r>
            <a:r>
              <a:rPr dirty="0"/>
              <a:t>ti..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947418"/>
            <a:ext cx="7954009" cy="257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45" dirty="0">
                <a:latin typeface="Times New Roman"/>
                <a:cs typeface="Times New Roman"/>
              </a:rPr>
              <a:t>Bacteriological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cultures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body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fluids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are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indicated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in  </a:t>
            </a:r>
            <a:r>
              <a:rPr sz="2600" spc="110" dirty="0">
                <a:latin typeface="Times New Roman"/>
                <a:cs typeface="Times New Roman"/>
              </a:rPr>
              <a:t>suspected </a:t>
            </a:r>
            <a:r>
              <a:rPr sz="2600" spc="100" dirty="0">
                <a:latin typeface="Times New Roman"/>
                <a:cs typeface="Times New Roman"/>
              </a:rPr>
              <a:t>pneumococcal</a:t>
            </a:r>
            <a:r>
              <a:rPr sz="2600" spc="-30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disease.</a:t>
            </a:r>
            <a:endParaRPr sz="26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653415" algn="l"/>
              </a:tabLst>
            </a:pPr>
            <a:r>
              <a:rPr sz="2400" spc="125" dirty="0">
                <a:latin typeface="Times New Roman"/>
                <a:cs typeface="Times New Roman"/>
              </a:rPr>
              <a:t>Sputum</a:t>
            </a:r>
            <a:endParaRPr sz="24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653415" algn="l"/>
              </a:tabLst>
            </a:pPr>
            <a:r>
              <a:rPr sz="2400" spc="-70" dirty="0">
                <a:latin typeface="Times New Roman"/>
                <a:cs typeface="Times New Roman"/>
              </a:rPr>
              <a:t>CSF</a:t>
            </a:r>
            <a:endParaRPr sz="24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653415" algn="l"/>
              </a:tabLst>
            </a:pPr>
            <a:r>
              <a:rPr sz="2400" spc="35" dirty="0">
                <a:latin typeface="Times New Roman"/>
                <a:cs typeface="Times New Roman"/>
              </a:rPr>
              <a:t>Blood</a:t>
            </a:r>
            <a:endParaRPr sz="24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653415" algn="l"/>
              </a:tabLst>
            </a:pPr>
            <a:r>
              <a:rPr sz="2400" spc="85" dirty="0">
                <a:latin typeface="Times New Roman"/>
                <a:cs typeface="Times New Roman"/>
              </a:rPr>
              <a:t>Pus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192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030" y="0"/>
            <a:ext cx="9146173" cy="102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254127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rlito"/>
                <a:cs typeface="Carlito"/>
              </a:rPr>
              <a:t>Diagnosis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947418"/>
            <a:ext cx="7729855" cy="3484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9779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Clinically,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HUS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can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be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very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hard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to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distinguish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from  </a:t>
            </a:r>
            <a:r>
              <a:rPr sz="2600" spc="20" dirty="0">
                <a:latin typeface="Times New Roman"/>
                <a:cs typeface="Times New Roman"/>
              </a:rPr>
              <a:t>TTP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100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00AF50"/>
                </a:solidFill>
                <a:latin typeface="Times New Roman"/>
                <a:cs typeface="Times New Roman"/>
              </a:rPr>
              <a:t>laboratory</a:t>
            </a:r>
            <a:r>
              <a:rPr sz="2600" spc="-9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600" spc="85" dirty="0">
                <a:solidFill>
                  <a:srgbClr val="00AF50"/>
                </a:solidFill>
                <a:latin typeface="Times New Roman"/>
                <a:cs typeface="Times New Roman"/>
              </a:rPr>
              <a:t>features</a:t>
            </a:r>
            <a:r>
              <a:rPr sz="2600" spc="-1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are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almost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80" dirty="0">
                <a:solidFill>
                  <a:srgbClr val="00AFEF"/>
                </a:solidFill>
                <a:latin typeface="Times New Roman"/>
                <a:cs typeface="Times New Roman"/>
              </a:rPr>
              <a:t>identical</a:t>
            </a:r>
            <a:r>
              <a:rPr sz="2600" spc="80" dirty="0">
                <a:latin typeface="Times New Roman"/>
                <a:cs typeface="Times New Roman"/>
              </a:rPr>
              <a:t>,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not  </a:t>
            </a:r>
            <a:r>
              <a:rPr sz="2600" spc="40" dirty="0">
                <a:latin typeface="Times New Roman"/>
                <a:cs typeface="Times New Roman"/>
              </a:rPr>
              <a:t>every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case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HUS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is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preceded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by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110" dirty="0">
                <a:solidFill>
                  <a:srgbClr val="C00000"/>
                </a:solidFill>
                <a:latin typeface="Times New Roman"/>
                <a:cs typeface="Times New Roman"/>
              </a:rPr>
              <a:t>diarrhea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35" dirty="0">
                <a:latin typeface="Times New Roman"/>
                <a:cs typeface="Times New Roman"/>
              </a:rPr>
              <a:t>HUS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is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characterized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by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triad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of:</a:t>
            </a:r>
            <a:endParaRPr sz="26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653415" algn="l"/>
                <a:tab pos="2281555" algn="l"/>
              </a:tabLst>
            </a:pPr>
            <a:r>
              <a:rPr sz="2400" b="1" spc="30" dirty="0">
                <a:latin typeface="Arial"/>
                <a:cs typeface="Arial"/>
              </a:rPr>
              <a:t>Hemolytic	</a:t>
            </a:r>
            <a:r>
              <a:rPr sz="2400" b="1" spc="25" dirty="0">
                <a:latin typeface="Arial"/>
                <a:cs typeface="Arial"/>
              </a:rPr>
              <a:t>anemia</a:t>
            </a:r>
            <a:endParaRPr sz="2400">
              <a:latin typeface="Arial"/>
              <a:cs typeface="Arial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653415" algn="l"/>
              </a:tabLst>
            </a:pPr>
            <a:r>
              <a:rPr sz="2400" b="1" spc="5" dirty="0">
                <a:latin typeface="Arial"/>
                <a:cs typeface="Arial"/>
              </a:rPr>
              <a:t>Thrombocytopenia</a:t>
            </a:r>
            <a:endParaRPr sz="2400">
              <a:latin typeface="Arial"/>
              <a:cs typeface="Arial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653415" algn="l"/>
              </a:tabLst>
            </a:pPr>
            <a:r>
              <a:rPr sz="2400" b="1" spc="-50" dirty="0">
                <a:latin typeface="Arial"/>
                <a:cs typeface="Arial"/>
              </a:rPr>
              <a:t>Acute </a:t>
            </a:r>
            <a:r>
              <a:rPr sz="2400" b="1" spc="30" dirty="0">
                <a:latin typeface="Arial"/>
                <a:cs typeface="Arial"/>
              </a:rPr>
              <a:t>renal</a:t>
            </a:r>
            <a:r>
              <a:rPr sz="2400" b="1" spc="-275" dirty="0">
                <a:latin typeface="Arial"/>
                <a:cs typeface="Arial"/>
              </a:rPr>
              <a:t> </a:t>
            </a:r>
            <a:r>
              <a:rPr sz="2400" b="1" spc="40" dirty="0">
                <a:latin typeface="Arial"/>
                <a:cs typeface="Arial"/>
              </a:rPr>
              <a:t>failure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6891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030" y="0"/>
            <a:ext cx="9146173" cy="102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1678939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40" dirty="0">
                <a:latin typeface="Arial"/>
                <a:cs typeface="Arial"/>
              </a:rPr>
              <a:t>Co</a:t>
            </a:r>
            <a:r>
              <a:rPr spc="-425" dirty="0">
                <a:latin typeface="Arial"/>
                <a:cs typeface="Arial"/>
              </a:rPr>
              <a:t>n</a:t>
            </a:r>
            <a:r>
              <a:rPr spc="-630" dirty="0">
                <a:latin typeface="Arial"/>
                <a:cs typeface="Arial"/>
              </a:rPr>
              <a:t>t…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948941"/>
            <a:ext cx="7997190" cy="361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4013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sz="2400" spc="90" dirty="0">
                <a:latin typeface="Times New Roman"/>
                <a:cs typeface="Times New Roman"/>
              </a:rPr>
              <a:t>The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only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distinguishing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feature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that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TTP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C00000"/>
                </a:solidFill>
                <a:latin typeface="Times New Roman"/>
                <a:cs typeface="Times New Roman"/>
              </a:rPr>
              <a:t>fever</a:t>
            </a:r>
            <a:r>
              <a:rPr sz="2400" spc="-1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and </a:t>
            </a:r>
            <a:r>
              <a:rPr sz="2400" spc="14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00AFEF"/>
                </a:solidFill>
                <a:latin typeface="Times New Roman"/>
                <a:cs typeface="Times New Roman"/>
              </a:rPr>
              <a:t>neurological</a:t>
            </a:r>
            <a:r>
              <a:rPr sz="2400" spc="-5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spc="100" dirty="0">
                <a:solidFill>
                  <a:srgbClr val="00AFEF"/>
                </a:solidFill>
                <a:latin typeface="Times New Roman"/>
                <a:cs typeface="Times New Roman"/>
              </a:rPr>
              <a:t>symptoms</a:t>
            </a:r>
            <a:r>
              <a:rPr sz="2400" spc="-10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are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often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present,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but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this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not  </a:t>
            </a:r>
            <a:r>
              <a:rPr sz="2400" spc="5" dirty="0">
                <a:latin typeface="Times New Roman"/>
                <a:cs typeface="Times New Roman"/>
              </a:rPr>
              <a:t>always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case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AD0D9"/>
              </a:buClr>
              <a:buFont typeface="Arial"/>
              <a:buChar char=""/>
            </a:pPr>
            <a:endParaRPr sz="3500">
              <a:latin typeface="Times New Roman"/>
              <a:cs typeface="Times New Roman"/>
            </a:endParaRPr>
          </a:p>
          <a:p>
            <a:pPr marL="286385" marR="223520" indent="-274320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sz="2400" spc="-114" dirty="0">
                <a:latin typeface="Times New Roman"/>
                <a:cs typeface="Times New Roman"/>
              </a:rPr>
              <a:t>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75" dirty="0">
                <a:solidFill>
                  <a:srgbClr val="00AF50"/>
                </a:solidFill>
                <a:latin typeface="Times New Roman"/>
                <a:cs typeface="Times New Roman"/>
              </a:rPr>
              <a:t>pericardial</a:t>
            </a:r>
            <a:r>
              <a:rPr sz="2400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75" dirty="0">
                <a:solidFill>
                  <a:srgbClr val="00AF50"/>
                </a:solidFill>
                <a:latin typeface="Times New Roman"/>
                <a:cs typeface="Times New Roman"/>
              </a:rPr>
              <a:t>friction</a:t>
            </a:r>
            <a:r>
              <a:rPr sz="2400" spc="-8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135" dirty="0">
                <a:solidFill>
                  <a:srgbClr val="00AF50"/>
                </a:solidFill>
                <a:latin typeface="Times New Roman"/>
                <a:cs typeface="Times New Roman"/>
              </a:rPr>
              <a:t>rub</a:t>
            </a:r>
            <a:r>
              <a:rPr sz="2400" spc="-114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can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also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sometimes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be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heard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on  </a:t>
            </a:r>
            <a:r>
              <a:rPr sz="2400" spc="100" dirty="0">
                <a:latin typeface="Times New Roman"/>
                <a:cs typeface="Times New Roman"/>
              </a:rPr>
              <a:t>auscultation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Font typeface="Arial"/>
              <a:buChar char=""/>
            </a:pPr>
            <a:endParaRPr sz="35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sz="2400" spc="90" dirty="0">
                <a:latin typeface="Times New Roman"/>
                <a:cs typeface="Times New Roman"/>
              </a:rPr>
              <a:t>The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two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conditions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are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sometimes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treated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as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single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entity  </a:t>
            </a:r>
            <a:r>
              <a:rPr sz="2400" spc="60" dirty="0">
                <a:latin typeface="Times New Roman"/>
                <a:cs typeface="Times New Roman"/>
              </a:rPr>
              <a:t>called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TTP/HUS.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7747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030" y="0"/>
            <a:ext cx="9146173" cy="102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407606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Carlito"/>
                <a:cs typeface="Carlito"/>
              </a:rPr>
              <a:t>MANAGEMENT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868398"/>
            <a:ext cx="3321685" cy="19284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b="1" i="1" spc="165" dirty="0">
                <a:latin typeface="Times New Roman"/>
                <a:cs typeface="Times New Roman"/>
              </a:rPr>
              <a:t>Supportive</a:t>
            </a:r>
            <a:r>
              <a:rPr sz="2600" b="1" i="1" spc="-130" dirty="0">
                <a:latin typeface="Times New Roman"/>
                <a:cs typeface="Times New Roman"/>
              </a:rPr>
              <a:t> </a:t>
            </a:r>
            <a:r>
              <a:rPr sz="2600" b="1" i="1" spc="90" dirty="0">
                <a:latin typeface="Times New Roman"/>
                <a:cs typeface="Times New Roman"/>
              </a:rPr>
              <a:t>Therapy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b="1" i="1" spc="170" dirty="0">
                <a:latin typeface="Times New Roman"/>
                <a:cs typeface="Times New Roman"/>
              </a:rPr>
              <a:t>Antibiotics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b="1" i="1" spc="170" dirty="0">
                <a:latin typeface="Times New Roman"/>
                <a:cs typeface="Times New Roman"/>
              </a:rPr>
              <a:t>Plasma</a:t>
            </a:r>
            <a:r>
              <a:rPr sz="2600" b="1" i="1" spc="-155" dirty="0">
                <a:latin typeface="Times New Roman"/>
                <a:cs typeface="Times New Roman"/>
              </a:rPr>
              <a:t> </a:t>
            </a:r>
            <a:r>
              <a:rPr sz="2600" b="1" i="1" spc="145" dirty="0">
                <a:latin typeface="Times New Roman"/>
                <a:cs typeface="Times New Roman"/>
              </a:rPr>
              <a:t>Therapy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b="1" i="1" spc="150" dirty="0">
                <a:latin typeface="Times New Roman"/>
                <a:cs typeface="Times New Roman"/>
              </a:rPr>
              <a:t>Miscellaneous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1520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030" y="0"/>
            <a:ext cx="9146173" cy="102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515937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spc="-5" dirty="0">
                <a:latin typeface="Carlito"/>
                <a:cs typeface="Carlito"/>
              </a:rPr>
              <a:t>Supportive</a:t>
            </a:r>
            <a:r>
              <a:rPr b="1" i="1" spc="-90" dirty="0">
                <a:latin typeface="Carlito"/>
                <a:cs typeface="Carlito"/>
              </a:rPr>
              <a:t> </a:t>
            </a:r>
            <a:r>
              <a:rPr b="1" i="1" spc="-10" dirty="0">
                <a:latin typeface="Carlito"/>
                <a:cs typeface="Carlito"/>
              </a:rPr>
              <a:t>Therapy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868398"/>
            <a:ext cx="7559675" cy="36048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114" dirty="0">
                <a:latin typeface="Times New Roman"/>
                <a:cs typeface="Times New Roman"/>
              </a:rPr>
              <a:t>In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all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patients,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supportive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treatment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is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primary.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35" dirty="0">
                <a:latin typeface="Times New Roman"/>
                <a:cs typeface="Times New Roman"/>
              </a:rPr>
              <a:t>Close </a:t>
            </a:r>
            <a:r>
              <a:rPr sz="2600" spc="50" dirty="0">
                <a:latin typeface="Times New Roman"/>
                <a:cs typeface="Times New Roman"/>
              </a:rPr>
              <a:t>clinical </a:t>
            </a:r>
            <a:r>
              <a:rPr sz="2600" spc="114" dirty="0">
                <a:latin typeface="Times New Roman"/>
                <a:cs typeface="Times New Roman"/>
              </a:rPr>
              <a:t>monitoring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41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653415" algn="l"/>
              </a:tabLst>
            </a:pPr>
            <a:r>
              <a:rPr sz="2400" spc="55" dirty="0">
                <a:latin typeface="Times New Roman"/>
                <a:cs typeface="Times New Roman"/>
              </a:rPr>
              <a:t>Fluid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status</a:t>
            </a:r>
            <a:endParaRPr sz="24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653415" algn="l"/>
              </a:tabLst>
            </a:pPr>
            <a:r>
              <a:rPr sz="2400" spc="35" dirty="0">
                <a:latin typeface="Times New Roman"/>
                <a:cs typeface="Times New Roman"/>
              </a:rPr>
              <a:t>Blood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pressure</a:t>
            </a:r>
            <a:endParaRPr sz="24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653415" algn="l"/>
              </a:tabLst>
            </a:pPr>
            <a:r>
              <a:rPr sz="2400" spc="60" dirty="0">
                <a:latin typeface="Times New Roman"/>
                <a:cs typeface="Times New Roman"/>
              </a:rPr>
              <a:t>Neurological</a:t>
            </a:r>
            <a:endParaRPr sz="24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653415" algn="l"/>
              </a:tabLst>
            </a:pPr>
            <a:r>
              <a:rPr sz="2400" spc="55" dirty="0">
                <a:latin typeface="Times New Roman"/>
                <a:cs typeface="Times New Roman"/>
              </a:rPr>
              <a:t>Ventilatory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parameters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367665" algn="l"/>
                <a:tab pos="368300" algn="l"/>
              </a:tabLst>
            </a:pPr>
            <a:r>
              <a:rPr dirty="0"/>
              <a:t>	</a:t>
            </a:r>
            <a:r>
              <a:rPr sz="2600" spc="40" dirty="0">
                <a:latin typeface="Times New Roman"/>
                <a:cs typeface="Times New Roman"/>
              </a:rPr>
              <a:t>Blood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levels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55" dirty="0">
                <a:solidFill>
                  <a:srgbClr val="C00000"/>
                </a:solidFill>
                <a:latin typeface="Times New Roman"/>
                <a:cs typeface="Times New Roman"/>
              </a:rPr>
              <a:t>glucose</a:t>
            </a:r>
            <a:r>
              <a:rPr sz="2600" spc="55" dirty="0">
                <a:latin typeface="Times New Roman"/>
                <a:cs typeface="Times New Roman"/>
              </a:rPr>
              <a:t>,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65" dirty="0">
                <a:solidFill>
                  <a:srgbClr val="00AFEF"/>
                </a:solidFill>
                <a:latin typeface="Times New Roman"/>
                <a:cs typeface="Times New Roman"/>
              </a:rPr>
              <a:t>electrolytes</a:t>
            </a:r>
            <a:r>
              <a:rPr sz="2600" spc="65" dirty="0">
                <a:latin typeface="Times New Roman"/>
                <a:cs typeface="Times New Roman"/>
              </a:rPr>
              <a:t>,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105" dirty="0">
                <a:solidFill>
                  <a:srgbClr val="00AF50"/>
                </a:solidFill>
                <a:latin typeface="Times New Roman"/>
                <a:cs typeface="Times New Roman"/>
              </a:rPr>
              <a:t>creatinine</a:t>
            </a:r>
            <a:r>
              <a:rPr sz="2600" spc="-114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and  </a:t>
            </a:r>
            <a:r>
              <a:rPr sz="2600" spc="130" dirty="0">
                <a:latin typeface="Times New Roman"/>
                <a:cs typeface="Times New Roman"/>
              </a:rPr>
              <a:t>hemogram </a:t>
            </a:r>
            <a:r>
              <a:rPr sz="2600" spc="140" dirty="0">
                <a:latin typeface="Times New Roman"/>
                <a:cs typeface="Times New Roman"/>
              </a:rPr>
              <a:t>need </a:t>
            </a:r>
            <a:r>
              <a:rPr sz="2600" spc="114" dirty="0">
                <a:latin typeface="Times New Roman"/>
                <a:cs typeface="Times New Roman"/>
              </a:rPr>
              <a:t>frequent</a:t>
            </a:r>
            <a:r>
              <a:rPr sz="2600" spc="-43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monitoring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7879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030" y="0"/>
            <a:ext cx="9146173" cy="102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197929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CONTI..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947418"/>
            <a:ext cx="7752080" cy="2649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100" dirty="0">
                <a:latin typeface="Times New Roman"/>
                <a:cs typeface="Times New Roman"/>
              </a:rPr>
              <a:t>The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use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antimotility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therapy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for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diarrhea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has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been  </a:t>
            </a:r>
            <a:r>
              <a:rPr sz="2600" spc="85" dirty="0">
                <a:latin typeface="Times New Roman"/>
                <a:cs typeface="Times New Roman"/>
              </a:rPr>
              <a:t>associated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with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05" dirty="0">
                <a:solidFill>
                  <a:srgbClr val="C00000"/>
                </a:solidFill>
                <a:latin typeface="Times New Roman"/>
                <a:cs typeface="Times New Roman"/>
              </a:rPr>
              <a:t>higher</a:t>
            </a:r>
            <a:r>
              <a:rPr sz="2600" spc="-1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spc="65" dirty="0">
                <a:solidFill>
                  <a:srgbClr val="C00000"/>
                </a:solidFill>
                <a:latin typeface="Times New Roman"/>
                <a:cs typeface="Times New Roman"/>
              </a:rPr>
              <a:t>risk</a:t>
            </a:r>
            <a:r>
              <a:rPr sz="2600" spc="-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70" dirty="0">
                <a:solidFill>
                  <a:srgbClr val="00AF50"/>
                </a:solidFill>
                <a:latin typeface="Times New Roman"/>
                <a:cs typeface="Times New Roman"/>
              </a:rPr>
              <a:t>developing</a:t>
            </a:r>
            <a:r>
              <a:rPr sz="26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600" spc="40" dirty="0">
                <a:solidFill>
                  <a:srgbClr val="00AF50"/>
                </a:solidFill>
                <a:latin typeface="Times New Roman"/>
                <a:cs typeface="Times New Roman"/>
              </a:rPr>
              <a:t>HUS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Arial"/>
              <a:buChar char=""/>
            </a:pPr>
            <a:endParaRPr sz="3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150" dirty="0">
                <a:latin typeface="Times New Roman"/>
                <a:cs typeface="Times New Roman"/>
              </a:rPr>
              <a:t>With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onset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acute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renal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failure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653415" algn="l"/>
              </a:tabLst>
            </a:pPr>
            <a:r>
              <a:rPr sz="2400" spc="55" dirty="0">
                <a:latin typeface="Times New Roman"/>
                <a:cs typeface="Times New Roman"/>
              </a:rPr>
              <a:t>Fluid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restriction</a:t>
            </a:r>
            <a:endParaRPr sz="24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653415" algn="l"/>
              </a:tabLst>
            </a:pPr>
            <a:r>
              <a:rPr sz="2400" spc="75" dirty="0">
                <a:latin typeface="Times New Roman"/>
                <a:cs typeface="Times New Roman"/>
              </a:rPr>
              <a:t>Diuretics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9372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030" y="0"/>
            <a:ext cx="9146173" cy="102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283400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spc="-5" dirty="0">
                <a:latin typeface="Carlito"/>
                <a:cs typeface="Carlito"/>
              </a:rPr>
              <a:t>Antibiotics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947418"/>
            <a:ext cx="3115945" cy="2325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i="1" spc="-130" dirty="0">
                <a:latin typeface="Georgia"/>
                <a:cs typeface="Georgia"/>
              </a:rPr>
              <a:t>E.</a:t>
            </a:r>
            <a:r>
              <a:rPr sz="2600" i="1" spc="-50" dirty="0">
                <a:latin typeface="Georgia"/>
                <a:cs typeface="Georgia"/>
              </a:rPr>
              <a:t> </a:t>
            </a:r>
            <a:r>
              <a:rPr sz="2600" i="1" spc="-40" dirty="0">
                <a:latin typeface="Georgia"/>
                <a:cs typeface="Georgia"/>
              </a:rPr>
              <a:t>coli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AD0D9"/>
              </a:buClr>
              <a:buFont typeface="Arial"/>
              <a:buChar char=""/>
            </a:pPr>
            <a:endParaRPr sz="38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30" dirty="0">
                <a:latin typeface="Times New Roman"/>
                <a:cs typeface="Times New Roman"/>
              </a:rPr>
              <a:t>Shigellosis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Arial"/>
              <a:buChar char=""/>
            </a:pPr>
            <a:endParaRPr sz="3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100" dirty="0">
                <a:latin typeface="Times New Roman"/>
                <a:cs typeface="Times New Roman"/>
              </a:rPr>
              <a:t>pneumococcal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HUS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628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6445" y="316738"/>
            <a:ext cx="3533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Acute</a:t>
            </a:r>
            <a:r>
              <a:rPr spc="-30" dirty="0"/>
              <a:t> </a:t>
            </a:r>
            <a:r>
              <a:rPr spc="-5" dirty="0"/>
              <a:t>renal</a:t>
            </a:r>
            <a:r>
              <a:rPr spc="-35" dirty="0"/>
              <a:t> </a:t>
            </a:r>
            <a:r>
              <a:rPr spc="-5" dirty="0"/>
              <a:t>failure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30910"/>
            <a:ext cx="7938134" cy="4020973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Sudden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decrease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renal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Acute </a:t>
            </a:r>
            <a:r>
              <a:rPr sz="2400" spc="-10" dirty="0">
                <a:latin typeface="Calibri"/>
                <a:cs typeface="Calibri"/>
              </a:rPr>
              <a:t>renal </a:t>
            </a:r>
            <a:r>
              <a:rPr sz="2400" spc="-15" dirty="0">
                <a:latin typeface="Calibri"/>
                <a:cs typeface="Calibri"/>
              </a:rPr>
              <a:t>failure may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i="1" dirty="0">
                <a:latin typeface="Calibri"/>
                <a:cs typeface="Calibri"/>
              </a:rPr>
              <a:t>pre-renal, </a:t>
            </a:r>
            <a:r>
              <a:rPr sz="2400" i="1" spc="-5" dirty="0">
                <a:latin typeface="Calibri"/>
                <a:cs typeface="Calibri"/>
              </a:rPr>
              <a:t>intra-renal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i="1" spc="-5" dirty="0">
                <a:latin typeface="Calibri"/>
                <a:cs typeface="Calibri"/>
              </a:rPr>
              <a:t>post-renal </a:t>
            </a:r>
            <a:r>
              <a:rPr sz="2400" i="1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nature.</a:t>
            </a:r>
            <a:r>
              <a:rPr sz="2400" dirty="0">
                <a:latin typeface="Calibri"/>
                <a:cs typeface="Calibri"/>
              </a:rPr>
              <a:t> </a:t>
            </a:r>
            <a:endParaRPr lang="en-US" sz="2400" dirty="0" smtClean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 smtClean="0">
                <a:latin typeface="Calibri"/>
                <a:cs typeface="Calibri"/>
              </a:rPr>
              <a:t>Acute</a:t>
            </a:r>
            <a:r>
              <a:rPr sz="2400" spc="-35" dirty="0" smtClean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renal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</a:t>
            </a:r>
            <a:r>
              <a:rPr sz="2400" dirty="0">
                <a:latin typeface="Calibri"/>
                <a:cs typeface="Calibri"/>
              </a:rPr>
              <a:t> is </a:t>
            </a:r>
            <a:r>
              <a:rPr sz="2400" spc="-10" dirty="0">
                <a:latin typeface="Calibri"/>
                <a:cs typeface="Calibri"/>
              </a:rPr>
              <a:t>often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reversible</a:t>
            </a:r>
            <a:r>
              <a:rPr sz="2400" spc="-5" dirty="0">
                <a:latin typeface="Calibri"/>
                <a:cs typeface="Calibri"/>
              </a:rPr>
              <a:t> 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long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permanent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injury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kidney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 not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occurred.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i="1" spc="-10" dirty="0">
                <a:latin typeface="Calibri"/>
                <a:cs typeface="Calibri"/>
              </a:rPr>
              <a:t>Manifestations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Oliguria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(reduced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urine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output)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Possible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edema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fluid </a:t>
            </a:r>
            <a:r>
              <a:rPr sz="2000" spc="-10" dirty="0">
                <a:latin typeface="Calibri"/>
                <a:cs typeface="Calibri"/>
              </a:rPr>
              <a:t>retention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5" dirty="0">
                <a:latin typeface="Calibri"/>
                <a:cs typeface="Calibri"/>
              </a:rPr>
              <a:t>Elevated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blood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urea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nitrogen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levels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(BUN)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serum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creatinine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Alterations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serum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electrolytes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030" y="0"/>
            <a:ext cx="9146173" cy="102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424180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spc="-5" dirty="0">
                <a:latin typeface="Carlito"/>
                <a:cs typeface="Carlito"/>
              </a:rPr>
              <a:t>Plasma</a:t>
            </a:r>
            <a:r>
              <a:rPr b="1" i="1" spc="-95" dirty="0">
                <a:latin typeface="Carlito"/>
                <a:cs typeface="Carlito"/>
              </a:rPr>
              <a:t> </a:t>
            </a:r>
            <a:r>
              <a:rPr b="1" i="1" spc="-10" dirty="0">
                <a:latin typeface="Carlito"/>
                <a:cs typeface="Carlito"/>
              </a:rPr>
              <a:t>Therapy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866642"/>
            <a:ext cx="6890384" cy="358838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4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114" dirty="0">
                <a:latin typeface="Times New Roman"/>
                <a:cs typeface="Times New Roman"/>
              </a:rPr>
              <a:t>In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aHUS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due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to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720090" lvl="1" indent="-314960">
              <a:lnSpc>
                <a:spcPct val="100000"/>
              </a:lnSpc>
              <a:spcBef>
                <a:spcPts val="585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720725" algn="l"/>
              </a:tabLst>
            </a:pPr>
            <a:r>
              <a:rPr sz="2400" spc="114" dirty="0">
                <a:latin typeface="Times New Roman"/>
                <a:cs typeface="Times New Roman"/>
              </a:rPr>
              <a:t>complement </a:t>
            </a:r>
            <a:r>
              <a:rPr sz="2400" spc="70" dirty="0">
                <a:latin typeface="Times New Roman"/>
                <a:cs typeface="Times New Roman"/>
              </a:rPr>
              <a:t>factor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abnormality</a:t>
            </a:r>
            <a:endParaRPr sz="24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653415" algn="l"/>
              </a:tabLst>
            </a:pPr>
            <a:r>
              <a:rPr sz="2400" spc="-114" dirty="0">
                <a:latin typeface="Times New Roman"/>
                <a:cs typeface="Times New Roman"/>
              </a:rPr>
              <a:t>ADAMTS13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deficiency</a:t>
            </a:r>
            <a:endParaRPr sz="2400">
              <a:latin typeface="Times New Roman"/>
              <a:cs typeface="Times New Roman"/>
            </a:endParaRPr>
          </a:p>
          <a:p>
            <a:pPr marL="680085">
              <a:lnSpc>
                <a:spcPct val="100000"/>
              </a:lnSpc>
              <a:spcBef>
                <a:spcPts val="530"/>
              </a:spcBef>
              <a:tabLst>
                <a:tab pos="927100" algn="l"/>
              </a:tabLst>
            </a:pPr>
            <a:r>
              <a:rPr sz="1450" spc="-370" dirty="0">
                <a:solidFill>
                  <a:srgbClr val="009DD9"/>
                </a:solidFill>
                <a:latin typeface="Arial"/>
                <a:cs typeface="Arial"/>
              </a:rPr>
              <a:t>	</a:t>
            </a:r>
            <a:r>
              <a:rPr sz="2100" spc="75" dirty="0">
                <a:latin typeface="Times New Roman"/>
                <a:cs typeface="Times New Roman"/>
              </a:rPr>
              <a:t>The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replacement</a:t>
            </a:r>
            <a:r>
              <a:rPr sz="2100" spc="-12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of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the</a:t>
            </a:r>
            <a:r>
              <a:rPr sz="2100" spc="-114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deficient</a:t>
            </a:r>
            <a:r>
              <a:rPr sz="2100" spc="-80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factor</a:t>
            </a:r>
            <a:r>
              <a:rPr sz="2100" spc="-114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with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FFP</a:t>
            </a:r>
            <a:endParaRPr sz="21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9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15" dirty="0">
                <a:latin typeface="Times New Roman"/>
                <a:cs typeface="Times New Roman"/>
              </a:rPr>
              <a:t>Daily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plasma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infusions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(</a:t>
            </a:r>
            <a:r>
              <a:rPr sz="2600" spc="-100" dirty="0">
                <a:solidFill>
                  <a:srgbClr val="00AFEF"/>
                </a:solidFill>
                <a:latin typeface="Times New Roman"/>
                <a:cs typeface="Times New Roman"/>
              </a:rPr>
              <a:t>10</a:t>
            </a:r>
            <a:r>
              <a:rPr sz="2600" spc="-3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to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30" dirty="0">
                <a:solidFill>
                  <a:srgbClr val="C00000"/>
                </a:solidFill>
                <a:latin typeface="Times New Roman"/>
                <a:cs typeface="Times New Roman"/>
              </a:rPr>
              <a:t>20</a:t>
            </a:r>
            <a:r>
              <a:rPr sz="26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mL/kg/day)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AD0D9"/>
              </a:buClr>
              <a:buFont typeface="Arial"/>
              <a:buChar char=""/>
            </a:pPr>
            <a:endParaRPr sz="375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50" dirty="0">
                <a:latin typeface="Times New Roman"/>
                <a:cs typeface="Times New Roman"/>
              </a:rPr>
              <a:t>Exchange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1.5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times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plasma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volume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(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i="1" spc="-135" dirty="0">
                <a:solidFill>
                  <a:srgbClr val="00AF50"/>
                </a:solidFill>
                <a:latin typeface="Georgia"/>
                <a:cs typeface="Georgia"/>
              </a:rPr>
              <a:t>60</a:t>
            </a:r>
            <a:r>
              <a:rPr sz="2600" i="1" spc="-15" dirty="0">
                <a:solidFill>
                  <a:srgbClr val="00AF50"/>
                </a:solidFill>
                <a:latin typeface="Georgia"/>
                <a:cs typeface="Georgia"/>
              </a:rPr>
              <a:t> </a:t>
            </a:r>
            <a:r>
              <a:rPr sz="2600" i="1" spc="-20" dirty="0">
                <a:solidFill>
                  <a:srgbClr val="00AF50"/>
                </a:solidFill>
                <a:latin typeface="Georgia"/>
                <a:cs typeface="Georgia"/>
              </a:rPr>
              <a:t>to</a:t>
            </a:r>
            <a:r>
              <a:rPr sz="2600" i="1" spc="-15" dirty="0">
                <a:solidFill>
                  <a:srgbClr val="00AF50"/>
                </a:solidFill>
                <a:latin typeface="Georgia"/>
                <a:cs typeface="Georgia"/>
              </a:rPr>
              <a:t> </a:t>
            </a:r>
            <a:r>
              <a:rPr sz="2600" i="1" spc="-320" dirty="0">
                <a:solidFill>
                  <a:srgbClr val="00AF50"/>
                </a:solidFill>
                <a:latin typeface="Georgia"/>
                <a:cs typeface="Georgia"/>
              </a:rPr>
              <a:t>75 </a:t>
            </a:r>
            <a:r>
              <a:rPr sz="2600" i="1" spc="-320" dirty="0">
                <a:latin typeface="Georgia"/>
                <a:cs typeface="Georgia"/>
              </a:rPr>
              <a:t> </a:t>
            </a:r>
            <a:r>
              <a:rPr sz="2600" i="1" spc="-150" dirty="0">
                <a:latin typeface="Georgia"/>
                <a:cs typeface="Georgia"/>
              </a:rPr>
              <a:t>mL/kg/day) </a:t>
            </a:r>
            <a:r>
              <a:rPr sz="2600" i="1" spc="-85" dirty="0">
                <a:latin typeface="Georgia"/>
                <a:cs typeface="Georgia"/>
              </a:rPr>
              <a:t>using</a:t>
            </a:r>
            <a:r>
              <a:rPr sz="2600" i="1" spc="114" dirty="0">
                <a:latin typeface="Georgia"/>
                <a:cs typeface="Georgia"/>
              </a:rPr>
              <a:t> </a:t>
            </a:r>
            <a:r>
              <a:rPr sz="2600" i="1" spc="-160" dirty="0">
                <a:latin typeface="Georgia"/>
                <a:cs typeface="Georgia"/>
              </a:rPr>
              <a:t>FFP</a:t>
            </a:r>
            <a:endParaRPr sz="26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773030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030" y="0"/>
            <a:ext cx="9146173" cy="102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376999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spc="-10" dirty="0">
                <a:latin typeface="Carlito"/>
                <a:cs typeface="Carlito"/>
              </a:rPr>
              <a:t>Miscellaneous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947418"/>
            <a:ext cx="7634605" cy="300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686435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114" dirty="0">
                <a:latin typeface="Times New Roman"/>
                <a:cs typeface="Times New Roman"/>
              </a:rPr>
              <a:t>In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infants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with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HUS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associated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with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cobalamin  </a:t>
            </a:r>
            <a:r>
              <a:rPr sz="2600" spc="90" dirty="0">
                <a:latin typeface="Times New Roman"/>
                <a:cs typeface="Times New Roman"/>
              </a:rPr>
              <a:t>abnormalities:</a:t>
            </a:r>
            <a:endParaRPr sz="2600">
              <a:latin typeface="Times New Roman"/>
              <a:cs typeface="Times New Roman"/>
            </a:endParaRPr>
          </a:p>
          <a:p>
            <a:pPr marL="721360" lvl="1" indent="-316230">
              <a:lnSpc>
                <a:spcPct val="100000"/>
              </a:lnSpc>
              <a:spcBef>
                <a:spcPts val="585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721995" algn="l"/>
              </a:tabLst>
            </a:pPr>
            <a:r>
              <a:rPr sz="2400" spc="105" dirty="0">
                <a:latin typeface="Times New Roman"/>
                <a:cs typeface="Times New Roman"/>
              </a:rPr>
              <a:t>Treatment </a:t>
            </a:r>
            <a:r>
              <a:rPr sz="2400" spc="100" dirty="0">
                <a:latin typeface="Times New Roman"/>
                <a:cs typeface="Times New Roman"/>
              </a:rPr>
              <a:t>with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hydroxycobalamin</a:t>
            </a:r>
            <a:endParaRPr sz="2400">
              <a:latin typeface="Times New Roman"/>
              <a:cs typeface="Times New Roman"/>
            </a:endParaRPr>
          </a:p>
          <a:p>
            <a:pPr marL="727710" lvl="1" indent="-322580">
              <a:lnSpc>
                <a:spcPct val="100000"/>
              </a:lnSpc>
              <a:spcBef>
                <a:spcPts val="575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728345" algn="l"/>
              </a:tabLst>
            </a:pPr>
            <a:r>
              <a:rPr sz="2400" spc="90" dirty="0">
                <a:latin typeface="Times New Roman"/>
                <a:cs typeface="Times New Roman"/>
              </a:rPr>
              <a:t>Oral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betaine</a:t>
            </a:r>
            <a:endParaRPr sz="2400">
              <a:latin typeface="Times New Roman"/>
              <a:cs typeface="Times New Roman"/>
            </a:endParaRPr>
          </a:p>
          <a:p>
            <a:pPr marL="727710" lvl="1" indent="-322580">
              <a:lnSpc>
                <a:spcPct val="100000"/>
              </a:lnSpc>
              <a:spcBef>
                <a:spcPts val="580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728345" algn="l"/>
              </a:tabLst>
            </a:pPr>
            <a:r>
              <a:rPr sz="2400" spc="5" dirty="0">
                <a:latin typeface="Times New Roman"/>
                <a:cs typeface="Times New Roman"/>
              </a:rPr>
              <a:t>Folic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acid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80" dirty="0">
                <a:latin typeface="Times New Roman"/>
                <a:cs typeface="Times New Roman"/>
              </a:rPr>
              <a:t>Normalizes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metabolic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abnormalities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can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help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to  </a:t>
            </a:r>
            <a:r>
              <a:rPr sz="2600" spc="105" dirty="0">
                <a:latin typeface="Times New Roman"/>
                <a:cs typeface="Times New Roman"/>
              </a:rPr>
              <a:t>prevent </a:t>
            </a:r>
            <a:r>
              <a:rPr sz="2600" spc="125" dirty="0">
                <a:latin typeface="Times New Roman"/>
                <a:cs typeface="Times New Roman"/>
              </a:rPr>
              <a:t>further</a:t>
            </a:r>
            <a:r>
              <a:rPr sz="2600" spc="-395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episodes.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34993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030" y="0"/>
            <a:ext cx="9146173" cy="102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197929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CONTI..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947418"/>
            <a:ext cx="7870190" cy="2063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114" dirty="0">
                <a:latin typeface="Times New Roman"/>
                <a:cs typeface="Times New Roman"/>
              </a:rPr>
              <a:t>In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patients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with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persistent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ADAMTS13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antibodies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and  </a:t>
            </a:r>
            <a:r>
              <a:rPr sz="2600" spc="120" dirty="0">
                <a:latin typeface="Times New Roman"/>
                <a:cs typeface="Times New Roman"/>
              </a:rPr>
              <a:t>poor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response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to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plasma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exchange:</a:t>
            </a:r>
            <a:endParaRPr sz="2600">
              <a:latin typeface="Times New Roman"/>
              <a:cs typeface="Times New Roman"/>
            </a:endParaRPr>
          </a:p>
          <a:p>
            <a:pPr marL="652780" marR="459105" lvl="1" indent="-247650">
              <a:lnSpc>
                <a:spcPct val="100000"/>
              </a:lnSpc>
              <a:spcBef>
                <a:spcPts val="585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728345" algn="l"/>
                <a:tab pos="4591050" algn="l"/>
              </a:tabLst>
            </a:pPr>
            <a:r>
              <a:rPr dirty="0"/>
              <a:t>	</a:t>
            </a:r>
            <a:r>
              <a:rPr sz="2400" spc="90" dirty="0">
                <a:latin typeface="Times New Roman"/>
                <a:cs typeface="Times New Roman"/>
              </a:rPr>
              <a:t>Immunosuppressive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therapy	with </a:t>
            </a:r>
            <a:r>
              <a:rPr sz="2400" spc="95" dirty="0">
                <a:latin typeface="Times New Roman"/>
                <a:cs typeface="Times New Roman"/>
              </a:rPr>
              <a:t>high </a:t>
            </a:r>
            <a:r>
              <a:rPr sz="2400" spc="90" dirty="0">
                <a:latin typeface="Times New Roman"/>
                <a:cs typeface="Times New Roman"/>
              </a:rPr>
              <a:t>dose  </a:t>
            </a:r>
            <a:r>
              <a:rPr sz="2400" spc="100" dirty="0">
                <a:latin typeface="Times New Roman"/>
                <a:cs typeface="Times New Roman"/>
              </a:rPr>
              <a:t>steroids/cyclophosphamide/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cyclosporin/rituximab</a:t>
            </a:r>
            <a:endParaRPr sz="2400">
              <a:latin typeface="Times New Roman"/>
              <a:cs typeface="Times New Roman"/>
            </a:endParaRPr>
          </a:p>
          <a:p>
            <a:pPr marL="727710" lvl="1" indent="-322580">
              <a:lnSpc>
                <a:spcPct val="100000"/>
              </a:lnSpc>
              <a:spcBef>
                <a:spcPts val="575"/>
              </a:spcBef>
              <a:buClr>
                <a:srgbClr val="0A5293"/>
              </a:buClr>
              <a:buSzPct val="85416"/>
              <a:buFont typeface="Arial"/>
              <a:buChar char=""/>
              <a:tabLst>
                <a:tab pos="728345" algn="l"/>
              </a:tabLst>
            </a:pPr>
            <a:r>
              <a:rPr sz="2400" spc="70" dirty="0">
                <a:latin typeface="Times New Roman"/>
                <a:cs typeface="Times New Roman"/>
              </a:rPr>
              <a:t>Splenectomy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3295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030" y="0"/>
            <a:ext cx="9146173" cy="102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257238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Carlito"/>
                <a:cs typeface="Carlito"/>
              </a:rPr>
              <a:t>Prognosis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883409"/>
            <a:ext cx="7794625" cy="400240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86385" marR="371475" indent="-274320">
              <a:lnSpc>
                <a:spcPts val="2310"/>
              </a:lnSpc>
              <a:spcBef>
                <a:spcPts val="65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sz="2400" spc="140" dirty="0">
                <a:latin typeface="Times New Roman"/>
                <a:cs typeface="Times New Roman"/>
              </a:rPr>
              <a:t>With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aggressive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treatment,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more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than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90%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survive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the  </a:t>
            </a:r>
            <a:r>
              <a:rPr sz="2400" spc="105" dirty="0">
                <a:latin typeface="Times New Roman"/>
                <a:cs typeface="Times New Roman"/>
              </a:rPr>
              <a:t>acute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phase.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356870" algn="l"/>
                <a:tab pos="357505" algn="l"/>
              </a:tabLst>
            </a:pPr>
            <a:r>
              <a:rPr sz="2400" spc="85" dirty="0">
                <a:latin typeface="Times New Roman"/>
                <a:cs typeface="Times New Roman"/>
              </a:rPr>
              <a:t>About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9%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may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develop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end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stage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renal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disease.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2300"/>
              </a:lnSpc>
              <a:spcBef>
                <a:spcPts val="56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356870" algn="l"/>
                <a:tab pos="357505" algn="l"/>
                <a:tab pos="3305810" algn="l"/>
              </a:tabLst>
            </a:pPr>
            <a:r>
              <a:rPr dirty="0"/>
              <a:t>	</a:t>
            </a:r>
            <a:r>
              <a:rPr sz="2400" spc="85" dirty="0">
                <a:latin typeface="Times New Roman"/>
                <a:cs typeface="Times New Roman"/>
              </a:rPr>
              <a:t>About </a:t>
            </a:r>
            <a:r>
              <a:rPr sz="2400" spc="114" dirty="0">
                <a:latin typeface="Times New Roman"/>
                <a:cs typeface="Times New Roman"/>
              </a:rPr>
              <a:t>one-third </a:t>
            </a:r>
            <a:r>
              <a:rPr sz="2400" spc="20" dirty="0">
                <a:latin typeface="Times New Roman"/>
                <a:cs typeface="Times New Roman"/>
              </a:rPr>
              <a:t>of </a:t>
            </a:r>
            <a:r>
              <a:rPr sz="2400" spc="100" dirty="0">
                <a:latin typeface="Times New Roman"/>
                <a:cs typeface="Times New Roman"/>
              </a:rPr>
              <a:t>persons with </a:t>
            </a:r>
            <a:r>
              <a:rPr sz="2400" spc="30" dirty="0">
                <a:latin typeface="Times New Roman"/>
                <a:cs typeface="Times New Roman"/>
              </a:rPr>
              <a:t>HUS </a:t>
            </a:r>
            <a:r>
              <a:rPr sz="2400" spc="50" dirty="0">
                <a:latin typeface="Times New Roman"/>
                <a:cs typeface="Times New Roman"/>
              </a:rPr>
              <a:t>have </a:t>
            </a:r>
            <a:r>
              <a:rPr sz="2400" spc="114" dirty="0">
                <a:latin typeface="Times New Roman"/>
                <a:cs typeface="Times New Roman"/>
              </a:rPr>
              <a:t>abnormal  </a:t>
            </a:r>
            <a:r>
              <a:rPr sz="2400" spc="80" dirty="0">
                <a:latin typeface="Times New Roman"/>
                <a:cs typeface="Times New Roman"/>
              </a:rPr>
              <a:t>kidney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function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many	</a:t>
            </a:r>
            <a:r>
              <a:rPr sz="2400" spc="40" dirty="0">
                <a:latin typeface="Times New Roman"/>
                <a:cs typeface="Times New Roman"/>
              </a:rPr>
              <a:t>years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later,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few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require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long-  </a:t>
            </a:r>
            <a:r>
              <a:rPr sz="2400" spc="140" dirty="0">
                <a:latin typeface="Times New Roman"/>
                <a:cs typeface="Times New Roman"/>
              </a:rPr>
              <a:t>term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dialysis.</a:t>
            </a:r>
            <a:endParaRPr sz="2400">
              <a:latin typeface="Times New Roman"/>
              <a:cs typeface="Times New Roman"/>
            </a:endParaRPr>
          </a:p>
          <a:p>
            <a:pPr marL="286385" marR="561340" indent="-274320">
              <a:lnSpc>
                <a:spcPts val="2300"/>
              </a:lnSpc>
              <a:spcBef>
                <a:spcPts val="59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356870" algn="l"/>
                <a:tab pos="357505" algn="l"/>
              </a:tabLst>
            </a:pPr>
            <a:r>
              <a:rPr dirty="0"/>
              <a:t>	</a:t>
            </a:r>
            <a:r>
              <a:rPr sz="2400" spc="100" dirty="0">
                <a:latin typeface="Times New Roman"/>
                <a:cs typeface="Times New Roman"/>
              </a:rPr>
              <a:t>Another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8%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persons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HUS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have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other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lifelong  </a:t>
            </a:r>
            <a:r>
              <a:rPr sz="2400" spc="75" dirty="0">
                <a:latin typeface="Times New Roman"/>
                <a:cs typeface="Times New Roman"/>
              </a:rPr>
              <a:t>complications, </a:t>
            </a:r>
            <a:r>
              <a:rPr sz="2400" spc="105" dirty="0">
                <a:latin typeface="Times New Roman"/>
                <a:cs typeface="Times New Roman"/>
              </a:rPr>
              <a:t>such </a:t>
            </a:r>
            <a:r>
              <a:rPr sz="2400" spc="60" dirty="0">
                <a:latin typeface="Times New Roman"/>
                <a:cs typeface="Times New Roman"/>
              </a:rPr>
              <a:t>as</a:t>
            </a:r>
            <a:r>
              <a:rPr sz="2400" spc="-37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35"/>
              </a:spcBef>
              <a:buClr>
                <a:srgbClr val="0A5293"/>
              </a:buClr>
              <a:buSzPct val="84090"/>
              <a:buFont typeface="Arial"/>
              <a:buChar char=""/>
              <a:tabLst>
                <a:tab pos="653415" algn="l"/>
              </a:tabLst>
            </a:pPr>
            <a:r>
              <a:rPr sz="2200" spc="80" dirty="0">
                <a:latin typeface="Times New Roman"/>
                <a:cs typeface="Times New Roman"/>
              </a:rPr>
              <a:t>High </a:t>
            </a:r>
            <a:r>
              <a:rPr sz="2200" spc="85" dirty="0">
                <a:latin typeface="Times New Roman"/>
                <a:cs typeface="Times New Roman"/>
              </a:rPr>
              <a:t>blood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spc="75" dirty="0">
                <a:latin typeface="Times New Roman"/>
                <a:cs typeface="Times New Roman"/>
              </a:rPr>
              <a:t>pressure</a:t>
            </a:r>
            <a:endParaRPr sz="22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buClr>
                <a:srgbClr val="0A5293"/>
              </a:buClr>
              <a:buSzPct val="84090"/>
              <a:buFont typeface="Arial"/>
              <a:buChar char=""/>
              <a:tabLst>
                <a:tab pos="653415" algn="l"/>
              </a:tabLst>
            </a:pPr>
            <a:r>
              <a:rPr sz="2200" spc="45" dirty="0">
                <a:latin typeface="Times New Roman"/>
                <a:cs typeface="Times New Roman"/>
              </a:rPr>
              <a:t>Seizures</a:t>
            </a:r>
            <a:endParaRPr sz="22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buClr>
                <a:srgbClr val="0A5293"/>
              </a:buClr>
              <a:buSzPct val="84090"/>
              <a:buFont typeface="Arial"/>
              <a:buChar char=""/>
              <a:tabLst>
                <a:tab pos="653415" algn="l"/>
              </a:tabLst>
            </a:pPr>
            <a:r>
              <a:rPr sz="2200" spc="50" dirty="0">
                <a:latin typeface="Times New Roman"/>
                <a:cs typeface="Times New Roman"/>
              </a:rPr>
              <a:t>Blindness</a:t>
            </a:r>
            <a:endParaRPr sz="22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buClr>
                <a:srgbClr val="0A5293"/>
              </a:buClr>
              <a:buSzPct val="84090"/>
              <a:buFont typeface="Arial"/>
              <a:buChar char=""/>
              <a:tabLst>
                <a:tab pos="653415" algn="l"/>
              </a:tabLst>
            </a:pPr>
            <a:r>
              <a:rPr sz="2200" spc="25" dirty="0">
                <a:latin typeface="Times New Roman"/>
                <a:cs typeface="Times New Roman"/>
              </a:rPr>
              <a:t>Paralysis</a:t>
            </a:r>
            <a:endParaRPr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20014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030" y="0"/>
            <a:ext cx="9146173" cy="1028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75305" y="1031494"/>
            <a:ext cx="3992879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rlito"/>
                <a:cs typeface="Carlito"/>
              </a:rPr>
              <a:t>KEY</a:t>
            </a:r>
            <a:r>
              <a:rPr b="1" spc="-95" dirty="0">
                <a:latin typeface="Carlito"/>
                <a:cs typeface="Carlito"/>
              </a:rPr>
              <a:t> </a:t>
            </a:r>
            <a:r>
              <a:rPr b="1" spc="-30" dirty="0">
                <a:latin typeface="Carlito"/>
                <a:cs typeface="Carlito"/>
              </a:rPr>
              <a:t>MESSAGES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947418"/>
            <a:ext cx="8014970" cy="38309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969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80" dirty="0">
                <a:latin typeface="Times New Roman"/>
                <a:cs typeface="Times New Roman"/>
              </a:rPr>
              <a:t>Good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14" dirty="0">
                <a:solidFill>
                  <a:srgbClr val="00AF50"/>
                </a:solidFill>
                <a:latin typeface="Times New Roman"/>
                <a:cs typeface="Times New Roman"/>
              </a:rPr>
              <a:t>sanitation</a:t>
            </a:r>
            <a:r>
              <a:rPr sz="2600" spc="-1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25" dirty="0">
                <a:solidFill>
                  <a:srgbClr val="00AFEF"/>
                </a:solidFill>
                <a:latin typeface="Times New Roman"/>
                <a:cs typeface="Times New Roman"/>
              </a:rPr>
              <a:t>maintenance</a:t>
            </a:r>
            <a:r>
              <a:rPr sz="2600" spc="-13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600" spc="20" dirty="0">
                <a:solidFill>
                  <a:srgbClr val="00AFEF"/>
                </a:solidFill>
                <a:latin typeface="Times New Roman"/>
                <a:cs typeface="Times New Roman"/>
              </a:rPr>
              <a:t>of</a:t>
            </a:r>
            <a:r>
              <a:rPr sz="2600" spc="4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600" spc="70" dirty="0">
                <a:solidFill>
                  <a:srgbClr val="00AFEF"/>
                </a:solidFill>
                <a:latin typeface="Times New Roman"/>
                <a:cs typeface="Times New Roman"/>
              </a:rPr>
              <a:t>food</a:t>
            </a:r>
            <a:r>
              <a:rPr sz="2600" spc="-2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600" spc="65" dirty="0">
                <a:solidFill>
                  <a:srgbClr val="00AFEF"/>
                </a:solidFill>
                <a:latin typeface="Times New Roman"/>
                <a:cs typeface="Times New Roman"/>
              </a:rPr>
              <a:t>hygiene</a:t>
            </a:r>
            <a:r>
              <a:rPr sz="2600" spc="-10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can  </a:t>
            </a:r>
            <a:r>
              <a:rPr sz="2600" spc="105" dirty="0">
                <a:latin typeface="Times New Roman"/>
                <a:cs typeface="Times New Roman"/>
              </a:rPr>
              <a:t>prevent </a:t>
            </a:r>
            <a:r>
              <a:rPr sz="2600" spc="110" dirty="0">
                <a:solidFill>
                  <a:srgbClr val="C00000"/>
                </a:solidFill>
                <a:latin typeface="Times New Roman"/>
                <a:cs typeface="Times New Roman"/>
              </a:rPr>
              <a:t>diarrhea</a:t>
            </a:r>
            <a:r>
              <a:rPr sz="2600" spc="-4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spc="85" dirty="0">
                <a:solidFill>
                  <a:srgbClr val="C00000"/>
                </a:solidFill>
                <a:latin typeface="Times New Roman"/>
                <a:cs typeface="Times New Roman"/>
              </a:rPr>
              <a:t>associated </a:t>
            </a:r>
            <a:r>
              <a:rPr sz="2600" spc="35" dirty="0">
                <a:solidFill>
                  <a:srgbClr val="C00000"/>
                </a:solidFill>
                <a:latin typeface="Times New Roman"/>
                <a:cs typeface="Times New Roman"/>
              </a:rPr>
              <a:t>HUS</a:t>
            </a:r>
            <a:r>
              <a:rPr sz="2600" spc="3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75" dirty="0">
                <a:solidFill>
                  <a:srgbClr val="00AF50"/>
                </a:solidFill>
                <a:latin typeface="Times New Roman"/>
                <a:cs typeface="Times New Roman"/>
              </a:rPr>
              <a:t>Supportive</a:t>
            </a:r>
            <a:r>
              <a:rPr sz="2600" spc="-17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600" spc="75" dirty="0">
                <a:solidFill>
                  <a:srgbClr val="00AF50"/>
                </a:solidFill>
                <a:latin typeface="Times New Roman"/>
                <a:cs typeface="Times New Roman"/>
              </a:rPr>
              <a:t>care</a:t>
            </a:r>
            <a:r>
              <a:rPr sz="2600" spc="-1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with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early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30" dirty="0">
                <a:solidFill>
                  <a:srgbClr val="FF0000"/>
                </a:solidFill>
                <a:latin typeface="Times New Roman"/>
                <a:cs typeface="Times New Roman"/>
              </a:rPr>
              <a:t>dialysis</a:t>
            </a:r>
            <a:r>
              <a:rPr sz="26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135" dirty="0">
                <a:solidFill>
                  <a:srgbClr val="FF0000"/>
                </a:solidFill>
                <a:latin typeface="Times New Roman"/>
                <a:cs typeface="Times New Roman"/>
              </a:rPr>
              <a:t>support</a:t>
            </a:r>
            <a:r>
              <a:rPr sz="26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remains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the  </a:t>
            </a:r>
            <a:r>
              <a:rPr sz="2600" spc="114" dirty="0">
                <a:latin typeface="Times New Roman"/>
                <a:cs typeface="Times New Roman"/>
              </a:rPr>
              <a:t>cornerstone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management.</a:t>
            </a:r>
            <a:endParaRPr sz="2600">
              <a:latin typeface="Times New Roman"/>
              <a:cs typeface="Times New Roman"/>
            </a:endParaRPr>
          </a:p>
          <a:p>
            <a:pPr marL="286385" marR="12827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367665" algn="l"/>
                <a:tab pos="368300" algn="l"/>
              </a:tabLst>
            </a:pPr>
            <a:r>
              <a:rPr dirty="0"/>
              <a:t>	</a:t>
            </a:r>
            <a:r>
              <a:rPr sz="2600" spc="65" dirty="0">
                <a:latin typeface="Times New Roman"/>
                <a:cs typeface="Times New Roman"/>
              </a:rPr>
              <a:t>Non-infective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atypical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HUS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should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be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treated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rapidly  </a:t>
            </a:r>
            <a:r>
              <a:rPr sz="2600" spc="110" dirty="0">
                <a:latin typeface="Times New Roman"/>
                <a:cs typeface="Times New Roman"/>
              </a:rPr>
              <a:t>with </a:t>
            </a:r>
            <a:r>
              <a:rPr sz="2600" spc="100" dirty="0">
                <a:solidFill>
                  <a:srgbClr val="001F5F"/>
                </a:solidFill>
                <a:latin typeface="Times New Roman"/>
                <a:cs typeface="Times New Roman"/>
              </a:rPr>
              <a:t>plasma</a:t>
            </a:r>
            <a:r>
              <a:rPr sz="2600" spc="-3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60" dirty="0">
                <a:solidFill>
                  <a:srgbClr val="001F5F"/>
                </a:solidFill>
                <a:latin typeface="Times New Roman"/>
                <a:cs typeface="Times New Roman"/>
              </a:rPr>
              <a:t>therapy</a:t>
            </a:r>
            <a:r>
              <a:rPr sz="2600" spc="6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441959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367665" algn="l"/>
                <a:tab pos="368300" algn="l"/>
              </a:tabLst>
            </a:pPr>
            <a:r>
              <a:rPr dirty="0"/>
              <a:t>	</a:t>
            </a:r>
            <a:r>
              <a:rPr sz="2600" spc="35" dirty="0">
                <a:latin typeface="Times New Roman"/>
                <a:cs typeface="Times New Roman"/>
              </a:rPr>
              <a:t>Efforts </a:t>
            </a:r>
            <a:r>
              <a:rPr sz="2600" spc="120" dirty="0">
                <a:latin typeface="Times New Roman"/>
                <a:cs typeface="Times New Roman"/>
              </a:rPr>
              <a:t>should </a:t>
            </a:r>
            <a:r>
              <a:rPr sz="2600" spc="114" dirty="0">
                <a:latin typeface="Times New Roman"/>
                <a:cs typeface="Times New Roman"/>
              </a:rPr>
              <a:t>be </a:t>
            </a:r>
            <a:r>
              <a:rPr sz="2600" spc="145" dirty="0">
                <a:latin typeface="Times New Roman"/>
                <a:cs typeface="Times New Roman"/>
              </a:rPr>
              <a:t>made </a:t>
            </a:r>
            <a:r>
              <a:rPr sz="2600" spc="130" dirty="0">
                <a:latin typeface="Times New Roman"/>
                <a:cs typeface="Times New Roman"/>
              </a:rPr>
              <a:t>to </a:t>
            </a:r>
            <a:r>
              <a:rPr sz="2600" spc="105" dirty="0">
                <a:latin typeface="Times New Roman"/>
                <a:cs typeface="Times New Roman"/>
              </a:rPr>
              <a:t>make </a:t>
            </a:r>
            <a:r>
              <a:rPr sz="2600" spc="155" dirty="0">
                <a:latin typeface="Times New Roman"/>
                <a:cs typeface="Times New Roman"/>
              </a:rPr>
              <a:t>an </a:t>
            </a:r>
            <a:r>
              <a:rPr sz="2600" spc="60" dirty="0">
                <a:latin typeface="Times New Roman"/>
                <a:cs typeface="Times New Roman"/>
              </a:rPr>
              <a:t>etiological  </a:t>
            </a:r>
            <a:r>
              <a:rPr sz="2600" spc="75" dirty="0">
                <a:latin typeface="Times New Roman"/>
                <a:cs typeface="Times New Roman"/>
              </a:rPr>
              <a:t>diagnosis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in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cases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65" dirty="0">
                <a:solidFill>
                  <a:srgbClr val="C00000"/>
                </a:solidFill>
                <a:latin typeface="Times New Roman"/>
                <a:cs typeface="Times New Roman"/>
              </a:rPr>
              <a:t>atypical</a:t>
            </a:r>
            <a:r>
              <a:rPr sz="26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spc="35" dirty="0">
                <a:solidFill>
                  <a:srgbClr val="C00000"/>
                </a:solidFill>
                <a:latin typeface="Times New Roman"/>
                <a:cs typeface="Times New Roman"/>
              </a:rPr>
              <a:t>HUS</a:t>
            </a:r>
            <a:r>
              <a:rPr sz="2600" spc="-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as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treatment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and  </a:t>
            </a:r>
            <a:r>
              <a:rPr sz="2600" spc="85" dirty="0">
                <a:latin typeface="Times New Roman"/>
                <a:cs typeface="Times New Roman"/>
              </a:rPr>
              <a:t>prognosis </a:t>
            </a:r>
            <a:r>
              <a:rPr sz="2600" spc="25" dirty="0">
                <a:latin typeface="Times New Roman"/>
                <a:cs typeface="Times New Roman"/>
              </a:rPr>
              <a:t>is</a:t>
            </a:r>
            <a:r>
              <a:rPr sz="2600" spc="-28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affected.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22582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3855" y="3907916"/>
            <a:ext cx="70840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0">
              <a:lnSpc>
                <a:spcPct val="100000"/>
              </a:lnSpc>
              <a:spcBef>
                <a:spcPts val="100"/>
              </a:spcBef>
              <a:tabLst>
                <a:tab pos="4499610" algn="l"/>
              </a:tabLst>
            </a:pPr>
            <a:r>
              <a:rPr sz="3200" dirty="0">
                <a:latin typeface="Microsoft Sans Serif"/>
                <a:cs typeface="Microsoft Sans Serif"/>
              </a:rPr>
              <a:t>NEPHROTIC	SYNDROME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1676400" y="5150866"/>
            <a:ext cx="9903459" cy="961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5325">
              <a:lnSpc>
                <a:spcPct val="100000"/>
              </a:lnSpc>
              <a:spcBef>
                <a:spcPts val="100"/>
              </a:spcBef>
            </a:pPr>
            <a:r>
              <a:rPr lang="en-US" sz="2000" dirty="0" smtClean="0">
                <a:latin typeface="Microsoft Sans Serif"/>
                <a:cs typeface="Microsoft Sans Serif"/>
              </a:rPr>
              <a:t>Dr KWIZERA NDEKEZI Jackson</a:t>
            </a:r>
          </a:p>
          <a:p>
            <a:pPr marL="4505325">
              <a:lnSpc>
                <a:spcPct val="100000"/>
              </a:lnSpc>
              <a:spcBef>
                <a:spcPts val="100"/>
              </a:spcBef>
            </a:pPr>
            <a:r>
              <a:rPr lang="en-US" sz="2000" dirty="0" smtClean="0">
                <a:latin typeface="Microsoft Sans Serif"/>
                <a:cs typeface="Microsoft Sans Serif"/>
              </a:rPr>
              <a:t>Anesthesiologist</a:t>
            </a:r>
          </a:p>
          <a:p>
            <a:pPr marL="4505325">
              <a:lnSpc>
                <a:spcPct val="100000"/>
              </a:lnSpc>
              <a:spcBef>
                <a:spcPts val="100"/>
              </a:spcBef>
            </a:pPr>
            <a:r>
              <a:rPr lang="en-US" sz="2000" dirty="0" smtClean="0">
                <a:latin typeface="Microsoft Sans Serif"/>
                <a:cs typeface="Microsoft Sans Serif"/>
              </a:rPr>
              <a:t>University of Rwanda</a:t>
            </a:r>
            <a:endParaRPr sz="20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5305132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4962"/>
            <a:ext cx="17183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Defi</a:t>
            </a:r>
            <a:r>
              <a:rPr sz="3200" spc="-20" dirty="0"/>
              <a:t>n</a:t>
            </a:r>
            <a:r>
              <a:rPr sz="3200" spc="-10" dirty="0"/>
              <a:t>iti</a:t>
            </a:r>
            <a:r>
              <a:rPr sz="3200" spc="-35" dirty="0"/>
              <a:t>o</a:t>
            </a:r>
            <a:r>
              <a:rPr sz="3200" dirty="0"/>
              <a:t>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269238"/>
            <a:ext cx="7726045" cy="46951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7020" marR="5080" indent="1270">
              <a:lnSpc>
                <a:spcPct val="100899"/>
              </a:lnSpc>
              <a:spcBef>
                <a:spcPts val="75"/>
              </a:spcBef>
            </a:pPr>
            <a:r>
              <a:rPr sz="2400" spc="-5" dirty="0">
                <a:latin typeface="Microsoft Sans Serif"/>
                <a:cs typeface="Microsoft Sans Serif"/>
              </a:rPr>
              <a:t>Nephrotic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syndrome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clinical</a:t>
            </a:r>
            <a:r>
              <a:rPr sz="2400" spc="7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complex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characterized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number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renal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extrarenal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features,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most 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prominent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which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are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6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SzPct val="75000"/>
              <a:buFont typeface="Wingdings"/>
              <a:buChar char=""/>
              <a:tabLst>
                <a:tab pos="287655" algn="l"/>
                <a:tab pos="193167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Proteinuria	</a:t>
            </a:r>
            <a:r>
              <a:rPr sz="2400" spc="-10" dirty="0">
                <a:latin typeface="Microsoft Sans Serif"/>
                <a:cs typeface="Microsoft Sans Serif"/>
              </a:rPr>
              <a:t>(in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practice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&gt;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3.0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3.5gm/24hrs),</a:t>
            </a:r>
            <a:endParaRPr sz="24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75000"/>
              <a:buFont typeface="Wingdings"/>
              <a:buChar char=""/>
              <a:tabLst>
                <a:tab pos="287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Hypoalbuminemia,</a:t>
            </a:r>
            <a:endParaRPr sz="24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75000"/>
              <a:buFont typeface="Wingdings"/>
              <a:buChar char=""/>
              <a:tabLst>
                <a:tab pos="287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Edema,</a:t>
            </a:r>
            <a:endParaRPr sz="24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75000"/>
              <a:buFont typeface="Wingdings"/>
              <a:buChar char=""/>
              <a:tabLst>
                <a:tab pos="287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Hypertension</a:t>
            </a:r>
            <a:endParaRPr sz="24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75000"/>
              <a:buFont typeface="Wingdings"/>
              <a:buChar char=""/>
              <a:tabLst>
                <a:tab pos="287655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Hyperlipidemia,</a:t>
            </a:r>
            <a:endParaRPr sz="24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spcBef>
                <a:spcPts val="605"/>
              </a:spcBef>
              <a:buClr>
                <a:srgbClr val="7ED13A"/>
              </a:buClr>
              <a:buSzPct val="75000"/>
              <a:buFont typeface="Wingdings"/>
              <a:buChar char=""/>
              <a:tabLst>
                <a:tab pos="287655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Lipiduria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and</a:t>
            </a:r>
            <a:endParaRPr sz="24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spcBef>
                <a:spcPts val="590"/>
              </a:spcBef>
              <a:buClr>
                <a:srgbClr val="7ED13A"/>
              </a:buClr>
              <a:buSzPct val="75000"/>
              <a:buFont typeface="Wingdings"/>
              <a:buChar char=""/>
              <a:tabLst>
                <a:tab pos="287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Hypercoagulabilty</a:t>
            </a:r>
            <a:r>
              <a:rPr sz="2600" spc="-5" dirty="0"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9722716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EA157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EA157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8247" y="1219200"/>
            <a:ext cx="6565592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012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6723"/>
            <a:ext cx="24212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Classific</a:t>
            </a:r>
            <a:r>
              <a:rPr sz="3200" spc="-15" dirty="0"/>
              <a:t>a</a:t>
            </a:r>
            <a:r>
              <a:rPr sz="3200" spc="-5" dirty="0"/>
              <a:t>ti</a:t>
            </a:r>
            <a:r>
              <a:rPr sz="3200" spc="-25" dirty="0"/>
              <a:t>o</a:t>
            </a:r>
            <a:r>
              <a:rPr sz="3200" dirty="0"/>
              <a:t>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244853"/>
            <a:ext cx="7558405" cy="252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icrosoft Sans Serif"/>
                <a:cs typeface="Microsoft Sans Serif"/>
              </a:rPr>
              <a:t>Nephrotic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syndrome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can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be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buClr>
                <a:srgbClr val="7ED13A"/>
              </a:buClr>
              <a:buSzPct val="75000"/>
              <a:buFont typeface="Microsoft Sans Serif"/>
              <a:buChar char=""/>
              <a:tabLst>
                <a:tab pos="287020" algn="l"/>
                <a:tab pos="287655" algn="l"/>
              </a:tabLst>
            </a:pPr>
            <a:r>
              <a:rPr sz="2400" b="1" spc="-30" dirty="0">
                <a:latin typeface="Arial"/>
                <a:cs typeface="Arial"/>
              </a:rPr>
              <a:t>Primary,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being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disease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specific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kidneys,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Font typeface="Microsoft Sans Serif"/>
              <a:buChar char=""/>
            </a:pPr>
            <a:endParaRPr sz="36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buClr>
                <a:srgbClr val="7ED13A"/>
              </a:buClr>
              <a:buSzPct val="75000"/>
              <a:buFont typeface="Microsoft Sans Serif"/>
              <a:buChar char=""/>
              <a:tabLst>
                <a:tab pos="287020" algn="l"/>
                <a:tab pos="287655" algn="l"/>
              </a:tabLst>
            </a:pPr>
            <a:r>
              <a:rPr sz="2400" b="1" spc="-10" dirty="0">
                <a:latin typeface="Arial"/>
                <a:cs typeface="Arial"/>
              </a:rPr>
              <a:t>Secondary</a:t>
            </a:r>
            <a:r>
              <a:rPr sz="2400" spc="-10" dirty="0">
                <a:latin typeface="Microsoft Sans Serif"/>
                <a:cs typeface="Microsoft Sans Serif"/>
              </a:rPr>
              <a:t>,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being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renal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manifestation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systemic</a:t>
            </a:r>
            <a:endParaRPr sz="2400">
              <a:latin typeface="Microsoft Sans Serif"/>
              <a:cs typeface="Microsoft Sans Serif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Microsoft Sans Serif"/>
                <a:cs typeface="Microsoft Sans Serif"/>
              </a:rPr>
              <a:t>general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illness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2499029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4962"/>
            <a:ext cx="28270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Primary</a:t>
            </a:r>
            <a:r>
              <a:rPr sz="3200" spc="-35" dirty="0"/>
              <a:t> </a:t>
            </a:r>
            <a:r>
              <a:rPr sz="3200" dirty="0"/>
              <a:t>causes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208278"/>
            <a:ext cx="7665084" cy="477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8219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Primary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causes	include-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Microsoft Sans Serif"/>
              <a:cs typeface="Microsoft Sans Serif"/>
            </a:endParaRPr>
          </a:p>
          <a:p>
            <a:pPr marL="287020" marR="5080" indent="-274955">
              <a:lnSpc>
                <a:spcPts val="259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Minimal-change</a:t>
            </a:r>
            <a:r>
              <a:rPr sz="2400" spc="8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nephropathy(70-90%</a:t>
            </a:r>
            <a:r>
              <a:rPr sz="2400" spc="7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children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10-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15%inadult)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7ED13A"/>
              </a:buClr>
              <a:buFont typeface="Microsoft Sans Serif"/>
              <a:buChar char=""/>
            </a:pPr>
            <a:endParaRPr sz="305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Focal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glomerulosclerosis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(15%inadult)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7ED13A"/>
              </a:buClr>
              <a:buFont typeface="Microsoft Sans Serif"/>
              <a:buChar char=""/>
            </a:pPr>
            <a:endParaRPr sz="305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Membranous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nephropathy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(30%inadult)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7ED13A"/>
              </a:buClr>
              <a:buFont typeface="Microsoft Sans Serif"/>
              <a:buChar char=""/>
            </a:pPr>
            <a:endParaRPr sz="31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Mesangial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proliferative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glomerulonephritis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7ED13A"/>
              </a:buClr>
              <a:buFont typeface="Microsoft Sans Serif"/>
              <a:buChar char=""/>
            </a:pPr>
            <a:endParaRPr sz="305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Rapidly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progressive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glomerulonephritis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69755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Causes</a:t>
            </a:r>
            <a:r>
              <a:rPr spc="-50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10" dirty="0"/>
              <a:t>Acute</a:t>
            </a:r>
            <a:r>
              <a:rPr spc="-20" dirty="0"/>
              <a:t> </a:t>
            </a:r>
            <a:r>
              <a:rPr spc="-15" dirty="0"/>
              <a:t>Renal </a:t>
            </a:r>
            <a:r>
              <a:rPr spc="-10" dirty="0"/>
              <a:t>Failure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40221" y="1080261"/>
            <a:ext cx="1315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decreased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55457" y="1080261"/>
            <a:ext cx="754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blo</a:t>
            </a:r>
            <a:r>
              <a:rPr sz="2400" b="1" spc="-10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080261"/>
            <a:ext cx="56051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494155" algn="l"/>
                <a:tab pos="1995170" algn="l"/>
                <a:tab pos="3516629" algn="l"/>
              </a:tabLst>
            </a:pPr>
            <a:r>
              <a:rPr sz="2400" b="1" spc="-5" dirty="0">
                <a:latin typeface="Calibri"/>
                <a:cs typeface="Calibri"/>
              </a:rPr>
              <a:t>M</a:t>
            </a:r>
            <a:r>
              <a:rPr sz="2400" b="1" spc="-20" dirty="0">
                <a:latin typeface="Calibri"/>
                <a:cs typeface="Calibri"/>
              </a:rPr>
              <a:t>y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15" dirty="0">
                <a:latin typeface="Calibri"/>
                <a:cs typeface="Calibri"/>
              </a:rPr>
              <a:t>c</a:t>
            </a:r>
            <a:r>
              <a:rPr sz="2400" b="1" spc="-10" dirty="0">
                <a:latin typeface="Calibri"/>
                <a:cs typeface="Calibri"/>
              </a:rPr>
              <a:t>a</a:t>
            </a:r>
            <a:r>
              <a:rPr sz="2400" b="1" spc="-30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dial	i</a:t>
            </a:r>
            <a:r>
              <a:rPr sz="2400" b="1" spc="-20" dirty="0">
                <a:latin typeface="Calibri"/>
                <a:cs typeface="Calibri"/>
              </a:rPr>
              <a:t>n</a:t>
            </a:r>
            <a:r>
              <a:rPr sz="2400" b="1" spc="-40" dirty="0">
                <a:latin typeface="Calibri"/>
                <a:cs typeface="Calibri"/>
              </a:rPr>
              <a:t>f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35" dirty="0">
                <a:latin typeface="Calibri"/>
                <a:cs typeface="Calibri"/>
              </a:rPr>
              <a:t>r</a:t>
            </a:r>
            <a:r>
              <a:rPr sz="2400" b="1" spc="-5" dirty="0">
                <a:latin typeface="Calibri"/>
                <a:cs typeface="Calibri"/>
              </a:rPr>
              <a:t>ction</a:t>
            </a:r>
            <a:r>
              <a:rPr sz="2400" b="1" dirty="0">
                <a:latin typeface="Calibri"/>
                <a:cs typeface="Calibri"/>
              </a:rPr>
              <a:t>,	</a:t>
            </a:r>
            <a:r>
              <a:rPr sz="2400" b="1" spc="-5" dirty="0">
                <a:latin typeface="Calibri"/>
                <a:cs typeface="Calibri"/>
              </a:rPr>
              <a:t>rhab</a:t>
            </a:r>
            <a:r>
              <a:rPr sz="2400" b="1" spc="-15" dirty="0">
                <a:latin typeface="Calibri"/>
                <a:cs typeface="Calibri"/>
              </a:rPr>
              <a:t>d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40" dirty="0">
                <a:latin typeface="Calibri"/>
                <a:cs typeface="Calibri"/>
              </a:rPr>
              <a:t>m</a:t>
            </a:r>
            <a:r>
              <a:rPr sz="2400" b="1" spc="-35" dirty="0">
                <a:latin typeface="Calibri"/>
                <a:cs typeface="Calibri"/>
              </a:rPr>
              <a:t>y</a:t>
            </a:r>
            <a:r>
              <a:rPr sz="2400" b="1" dirty="0">
                <a:latin typeface="Calibri"/>
                <a:cs typeface="Calibri"/>
              </a:rPr>
              <a:t>ol</a:t>
            </a:r>
            <a:r>
              <a:rPr sz="2400" b="1" spc="-10" dirty="0">
                <a:latin typeface="Calibri"/>
                <a:cs typeface="Calibri"/>
              </a:rPr>
              <a:t>y</a:t>
            </a:r>
            <a:r>
              <a:rPr sz="2400" b="1" dirty="0">
                <a:latin typeface="Calibri"/>
                <a:cs typeface="Calibri"/>
              </a:rPr>
              <a:t>si</a:t>
            </a:r>
            <a:r>
              <a:rPr sz="2400" b="1" spc="10" dirty="0">
                <a:latin typeface="Calibri"/>
                <a:cs typeface="Calibri"/>
              </a:rPr>
              <a:t>s</a:t>
            </a:r>
            <a:r>
              <a:rPr sz="2400" b="1" dirty="0">
                <a:latin typeface="Calibri"/>
                <a:cs typeface="Calibri"/>
              </a:rPr>
              <a:t>,  </a:t>
            </a:r>
            <a:r>
              <a:rPr sz="2400" b="1" spc="-40" dirty="0">
                <a:latin typeface="Calibri"/>
                <a:cs typeface="Calibri"/>
              </a:rPr>
              <a:t>flow,	</a:t>
            </a:r>
            <a:r>
              <a:rPr sz="2400" b="1" spc="-10" dirty="0">
                <a:latin typeface="Calibri"/>
                <a:cs typeface="Calibri"/>
              </a:rPr>
              <a:t>obstruction,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6827" y="1446021"/>
            <a:ext cx="4531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 marR="5080" indent="-108585">
              <a:lnSpc>
                <a:spcPct val="100000"/>
              </a:lnSpc>
              <a:spcBef>
                <a:spcPts val="100"/>
              </a:spcBef>
              <a:tabLst>
                <a:tab pos="1442085" algn="l"/>
                <a:tab pos="1789430" algn="l"/>
                <a:tab pos="2492375" algn="l"/>
                <a:tab pos="2961640" algn="l"/>
                <a:tab pos="3182620" algn="l"/>
                <a:tab pos="3870325" algn="l"/>
              </a:tabLst>
            </a:pPr>
            <a:r>
              <a:rPr sz="2400" b="1" dirty="0">
                <a:latin typeface="Calibri"/>
                <a:cs typeface="Calibri"/>
              </a:rPr>
              <a:t>hemoly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ic		u</a:t>
            </a:r>
            <a:r>
              <a:rPr sz="2400" b="1" spc="-30" dirty="0">
                <a:latin typeface="Calibri"/>
                <a:cs typeface="Calibri"/>
              </a:rPr>
              <a:t>r</a:t>
            </a:r>
            <a:r>
              <a:rPr sz="2400" b="1" spc="-5" dirty="0">
                <a:latin typeface="Calibri"/>
                <a:cs typeface="Calibri"/>
              </a:rPr>
              <a:t>emi</a:t>
            </a:r>
            <a:r>
              <a:rPr sz="2400" b="1" dirty="0">
                <a:latin typeface="Calibri"/>
                <a:cs typeface="Calibri"/>
              </a:rPr>
              <a:t>c		</a:t>
            </a:r>
            <a:r>
              <a:rPr sz="2400" b="1" spc="-35" dirty="0">
                <a:latin typeface="Calibri"/>
                <a:cs typeface="Calibri"/>
              </a:rPr>
              <a:t>s</a:t>
            </a:r>
            <a:r>
              <a:rPr sz="2400" b="1" dirty="0">
                <a:latin typeface="Calibri"/>
                <a:cs typeface="Calibri"/>
              </a:rPr>
              <a:t>yn</a:t>
            </a:r>
            <a:r>
              <a:rPr sz="2400" b="1" spc="-10" dirty="0">
                <a:latin typeface="Calibri"/>
                <a:cs typeface="Calibri"/>
              </a:rPr>
              <a:t>d</a:t>
            </a:r>
            <a:r>
              <a:rPr sz="2400" b="1" spc="-40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5" dirty="0">
                <a:latin typeface="Calibri"/>
                <a:cs typeface="Calibri"/>
              </a:rPr>
              <a:t>m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,  </a:t>
            </a:r>
            <a:r>
              <a:rPr sz="2400" b="1" spc="-25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om</a:t>
            </a:r>
            <a:r>
              <a:rPr sz="2400" b="1" spc="-10" dirty="0">
                <a:latin typeface="Calibri"/>
                <a:cs typeface="Calibri"/>
              </a:rPr>
              <a:t>m</a:t>
            </a:r>
            <a:r>
              <a:rPr sz="2400" b="1" dirty="0">
                <a:latin typeface="Calibri"/>
                <a:cs typeface="Calibri"/>
              </a:rPr>
              <a:t>on	</a:t>
            </a:r>
            <a:r>
              <a:rPr sz="2400" b="1" spc="-10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auses	</a:t>
            </a:r>
            <a:r>
              <a:rPr sz="2400" b="1" spc="5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f	a</a:t>
            </a:r>
            <a:r>
              <a:rPr sz="2400" b="1" spc="5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u</a:t>
            </a:r>
            <a:r>
              <a:rPr sz="2400" b="1" spc="-35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e	</a:t>
            </a:r>
            <a:r>
              <a:rPr sz="2400" b="1" spc="-30" dirty="0">
                <a:latin typeface="Calibri"/>
                <a:cs typeface="Calibri"/>
              </a:rPr>
              <a:t>r</a:t>
            </a:r>
            <a:r>
              <a:rPr sz="2400" b="1" spc="-5" dirty="0">
                <a:latin typeface="Calibri"/>
                <a:cs typeface="Calibri"/>
              </a:rPr>
              <a:t>enal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1811782"/>
            <a:ext cx="31197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696845" algn="l"/>
              </a:tabLst>
            </a:pPr>
            <a:r>
              <a:rPr sz="2400" b="1" spc="-5" dirty="0">
                <a:latin typeface="Calibri"/>
                <a:cs typeface="Calibri"/>
              </a:rPr>
              <a:t>G</a:t>
            </a:r>
            <a:r>
              <a:rPr sz="2400" b="1" spc="-10" dirty="0">
                <a:latin typeface="Calibri"/>
                <a:cs typeface="Calibri"/>
              </a:rPr>
              <a:t>l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5" dirty="0">
                <a:latin typeface="Calibri"/>
                <a:cs typeface="Calibri"/>
              </a:rPr>
              <a:t>m</a:t>
            </a:r>
            <a:r>
              <a:rPr sz="2400" b="1" spc="-5" dirty="0">
                <a:latin typeface="Calibri"/>
                <a:cs typeface="Calibri"/>
              </a:rPr>
              <a:t>eru</a:t>
            </a:r>
            <a:r>
              <a:rPr sz="2400" b="1" spc="-20" dirty="0">
                <a:latin typeface="Calibri"/>
                <a:cs typeface="Calibri"/>
              </a:rPr>
              <a:t>l</a:t>
            </a:r>
            <a:r>
              <a:rPr sz="2400" b="1" dirty="0">
                <a:latin typeface="Calibri"/>
                <a:cs typeface="Calibri"/>
              </a:rPr>
              <a:t>onephr</a:t>
            </a:r>
            <a:r>
              <a:rPr sz="2400" b="1" spc="-10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tis	a</a:t>
            </a:r>
            <a:r>
              <a:rPr sz="2400" b="1" spc="-25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e  </a:t>
            </a:r>
            <a:r>
              <a:rPr sz="2400" b="1" spc="-10" dirty="0">
                <a:latin typeface="Calibri"/>
                <a:cs typeface="Calibri"/>
              </a:rPr>
              <a:t>failure.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2616834"/>
            <a:ext cx="7998459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349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i="1" spc="-10" dirty="0">
                <a:latin typeface="Calibri"/>
                <a:cs typeface="Calibri"/>
              </a:rPr>
              <a:t>Acute </a:t>
            </a:r>
            <a:r>
              <a:rPr sz="2400" b="1" i="1" spc="-15" dirty="0">
                <a:latin typeface="Calibri"/>
                <a:cs typeface="Calibri"/>
              </a:rPr>
              <a:t>Renal </a:t>
            </a:r>
            <a:r>
              <a:rPr sz="2400" b="1" i="1" spc="-5" dirty="0">
                <a:latin typeface="Calibri"/>
                <a:cs typeface="Calibri"/>
              </a:rPr>
              <a:t>Failure classified </a:t>
            </a:r>
            <a:r>
              <a:rPr sz="2400" b="1" i="1" dirty="0">
                <a:latin typeface="Calibri"/>
                <a:cs typeface="Calibri"/>
              </a:rPr>
              <a:t>as </a:t>
            </a:r>
            <a:r>
              <a:rPr sz="2400" b="1" i="1" spc="-5" dirty="0">
                <a:latin typeface="Calibri"/>
                <a:cs typeface="Calibri"/>
              </a:rPr>
              <a:t>pre-renal failure, </a:t>
            </a:r>
            <a:r>
              <a:rPr sz="2400" b="1" spc="-15" dirty="0">
                <a:latin typeface="Calibri"/>
                <a:cs typeface="Calibri"/>
              </a:rPr>
              <a:t>intra-renal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failure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10" dirty="0">
                <a:latin typeface="Calibri"/>
                <a:cs typeface="Calibri"/>
              </a:rPr>
              <a:t> post-renal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failure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spc="-10" dirty="0">
                <a:latin typeface="Calibri"/>
                <a:cs typeface="Calibri"/>
              </a:rPr>
              <a:t>Pre-renal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failure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Results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impaired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reduced blood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flow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kidney</a:t>
            </a:r>
            <a:endParaRPr sz="24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Possible </a:t>
            </a:r>
            <a:r>
              <a:rPr sz="2400" spc="-5" dirty="0">
                <a:latin typeface="Calibri"/>
                <a:cs typeface="Calibri"/>
              </a:rPr>
              <a:t>causes: shock, </a:t>
            </a:r>
            <a:r>
              <a:rPr sz="2400" spc="-10" dirty="0">
                <a:latin typeface="Calibri"/>
                <a:cs typeface="Calibri"/>
              </a:rPr>
              <a:t>hypotension, anaphylaxis, </a:t>
            </a:r>
            <a:r>
              <a:rPr sz="2400" dirty="0">
                <a:latin typeface="Calibri"/>
                <a:cs typeface="Calibri"/>
              </a:rPr>
              <a:t>ischemic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formation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4962"/>
            <a:ext cx="3368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Secondary</a:t>
            </a:r>
            <a:r>
              <a:rPr sz="3200" spc="-65" dirty="0"/>
              <a:t> </a:t>
            </a:r>
            <a:r>
              <a:rPr sz="3200" dirty="0"/>
              <a:t>causes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321053"/>
            <a:ext cx="6868159" cy="481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icrosoft Sans Serif"/>
                <a:cs typeface="Microsoft Sans Serif"/>
              </a:rPr>
              <a:t>Secondary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causes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include-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Diabetes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mellitus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Font typeface="Microsoft Sans Serif"/>
              <a:buChar char=""/>
            </a:pPr>
            <a:endParaRPr sz="36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Lupus</a:t>
            </a:r>
            <a:r>
              <a:rPr sz="2400" dirty="0">
                <a:latin typeface="Microsoft Sans Serif"/>
                <a:cs typeface="Microsoft Sans Serif"/>
              </a:rPr>
              <a:t> erythematosus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7ED13A"/>
              </a:buClr>
              <a:buFont typeface="Microsoft Sans Serif"/>
              <a:buChar char=""/>
            </a:pPr>
            <a:endParaRPr sz="36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Amyloidosis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paraproteinemias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Font typeface="Microsoft Sans Serif"/>
              <a:buChar char=""/>
            </a:pPr>
            <a:endParaRPr sz="36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20" dirty="0">
                <a:latin typeface="Microsoft Sans Serif"/>
                <a:cs typeface="Microsoft Sans Serif"/>
              </a:rPr>
              <a:t>Viral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infections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(eg,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hepatitis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B,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hepatitis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C,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HIV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)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7ED13A"/>
              </a:buClr>
              <a:buFont typeface="Microsoft Sans Serif"/>
              <a:buChar char=""/>
            </a:pPr>
            <a:endParaRPr sz="36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Preeclampsia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1695531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EA157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EA157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244853"/>
            <a:ext cx="8072120" cy="450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  <a:tab pos="1841500" algn="l"/>
                <a:tab pos="3429635" algn="l"/>
                <a:tab pos="3897629" algn="l"/>
                <a:tab pos="4484370" algn="l"/>
                <a:tab pos="5461635" algn="l"/>
                <a:tab pos="6405245" algn="l"/>
                <a:tab pos="782256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Nephrot</a:t>
            </a:r>
            <a:r>
              <a:rPr sz="2400" spc="-10" dirty="0">
                <a:latin typeface="Microsoft Sans Serif"/>
                <a:cs typeface="Microsoft Sans Serif"/>
              </a:rPr>
              <a:t>ic	</a:t>
            </a:r>
            <a:r>
              <a:rPr sz="2400" spc="-5" dirty="0">
                <a:latin typeface="Microsoft Sans Serif"/>
                <a:cs typeface="Microsoft Sans Serif"/>
              </a:rPr>
              <a:t>syndro</a:t>
            </a:r>
            <a:r>
              <a:rPr sz="2400" dirty="0">
                <a:latin typeface="Microsoft Sans Serif"/>
                <a:cs typeface="Microsoft Sans Serif"/>
              </a:rPr>
              <a:t>m</a:t>
            </a:r>
            <a:r>
              <a:rPr sz="2400" spc="-5" dirty="0">
                <a:latin typeface="Microsoft Sans Serif"/>
                <a:cs typeface="Microsoft Sans Serif"/>
              </a:rPr>
              <a:t>e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0" dirty="0">
                <a:latin typeface="Microsoft Sans Serif"/>
                <a:cs typeface="Microsoft Sans Serif"/>
              </a:rPr>
              <a:t>1</a:t>
            </a:r>
            <a:r>
              <a:rPr sz="2400" spc="-5" dirty="0">
                <a:latin typeface="Microsoft Sans Serif"/>
                <a:cs typeface="Microsoft Sans Serif"/>
              </a:rPr>
              <a:t>5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5" dirty="0">
                <a:latin typeface="Microsoft Sans Serif"/>
                <a:cs typeface="Microsoft Sans Serif"/>
              </a:rPr>
              <a:t>times</a:t>
            </a:r>
            <a:r>
              <a:rPr sz="2400" dirty="0">
                <a:latin typeface="Microsoft Sans Serif"/>
                <a:cs typeface="Microsoft Sans Serif"/>
              </a:rPr>
              <a:t>	m</a:t>
            </a:r>
            <a:r>
              <a:rPr sz="2400" spc="-5" dirty="0">
                <a:latin typeface="Microsoft Sans Serif"/>
                <a:cs typeface="Microsoft Sans Serif"/>
              </a:rPr>
              <a:t>ore</a:t>
            </a:r>
            <a:r>
              <a:rPr sz="2400" dirty="0">
                <a:latin typeface="Microsoft Sans Serif"/>
                <a:cs typeface="Microsoft Sans Serif"/>
              </a:rPr>
              <a:t>	comm</a:t>
            </a:r>
            <a:r>
              <a:rPr sz="2400" spc="-5" dirty="0">
                <a:latin typeface="Microsoft Sans Serif"/>
                <a:cs typeface="Microsoft Sans Serif"/>
              </a:rPr>
              <a:t>on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5" dirty="0">
                <a:latin typeface="Microsoft Sans Serif"/>
                <a:cs typeface="Microsoft Sans Serif"/>
              </a:rPr>
              <a:t>in  </a:t>
            </a:r>
            <a:r>
              <a:rPr sz="2400" spc="-10" dirty="0">
                <a:latin typeface="Microsoft Sans Serif"/>
                <a:cs typeface="Microsoft Sans Serif"/>
              </a:rPr>
              <a:t>children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Font typeface="Microsoft Sans Serif"/>
              <a:buChar char=""/>
            </a:pPr>
            <a:endParaRPr sz="3600">
              <a:latin typeface="Microsoft Sans Serif"/>
              <a:cs typeface="Microsoft Sans Serif"/>
            </a:endParaRPr>
          </a:p>
          <a:p>
            <a:pPr marL="287020" marR="5715" indent="-274955">
              <a:lnSpc>
                <a:spcPct val="100000"/>
              </a:lnSpc>
              <a:buClr>
                <a:srgbClr val="7ED13A"/>
              </a:buClr>
              <a:buSzPct val="75000"/>
              <a:buFont typeface="Microsoft Sans Serif"/>
              <a:buChar char=""/>
              <a:tabLst>
                <a:tab pos="372110" algn="l"/>
                <a:tab pos="372745" algn="l"/>
                <a:tab pos="1256030" algn="l"/>
                <a:tab pos="2274570" algn="l"/>
                <a:tab pos="2734945" algn="l"/>
                <a:tab pos="4027170" algn="l"/>
                <a:tab pos="4692015" algn="l"/>
                <a:tab pos="5423535" algn="l"/>
                <a:tab pos="5902325" algn="l"/>
              </a:tabLst>
            </a:pPr>
            <a:r>
              <a:rPr dirty="0"/>
              <a:t>	</a:t>
            </a:r>
            <a:r>
              <a:rPr sz="2400" dirty="0">
                <a:latin typeface="Microsoft Sans Serif"/>
                <a:cs typeface="Microsoft Sans Serif"/>
              </a:rPr>
              <a:t>Most	ca</a:t>
            </a:r>
            <a:r>
              <a:rPr sz="2400" spc="-15" dirty="0">
                <a:latin typeface="Microsoft Sans Serif"/>
                <a:cs typeface="Microsoft Sans Serif"/>
              </a:rPr>
              <a:t>s</a:t>
            </a:r>
            <a:r>
              <a:rPr sz="2400" spc="-5" dirty="0">
                <a:latin typeface="Microsoft Sans Serif"/>
                <a:cs typeface="Microsoft Sans Serif"/>
              </a:rPr>
              <a:t>es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0" dirty="0">
                <a:latin typeface="Microsoft Sans Serif"/>
                <a:cs typeface="Microsoft Sans Serif"/>
              </a:rPr>
              <a:t>i</a:t>
            </a:r>
            <a:r>
              <a:rPr sz="2400" spc="-15" dirty="0">
                <a:latin typeface="Microsoft Sans Serif"/>
                <a:cs typeface="Microsoft Sans Serif"/>
              </a:rPr>
              <a:t>n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5" dirty="0">
                <a:latin typeface="Microsoft Sans Serif"/>
                <a:cs typeface="Microsoft Sans Serif"/>
              </a:rPr>
              <a:t>c</a:t>
            </a:r>
            <a:r>
              <a:rPr sz="2400" dirty="0">
                <a:latin typeface="Microsoft Sans Serif"/>
                <a:cs typeface="Microsoft Sans Serif"/>
              </a:rPr>
              <a:t>h</a:t>
            </a:r>
            <a:r>
              <a:rPr sz="2400" spc="-5" dirty="0">
                <a:latin typeface="Microsoft Sans Serif"/>
                <a:cs typeface="Microsoft Sans Serif"/>
              </a:rPr>
              <a:t>ildren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5" dirty="0">
                <a:latin typeface="Microsoft Sans Serif"/>
                <a:cs typeface="Microsoft Sans Serif"/>
              </a:rPr>
              <a:t>are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0" dirty="0">
                <a:latin typeface="Microsoft Sans Serif"/>
                <a:cs typeface="Microsoft Sans Serif"/>
              </a:rPr>
              <a:t>du</a:t>
            </a:r>
            <a:r>
              <a:rPr sz="2400" spc="-5" dirty="0">
                <a:latin typeface="Microsoft Sans Serif"/>
                <a:cs typeface="Microsoft Sans Serif"/>
              </a:rPr>
              <a:t>e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5" dirty="0">
                <a:latin typeface="Microsoft Sans Serif"/>
                <a:cs typeface="Microsoft Sans Serif"/>
              </a:rPr>
              <a:t>t</a:t>
            </a:r>
            <a:r>
              <a:rPr sz="2400" dirty="0">
                <a:latin typeface="Microsoft Sans Serif"/>
                <a:cs typeface="Microsoft Sans Serif"/>
              </a:rPr>
              <a:t>o	</a:t>
            </a:r>
            <a:r>
              <a:rPr sz="2400" spc="-5" dirty="0">
                <a:latin typeface="Microsoft Sans Serif"/>
                <a:cs typeface="Microsoft Sans Serif"/>
              </a:rPr>
              <a:t>minima</a:t>
            </a:r>
            <a:r>
              <a:rPr sz="2400" spc="-20" dirty="0">
                <a:latin typeface="Microsoft Sans Serif"/>
                <a:cs typeface="Microsoft Sans Serif"/>
              </a:rPr>
              <a:t>l</a:t>
            </a:r>
            <a:r>
              <a:rPr sz="2400" dirty="0">
                <a:latin typeface="Microsoft Sans Serif"/>
                <a:cs typeface="Microsoft Sans Serif"/>
              </a:rPr>
              <a:t>-</a:t>
            </a:r>
            <a:r>
              <a:rPr sz="2400" spc="-5" dirty="0">
                <a:latin typeface="Microsoft Sans Serif"/>
                <a:cs typeface="Microsoft Sans Serif"/>
              </a:rPr>
              <a:t>c</a:t>
            </a:r>
            <a:r>
              <a:rPr sz="2400" dirty="0">
                <a:latin typeface="Microsoft Sans Serif"/>
                <a:cs typeface="Microsoft Sans Serif"/>
              </a:rPr>
              <a:t>h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dirty="0">
                <a:latin typeface="Microsoft Sans Serif"/>
                <a:cs typeface="Microsoft Sans Serif"/>
              </a:rPr>
              <a:t>ng</a:t>
            </a:r>
            <a:r>
              <a:rPr sz="2400" spc="-5" dirty="0">
                <a:latin typeface="Microsoft Sans Serif"/>
                <a:cs typeface="Microsoft Sans Serif"/>
              </a:rPr>
              <a:t>e  disease.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7ED13A"/>
              </a:buClr>
              <a:buFont typeface="Microsoft Sans Serif"/>
              <a:buChar char=""/>
            </a:pPr>
            <a:endParaRPr sz="3600">
              <a:latin typeface="Microsoft Sans Serif"/>
              <a:cs typeface="Microsoft Sans Serif"/>
            </a:endParaRPr>
          </a:p>
          <a:p>
            <a:pPr marL="287020" marR="5715" indent="-274955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  <a:tab pos="793115" algn="l"/>
                <a:tab pos="1941830" algn="l"/>
                <a:tab pos="2616200" algn="l"/>
                <a:tab pos="3528695" algn="l"/>
                <a:tab pos="4946650" algn="l"/>
                <a:tab pos="5809615" algn="l"/>
                <a:tab pos="6278880" algn="l"/>
              </a:tabLst>
            </a:pPr>
            <a:r>
              <a:rPr sz="2400" dirty="0">
                <a:latin typeface="Microsoft Sans Serif"/>
                <a:cs typeface="Microsoft Sans Serif"/>
              </a:rPr>
              <a:t>In	</a:t>
            </a:r>
            <a:r>
              <a:rPr sz="2400" spc="-5" dirty="0">
                <a:latin typeface="Microsoft Sans Serif"/>
                <a:cs typeface="Microsoft Sans Serif"/>
              </a:rPr>
              <a:t>ad</a:t>
            </a:r>
            <a:r>
              <a:rPr sz="2400" spc="-15" dirty="0">
                <a:latin typeface="Microsoft Sans Serif"/>
                <a:cs typeface="Microsoft Sans Serif"/>
              </a:rPr>
              <a:t>u</a:t>
            </a:r>
            <a:r>
              <a:rPr sz="2400" spc="-5" dirty="0">
                <a:latin typeface="Microsoft Sans Serif"/>
                <a:cs typeface="Microsoft Sans Serif"/>
              </a:rPr>
              <a:t>lts,</a:t>
            </a:r>
            <a:r>
              <a:rPr sz="2400" dirty="0">
                <a:latin typeface="Microsoft Sans Serif"/>
                <a:cs typeface="Microsoft Sans Serif"/>
              </a:rPr>
              <a:t>	th</a:t>
            </a:r>
            <a:r>
              <a:rPr sz="2400" spc="-5" dirty="0">
                <a:latin typeface="Microsoft Sans Serif"/>
                <a:cs typeface="Microsoft Sans Serif"/>
              </a:rPr>
              <a:t>e</a:t>
            </a:r>
            <a:r>
              <a:rPr sz="2400" dirty="0">
                <a:latin typeface="Microsoft Sans Serif"/>
                <a:cs typeface="Microsoft Sans Serif"/>
              </a:rPr>
              <a:t>	most	</a:t>
            </a:r>
            <a:r>
              <a:rPr sz="2400" spc="-5" dirty="0">
                <a:latin typeface="Microsoft Sans Serif"/>
                <a:cs typeface="Microsoft Sans Serif"/>
              </a:rPr>
              <a:t>common</a:t>
            </a:r>
            <a:r>
              <a:rPr sz="2400" dirty="0">
                <a:latin typeface="Microsoft Sans Serif"/>
                <a:cs typeface="Microsoft Sans Serif"/>
              </a:rPr>
              <a:t>	form	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dirty="0">
                <a:latin typeface="Microsoft Sans Serif"/>
                <a:cs typeface="Microsoft Sans Serif"/>
              </a:rPr>
              <a:t>	mem</a:t>
            </a:r>
            <a:r>
              <a:rPr sz="2400" spc="-5" dirty="0">
                <a:latin typeface="Microsoft Sans Serif"/>
                <a:cs typeface="Microsoft Sans Serif"/>
              </a:rPr>
              <a:t>branous  glomerulonephritis,</a:t>
            </a:r>
            <a:r>
              <a:rPr sz="2400" spc="7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followed</a:t>
            </a:r>
            <a:r>
              <a:rPr sz="2400" spc="7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by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FSGS.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Font typeface="Microsoft Sans Serif"/>
              <a:buChar char=""/>
            </a:pPr>
            <a:endParaRPr sz="3600">
              <a:latin typeface="Microsoft Sans Serif"/>
              <a:cs typeface="Microsoft Sans Serif"/>
            </a:endParaRPr>
          </a:p>
          <a:p>
            <a:pPr marL="287020" marR="5080" indent="-274955"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  <a:tab pos="1533525" algn="l"/>
                <a:tab pos="3376295" algn="l"/>
                <a:tab pos="3740785" algn="l"/>
                <a:tab pos="5156835" algn="l"/>
                <a:tab pos="5623560" algn="l"/>
                <a:tab pos="5937250" algn="l"/>
                <a:tab pos="6845934" algn="l"/>
                <a:tab pos="7804784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Dia</a:t>
            </a:r>
            <a:r>
              <a:rPr sz="2400" dirty="0">
                <a:latin typeface="Microsoft Sans Serif"/>
                <a:cs typeface="Microsoft Sans Serif"/>
              </a:rPr>
              <a:t>b</a:t>
            </a:r>
            <a:r>
              <a:rPr sz="2400" spc="-5" dirty="0">
                <a:latin typeface="Microsoft Sans Serif"/>
                <a:cs typeface="Microsoft Sans Serif"/>
              </a:rPr>
              <a:t>etic</a:t>
            </a:r>
            <a:r>
              <a:rPr sz="2400" dirty="0">
                <a:latin typeface="Microsoft Sans Serif"/>
                <a:cs typeface="Microsoft Sans Serif"/>
              </a:rPr>
              <a:t>	n</a:t>
            </a:r>
            <a:r>
              <a:rPr sz="2400" spc="-5" dirty="0">
                <a:latin typeface="Microsoft Sans Serif"/>
                <a:cs typeface="Microsoft Sans Serif"/>
              </a:rPr>
              <a:t>ep</a:t>
            </a:r>
            <a:r>
              <a:rPr sz="2400" spc="-15" dirty="0">
                <a:latin typeface="Microsoft Sans Serif"/>
                <a:cs typeface="Microsoft Sans Serif"/>
              </a:rPr>
              <a:t>h</a:t>
            </a:r>
            <a:r>
              <a:rPr sz="2400" spc="-5" dirty="0">
                <a:latin typeface="Microsoft Sans Serif"/>
                <a:cs typeface="Microsoft Sans Serif"/>
              </a:rPr>
              <a:t>r</a:t>
            </a:r>
            <a:r>
              <a:rPr sz="2400" spc="5" dirty="0">
                <a:latin typeface="Microsoft Sans Serif"/>
                <a:cs typeface="Microsoft Sans Serif"/>
              </a:rPr>
              <a:t>o</a:t>
            </a:r>
            <a:r>
              <a:rPr sz="2400" spc="-5" dirty="0">
                <a:latin typeface="Microsoft Sans Serif"/>
                <a:cs typeface="Microsoft Sans Serif"/>
              </a:rPr>
              <a:t>pathy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5" dirty="0">
                <a:latin typeface="Microsoft Sans Serif"/>
                <a:cs typeface="Microsoft Sans Serif"/>
              </a:rPr>
              <a:t>emerg</a:t>
            </a:r>
            <a:r>
              <a:rPr sz="2400" dirty="0">
                <a:latin typeface="Microsoft Sans Serif"/>
                <a:cs typeface="Microsoft Sans Serif"/>
              </a:rPr>
              <a:t>i</a:t>
            </a:r>
            <a:r>
              <a:rPr sz="2400" spc="-5" dirty="0">
                <a:latin typeface="Microsoft Sans Serif"/>
                <a:cs typeface="Microsoft Sans Serif"/>
              </a:rPr>
              <a:t>ng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0" dirty="0">
                <a:latin typeface="Microsoft Sans Serif"/>
                <a:cs typeface="Microsoft Sans Serif"/>
              </a:rPr>
              <a:t>a</a:t>
            </a:r>
            <a:r>
              <a:rPr sz="2400" spc="-5" dirty="0">
                <a:latin typeface="Microsoft Sans Serif"/>
                <a:cs typeface="Microsoft Sans Serif"/>
              </a:rPr>
              <a:t>s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0" dirty="0">
                <a:latin typeface="Microsoft Sans Serif"/>
                <a:cs typeface="Microsoft Sans Serif"/>
              </a:rPr>
              <a:t>ma</a:t>
            </a:r>
            <a:r>
              <a:rPr sz="2400" dirty="0">
                <a:latin typeface="Microsoft Sans Serif"/>
                <a:cs typeface="Microsoft Sans Serif"/>
              </a:rPr>
              <a:t>j</a:t>
            </a:r>
            <a:r>
              <a:rPr sz="2400" spc="-5" dirty="0">
                <a:latin typeface="Microsoft Sans Serif"/>
                <a:cs typeface="Microsoft Sans Serif"/>
              </a:rPr>
              <a:t>or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5" dirty="0">
                <a:latin typeface="Microsoft Sans Serif"/>
                <a:cs typeface="Microsoft Sans Serif"/>
              </a:rPr>
              <a:t>cause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5" dirty="0">
                <a:latin typeface="Microsoft Sans Serif"/>
                <a:cs typeface="Microsoft Sans Serif"/>
              </a:rPr>
              <a:t>of  nephrotic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syndrome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862442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84962"/>
            <a:ext cx="15849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Nep</a:t>
            </a:r>
            <a:r>
              <a:rPr sz="3200" spc="-10" dirty="0"/>
              <a:t>h</a:t>
            </a:r>
            <a:r>
              <a:rPr sz="3200" dirty="0"/>
              <a:t>ron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5121" y="1371600"/>
            <a:ext cx="502234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728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84962"/>
            <a:ext cx="34315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Normal</a:t>
            </a:r>
            <a:r>
              <a:rPr sz="3200" spc="-25" dirty="0"/>
              <a:t> </a:t>
            </a:r>
            <a:r>
              <a:rPr sz="3200" spc="-10" dirty="0"/>
              <a:t>glomerulus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538523"/>
            <a:ext cx="4041648" cy="41732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0388" y="1672422"/>
            <a:ext cx="3375540" cy="381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174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142443"/>
            <a:ext cx="54914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Pathophysiology</a:t>
            </a:r>
            <a:r>
              <a:rPr sz="3200" spc="-10" dirty="0"/>
              <a:t> </a:t>
            </a:r>
            <a:r>
              <a:rPr sz="3200" dirty="0"/>
              <a:t>of</a:t>
            </a:r>
            <a:r>
              <a:rPr sz="3200" spc="10" dirty="0"/>
              <a:t> </a:t>
            </a:r>
            <a:r>
              <a:rPr sz="3200" spc="-5" dirty="0"/>
              <a:t>proteinuria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183894"/>
            <a:ext cx="4645025" cy="469074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87020" marR="5080" indent="-274955" algn="just">
              <a:lnSpc>
                <a:spcPct val="80000"/>
              </a:lnSpc>
              <a:spcBef>
                <a:spcPts val="585"/>
              </a:spcBef>
              <a:buClr>
                <a:srgbClr val="7ED13A"/>
              </a:buClr>
              <a:buSzPct val="75000"/>
              <a:buChar char=""/>
              <a:tabLst>
                <a:tab pos="28765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In </a:t>
            </a:r>
            <a:r>
              <a:rPr sz="2000" dirty="0">
                <a:latin typeface="Microsoft Sans Serif"/>
                <a:cs typeface="Microsoft Sans Serif"/>
              </a:rPr>
              <a:t>a healthy </a:t>
            </a:r>
            <a:r>
              <a:rPr sz="2000" spc="-5" dirty="0">
                <a:latin typeface="Microsoft Sans Serif"/>
                <a:cs typeface="Microsoft Sans Serif"/>
              </a:rPr>
              <a:t>individual, less </a:t>
            </a:r>
            <a:r>
              <a:rPr sz="2000" dirty="0">
                <a:latin typeface="Microsoft Sans Serif"/>
                <a:cs typeface="Microsoft Sans Serif"/>
              </a:rPr>
              <a:t>than </a:t>
            </a:r>
            <a:r>
              <a:rPr sz="2000" spc="-5" dirty="0">
                <a:latin typeface="Microsoft Sans Serif"/>
                <a:cs typeface="Microsoft Sans Serif"/>
              </a:rPr>
              <a:t>0.1% </a:t>
            </a:r>
            <a:r>
              <a:rPr sz="2000" dirty="0">
                <a:latin typeface="Microsoft Sans Serif"/>
                <a:cs typeface="Microsoft Sans Serif"/>
              </a:rPr>
              <a:t> 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pl.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albumin</a:t>
            </a:r>
            <a:r>
              <a:rPr sz="2000" dirty="0">
                <a:latin typeface="Microsoft Sans Serif"/>
                <a:cs typeface="Microsoft Sans Serif"/>
              </a:rPr>
              <a:t> may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traverse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 glomerular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filtration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barrier.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Font typeface="Microsoft Sans Serif"/>
              <a:buChar char=""/>
            </a:pPr>
            <a:endParaRPr sz="2750">
              <a:latin typeface="Microsoft Sans Serif"/>
              <a:cs typeface="Microsoft Sans Serif"/>
            </a:endParaRPr>
          </a:p>
          <a:p>
            <a:pPr marL="287020" marR="6985" indent="-274955" algn="just">
              <a:lnSpc>
                <a:spcPct val="80000"/>
              </a:lnSpc>
              <a:spcBef>
                <a:spcPts val="5"/>
              </a:spcBef>
              <a:buClr>
                <a:srgbClr val="7ED13A"/>
              </a:buClr>
              <a:buSzPct val="75000"/>
              <a:buFont typeface="Microsoft Sans Serif"/>
              <a:buChar char=""/>
              <a:tabLst>
                <a:tab pos="357505" algn="l"/>
              </a:tabLst>
            </a:pPr>
            <a:r>
              <a:rPr dirty="0"/>
              <a:t>	</a:t>
            </a:r>
            <a:r>
              <a:rPr sz="2000" spc="-5" dirty="0">
                <a:latin typeface="Microsoft Sans Serif"/>
                <a:cs typeface="Microsoft Sans Serif"/>
              </a:rPr>
              <a:t>glomerular capillaries are lined </a:t>
            </a:r>
            <a:r>
              <a:rPr sz="2000" dirty="0">
                <a:latin typeface="Microsoft Sans Serif"/>
                <a:cs typeface="Microsoft Sans Serif"/>
              </a:rPr>
              <a:t>by a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fenestrated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endothelium</a:t>
            </a:r>
            <a:r>
              <a:rPr sz="2000" dirty="0">
                <a:latin typeface="Microsoft Sans Serif"/>
                <a:cs typeface="Microsoft Sans Serif"/>
              </a:rPr>
              <a:t> that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sits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on 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glomerular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basement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membrane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ED13A"/>
              </a:buClr>
              <a:buFont typeface="Microsoft Sans Serif"/>
              <a:buChar char=""/>
            </a:pPr>
            <a:endParaRPr sz="2700">
              <a:latin typeface="Microsoft Sans Serif"/>
              <a:cs typeface="Microsoft Sans Serif"/>
            </a:endParaRPr>
          </a:p>
          <a:p>
            <a:pPr marL="287020" marR="5715" indent="-274955" algn="just">
              <a:lnSpc>
                <a:spcPts val="1920"/>
              </a:lnSpc>
              <a:spcBef>
                <a:spcPts val="5"/>
              </a:spcBef>
              <a:buClr>
                <a:srgbClr val="7ED13A"/>
              </a:buClr>
              <a:buSzPct val="75000"/>
              <a:buChar char=""/>
              <a:tabLst>
                <a:tab pos="287655" algn="l"/>
              </a:tabLst>
            </a:pPr>
            <a:r>
              <a:rPr sz="2000" dirty="0">
                <a:latin typeface="Microsoft Sans Serif"/>
                <a:cs typeface="Microsoft Sans Serif"/>
              </a:rPr>
              <a:t>Which </a:t>
            </a:r>
            <a:r>
              <a:rPr sz="2000" spc="-10" dirty="0">
                <a:latin typeface="Microsoft Sans Serif"/>
                <a:cs typeface="Microsoft Sans Serif"/>
              </a:rPr>
              <a:t>in turn is </a:t>
            </a:r>
            <a:r>
              <a:rPr sz="2000" spc="-5" dirty="0">
                <a:latin typeface="Microsoft Sans Serif"/>
                <a:cs typeface="Microsoft Sans Serif"/>
              </a:rPr>
              <a:t>covered </a:t>
            </a:r>
            <a:r>
              <a:rPr sz="2000" spc="-10" dirty="0">
                <a:latin typeface="Microsoft Sans Serif"/>
                <a:cs typeface="Microsoft Sans Serif"/>
              </a:rPr>
              <a:t>by </a:t>
            </a:r>
            <a:r>
              <a:rPr sz="2000" spc="-5" dirty="0">
                <a:latin typeface="Microsoft Sans Serif"/>
                <a:cs typeface="Microsoft Sans Serif"/>
              </a:rPr>
              <a:t>glomerular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epithelium,</a:t>
            </a:r>
            <a:r>
              <a:rPr sz="2000" spc="509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</a:t>
            </a:r>
            <a:r>
              <a:rPr sz="2000" spc="509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podocytes,</a:t>
            </a:r>
            <a:r>
              <a:rPr sz="2000" spc="509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which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envelops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capillaries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cellular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extensions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called</a:t>
            </a:r>
            <a:r>
              <a:rPr sz="2000" dirty="0">
                <a:latin typeface="Microsoft Sans Serif"/>
                <a:cs typeface="Microsoft Sans Serif"/>
              </a:rPr>
              <a:t> foot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processes.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In 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between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</a:t>
            </a:r>
            <a:r>
              <a:rPr sz="2000" dirty="0">
                <a:latin typeface="Microsoft Sans Serif"/>
                <a:cs typeface="Microsoft Sans Serif"/>
              </a:rPr>
              <a:t> foot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processes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are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filtration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slits.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ED13A"/>
              </a:buClr>
              <a:buFont typeface="Microsoft Sans Serif"/>
              <a:buChar char=""/>
            </a:pPr>
            <a:endParaRPr sz="2750">
              <a:latin typeface="Microsoft Sans Serif"/>
              <a:cs typeface="Microsoft Sans Serif"/>
            </a:endParaRPr>
          </a:p>
          <a:p>
            <a:pPr marL="287020" marR="6350" indent="-274955" algn="just">
              <a:lnSpc>
                <a:spcPct val="80000"/>
              </a:lnSpc>
              <a:buClr>
                <a:srgbClr val="7ED13A"/>
              </a:buClr>
              <a:buSzPct val="75000"/>
              <a:buChar char=""/>
              <a:tabLst>
                <a:tab pos="287655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These 3 </a:t>
            </a:r>
            <a:r>
              <a:rPr sz="2000" spc="-5" dirty="0">
                <a:latin typeface="Microsoft Sans Serif"/>
                <a:cs typeface="Microsoft Sans Serif"/>
              </a:rPr>
              <a:t>structures </a:t>
            </a:r>
            <a:r>
              <a:rPr sz="2000" dirty="0">
                <a:latin typeface="Microsoft Sans Serif"/>
                <a:cs typeface="Microsoft Sans Serif"/>
              </a:rPr>
              <a:t>are </a:t>
            </a:r>
            <a:r>
              <a:rPr sz="2000" spc="-5" dirty="0">
                <a:latin typeface="Microsoft Sans Serif"/>
                <a:cs typeface="Microsoft Sans Serif"/>
              </a:rPr>
              <a:t>the glomerular 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filtration</a:t>
            </a:r>
            <a:r>
              <a:rPr sz="2000" dirty="0">
                <a:latin typeface="Microsoft Sans Serif"/>
                <a:cs typeface="Microsoft Sans Serif"/>
              </a:rPr>
              <a:t> barrier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200" y="1631454"/>
            <a:ext cx="3200400" cy="37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81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4962"/>
            <a:ext cx="5486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Pathophysiology</a:t>
            </a:r>
            <a:r>
              <a:rPr sz="3200" spc="5" dirty="0"/>
              <a:t> </a:t>
            </a:r>
            <a:r>
              <a:rPr sz="3200" dirty="0"/>
              <a:t>of</a:t>
            </a:r>
            <a:r>
              <a:rPr sz="3200" spc="20" dirty="0"/>
              <a:t> </a:t>
            </a:r>
            <a:r>
              <a:rPr sz="3200" spc="-10" dirty="0"/>
              <a:t>proteinuria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211325"/>
            <a:ext cx="7915275" cy="47415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7020" marR="5080" indent="-274955">
              <a:lnSpc>
                <a:spcPts val="2380"/>
              </a:lnSpc>
              <a:spcBef>
                <a:spcPts val="390"/>
              </a:spcBef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The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glomerular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structural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changes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that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may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cause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proteinuria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are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damage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to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the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endothelial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surface,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the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glomerular 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basement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membrane,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or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the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podocytes.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7ED13A"/>
              </a:buClr>
              <a:buFont typeface="Microsoft Sans Serif"/>
              <a:buChar char=""/>
            </a:pPr>
            <a:endParaRPr sz="3150">
              <a:latin typeface="Microsoft Sans Serif"/>
              <a:cs typeface="Microsoft Sans Serif"/>
            </a:endParaRPr>
          </a:p>
          <a:p>
            <a:pPr marL="287020" marR="388620" indent="-274955">
              <a:lnSpc>
                <a:spcPts val="238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Glomerular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haemodynamics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(Intraglomerular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hypertension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and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hyperfiltration)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can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alter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Glomerular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permeabiality.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7ED13A"/>
              </a:buClr>
              <a:buFont typeface="Microsoft Sans Serif"/>
              <a:buChar char=""/>
            </a:pPr>
            <a:endParaRPr sz="3100">
              <a:latin typeface="Microsoft Sans Serif"/>
              <a:cs typeface="Microsoft Sans Serif"/>
            </a:endParaRPr>
          </a:p>
          <a:p>
            <a:pPr marL="287020" marR="308610" indent="-274955">
              <a:lnSpc>
                <a:spcPct val="90000"/>
              </a:lnSpc>
              <a:buClr>
                <a:srgbClr val="7ED13A"/>
              </a:buClr>
              <a:buSzPct val="75000"/>
              <a:buFont typeface="Microsoft Sans Serif"/>
              <a:buChar char=""/>
              <a:tabLst>
                <a:tab pos="287020" algn="l"/>
                <a:tab pos="287655" algn="l"/>
              </a:tabLst>
            </a:pPr>
            <a:r>
              <a:rPr sz="2200" b="1" spc="-5" dirty="0">
                <a:latin typeface="Arial"/>
                <a:cs typeface="Arial"/>
              </a:rPr>
              <a:t>Selectivity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of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proteinuria-</a:t>
            </a:r>
            <a:r>
              <a:rPr sz="2200" b="1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Excretion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relatively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low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M.W.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protein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(Albumin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or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transferrin)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is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known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as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selective 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proteinuria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while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if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excretion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is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predominately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high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M.W. </a:t>
            </a:r>
            <a:r>
              <a:rPr sz="2200" spc="-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protein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(IgG,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IgM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or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α2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macroglobulin)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it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is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nonselective </a:t>
            </a:r>
            <a:r>
              <a:rPr sz="2200" spc="-5" dirty="0">
                <a:latin typeface="Microsoft Sans Serif"/>
                <a:cs typeface="Microsoft Sans Serif"/>
              </a:rPr>
              <a:t> proteinuria.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7ED13A"/>
              </a:buClr>
              <a:buFont typeface="Microsoft Sans Serif"/>
              <a:buChar char=""/>
            </a:pPr>
            <a:endParaRPr sz="29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It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is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also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related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to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relative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damage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Glomerular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filter.</a:t>
            </a:r>
            <a:endParaRPr sz="22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730722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716" y="584962"/>
            <a:ext cx="28505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</a:t>
            </a:r>
            <a:r>
              <a:rPr sz="3200" spc="5" dirty="0"/>
              <a:t>y</a:t>
            </a:r>
            <a:r>
              <a:rPr sz="3200" spc="-5" dirty="0"/>
              <a:t>poa</a:t>
            </a:r>
            <a:r>
              <a:rPr sz="3200" spc="-20" dirty="0"/>
              <a:t>l</a:t>
            </a:r>
            <a:r>
              <a:rPr sz="3200" dirty="0"/>
              <a:t>bun</a:t>
            </a:r>
            <a:r>
              <a:rPr sz="3200" spc="-15" dirty="0"/>
              <a:t>e</a:t>
            </a:r>
            <a:r>
              <a:rPr sz="3200" spc="-5" dirty="0"/>
              <a:t>mia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244853"/>
            <a:ext cx="7769859" cy="237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75000"/>
              <a:buFont typeface="Microsoft Sans Serif"/>
              <a:buChar char=""/>
              <a:tabLst>
                <a:tab pos="370840" algn="l"/>
                <a:tab pos="371475" algn="l"/>
              </a:tabLst>
            </a:pPr>
            <a:r>
              <a:rPr dirty="0"/>
              <a:t>	</a:t>
            </a:r>
            <a:r>
              <a:rPr sz="2400" dirty="0">
                <a:latin typeface="Microsoft Sans Serif"/>
                <a:cs typeface="Microsoft Sans Serif"/>
              </a:rPr>
              <a:t>It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due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both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proteinuria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due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increase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renal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catabolism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(in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tubules).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Font typeface="Microsoft Sans Serif"/>
              <a:buChar char=""/>
            </a:pPr>
            <a:endParaRPr sz="3600">
              <a:latin typeface="Microsoft Sans Serif"/>
              <a:cs typeface="Microsoft Sans Serif"/>
            </a:endParaRPr>
          </a:p>
          <a:p>
            <a:pPr marL="287020" marR="576580" indent="-274955">
              <a:lnSpc>
                <a:spcPct val="100000"/>
              </a:lnSpc>
              <a:buClr>
                <a:srgbClr val="7ED13A"/>
              </a:buClr>
              <a:buSzPct val="75000"/>
              <a:buFont typeface="Microsoft Sans Serif"/>
              <a:buChar char=""/>
              <a:tabLst>
                <a:tab pos="370840" algn="l"/>
                <a:tab pos="371475" algn="l"/>
              </a:tabLst>
            </a:pPr>
            <a:r>
              <a:rPr dirty="0"/>
              <a:t>	</a:t>
            </a:r>
            <a:r>
              <a:rPr sz="2400" dirty="0">
                <a:latin typeface="Microsoft Sans Serif"/>
                <a:cs typeface="Microsoft Sans Serif"/>
              </a:rPr>
              <a:t>In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fact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hepatic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albumin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synthesis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increased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from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145±9mg/kg/day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213±17mg/kg/day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nephrotic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patients.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7740600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E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84962"/>
            <a:ext cx="42906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Pathogenesis</a:t>
            </a:r>
            <a:r>
              <a:rPr sz="3200" spc="-10" dirty="0"/>
              <a:t> </a:t>
            </a:r>
            <a:r>
              <a:rPr sz="3200" dirty="0"/>
              <a:t>of</a:t>
            </a:r>
            <a:r>
              <a:rPr sz="3200" spc="-20" dirty="0"/>
              <a:t> </a:t>
            </a:r>
            <a:r>
              <a:rPr sz="3200" dirty="0"/>
              <a:t>edema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371600"/>
            <a:ext cx="7543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369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42443"/>
            <a:ext cx="69742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Metabolic</a:t>
            </a:r>
            <a:r>
              <a:rPr sz="3200" spc="50" dirty="0"/>
              <a:t> </a:t>
            </a:r>
            <a:r>
              <a:rPr sz="3200" spc="-5" dirty="0"/>
              <a:t>consequences</a:t>
            </a:r>
            <a:r>
              <a:rPr sz="3200" dirty="0"/>
              <a:t> of</a:t>
            </a:r>
            <a:r>
              <a:rPr sz="3200" spc="45" dirty="0"/>
              <a:t> </a:t>
            </a:r>
            <a:r>
              <a:rPr sz="3200" spc="-10" dirty="0"/>
              <a:t>proteinuria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244853"/>
            <a:ext cx="8044180" cy="3409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Microsoft Sans Serif"/>
                <a:cs typeface="Microsoft Sans Serif"/>
              </a:rPr>
              <a:t>Metabolic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consequences</a:t>
            </a:r>
            <a:r>
              <a:rPr sz="2400" spc="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nephrotic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syndrome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include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following: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Infection</a:t>
            </a:r>
            <a:endParaRPr sz="24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Hyperlipidemia</a:t>
            </a:r>
            <a:r>
              <a:rPr sz="2400" spc="8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atherosclerosis</a:t>
            </a:r>
            <a:endParaRPr sz="24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spcBef>
                <a:spcPts val="605"/>
              </a:spcBef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Hypocalcemia</a:t>
            </a:r>
            <a:r>
              <a:rPr sz="2400" spc="7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bone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abnormalities</a:t>
            </a:r>
            <a:endParaRPr sz="24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Hypercoagulability</a:t>
            </a:r>
            <a:endParaRPr sz="24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Hypovolemia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9524446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4962"/>
            <a:ext cx="73583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Proposed</a:t>
            </a:r>
            <a:r>
              <a:rPr sz="3200" spc="5" dirty="0"/>
              <a:t> </a:t>
            </a:r>
            <a:r>
              <a:rPr sz="3200" spc="-5" dirty="0"/>
              <a:t>explanations</a:t>
            </a:r>
            <a:r>
              <a:rPr sz="3200" dirty="0"/>
              <a:t> of</a:t>
            </a:r>
            <a:r>
              <a:rPr sz="3200" spc="20" dirty="0"/>
              <a:t> </a:t>
            </a:r>
            <a:r>
              <a:rPr sz="3200" spc="-5" dirty="0"/>
              <a:t>Infection</a:t>
            </a:r>
            <a:r>
              <a:rPr sz="3200" spc="5" dirty="0"/>
              <a:t> </a:t>
            </a:r>
            <a:r>
              <a:rPr sz="3200" spc="-10" dirty="0"/>
              <a:t>in</a:t>
            </a:r>
            <a:r>
              <a:rPr sz="3200" spc="25" dirty="0"/>
              <a:t> </a:t>
            </a:r>
            <a:r>
              <a:rPr sz="3200" dirty="0"/>
              <a:t>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171702"/>
            <a:ext cx="7807959" cy="474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icrosoft Sans Serif"/>
                <a:cs typeface="Microsoft Sans Serif"/>
              </a:rPr>
              <a:t>Proposed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explanations</a:t>
            </a:r>
            <a:r>
              <a:rPr sz="2400" spc="8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include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following:</a:t>
            </a:r>
            <a:endParaRPr sz="24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spcBef>
                <a:spcPts val="20"/>
              </a:spcBef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Urinary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immunoglobulin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losses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ED13A"/>
              </a:buClr>
              <a:buFont typeface="Microsoft Sans Serif"/>
              <a:buChar char=""/>
            </a:pPr>
            <a:endParaRPr sz="255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Edema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fluid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acting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culture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medium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ED13A"/>
              </a:buClr>
              <a:buFont typeface="Microsoft Sans Serif"/>
              <a:buChar char=""/>
            </a:pPr>
            <a:endParaRPr sz="255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Protein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deficiency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7ED13A"/>
              </a:buClr>
              <a:buFont typeface="Microsoft Sans Serif"/>
              <a:buChar char=""/>
            </a:pPr>
            <a:endParaRPr sz="255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Decreased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bactericidal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activity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leukocytes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7ED13A"/>
              </a:buClr>
              <a:buFont typeface="Microsoft Sans Serif"/>
              <a:buChar char=""/>
            </a:pPr>
            <a:endParaRPr sz="255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Immunosuppressive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therapy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7ED13A"/>
              </a:buClr>
              <a:buFont typeface="Microsoft Sans Serif"/>
              <a:buChar char=""/>
            </a:pPr>
            <a:endParaRPr sz="3050">
              <a:latin typeface="Microsoft Sans Serif"/>
              <a:cs typeface="Microsoft Sans Serif"/>
            </a:endParaRPr>
          </a:p>
          <a:p>
            <a:pPr marL="287020" marR="5080" indent="-274955">
              <a:lnSpc>
                <a:spcPct val="8000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Urinary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loss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complement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factor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(properdin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factor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B)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that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opsonizes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certain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bacteria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04702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Causes</a:t>
            </a:r>
            <a:r>
              <a:rPr spc="-50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10" dirty="0"/>
              <a:t>Acute</a:t>
            </a:r>
            <a:r>
              <a:rPr spc="-20" dirty="0"/>
              <a:t> </a:t>
            </a:r>
            <a:r>
              <a:rPr spc="-15" dirty="0"/>
              <a:t>Renal </a:t>
            </a:r>
            <a:r>
              <a:rPr spc="-10" dirty="0"/>
              <a:t>Failure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98376"/>
            <a:ext cx="8072120" cy="489394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b="1" spc="-15" dirty="0">
                <a:latin typeface="Calibri"/>
                <a:cs typeface="Calibri"/>
              </a:rPr>
              <a:t>Intra-renal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failure</a:t>
            </a:r>
            <a:endParaRPr sz="26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Results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acute damage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renal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structures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Possible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causes:</a:t>
            </a:r>
            <a:endParaRPr sz="2400">
              <a:latin typeface="Calibri"/>
              <a:cs typeface="Calibri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1156335" algn="l"/>
              </a:tabLst>
            </a:pPr>
            <a:r>
              <a:rPr sz="2100" spc="-5" dirty="0">
                <a:latin typeface="Calibri"/>
                <a:cs typeface="Calibri"/>
              </a:rPr>
              <a:t>acute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glomerulonephritis,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pyelonephritis</a:t>
            </a:r>
            <a:endParaRPr sz="2100">
              <a:latin typeface="Calibri"/>
              <a:cs typeface="Calibri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156335" algn="l"/>
              </a:tabLst>
            </a:pPr>
            <a:r>
              <a:rPr sz="2100" spc="-10" dirty="0">
                <a:latin typeface="Calibri"/>
                <a:cs typeface="Calibri"/>
              </a:rPr>
              <a:t>May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also </a:t>
            </a:r>
            <a:r>
              <a:rPr sz="2100" spc="-10" dirty="0">
                <a:latin typeface="Calibri"/>
                <a:cs typeface="Calibri"/>
              </a:rPr>
              <a:t>result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from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i="1" spc="-10" dirty="0">
                <a:solidFill>
                  <a:srgbClr val="FF0000"/>
                </a:solidFill>
                <a:latin typeface="Calibri"/>
                <a:cs typeface="Calibri"/>
              </a:rPr>
              <a:t>acute</a:t>
            </a:r>
            <a:r>
              <a:rPr sz="21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FF0000"/>
                </a:solidFill>
                <a:latin typeface="Calibri"/>
                <a:cs typeface="Calibri"/>
              </a:rPr>
              <a:t>tubular</a:t>
            </a:r>
            <a:r>
              <a:rPr sz="21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i="1" spc="-5" dirty="0">
                <a:solidFill>
                  <a:srgbClr val="FF0000"/>
                </a:solidFill>
                <a:latin typeface="Calibri"/>
                <a:cs typeface="Calibri"/>
              </a:rPr>
              <a:t>necrosis</a:t>
            </a:r>
            <a:r>
              <a:rPr sz="21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i="1" spc="-40" dirty="0">
                <a:solidFill>
                  <a:srgbClr val="FF0000"/>
                </a:solidFill>
                <a:latin typeface="Calibri"/>
                <a:cs typeface="Calibri"/>
              </a:rPr>
              <a:t>(ATN)</a:t>
            </a:r>
            <a:endParaRPr sz="2100">
              <a:latin typeface="Calibri"/>
              <a:cs typeface="Calibri"/>
            </a:endParaRPr>
          </a:p>
          <a:p>
            <a:pPr marL="1155700" marR="5080" lvl="2" indent="-228600" algn="just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156335" algn="l"/>
              </a:tabLst>
            </a:pPr>
            <a:r>
              <a:rPr sz="2100" spc="-10" dirty="0">
                <a:latin typeface="Calibri"/>
                <a:cs typeface="Calibri"/>
              </a:rPr>
              <a:t>damage </a:t>
            </a:r>
            <a:r>
              <a:rPr sz="2100" spc="-5" dirty="0">
                <a:latin typeface="Calibri"/>
                <a:cs typeface="Calibri"/>
              </a:rPr>
              <a:t>of kidney </a:t>
            </a:r>
            <a:r>
              <a:rPr sz="2100" spc="-10" dirty="0">
                <a:latin typeface="Calibri"/>
                <a:cs typeface="Calibri"/>
              </a:rPr>
              <a:t>structure </a:t>
            </a:r>
            <a:r>
              <a:rPr sz="2100" spc="-15" dirty="0">
                <a:latin typeface="Calibri"/>
                <a:cs typeface="Calibri"/>
              </a:rPr>
              <a:t>from </a:t>
            </a:r>
            <a:r>
              <a:rPr sz="2100" spc="-10" dirty="0">
                <a:latin typeface="Calibri"/>
                <a:cs typeface="Calibri"/>
              </a:rPr>
              <a:t>exposure to </a:t>
            </a:r>
            <a:r>
              <a:rPr sz="2100" spc="-15" dirty="0">
                <a:latin typeface="Calibri"/>
                <a:cs typeface="Calibri"/>
              </a:rPr>
              <a:t>toxins, </a:t>
            </a:r>
            <a:r>
              <a:rPr sz="2100" spc="-10" dirty="0">
                <a:latin typeface="Calibri"/>
                <a:cs typeface="Calibri"/>
              </a:rPr>
              <a:t>solvents, </a:t>
            </a:r>
            <a:r>
              <a:rPr sz="2100" spc="-5" dirty="0">
                <a:latin typeface="Calibri"/>
                <a:cs typeface="Calibri"/>
              </a:rPr>
              <a:t> drugs </a:t>
            </a:r>
            <a:r>
              <a:rPr sz="2100" dirty="0">
                <a:latin typeface="Calibri"/>
                <a:cs typeface="Calibri"/>
              </a:rPr>
              <a:t>and </a:t>
            </a:r>
            <a:r>
              <a:rPr sz="2100" spc="-10" dirty="0">
                <a:latin typeface="Calibri"/>
                <a:cs typeface="Calibri"/>
              </a:rPr>
              <a:t>heavy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metals;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55" dirty="0">
                <a:latin typeface="Calibri"/>
                <a:cs typeface="Calibri"/>
              </a:rPr>
              <a:t>ATN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is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10" dirty="0">
                <a:latin typeface="Calibri"/>
                <a:cs typeface="Calibri"/>
              </a:rPr>
              <a:t>most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common</a:t>
            </a:r>
            <a:r>
              <a:rPr sz="2100" spc="-5" dirty="0">
                <a:latin typeface="Calibri"/>
                <a:cs typeface="Calibri"/>
              </a:rPr>
              <a:t> cause of 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acute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renal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failure</a:t>
            </a:r>
            <a:endParaRPr sz="2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spc="-10" dirty="0">
                <a:latin typeface="Calibri"/>
                <a:cs typeface="Calibri"/>
              </a:rPr>
              <a:t>Post-renal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failure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Results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conditions</a:t>
            </a:r>
            <a:r>
              <a:rPr sz="2400" spc="-5" dirty="0">
                <a:latin typeface="Calibri"/>
                <a:cs typeface="Calibri"/>
              </a:rPr>
              <a:t> block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urine</a:t>
            </a:r>
            <a:r>
              <a:rPr sz="2400" spc="-10" dirty="0">
                <a:latin typeface="Calibri"/>
                <a:cs typeface="Calibri"/>
              </a:rPr>
              <a:t> outflow</a:t>
            </a:r>
            <a:endParaRPr sz="2400">
              <a:latin typeface="Calibri"/>
              <a:cs typeface="Calibri"/>
            </a:endParaRPr>
          </a:p>
          <a:p>
            <a:pPr marL="756285" marR="490220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Possible </a:t>
            </a:r>
            <a:r>
              <a:rPr sz="2400" spc="-5" dirty="0">
                <a:latin typeface="Calibri"/>
                <a:cs typeface="Calibri"/>
              </a:rPr>
              <a:t>causes: obstruction of urine </a:t>
            </a:r>
            <a:r>
              <a:rPr sz="2400" spc="-10" dirty="0">
                <a:latin typeface="Calibri"/>
                <a:cs typeface="Calibri"/>
              </a:rPr>
              <a:t>outflow by </a:t>
            </a:r>
            <a:r>
              <a:rPr sz="2400" spc="-5" dirty="0">
                <a:latin typeface="Calibri"/>
                <a:cs typeface="Calibri"/>
              </a:rPr>
              <a:t>calculi,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tumors,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prostatic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hypertrophy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4962"/>
            <a:ext cx="30740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</a:t>
            </a:r>
            <a:r>
              <a:rPr sz="3200" spc="5" dirty="0"/>
              <a:t>y</a:t>
            </a:r>
            <a:r>
              <a:rPr sz="3200" dirty="0"/>
              <a:t>p</a:t>
            </a:r>
            <a:r>
              <a:rPr sz="3200" spc="-10" dirty="0"/>
              <a:t>perl</a:t>
            </a:r>
            <a:r>
              <a:rPr sz="3200" spc="-20" dirty="0"/>
              <a:t>i</a:t>
            </a:r>
            <a:r>
              <a:rPr sz="3200" dirty="0"/>
              <a:t>p</a:t>
            </a:r>
            <a:r>
              <a:rPr sz="3200" spc="-10" dirty="0"/>
              <a:t>e</a:t>
            </a:r>
            <a:r>
              <a:rPr sz="3200" dirty="0"/>
              <a:t>d</a:t>
            </a:r>
            <a:r>
              <a:rPr sz="3200" spc="-10" dirty="0"/>
              <a:t>e</a:t>
            </a:r>
            <a:r>
              <a:rPr sz="3200" spc="-5" dirty="0"/>
              <a:t>mia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211325"/>
            <a:ext cx="8038465" cy="45916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7020" marR="194310" indent="-274955">
              <a:lnSpc>
                <a:spcPts val="2380"/>
              </a:lnSpc>
              <a:spcBef>
                <a:spcPts val="390"/>
              </a:spcBef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Due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to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increase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hepatic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lipoprotein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synthesis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that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is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triggered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by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reduced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oncotic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.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7ED13A"/>
              </a:buClr>
              <a:buFont typeface="Microsoft Sans Serif"/>
              <a:buChar char=""/>
            </a:pPr>
            <a:endParaRPr sz="285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Defective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lipid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catabolism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has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also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important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role.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7ED13A"/>
              </a:buClr>
              <a:buFont typeface="Microsoft Sans Serif"/>
              <a:buChar char=""/>
            </a:pPr>
            <a:endParaRPr sz="3150">
              <a:latin typeface="Microsoft Sans Serif"/>
              <a:cs typeface="Microsoft Sans Serif"/>
            </a:endParaRPr>
          </a:p>
          <a:p>
            <a:pPr marL="287020" marR="422275" indent="-274955">
              <a:lnSpc>
                <a:spcPts val="2380"/>
              </a:lnSpc>
              <a:buClr>
                <a:srgbClr val="7ED13A"/>
              </a:buClr>
              <a:buSzPct val="75000"/>
              <a:buFont typeface="Microsoft Sans Serif"/>
              <a:buChar char=""/>
              <a:tabLst>
                <a:tab pos="364490" algn="l"/>
                <a:tab pos="365125" algn="l"/>
              </a:tabLst>
            </a:pPr>
            <a:r>
              <a:rPr dirty="0"/>
              <a:t>	</a:t>
            </a:r>
            <a:r>
              <a:rPr sz="2200" spc="-5" dirty="0">
                <a:latin typeface="Microsoft Sans Serif"/>
                <a:cs typeface="Microsoft Sans Serif"/>
              </a:rPr>
              <a:t>LDL</a:t>
            </a:r>
            <a:r>
              <a:rPr sz="2200" spc="-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and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cholesterol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are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increased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in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majority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patients 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whereas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VLDL</a:t>
            </a:r>
            <a:r>
              <a:rPr sz="2200" spc="-6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and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triglyceride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tends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to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rise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in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patients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with </a:t>
            </a:r>
            <a:r>
              <a:rPr sz="2200" spc="-56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severe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disease.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ED13A"/>
              </a:buClr>
              <a:buFont typeface="Microsoft Sans Serif"/>
              <a:buChar char=""/>
            </a:pPr>
            <a:endParaRPr sz="2850">
              <a:latin typeface="Microsoft Sans Serif"/>
              <a:cs typeface="Microsoft Sans Serif"/>
            </a:endParaRPr>
          </a:p>
          <a:p>
            <a:pPr marL="364490" indent="-352425">
              <a:lnSpc>
                <a:spcPts val="2510"/>
              </a:lnSpc>
              <a:buClr>
                <a:srgbClr val="7ED13A"/>
              </a:buClr>
              <a:buSzPct val="75000"/>
              <a:buChar char=""/>
              <a:tabLst>
                <a:tab pos="364490" algn="l"/>
                <a:tab pos="36512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It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increases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the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relative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risk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for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MI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5.5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fold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and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coronary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death</a:t>
            </a:r>
            <a:endParaRPr sz="2200">
              <a:latin typeface="Microsoft Sans Serif"/>
              <a:cs typeface="Microsoft Sans Serif"/>
            </a:endParaRPr>
          </a:p>
          <a:p>
            <a:pPr marL="287020">
              <a:lnSpc>
                <a:spcPts val="2510"/>
              </a:lnSpc>
            </a:pPr>
            <a:r>
              <a:rPr sz="2200" spc="-5" dirty="0">
                <a:latin typeface="Microsoft Sans Serif"/>
                <a:cs typeface="Microsoft Sans Serif"/>
              </a:rPr>
              <a:t>2.8</a:t>
            </a:r>
            <a:r>
              <a:rPr sz="2200" spc="-1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fold.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It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also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increases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progression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renal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disease</a:t>
            </a:r>
            <a:endParaRPr sz="22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2790957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4962"/>
            <a:ext cx="33445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Hypercoagulability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177798"/>
            <a:ext cx="7466965" cy="4762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95"/>
              </a:spcBef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Multifactorial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in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origin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7ED13A"/>
              </a:buClr>
              <a:buFont typeface="Microsoft Sans Serif"/>
              <a:buChar char=""/>
            </a:pPr>
            <a:endParaRPr sz="245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Increase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urinary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loss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antithrombin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III.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7ED13A"/>
              </a:buClr>
              <a:buFont typeface="Microsoft Sans Serif"/>
              <a:buChar char=""/>
            </a:pPr>
            <a:endParaRPr sz="2450">
              <a:latin typeface="Microsoft Sans Serif"/>
              <a:cs typeface="Microsoft Sans Serif"/>
            </a:endParaRPr>
          </a:p>
          <a:p>
            <a:pPr marL="349250" indent="-337185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349250" algn="l"/>
                <a:tab pos="34988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Altered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levels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and/or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activity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protein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&amp;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S.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7ED13A"/>
              </a:buClr>
              <a:buFont typeface="Microsoft Sans Serif"/>
              <a:buChar char=""/>
            </a:pPr>
            <a:endParaRPr sz="2450">
              <a:latin typeface="Microsoft Sans Serif"/>
              <a:cs typeface="Microsoft Sans Serif"/>
            </a:endParaRPr>
          </a:p>
          <a:p>
            <a:pPr marL="364490" indent="-352425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364490" algn="l"/>
                <a:tab pos="36512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Hyperfibronogenemia</a:t>
            </a:r>
            <a:r>
              <a:rPr sz="2200" spc="8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due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to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increase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hepatic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synthesis.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7ED13A"/>
              </a:buClr>
              <a:buFont typeface="Microsoft Sans Serif"/>
              <a:buChar char=""/>
            </a:pPr>
            <a:endParaRPr sz="2450">
              <a:latin typeface="Microsoft Sans Serif"/>
              <a:cs typeface="Microsoft Sans Serif"/>
            </a:endParaRPr>
          </a:p>
          <a:p>
            <a:pPr marL="364490" indent="-352425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364490" algn="l"/>
                <a:tab pos="36512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Impaired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fibrinolysis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due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to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decrease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plasminogen.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7ED13A"/>
              </a:buClr>
              <a:buFont typeface="Microsoft Sans Serif"/>
              <a:buChar char=""/>
            </a:pPr>
            <a:endParaRPr sz="2450">
              <a:latin typeface="Microsoft Sans Serif"/>
              <a:cs typeface="Microsoft Sans Serif"/>
            </a:endParaRPr>
          </a:p>
          <a:p>
            <a:pPr marL="287020" indent="-274955">
              <a:lnSpc>
                <a:spcPts val="238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Increase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platelet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aggregability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575" dirty="0">
                <a:latin typeface="Microsoft Sans Serif"/>
                <a:cs typeface="Microsoft Sans Serif"/>
              </a:rPr>
              <a:t>–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relative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immobility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-</a:t>
            </a:r>
            <a:endParaRPr sz="2200">
              <a:latin typeface="Microsoft Sans Serif"/>
              <a:cs typeface="Microsoft Sans Serif"/>
            </a:endParaRPr>
          </a:p>
          <a:p>
            <a:pPr marL="287020">
              <a:lnSpc>
                <a:spcPts val="2380"/>
              </a:lnSpc>
            </a:pPr>
            <a:r>
              <a:rPr sz="2200" spc="-5" dirty="0">
                <a:latin typeface="Microsoft Sans Serif"/>
                <a:cs typeface="Microsoft Sans Serif"/>
              </a:rPr>
              <a:t>haemoconcentragtion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from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hypovolemia.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575" dirty="0">
                <a:latin typeface="Microsoft Sans Serif"/>
                <a:cs typeface="Microsoft Sans Serif"/>
              </a:rPr>
              <a:t>–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hyperlipidemia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Microsoft Sans Serif"/>
              <a:cs typeface="Microsoft Sans Serif"/>
            </a:endParaRPr>
          </a:p>
          <a:p>
            <a:pPr marL="349250" indent="-337185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349250" algn="l"/>
                <a:tab pos="34988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Alteration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in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endothelial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function</a:t>
            </a:r>
            <a:endParaRPr sz="22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0934253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42443"/>
            <a:ext cx="25800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Hypocalcemia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244853"/>
            <a:ext cx="8072120" cy="435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75000"/>
              <a:buChar char=""/>
              <a:tabLst>
                <a:tab pos="287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Hypocalcemia </a:t>
            </a:r>
            <a:r>
              <a:rPr sz="2400" spc="-10" dirty="0">
                <a:latin typeface="Microsoft Sans Serif"/>
                <a:cs typeface="Microsoft Sans Serif"/>
              </a:rPr>
              <a:t>is </a:t>
            </a:r>
            <a:r>
              <a:rPr sz="2400" spc="-5" dirty="0">
                <a:latin typeface="Microsoft Sans Serif"/>
                <a:cs typeface="Microsoft Sans Serif"/>
              </a:rPr>
              <a:t>common </a:t>
            </a:r>
            <a:r>
              <a:rPr sz="2400" spc="-10" dirty="0">
                <a:latin typeface="Microsoft Sans Serif"/>
                <a:cs typeface="Microsoft Sans Serif"/>
              </a:rPr>
              <a:t>in </a:t>
            </a:r>
            <a:r>
              <a:rPr sz="2400" dirty="0">
                <a:latin typeface="Microsoft Sans Serif"/>
                <a:cs typeface="Microsoft Sans Serif"/>
              </a:rPr>
              <a:t>the </a:t>
            </a:r>
            <a:r>
              <a:rPr sz="2400" spc="-5" dirty="0">
                <a:latin typeface="Microsoft Sans Serif"/>
                <a:cs typeface="Microsoft Sans Serif"/>
              </a:rPr>
              <a:t>nephrotic </a:t>
            </a:r>
            <a:r>
              <a:rPr sz="2400" dirty="0">
                <a:latin typeface="Microsoft Sans Serif"/>
                <a:cs typeface="Microsoft Sans Serif"/>
              </a:rPr>
              <a:t>syndrome, </a:t>
            </a:r>
            <a:r>
              <a:rPr sz="2400" spc="-5" dirty="0">
                <a:latin typeface="Microsoft Sans Serif"/>
                <a:cs typeface="Microsoft Sans Serif"/>
              </a:rPr>
              <a:t>but </a:t>
            </a:r>
            <a:r>
              <a:rPr sz="2400" dirty="0">
                <a:latin typeface="Microsoft Sans Serif"/>
                <a:cs typeface="Microsoft Sans Serif"/>
              </a:rPr>
              <a:t> rather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than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being</a:t>
            </a:r>
            <a:r>
              <a:rPr sz="2400" dirty="0">
                <a:latin typeface="Microsoft Sans Serif"/>
                <a:cs typeface="Microsoft Sans Serif"/>
              </a:rPr>
              <a:t> a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true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hypocalcemia,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it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is</a:t>
            </a:r>
            <a:r>
              <a:rPr sz="2400" spc="60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usually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caused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low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serum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albumin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level.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Font typeface="Microsoft Sans Serif"/>
              <a:buChar char=""/>
            </a:pPr>
            <a:endParaRPr sz="3600">
              <a:latin typeface="Microsoft Sans Serif"/>
              <a:cs typeface="Microsoft Sans Serif"/>
            </a:endParaRPr>
          </a:p>
          <a:p>
            <a:pPr marL="287020" marR="5080" indent="-274955" algn="just">
              <a:lnSpc>
                <a:spcPct val="100000"/>
              </a:lnSpc>
              <a:buClr>
                <a:srgbClr val="7ED13A"/>
              </a:buClr>
              <a:buSzPct val="75000"/>
              <a:buFont typeface="Microsoft Sans Serif"/>
              <a:buChar char=""/>
              <a:tabLst>
                <a:tab pos="372745" algn="l"/>
              </a:tabLst>
            </a:pPr>
            <a:r>
              <a:rPr dirty="0"/>
              <a:t>	</a:t>
            </a:r>
            <a:r>
              <a:rPr sz="2400" spc="-5" dirty="0">
                <a:latin typeface="Microsoft Sans Serif"/>
                <a:cs typeface="Microsoft Sans Serif"/>
              </a:rPr>
              <a:t>Nonetheless,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low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bone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density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abnormal</a:t>
            </a:r>
            <a:r>
              <a:rPr sz="2400" dirty="0">
                <a:latin typeface="Microsoft Sans Serif"/>
                <a:cs typeface="Microsoft Sans Serif"/>
              </a:rPr>
              <a:t> bone 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histology</a:t>
            </a:r>
            <a:r>
              <a:rPr sz="2400" dirty="0">
                <a:latin typeface="Microsoft Sans Serif"/>
                <a:cs typeface="Microsoft Sans Serif"/>
              </a:rPr>
              <a:t> are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reported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in</a:t>
            </a:r>
            <a:r>
              <a:rPr sz="2400" spc="6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association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with</a:t>
            </a:r>
            <a:r>
              <a:rPr sz="2400" spc="-5" dirty="0">
                <a:latin typeface="Microsoft Sans Serif"/>
                <a:cs typeface="Microsoft Sans Serif"/>
              </a:rPr>
              <a:t> nephrotic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syndrome.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7ED13A"/>
              </a:buClr>
              <a:buFont typeface="Microsoft Sans Serif"/>
              <a:buChar char=""/>
            </a:pPr>
            <a:endParaRPr sz="3600">
              <a:latin typeface="Microsoft Sans Serif"/>
              <a:cs typeface="Microsoft Sans Serif"/>
            </a:endParaRPr>
          </a:p>
          <a:p>
            <a:pPr marL="287020" marR="5080" indent="-274955" algn="just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287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This</a:t>
            </a:r>
            <a:r>
              <a:rPr sz="2400" spc="5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could</a:t>
            </a:r>
            <a:r>
              <a:rPr sz="2400" spc="6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be</a:t>
            </a:r>
            <a:r>
              <a:rPr sz="2400" spc="5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caused</a:t>
            </a:r>
            <a:r>
              <a:rPr sz="2400" spc="6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by</a:t>
            </a:r>
            <a:r>
              <a:rPr sz="2400" spc="59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urinary</a:t>
            </a:r>
            <a:r>
              <a:rPr sz="2400" spc="6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losses</a:t>
            </a:r>
            <a:r>
              <a:rPr sz="2400" spc="6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6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vitamin</a:t>
            </a:r>
            <a:r>
              <a:rPr sz="2400" spc="595" dirty="0">
                <a:latin typeface="Microsoft Sans Serif"/>
                <a:cs typeface="Microsoft Sans Serif"/>
              </a:rPr>
              <a:t> </a:t>
            </a:r>
            <a:r>
              <a:rPr sz="2400" spc="310" dirty="0">
                <a:latin typeface="Microsoft Sans Serif"/>
                <a:cs typeface="Microsoft Sans Serif"/>
              </a:rPr>
              <a:t>D–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binding proteins, </a:t>
            </a:r>
            <a:r>
              <a:rPr sz="2400" spc="-10" dirty="0">
                <a:latin typeface="Microsoft Sans Serif"/>
                <a:cs typeface="Microsoft Sans Serif"/>
              </a:rPr>
              <a:t>with </a:t>
            </a:r>
            <a:r>
              <a:rPr sz="2400" dirty="0">
                <a:latin typeface="Microsoft Sans Serif"/>
                <a:cs typeface="Microsoft Sans Serif"/>
              </a:rPr>
              <a:t>consequent </a:t>
            </a:r>
            <a:r>
              <a:rPr sz="2400" spc="-5" dirty="0">
                <a:latin typeface="Microsoft Sans Serif"/>
                <a:cs typeface="Microsoft Sans Serif"/>
              </a:rPr>
              <a:t>hypovitaminosis D and,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result,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reduced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intestinal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calcium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absorption.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654137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6723"/>
            <a:ext cx="23761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Hypovo</a:t>
            </a:r>
            <a:r>
              <a:rPr sz="3200" spc="-10" dirty="0"/>
              <a:t>l</a:t>
            </a:r>
            <a:r>
              <a:rPr sz="3200" dirty="0"/>
              <a:t>e</a:t>
            </a:r>
            <a:r>
              <a:rPr sz="3200" spc="-10" dirty="0"/>
              <a:t>mia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243330"/>
            <a:ext cx="7680959" cy="4843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841375" indent="-274955">
              <a:lnSpc>
                <a:spcPct val="100000"/>
              </a:lnSpc>
              <a:spcBef>
                <a:spcPts val="105"/>
              </a:spcBef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600" spc="-5" dirty="0">
                <a:latin typeface="Microsoft Sans Serif"/>
                <a:cs typeface="Microsoft Sans Serif"/>
              </a:rPr>
              <a:t>Hypovolemia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occurs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when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hypoalbuminemia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decreases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the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plasma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oncotic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pressure,</a:t>
            </a:r>
            <a:endParaRPr sz="2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7ED13A"/>
              </a:buClr>
              <a:buFont typeface="Microsoft Sans Serif"/>
              <a:buChar char=""/>
            </a:pPr>
            <a:endParaRPr sz="3800">
              <a:latin typeface="Microsoft Sans Serif"/>
              <a:cs typeface="Microsoft Sans Serif"/>
            </a:endParaRPr>
          </a:p>
          <a:p>
            <a:pPr marL="287020" marR="244475" indent="-274955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600" spc="-5" dirty="0">
                <a:latin typeface="Microsoft Sans Serif"/>
                <a:cs typeface="Microsoft Sans Serif"/>
              </a:rPr>
              <a:t>Resulting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in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loss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plasma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water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into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the 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interstitium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and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causing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decrease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in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circulating </a:t>
            </a:r>
            <a:r>
              <a:rPr sz="2600" spc="-68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blood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volume.</a:t>
            </a:r>
            <a:endParaRPr sz="2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7ED13A"/>
              </a:buClr>
              <a:buFont typeface="Microsoft Sans Serif"/>
              <a:buChar char=""/>
            </a:pPr>
            <a:endParaRPr sz="3800">
              <a:latin typeface="Microsoft Sans Serif"/>
              <a:cs typeface="Microsoft Sans Serif"/>
            </a:endParaRPr>
          </a:p>
          <a:p>
            <a:pPr marL="287020" marR="5080" indent="-274955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600" spc="-5" dirty="0">
                <a:latin typeface="Microsoft Sans Serif"/>
                <a:cs typeface="Microsoft Sans Serif"/>
              </a:rPr>
              <a:t>Hypovolemia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is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generally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observed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only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when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the 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patient's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serum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albumin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level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is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less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than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1.5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g/dL.</a:t>
            </a:r>
            <a:endParaRPr sz="2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7ED13A"/>
              </a:buClr>
              <a:buFont typeface="Microsoft Sans Serif"/>
              <a:buChar char=""/>
            </a:pPr>
            <a:endParaRPr sz="38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600" dirty="0">
                <a:latin typeface="Microsoft Sans Serif"/>
                <a:cs typeface="Microsoft Sans Serif"/>
              </a:rPr>
              <a:t>Hypotension </a:t>
            </a:r>
            <a:r>
              <a:rPr sz="2600" spc="-10" dirty="0">
                <a:latin typeface="Microsoft Sans Serif"/>
                <a:cs typeface="Microsoft Sans Serif"/>
              </a:rPr>
              <a:t>is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late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feature</a:t>
            </a:r>
            <a:endParaRPr sz="26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7016616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2064" y="316738"/>
            <a:ext cx="5579871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400" dirty="0"/>
              <a:t>FUNCTIONAL</a:t>
            </a:r>
            <a:r>
              <a:rPr sz="2400" spc="-95" dirty="0"/>
              <a:t> </a:t>
            </a:r>
            <a:r>
              <a:rPr sz="2400" dirty="0"/>
              <a:t>CONSEQUENCE</a:t>
            </a:r>
            <a:r>
              <a:rPr sz="2400" spc="20" dirty="0"/>
              <a:t> </a:t>
            </a:r>
            <a:r>
              <a:rPr sz="2400" dirty="0"/>
              <a:t>OF</a:t>
            </a:r>
            <a:r>
              <a:rPr sz="2400" spc="10" dirty="0"/>
              <a:t> </a:t>
            </a:r>
            <a:r>
              <a:rPr sz="2400" spc="-5" dirty="0"/>
              <a:t>URINARY </a:t>
            </a:r>
            <a:r>
              <a:rPr sz="2400" spc="-755" dirty="0"/>
              <a:t> </a:t>
            </a:r>
            <a:r>
              <a:rPr sz="2400" dirty="0"/>
              <a:t>LOSS</a:t>
            </a:r>
            <a:r>
              <a:rPr sz="2400" spc="10" dirty="0"/>
              <a:t> </a:t>
            </a:r>
            <a:r>
              <a:rPr sz="2400" dirty="0"/>
              <a:t>OF</a:t>
            </a:r>
            <a:r>
              <a:rPr sz="2400" spc="35" dirty="0"/>
              <a:t> </a:t>
            </a:r>
            <a:r>
              <a:rPr sz="2400" dirty="0"/>
              <a:t>PLASMA</a:t>
            </a:r>
            <a:r>
              <a:rPr sz="2400" spc="-140" dirty="0"/>
              <a:t> </a:t>
            </a:r>
            <a:r>
              <a:rPr sz="2400" dirty="0"/>
              <a:t>PROTEIN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08278"/>
            <a:ext cx="7656195" cy="46228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7020" marR="321310" indent="-274955">
              <a:lnSpc>
                <a:spcPts val="2590"/>
              </a:lnSpc>
              <a:spcBef>
                <a:spcPts val="425"/>
              </a:spcBef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Thyroid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binding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globulins</a:t>
            </a:r>
            <a:r>
              <a:rPr sz="2400" spc="7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thyroxin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spc="630" dirty="0">
                <a:latin typeface="Microsoft Sans Serif"/>
                <a:cs typeface="Microsoft Sans Serif"/>
              </a:rPr>
              <a:t>–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may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lead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hypothyroidism.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7ED13A"/>
              </a:buClr>
              <a:buFont typeface="Microsoft Sans Serif"/>
              <a:buChar char=""/>
            </a:pPr>
            <a:endParaRPr sz="305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25" dirty="0">
                <a:latin typeface="Microsoft Sans Serif"/>
                <a:cs typeface="Microsoft Sans Serif"/>
              </a:rPr>
              <a:t>Vit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binding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protein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630" dirty="0">
                <a:latin typeface="Microsoft Sans Serif"/>
                <a:cs typeface="Microsoft Sans Serif"/>
              </a:rPr>
              <a:t>–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oesteomalacia,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but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rare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7ED13A"/>
              </a:buClr>
              <a:buFont typeface="Microsoft Sans Serif"/>
              <a:buChar char=""/>
            </a:pPr>
            <a:endParaRPr sz="3050">
              <a:latin typeface="Microsoft Sans Serif"/>
              <a:cs typeface="Microsoft Sans Serif"/>
            </a:endParaRPr>
          </a:p>
          <a:p>
            <a:pPr marL="366395" indent="-354330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366395" algn="l"/>
                <a:tab pos="367030" algn="l"/>
              </a:tabLst>
            </a:pPr>
            <a:r>
              <a:rPr sz="2400" spc="-60" dirty="0">
                <a:latin typeface="Microsoft Sans Serif"/>
                <a:cs typeface="Microsoft Sans Serif"/>
              </a:rPr>
              <a:t>Total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calcium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also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low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due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low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albumin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level.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ED13A"/>
              </a:buClr>
              <a:buFont typeface="Microsoft Sans Serif"/>
              <a:buChar char=""/>
            </a:pPr>
            <a:endParaRPr sz="3350">
              <a:latin typeface="Microsoft Sans Serif"/>
              <a:cs typeface="Microsoft Sans Serif"/>
            </a:endParaRPr>
          </a:p>
          <a:p>
            <a:pPr marL="287020" marR="1082040" indent="-274955">
              <a:lnSpc>
                <a:spcPts val="259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Transferrin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erythropoietin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630" dirty="0">
                <a:latin typeface="Microsoft Sans Serif"/>
                <a:cs typeface="Microsoft Sans Serif"/>
              </a:rPr>
              <a:t>–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microcytic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hypochromic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anemia.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Font typeface="Microsoft Sans Serif"/>
              <a:buChar char=""/>
            </a:pPr>
            <a:endParaRPr sz="3350">
              <a:latin typeface="Microsoft Sans Serif"/>
              <a:cs typeface="Microsoft Sans Serif"/>
            </a:endParaRPr>
          </a:p>
          <a:p>
            <a:pPr marL="287020" marR="5080" indent="-274955">
              <a:lnSpc>
                <a:spcPts val="259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ARF </a:t>
            </a:r>
            <a:r>
              <a:rPr sz="2400" spc="630" dirty="0">
                <a:latin typeface="Microsoft Sans Serif"/>
                <a:cs typeface="Microsoft Sans Serif"/>
              </a:rPr>
              <a:t>– </a:t>
            </a:r>
            <a:r>
              <a:rPr sz="2400" spc="-10" dirty="0">
                <a:latin typeface="Microsoft Sans Serif"/>
                <a:cs typeface="Microsoft Sans Serif"/>
              </a:rPr>
              <a:t>is </a:t>
            </a:r>
            <a:r>
              <a:rPr sz="2400" spc="-5" dirty="0">
                <a:latin typeface="Microsoft Sans Serif"/>
                <a:cs typeface="Microsoft Sans Serif"/>
              </a:rPr>
              <a:t>rare </a:t>
            </a:r>
            <a:r>
              <a:rPr sz="2400" spc="-10" dirty="0">
                <a:latin typeface="Microsoft Sans Serif"/>
                <a:cs typeface="Microsoft Sans Serif"/>
              </a:rPr>
              <a:t>in </a:t>
            </a:r>
            <a:r>
              <a:rPr sz="2400" spc="-5" dirty="0">
                <a:latin typeface="Microsoft Sans Serif"/>
                <a:cs typeface="Microsoft Sans Serif"/>
              </a:rPr>
              <a:t>nephrotic </a:t>
            </a:r>
            <a:r>
              <a:rPr sz="2400" dirty="0">
                <a:latin typeface="Microsoft Sans Serif"/>
                <a:cs typeface="Microsoft Sans Serif"/>
              </a:rPr>
              <a:t>syndrome. In </a:t>
            </a:r>
            <a:r>
              <a:rPr sz="2400" spc="-5" dirty="0">
                <a:latin typeface="Microsoft Sans Serif"/>
                <a:cs typeface="Microsoft Sans Serif"/>
              </a:rPr>
              <a:t>whom </a:t>
            </a:r>
            <a:r>
              <a:rPr sz="2400" spc="-10" dirty="0">
                <a:latin typeface="Microsoft Sans Serif"/>
                <a:cs typeface="Microsoft Sans Serif"/>
              </a:rPr>
              <a:t>it </a:t>
            </a:r>
            <a:r>
              <a:rPr sz="2400" spc="-5" dirty="0">
                <a:latin typeface="Microsoft Sans Serif"/>
                <a:cs typeface="Microsoft Sans Serif"/>
              </a:rPr>
              <a:t>occur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patient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are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elderly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minimal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changes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disease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/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FGSS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356910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6723"/>
            <a:ext cx="37947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Symptoms</a:t>
            </a:r>
            <a:r>
              <a:rPr sz="3200" spc="-25" dirty="0"/>
              <a:t> </a:t>
            </a:r>
            <a:r>
              <a:rPr sz="3200" spc="-5" dirty="0"/>
              <a:t>and</a:t>
            </a:r>
            <a:r>
              <a:rPr sz="3200" spc="-10" dirty="0"/>
              <a:t> </a:t>
            </a:r>
            <a:r>
              <a:rPr sz="3200" spc="-5" dirty="0"/>
              <a:t>signs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03933"/>
            <a:ext cx="8074025" cy="11035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955">
              <a:lnSpc>
                <a:spcPts val="2160"/>
              </a:lnSpc>
              <a:spcBef>
                <a:spcPts val="105"/>
              </a:spcBef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  <a:tab pos="1239520" algn="l"/>
                <a:tab pos="2416175" algn="l"/>
                <a:tab pos="3495040" algn="l"/>
                <a:tab pos="4173854" algn="l"/>
                <a:tab pos="5167630" algn="l"/>
                <a:tab pos="5992495" algn="l"/>
                <a:tab pos="688848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Inclu</a:t>
            </a:r>
            <a:r>
              <a:rPr sz="2000" spc="-15" dirty="0">
                <a:latin typeface="Microsoft Sans Serif"/>
                <a:cs typeface="Microsoft Sans Serif"/>
              </a:rPr>
              <a:t>d</a:t>
            </a:r>
            <a:r>
              <a:rPr sz="2000" dirty="0">
                <a:latin typeface="Microsoft Sans Serif"/>
                <a:cs typeface="Microsoft Sans Serif"/>
              </a:rPr>
              <a:t>e	an</a:t>
            </a:r>
            <a:r>
              <a:rPr sz="2000" spc="-10" dirty="0">
                <a:latin typeface="Microsoft Sans Serif"/>
                <a:cs typeface="Microsoft Sans Serif"/>
              </a:rPr>
              <a:t>or</a:t>
            </a:r>
            <a:r>
              <a:rPr sz="2000" spc="-5" dirty="0">
                <a:latin typeface="Microsoft Sans Serif"/>
                <a:cs typeface="Microsoft Sans Serif"/>
              </a:rPr>
              <a:t>exia,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5" dirty="0">
                <a:latin typeface="Microsoft Sans Serif"/>
                <a:cs typeface="Microsoft Sans Serif"/>
              </a:rPr>
              <a:t>malais</a:t>
            </a:r>
            <a:r>
              <a:rPr sz="2000" spc="-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,	pu</a:t>
            </a:r>
            <a:r>
              <a:rPr sz="2000" spc="-40" dirty="0">
                <a:latin typeface="Microsoft Sans Serif"/>
                <a:cs typeface="Microsoft Sans Serif"/>
              </a:rPr>
              <a:t>f</a:t>
            </a:r>
            <a:r>
              <a:rPr sz="2000" dirty="0">
                <a:latin typeface="Microsoft Sans Serif"/>
                <a:cs typeface="Microsoft Sans Serif"/>
              </a:rPr>
              <a:t>fy	</a:t>
            </a:r>
            <a:r>
              <a:rPr sz="2000" spc="-5" dirty="0">
                <a:latin typeface="Microsoft Sans Serif"/>
                <a:cs typeface="Microsoft Sans Serif"/>
              </a:rPr>
              <a:t>eyelids,</a:t>
            </a:r>
            <a:r>
              <a:rPr sz="2000" dirty="0">
                <a:latin typeface="Microsoft Sans Serif"/>
                <a:cs typeface="Microsoft Sans Serif"/>
              </a:rPr>
              <a:t>	re</a:t>
            </a:r>
            <a:r>
              <a:rPr sz="2000" spc="-5" dirty="0">
                <a:latin typeface="Microsoft Sans Serif"/>
                <a:cs typeface="Microsoft Sans Serif"/>
              </a:rPr>
              <a:t>tinal</a:t>
            </a:r>
            <a:r>
              <a:rPr sz="2000" dirty="0">
                <a:latin typeface="Microsoft Sans Serif"/>
                <a:cs typeface="Microsoft Sans Serif"/>
              </a:rPr>
              <a:t>	sheen,	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dirty="0">
                <a:latin typeface="Microsoft Sans Serif"/>
                <a:cs typeface="Microsoft Sans Serif"/>
              </a:rPr>
              <a:t>bd</a:t>
            </a:r>
            <a:r>
              <a:rPr sz="2000" spc="-10" dirty="0">
                <a:latin typeface="Microsoft Sans Serif"/>
                <a:cs typeface="Microsoft Sans Serif"/>
              </a:rPr>
              <a:t>o</a:t>
            </a:r>
            <a:r>
              <a:rPr sz="2000" spc="-5" dirty="0">
                <a:latin typeface="Microsoft Sans Serif"/>
                <a:cs typeface="Microsoft Sans Serif"/>
              </a:rPr>
              <a:t>minal</a:t>
            </a:r>
            <a:endParaRPr sz="2000" dirty="0">
              <a:latin typeface="Microsoft Sans Serif"/>
              <a:cs typeface="Microsoft Sans Serif"/>
            </a:endParaRPr>
          </a:p>
          <a:p>
            <a:pPr marL="287020">
              <a:lnSpc>
                <a:spcPts val="2160"/>
              </a:lnSpc>
            </a:pPr>
            <a:r>
              <a:rPr sz="2000" dirty="0">
                <a:latin typeface="Microsoft Sans Serif"/>
                <a:cs typeface="Microsoft Sans Serif"/>
              </a:rPr>
              <a:t>pain,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wasting of muscles,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edema</a:t>
            </a:r>
            <a:r>
              <a:rPr sz="2000" dirty="0" smtClean="0">
                <a:latin typeface="Microsoft Sans Serif"/>
                <a:cs typeface="Microsoft Sans Serif"/>
              </a:rPr>
              <a:t>.</a:t>
            </a:r>
            <a:endParaRPr lang="en-US" sz="2000" dirty="0" smtClean="0">
              <a:latin typeface="Microsoft Sans Serif"/>
              <a:cs typeface="Microsoft Sans Serif"/>
            </a:endParaRPr>
          </a:p>
          <a:p>
            <a:pPr marL="287020">
              <a:lnSpc>
                <a:spcPts val="2160"/>
              </a:lnSpc>
            </a:pPr>
            <a:endParaRPr sz="2700" dirty="0">
              <a:latin typeface="Microsoft Sans Serif"/>
              <a:cs typeface="Microsoft Sans Serif"/>
            </a:endParaRPr>
          </a:p>
          <a:p>
            <a:pPr marL="287020" marR="5080" indent="-274955">
              <a:lnSpc>
                <a:spcPts val="192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  <a:tab pos="966469" algn="l"/>
                <a:tab pos="1728470" algn="l"/>
                <a:tab pos="2210435" algn="l"/>
                <a:tab pos="3144520" algn="l"/>
                <a:tab pos="3456940" algn="l"/>
                <a:tab pos="4335145" algn="l"/>
                <a:tab pos="4548505" algn="l"/>
                <a:tab pos="5652135" algn="l"/>
                <a:tab pos="5978525" algn="l"/>
                <a:tab pos="6459855" algn="l"/>
                <a:tab pos="7382509" algn="l"/>
                <a:tab pos="7708265" algn="l"/>
              </a:tabLst>
            </a:pPr>
            <a:r>
              <a:rPr lang="en-US" sz="2000" dirty="0">
                <a:latin typeface="Microsoft Sans Serif"/>
                <a:cs typeface="Microsoft Sans Serif"/>
              </a:rPr>
              <a:t>T</a:t>
            </a:r>
            <a:r>
              <a:rPr sz="2000" dirty="0" smtClean="0">
                <a:latin typeface="Microsoft Sans Serif"/>
                <a:cs typeface="Microsoft Sans Serif"/>
              </a:rPr>
              <a:t>he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b="1" dirty="0" smtClean="0">
                <a:latin typeface="Arial"/>
                <a:cs typeface="Arial"/>
              </a:rPr>
              <a:t>e</a:t>
            </a:r>
            <a:r>
              <a:rPr sz="2000" b="1" spc="-10" dirty="0" smtClean="0">
                <a:latin typeface="Arial"/>
                <a:cs typeface="Arial"/>
              </a:rPr>
              <a:t>d</a:t>
            </a:r>
            <a:r>
              <a:rPr sz="2000" b="1" dirty="0" smtClean="0">
                <a:latin typeface="Arial"/>
                <a:cs typeface="Arial"/>
              </a:rPr>
              <a:t>ema</a:t>
            </a:r>
            <a:r>
              <a:rPr lang="en-US" sz="2000" b="1" dirty="0">
                <a:latin typeface="Arial"/>
                <a:cs typeface="Arial"/>
              </a:rPr>
              <a:t> </a:t>
            </a:r>
            <a:r>
              <a:rPr sz="2000" spc="-10" dirty="0" smtClean="0">
                <a:latin typeface="Microsoft Sans Serif"/>
                <a:cs typeface="Microsoft Sans Serif"/>
              </a:rPr>
              <a:t>is</a:t>
            </a:r>
            <a:r>
              <a:rPr lang="en-US" sz="2000" dirty="0" smtClean="0">
                <a:latin typeface="Microsoft Sans Serif"/>
                <a:cs typeface="Microsoft Sans Serif"/>
              </a:rPr>
              <a:t> </a:t>
            </a:r>
            <a:r>
              <a:rPr sz="2000" spc="-5" dirty="0" smtClean="0">
                <a:latin typeface="Microsoft Sans Serif"/>
                <a:cs typeface="Microsoft Sans Serif"/>
              </a:rPr>
              <a:t>mobile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271850"/>
            <a:ext cx="6856095" cy="2176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ts val="2160"/>
              </a:lnSpc>
              <a:spcBef>
                <a:spcPts val="105"/>
              </a:spcBef>
              <a:buClr>
                <a:srgbClr val="7ED13A"/>
              </a:buClr>
              <a:buSzPct val="75000"/>
              <a:tabLst>
                <a:tab pos="287020" algn="l"/>
                <a:tab pos="287655" algn="l"/>
                <a:tab pos="1144905" algn="l"/>
                <a:tab pos="2141855" algn="l"/>
                <a:tab pos="2814320" algn="l"/>
                <a:tab pos="3289300" algn="l"/>
                <a:tab pos="3834129" algn="l"/>
                <a:tab pos="4804410" algn="l"/>
                <a:tab pos="5292090" algn="l"/>
                <a:tab pos="6360795" algn="l"/>
              </a:tabLst>
            </a:pPr>
            <a:r>
              <a:rPr lang="en-US" sz="2000" b="1" dirty="0" smtClean="0">
                <a:latin typeface="Arial"/>
                <a:cs typeface="Arial"/>
              </a:rPr>
              <a:t>    </a:t>
            </a:r>
            <a:r>
              <a:rPr sz="2000" b="1" dirty="0" smtClean="0">
                <a:latin typeface="Arial"/>
                <a:cs typeface="Arial"/>
              </a:rPr>
              <a:t>Focal</a:t>
            </a:r>
            <a:r>
              <a:rPr sz="2000" b="1" dirty="0">
                <a:latin typeface="Arial"/>
                <a:cs typeface="Arial"/>
              </a:rPr>
              <a:t>	e</a:t>
            </a:r>
            <a:r>
              <a:rPr sz="2000" b="1" spc="-15" dirty="0">
                <a:latin typeface="Arial"/>
                <a:cs typeface="Arial"/>
              </a:rPr>
              <a:t>d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2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a	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dirty="0">
                <a:latin typeface="Microsoft Sans Serif"/>
                <a:cs typeface="Microsoft Sans Serif"/>
              </a:rPr>
              <a:t>ay	be	</a:t>
            </a:r>
            <a:r>
              <a:rPr sz="2000" spc="-20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he	re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o</a:t>
            </a:r>
            <a:r>
              <a:rPr sz="2000" dirty="0">
                <a:latin typeface="Microsoft Sans Serif"/>
                <a:cs typeface="Microsoft Sans Serif"/>
              </a:rPr>
              <a:t>n	</a:t>
            </a:r>
            <a:r>
              <a:rPr sz="2000" spc="-20" dirty="0">
                <a:latin typeface="Microsoft Sans Serif"/>
                <a:cs typeface="Microsoft Sans Serif"/>
              </a:rPr>
              <a:t>f</a:t>
            </a:r>
            <a:r>
              <a:rPr sz="2000" dirty="0">
                <a:latin typeface="Microsoft Sans Serif"/>
                <a:cs typeface="Microsoft Sans Serif"/>
              </a:rPr>
              <a:t>or	</a:t>
            </a:r>
            <a:r>
              <a:rPr sz="2000" spc="-10" dirty="0">
                <a:latin typeface="Microsoft Sans Serif"/>
                <a:cs typeface="Microsoft Sans Serif"/>
              </a:rPr>
              <a:t>s</a:t>
            </a:r>
            <a:r>
              <a:rPr sz="2000" dirty="0">
                <a:latin typeface="Microsoft Sans Serif"/>
                <a:cs typeface="Microsoft Sans Serif"/>
              </a:rPr>
              <a:t>e</a:t>
            </a:r>
            <a:r>
              <a:rPr sz="2000" spc="-15" dirty="0">
                <a:latin typeface="Microsoft Sans Serif"/>
                <a:cs typeface="Microsoft Sans Serif"/>
              </a:rPr>
              <a:t>e</a:t>
            </a:r>
            <a:r>
              <a:rPr sz="2000" spc="-5" dirty="0">
                <a:latin typeface="Microsoft Sans Serif"/>
                <a:cs typeface="Microsoft Sans Serif"/>
              </a:rPr>
              <a:t>king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5" dirty="0">
                <a:latin typeface="Microsoft Sans Serif"/>
                <a:cs typeface="Microsoft Sans Serif"/>
              </a:rPr>
              <a:t>help</a:t>
            </a:r>
            <a:endParaRPr sz="2000" dirty="0">
              <a:latin typeface="Microsoft Sans Serif"/>
              <a:cs typeface="Microsoft Sans Serif"/>
            </a:endParaRPr>
          </a:p>
          <a:p>
            <a:pPr marL="287020">
              <a:lnSpc>
                <a:spcPts val="2160"/>
              </a:lnSpc>
            </a:pPr>
            <a:r>
              <a:rPr sz="2000" spc="-5" dirty="0">
                <a:latin typeface="Microsoft Sans Serif"/>
                <a:cs typeface="Microsoft Sans Serif"/>
              </a:rPr>
              <a:t>complaints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as:</a:t>
            </a:r>
          </a:p>
          <a:p>
            <a:pPr marL="287020" indent="-274955">
              <a:lnSpc>
                <a:spcPct val="100000"/>
              </a:lnSpc>
              <a:spcBef>
                <a:spcPts val="120"/>
              </a:spcBef>
              <a:buClr>
                <a:srgbClr val="7ED13A"/>
              </a:buClr>
              <a:buSzPct val="75000"/>
              <a:buFont typeface="Wingdings"/>
              <a:buChar char=""/>
              <a:tabLst>
                <a:tab pos="287655" algn="l"/>
              </a:tabLst>
            </a:pPr>
            <a:r>
              <a:rPr sz="2000" spc="-10" dirty="0">
                <a:latin typeface="Microsoft Sans Serif"/>
                <a:cs typeface="Microsoft Sans Serif"/>
              </a:rPr>
              <a:t>difficulty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breathing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(pleural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effusion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laryngeal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edema),</a:t>
            </a:r>
          </a:p>
          <a:p>
            <a:pPr marL="287020" indent="-274955">
              <a:lnSpc>
                <a:spcPct val="100000"/>
              </a:lnSpc>
              <a:spcBef>
                <a:spcPts val="120"/>
              </a:spcBef>
              <a:buClr>
                <a:srgbClr val="7ED13A"/>
              </a:buClr>
              <a:buSzPct val="75000"/>
              <a:buFont typeface="Wingdings"/>
              <a:buChar char=""/>
              <a:tabLst>
                <a:tab pos="287655" algn="l"/>
              </a:tabLst>
            </a:pPr>
            <a:r>
              <a:rPr sz="2000" dirty="0">
                <a:latin typeface="Microsoft Sans Serif"/>
                <a:cs typeface="Microsoft Sans Serif"/>
              </a:rPr>
              <a:t>substernal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chest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pain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(pericardial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effusion),</a:t>
            </a:r>
            <a:endParaRPr sz="2000" dirty="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spcBef>
                <a:spcPts val="120"/>
              </a:spcBef>
              <a:buClr>
                <a:srgbClr val="7ED13A"/>
              </a:buClr>
              <a:buSzPct val="75000"/>
              <a:buFont typeface="Wingdings"/>
              <a:buChar char=""/>
              <a:tabLst>
                <a:tab pos="287655" algn="l"/>
              </a:tabLst>
            </a:pPr>
            <a:r>
              <a:rPr sz="2000" dirty="0">
                <a:latin typeface="Microsoft Sans Serif"/>
                <a:cs typeface="Microsoft Sans Serif"/>
              </a:rPr>
              <a:t>scrotal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swelling,</a:t>
            </a:r>
            <a:endParaRPr sz="2000" dirty="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spcBef>
                <a:spcPts val="125"/>
              </a:spcBef>
              <a:buClr>
                <a:srgbClr val="7ED13A"/>
              </a:buClr>
              <a:buSzPct val="75000"/>
              <a:buFont typeface="Wingdings"/>
              <a:buChar char=""/>
              <a:tabLst>
                <a:tab pos="28765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swollen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knees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(hydroarthrosis),</a:t>
            </a:r>
            <a:endParaRPr sz="2000" dirty="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spcBef>
                <a:spcPts val="120"/>
              </a:spcBef>
              <a:buClr>
                <a:srgbClr val="7ED13A"/>
              </a:buClr>
              <a:buSzPct val="75000"/>
              <a:buFont typeface="Wingdings"/>
              <a:buChar char=""/>
              <a:tabLst>
                <a:tab pos="28765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swollen</a:t>
            </a:r>
            <a:r>
              <a:rPr sz="2000" dirty="0">
                <a:latin typeface="Microsoft Sans Serif"/>
                <a:cs typeface="Microsoft Sans Serif"/>
              </a:rPr>
              <a:t> abdomen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(ascites),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59802" y="3271850"/>
            <a:ext cx="10502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0380" algn="l"/>
              </a:tabLst>
            </a:pPr>
            <a:r>
              <a:rPr sz="2000" dirty="0">
                <a:latin typeface="Microsoft Sans Serif"/>
                <a:cs typeface="Microsoft Sans Serif"/>
              </a:rPr>
              <a:t>f</a:t>
            </a:r>
            <a:r>
              <a:rPr sz="2000" spc="-20" dirty="0">
                <a:latin typeface="Microsoft Sans Serif"/>
                <a:cs typeface="Microsoft Sans Serif"/>
              </a:rPr>
              <a:t>o</a:t>
            </a:r>
            <a:r>
              <a:rPr sz="2000" dirty="0">
                <a:latin typeface="Microsoft Sans Serif"/>
                <a:cs typeface="Microsoft Sans Serif"/>
              </a:rPr>
              <a:t>r	</a:t>
            </a:r>
            <a:r>
              <a:rPr sz="2000" spc="-10" dirty="0">
                <a:latin typeface="Microsoft Sans Serif"/>
                <a:cs typeface="Microsoft Sans Serif"/>
              </a:rPr>
              <a:t>s</a:t>
            </a:r>
            <a:r>
              <a:rPr sz="2000" dirty="0">
                <a:latin typeface="Microsoft Sans Serif"/>
                <a:cs typeface="Microsoft Sans Serif"/>
              </a:rPr>
              <a:t>u</a:t>
            </a:r>
            <a:r>
              <a:rPr sz="2000" spc="-10" dirty="0">
                <a:latin typeface="Microsoft Sans Serif"/>
                <a:cs typeface="Microsoft Sans Serif"/>
              </a:rPr>
              <a:t>c</a:t>
            </a:r>
            <a:r>
              <a:rPr sz="2000" dirty="0">
                <a:latin typeface="Microsoft Sans Serif"/>
                <a:cs typeface="Microsoft Sans Serif"/>
              </a:rPr>
              <a:t>h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436819"/>
            <a:ext cx="807465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75000"/>
              <a:buFont typeface="Wingdings"/>
              <a:buChar char=""/>
              <a:tabLst>
                <a:tab pos="287655" algn="l"/>
                <a:tab pos="1966595" algn="l"/>
                <a:tab pos="2954020" algn="l"/>
                <a:tab pos="3968115" algn="l"/>
                <a:tab pos="5249545" algn="l"/>
                <a:tab pos="5966460" algn="l"/>
                <a:tab pos="682434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abdominal	pain	from	edema	</a:t>
            </a:r>
            <a:r>
              <a:rPr sz="2000" dirty="0">
                <a:latin typeface="Microsoft Sans Serif"/>
                <a:cs typeface="Microsoft Sans Serif"/>
              </a:rPr>
              <a:t>of	the	</a:t>
            </a:r>
            <a:r>
              <a:rPr sz="2000" spc="-20" dirty="0">
                <a:latin typeface="Microsoft Sans Serif"/>
                <a:cs typeface="Microsoft Sans Serif"/>
              </a:rPr>
              <a:t>mesentery.</a:t>
            </a:r>
            <a:endParaRPr sz="20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9444317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4962"/>
            <a:ext cx="37960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Symptoms</a:t>
            </a:r>
            <a:r>
              <a:rPr sz="3200" spc="-20" dirty="0"/>
              <a:t> </a:t>
            </a:r>
            <a:r>
              <a:rPr sz="3200" spc="-5" dirty="0"/>
              <a:t>and</a:t>
            </a:r>
            <a:r>
              <a:rPr sz="3200" dirty="0"/>
              <a:t> </a:t>
            </a:r>
            <a:r>
              <a:rPr sz="3200" spc="-5" dirty="0"/>
              <a:t>signs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07340" y="1183894"/>
            <a:ext cx="4949190" cy="4995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7ED13A"/>
              </a:buClr>
              <a:buSzPct val="75000"/>
              <a:buChar char=""/>
              <a:tabLst>
                <a:tab pos="286385" algn="l"/>
                <a:tab pos="28702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An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early</a:t>
            </a:r>
            <a:r>
              <a:rPr sz="2000" spc="-5" dirty="0">
                <a:latin typeface="Microsoft Sans Serif"/>
                <a:cs typeface="Microsoft Sans Serif"/>
              </a:rPr>
              <a:t> sign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5" dirty="0">
                <a:latin typeface="Microsoft Sans Serif"/>
                <a:cs typeface="Microsoft Sans Serif"/>
              </a:rPr>
              <a:t> NS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frothy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urine.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7ED13A"/>
              </a:buClr>
              <a:buFont typeface="Microsoft Sans Serif"/>
              <a:buChar char=""/>
            </a:pPr>
            <a:endParaRPr sz="2750">
              <a:latin typeface="Microsoft Sans Serif"/>
              <a:cs typeface="Microsoft Sans Serif"/>
            </a:endParaRPr>
          </a:p>
          <a:p>
            <a:pPr marL="286385" marR="5080" indent="-274320" algn="just">
              <a:lnSpc>
                <a:spcPct val="80100"/>
              </a:lnSpc>
              <a:spcBef>
                <a:spcPts val="5"/>
              </a:spcBef>
              <a:buClr>
                <a:srgbClr val="7ED13A"/>
              </a:buClr>
              <a:buSzPct val="75000"/>
              <a:buFont typeface="Microsoft Sans Serif"/>
              <a:buChar char=""/>
              <a:tabLst>
                <a:tab pos="343535" algn="l"/>
              </a:tabLst>
            </a:pPr>
            <a:r>
              <a:rPr dirty="0"/>
              <a:t>	</a:t>
            </a:r>
            <a:r>
              <a:rPr sz="2000" dirty="0">
                <a:latin typeface="Microsoft Sans Serif"/>
                <a:cs typeface="Microsoft Sans Serif"/>
              </a:rPr>
              <a:t>At </a:t>
            </a:r>
            <a:r>
              <a:rPr sz="2000" spc="-5" dirty="0">
                <a:latin typeface="Microsoft Sans Serif"/>
                <a:cs typeface="Microsoft Sans Serif"/>
              </a:rPr>
              <a:t>presentation,proteinuria </a:t>
            </a:r>
            <a:r>
              <a:rPr sz="2000" spc="-10" dirty="0">
                <a:latin typeface="Microsoft Sans Serif"/>
                <a:cs typeface="Microsoft Sans Serif"/>
              </a:rPr>
              <a:t>is </a:t>
            </a:r>
            <a:r>
              <a:rPr sz="2000" spc="-5" dirty="0">
                <a:latin typeface="Microsoft Sans Serif"/>
                <a:cs typeface="Microsoft Sans Serif"/>
              </a:rPr>
              <a:t>usually </a:t>
            </a:r>
            <a:r>
              <a:rPr sz="2000" dirty="0">
                <a:latin typeface="Microsoft Sans Serif"/>
                <a:cs typeface="Microsoft Sans Serif"/>
              </a:rPr>
              <a:t>&gt; 2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gm/m2/day, </a:t>
            </a:r>
            <a:r>
              <a:rPr sz="2000" dirty="0">
                <a:latin typeface="Microsoft Sans Serif"/>
                <a:cs typeface="Microsoft Sans Serif"/>
              </a:rPr>
              <a:t>or a </a:t>
            </a:r>
            <a:r>
              <a:rPr sz="2000" spc="-5" dirty="0">
                <a:latin typeface="Microsoft Sans Serif"/>
                <a:cs typeface="Microsoft Sans Serif"/>
              </a:rPr>
              <a:t>urine protein/creatinine 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ratio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&gt;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2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ED13A"/>
              </a:buClr>
              <a:buFont typeface="Microsoft Sans Serif"/>
              <a:buChar char=""/>
            </a:pPr>
            <a:endParaRPr sz="2300">
              <a:latin typeface="Microsoft Sans Serif"/>
              <a:cs typeface="Microsoft Sans Serif"/>
            </a:endParaRPr>
          </a:p>
          <a:p>
            <a:pPr marL="287020" indent="-274320">
              <a:lnSpc>
                <a:spcPts val="2160"/>
              </a:lnSpc>
              <a:buClr>
                <a:srgbClr val="7ED13A"/>
              </a:buClr>
              <a:buSzPct val="75000"/>
              <a:buChar char=""/>
              <a:tabLst>
                <a:tab pos="286385" algn="l"/>
                <a:tab pos="28702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Orthostatic</a:t>
            </a:r>
            <a:r>
              <a:rPr sz="2000" spc="28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hypotension</a:t>
            </a:r>
            <a:r>
              <a:rPr sz="2000" spc="29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and</a:t>
            </a:r>
            <a:r>
              <a:rPr sz="2000" spc="28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even</a:t>
            </a:r>
            <a:r>
              <a:rPr sz="2000" spc="27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shock</a:t>
            </a:r>
            <a:endParaRPr sz="2000">
              <a:latin typeface="Microsoft Sans Serif"/>
              <a:cs typeface="Microsoft Sans Serif"/>
            </a:endParaRPr>
          </a:p>
          <a:p>
            <a:pPr marL="286385">
              <a:lnSpc>
                <a:spcPts val="2160"/>
              </a:lnSpc>
            </a:pPr>
            <a:r>
              <a:rPr sz="2000" dirty="0">
                <a:latin typeface="Microsoft Sans Serif"/>
                <a:cs typeface="Microsoft Sans Serif"/>
              </a:rPr>
              <a:t>may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develop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children.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Microsoft Sans Serif"/>
              <a:cs typeface="Microsoft Sans Serif"/>
            </a:endParaRPr>
          </a:p>
          <a:p>
            <a:pPr marL="286385" marR="6985" indent="-274320" algn="just">
              <a:lnSpc>
                <a:spcPct val="8000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Adults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may</a:t>
            </a:r>
            <a:r>
              <a:rPr sz="2000" dirty="0">
                <a:latin typeface="Microsoft Sans Serif"/>
                <a:cs typeface="Microsoft Sans Serif"/>
              </a:rPr>
              <a:t> be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hypo-,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normo-,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or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hypertensive.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ED13A"/>
              </a:buClr>
              <a:buFont typeface="Microsoft Sans Serif"/>
              <a:buChar char=""/>
            </a:pPr>
            <a:endParaRPr sz="2300">
              <a:latin typeface="Microsoft Sans Serif"/>
              <a:cs typeface="Microsoft Sans Serif"/>
            </a:endParaRPr>
          </a:p>
          <a:p>
            <a:pPr marL="287020" indent="-274320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286385" algn="l"/>
                <a:tab pos="28702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Oliguria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even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7ED13A"/>
              </a:buClr>
              <a:buFont typeface="Microsoft Sans Serif"/>
              <a:buChar char=""/>
            </a:pPr>
            <a:endParaRPr sz="2750">
              <a:latin typeface="Microsoft Sans Serif"/>
              <a:cs typeface="Microsoft Sans Serif"/>
            </a:endParaRPr>
          </a:p>
          <a:p>
            <a:pPr marL="286385" marR="5715" indent="-274320" algn="just">
              <a:lnSpc>
                <a:spcPct val="80000"/>
              </a:lnSpc>
              <a:buClr>
                <a:srgbClr val="7ED13A"/>
              </a:buClr>
              <a:buSzPct val="75000"/>
              <a:buFont typeface="Microsoft Sans Serif"/>
              <a:buChar char=""/>
              <a:tabLst>
                <a:tab pos="343535" algn="l"/>
              </a:tabLst>
            </a:pPr>
            <a:r>
              <a:rPr dirty="0"/>
              <a:t>	</a:t>
            </a:r>
            <a:r>
              <a:rPr sz="2000" dirty="0">
                <a:latin typeface="Microsoft Sans Serif"/>
                <a:cs typeface="Microsoft Sans Serif"/>
              </a:rPr>
              <a:t>Acute </a:t>
            </a:r>
            <a:r>
              <a:rPr sz="2000" spc="-5" dirty="0">
                <a:latin typeface="Microsoft Sans Serif"/>
                <a:cs typeface="Microsoft Sans Serif"/>
              </a:rPr>
              <a:t>renal failure </a:t>
            </a:r>
            <a:r>
              <a:rPr sz="2000" dirty="0">
                <a:latin typeface="Microsoft Sans Serif"/>
                <a:cs typeface="Microsoft Sans Serif"/>
              </a:rPr>
              <a:t>may </a:t>
            </a:r>
            <a:r>
              <a:rPr sz="2000" spc="-5" dirty="0">
                <a:latin typeface="Microsoft Sans Serif"/>
                <a:cs typeface="Microsoft Sans Serif"/>
              </a:rPr>
              <a:t>develop because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hypovolemia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and</a:t>
            </a:r>
            <a:r>
              <a:rPr sz="2000" spc="5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diminished </a:t>
            </a:r>
            <a:r>
              <a:rPr sz="2000" dirty="0">
                <a:latin typeface="Microsoft Sans Serif"/>
                <a:cs typeface="Microsoft Sans Serif"/>
              </a:rPr>
              <a:t> perfusion.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5970" y="1344167"/>
            <a:ext cx="3521562" cy="468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634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4962"/>
            <a:ext cx="37960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Symptoms</a:t>
            </a:r>
            <a:r>
              <a:rPr sz="3200" spc="-20" dirty="0"/>
              <a:t> </a:t>
            </a:r>
            <a:r>
              <a:rPr sz="3200" spc="-5" dirty="0"/>
              <a:t>and</a:t>
            </a:r>
            <a:r>
              <a:rPr sz="3200" dirty="0"/>
              <a:t> </a:t>
            </a:r>
            <a:r>
              <a:rPr sz="3200" spc="-5" dirty="0"/>
              <a:t>signs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191514"/>
            <a:ext cx="4552950" cy="49460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7020" marR="30480" indent="-274955">
              <a:lnSpc>
                <a:spcPct val="80000"/>
              </a:lnSpc>
              <a:spcBef>
                <a:spcPts val="530"/>
              </a:spcBef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Prolonged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may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result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nutritional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deficiencies,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including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protein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malnutrition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7ED13A"/>
              </a:buClr>
              <a:buFont typeface="Microsoft Sans Serif"/>
              <a:buChar char=""/>
            </a:pPr>
            <a:endParaRPr sz="22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1800" spc="-25" dirty="0">
                <a:latin typeface="Microsoft Sans Serif"/>
                <a:cs typeface="Microsoft Sans Serif"/>
              </a:rPr>
              <a:t>,myopathy,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Font typeface="Microsoft Sans Serif"/>
              <a:buChar char=""/>
            </a:pPr>
            <a:endParaRPr sz="22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Decreased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total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Ca++,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tetany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Font typeface="Microsoft Sans Serif"/>
              <a:buChar char=""/>
            </a:pPr>
            <a:endParaRPr sz="2200">
              <a:latin typeface="Microsoft Sans Serif"/>
              <a:cs typeface="Microsoft Sans Serif"/>
            </a:endParaRPr>
          </a:p>
          <a:p>
            <a:pPr marL="287020" indent="-274955">
              <a:lnSpc>
                <a:spcPts val="1945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  <a:tab pos="2800985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Spontaneous</a:t>
            </a:r>
            <a:r>
              <a:rPr sz="1800" spc="1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peritonitis	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opportunistic</a:t>
            </a:r>
            <a:endParaRPr sz="1800">
              <a:latin typeface="Microsoft Sans Serif"/>
              <a:cs typeface="Microsoft Sans Serif"/>
            </a:endParaRPr>
          </a:p>
          <a:p>
            <a:pPr marL="287020">
              <a:lnSpc>
                <a:spcPts val="1945"/>
              </a:lnSpc>
            </a:pPr>
            <a:r>
              <a:rPr sz="1800" spc="-5" dirty="0">
                <a:latin typeface="Microsoft Sans Serif"/>
                <a:cs typeface="Microsoft Sans Serif"/>
              </a:rPr>
              <a:t>infections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Microsoft Sans Serif"/>
              <a:cs typeface="Microsoft Sans Serif"/>
            </a:endParaRPr>
          </a:p>
          <a:p>
            <a:pPr marL="287020" marR="373380" indent="-274955">
              <a:lnSpc>
                <a:spcPct val="80000"/>
              </a:lnSpc>
              <a:spcBef>
                <a:spcPts val="5"/>
              </a:spcBef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Coagulation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disorders,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with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decreased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fibrinolytic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activity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ED13A"/>
              </a:buClr>
              <a:buFont typeface="Microsoft Sans Serif"/>
              <a:buChar char=""/>
            </a:pPr>
            <a:endParaRPr sz="2550">
              <a:latin typeface="Microsoft Sans Serif"/>
              <a:cs typeface="Microsoft Sans Serif"/>
            </a:endParaRPr>
          </a:p>
          <a:p>
            <a:pPr marL="287020" marR="259079" indent="-274955">
              <a:lnSpc>
                <a:spcPts val="173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Episodic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hypovolemia,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serious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thrombotic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risk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renal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vein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thrombosis).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7ED13A"/>
              </a:buClr>
              <a:buFont typeface="Microsoft Sans Serif"/>
              <a:buChar char=""/>
            </a:pPr>
            <a:endParaRPr sz="2600">
              <a:latin typeface="Microsoft Sans Serif"/>
              <a:cs typeface="Microsoft Sans Serif"/>
            </a:endParaRPr>
          </a:p>
          <a:p>
            <a:pPr marL="287020" marR="310515" indent="-274955">
              <a:lnSpc>
                <a:spcPct val="8000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Hypertension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with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cardiac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cerebral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complications.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00" y="1143000"/>
            <a:ext cx="3035807" cy="2362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8800" y="3810000"/>
            <a:ext cx="3019044" cy="202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012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89687"/>
            <a:ext cx="609346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Differential</a:t>
            </a:r>
            <a:r>
              <a:rPr spc="-50" dirty="0"/>
              <a:t> </a:t>
            </a:r>
            <a:r>
              <a:rPr dirty="0"/>
              <a:t>Diagnosis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86509"/>
            <a:ext cx="2856865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Heart failure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7ED13A"/>
              </a:buClr>
              <a:buFont typeface="Microsoft Sans Serif"/>
              <a:buChar char=""/>
            </a:pPr>
            <a:endParaRPr sz="36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Cirrhosis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Font typeface="Microsoft Sans Serif"/>
              <a:buChar char=""/>
            </a:pPr>
            <a:endParaRPr sz="36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Glomerulon</a:t>
            </a:r>
            <a:r>
              <a:rPr sz="2400" spc="-15" dirty="0">
                <a:latin typeface="Microsoft Sans Serif"/>
                <a:cs typeface="Microsoft Sans Serif"/>
              </a:rPr>
              <a:t>e</a:t>
            </a:r>
            <a:r>
              <a:rPr sz="2400" spc="-5" dirty="0">
                <a:latin typeface="Microsoft Sans Serif"/>
                <a:cs typeface="Microsoft Sans Serif"/>
              </a:rPr>
              <a:t>phritis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779191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89687"/>
            <a:ext cx="479806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0" dirty="0">
                <a:latin typeface="Arial"/>
                <a:cs typeface="Arial"/>
              </a:rPr>
              <a:t>W</a:t>
            </a:r>
            <a:r>
              <a:rPr b="1" dirty="0">
                <a:latin typeface="Arial"/>
                <a:cs typeface="Arial"/>
              </a:rPr>
              <a:t>orkup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4853"/>
            <a:ext cx="7941309" cy="429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19685" indent="-27495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icrosoft Sans Serif"/>
                <a:cs typeface="Microsoft Sans Serif"/>
              </a:rPr>
              <a:t>Diagnostic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studies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for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nephrotic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syndrome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may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include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following: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Urinalysis</a:t>
            </a:r>
            <a:endParaRPr sz="24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Urine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sediment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examination</a:t>
            </a:r>
            <a:endParaRPr sz="24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spcBef>
                <a:spcPts val="605"/>
              </a:spcBef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Urinary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protein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measurement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(24-hr)</a:t>
            </a:r>
            <a:endParaRPr sz="24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Serum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albumin</a:t>
            </a:r>
            <a:endParaRPr sz="24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Serologic</a:t>
            </a:r>
            <a:r>
              <a:rPr sz="2400" spc="7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studies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for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infection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immune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abnormalities</a:t>
            </a:r>
            <a:endParaRPr sz="24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Renal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ultrasonography</a:t>
            </a:r>
            <a:endParaRPr sz="240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Renal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biopsy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8302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3713" y="240538"/>
            <a:ext cx="6115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Symptoms</a:t>
            </a:r>
            <a:r>
              <a:rPr spc="-5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10" dirty="0"/>
              <a:t>acute</a:t>
            </a:r>
            <a:r>
              <a:rPr dirty="0"/>
              <a:t> </a:t>
            </a:r>
            <a:r>
              <a:rPr spc="-5" dirty="0"/>
              <a:t>renal</a:t>
            </a:r>
            <a:r>
              <a:rPr spc="-30" dirty="0"/>
              <a:t> </a:t>
            </a:r>
            <a:r>
              <a:rPr spc="-10" dirty="0"/>
              <a:t>Failure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63244"/>
            <a:ext cx="6059805" cy="38417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Decreased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kidney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function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(electrolyte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imbalance)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Obstruction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urinary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tract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Blood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urine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Reduced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urine output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Dehydration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Detectable </a:t>
            </a:r>
            <a:r>
              <a:rPr sz="2200" spc="-5" dirty="0">
                <a:latin typeface="Calibri"/>
                <a:cs typeface="Calibri"/>
              </a:rPr>
              <a:t>abnormal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mass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Pale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skin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Poor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appetite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Calibri"/>
                <a:cs typeface="Calibri"/>
              </a:rPr>
              <a:t>Diagnosis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686071"/>
            <a:ext cx="7153909" cy="7632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Routine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laboratory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test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(creatinine</a:t>
            </a:r>
            <a:r>
              <a:rPr sz="2200" spc="-5" dirty="0">
                <a:latin typeface="Calibri"/>
                <a:cs typeface="Calibri"/>
              </a:rPr>
              <a:t> and blood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urea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nitrogen)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354965" algn="l"/>
                <a:tab pos="355600" algn="l"/>
                <a:tab pos="1780539" algn="l"/>
                <a:tab pos="2181225" algn="l"/>
                <a:tab pos="2730500" algn="l"/>
                <a:tab pos="3646170" algn="l"/>
                <a:tab pos="4418965" algn="l"/>
                <a:tab pos="4826000" algn="l"/>
                <a:tab pos="6181090" algn="l"/>
              </a:tabLst>
            </a:pPr>
            <a:r>
              <a:rPr sz="2200" spc="-5" dirty="0">
                <a:latin typeface="Calibri"/>
                <a:cs typeface="Calibri"/>
              </a:rPr>
              <a:t>U</a:t>
            </a:r>
            <a:r>
              <a:rPr sz="2200" spc="-15" dirty="0">
                <a:latin typeface="Calibri"/>
                <a:cs typeface="Calibri"/>
              </a:rPr>
              <a:t>l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un</a:t>
            </a:r>
            <a:r>
              <a:rPr sz="2200" spc="-5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	o</a:t>
            </a:r>
            <a:r>
              <a:rPr sz="2200" spc="-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kidn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hel</a:t>
            </a:r>
            <a:r>
              <a:rPr sz="2200" spc="-25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de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mine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wh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ther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32597" y="5089016"/>
            <a:ext cx="7734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kidney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356961"/>
            <a:ext cx="3534410" cy="11322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365"/>
              </a:spcBef>
            </a:pPr>
            <a:r>
              <a:rPr sz="2200" spc="-15" dirty="0">
                <a:latin typeface="Calibri"/>
                <a:cs typeface="Calibri"/>
              </a:rPr>
              <a:t>problem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acute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10" dirty="0">
                <a:latin typeface="Calibri"/>
                <a:cs typeface="Calibri"/>
              </a:rPr>
              <a:t>chronic.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kidney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biopsy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computed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tomography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scan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4962"/>
            <a:ext cx="5065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/>
              <a:t>IMPORTANT</a:t>
            </a:r>
            <a:r>
              <a:rPr sz="3200" spc="-65" dirty="0"/>
              <a:t> </a:t>
            </a:r>
            <a:r>
              <a:rPr sz="3200" dirty="0"/>
              <a:t>DEFINITIONS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183894"/>
            <a:ext cx="8025765" cy="475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5"/>
              </a:spcBef>
              <a:buClr>
                <a:srgbClr val="7ED13A"/>
              </a:buClr>
              <a:buSzPct val="75000"/>
              <a:buFont typeface="Microsoft Sans Serif"/>
              <a:buChar char=""/>
              <a:tabLst>
                <a:tab pos="287020" algn="l"/>
                <a:tab pos="287655" algn="l"/>
              </a:tabLst>
            </a:pPr>
            <a:r>
              <a:rPr sz="2000" b="1" dirty="0">
                <a:latin typeface="Arial"/>
                <a:cs typeface="Arial"/>
              </a:rPr>
              <a:t>RESPONSE</a:t>
            </a:r>
            <a:r>
              <a:rPr sz="2000" dirty="0">
                <a:latin typeface="Microsoft Sans Serif"/>
                <a:cs typeface="Microsoft Sans Serif"/>
              </a:rPr>
              <a:t>;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protein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free </a:t>
            </a:r>
            <a:r>
              <a:rPr sz="2000" spc="-5" dirty="0">
                <a:latin typeface="Microsoft Sans Serif"/>
                <a:cs typeface="Microsoft Sans Serif"/>
              </a:rPr>
              <a:t>urine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3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consecutive</a:t>
            </a:r>
            <a:r>
              <a:rPr sz="2000" dirty="0">
                <a:latin typeface="Microsoft Sans Serif"/>
                <a:cs typeface="Microsoft Sans Serif"/>
              </a:rPr>
              <a:t> days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within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7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days.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ED13A"/>
              </a:buClr>
              <a:buFont typeface="Microsoft Sans Serif"/>
              <a:buChar char=""/>
            </a:pPr>
            <a:endParaRPr sz="2300">
              <a:latin typeface="Microsoft Sans Serif"/>
              <a:cs typeface="Microsoft Sans Serif"/>
            </a:endParaRPr>
          </a:p>
          <a:p>
            <a:pPr marL="287020" indent="-274955">
              <a:lnSpc>
                <a:spcPts val="2160"/>
              </a:lnSpc>
              <a:buClr>
                <a:srgbClr val="7ED13A"/>
              </a:buClr>
              <a:buSzPct val="75000"/>
              <a:buFont typeface="Microsoft Sans Serif"/>
              <a:buChar char=""/>
              <a:tabLst>
                <a:tab pos="287020" algn="l"/>
                <a:tab pos="287655" algn="l"/>
              </a:tabLst>
            </a:pPr>
            <a:r>
              <a:rPr sz="2000" b="1" dirty="0">
                <a:latin typeface="Arial"/>
                <a:cs typeface="Arial"/>
              </a:rPr>
              <a:t>RELAPSE;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protein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+ve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urine on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3 consecutive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days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within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week</a:t>
            </a:r>
            <a:endParaRPr sz="2000">
              <a:latin typeface="Microsoft Sans Serif"/>
              <a:cs typeface="Microsoft Sans Serif"/>
            </a:endParaRPr>
          </a:p>
          <a:p>
            <a:pPr marL="287020">
              <a:lnSpc>
                <a:spcPts val="2160"/>
              </a:lnSpc>
            </a:pPr>
            <a:r>
              <a:rPr sz="2000" spc="-5" dirty="0">
                <a:latin typeface="Microsoft Sans Serif"/>
                <a:cs typeface="Microsoft Sans Serif"/>
              </a:rPr>
              <a:t>with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edema.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Microsoft Sans Serif"/>
              <a:cs typeface="Microsoft Sans Serif"/>
            </a:endParaRPr>
          </a:p>
          <a:p>
            <a:pPr marL="287020" marR="5080" indent="-274955">
              <a:lnSpc>
                <a:spcPct val="80000"/>
              </a:lnSpc>
              <a:buClr>
                <a:srgbClr val="7ED13A"/>
              </a:buClr>
              <a:buSzPct val="75000"/>
              <a:buFont typeface="Microsoft Sans Serif"/>
              <a:buChar char=""/>
              <a:tabLst>
                <a:tab pos="356870" algn="l"/>
                <a:tab pos="357505" algn="l"/>
              </a:tabLst>
            </a:pPr>
            <a:r>
              <a:rPr dirty="0"/>
              <a:t>	</a:t>
            </a:r>
            <a:r>
              <a:rPr sz="2000" b="1" dirty="0">
                <a:latin typeface="Arial"/>
                <a:cs typeface="Arial"/>
              </a:rPr>
              <a:t>FREQUENT RELAPSING NS; </a:t>
            </a:r>
            <a:r>
              <a:rPr sz="2000" dirty="0">
                <a:latin typeface="Microsoft Sans Serif"/>
                <a:cs typeface="Microsoft Sans Serif"/>
              </a:rPr>
              <a:t>steroid </a:t>
            </a:r>
            <a:r>
              <a:rPr sz="2000" spc="-5" dirty="0">
                <a:latin typeface="Microsoft Sans Serif"/>
                <a:cs typeface="Microsoft Sans Serif"/>
              </a:rPr>
              <a:t>sensitive </a:t>
            </a:r>
            <a:r>
              <a:rPr sz="2000" dirty="0">
                <a:latin typeface="Microsoft Sans Serif"/>
                <a:cs typeface="Microsoft Sans Serif"/>
              </a:rPr>
              <a:t>nephrotic syndrome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2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more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relapses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6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months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more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3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year.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7ED13A"/>
              </a:buClr>
              <a:buFont typeface="Microsoft Sans Serif"/>
              <a:buChar char=""/>
            </a:pPr>
            <a:endParaRPr sz="2750">
              <a:latin typeface="Microsoft Sans Serif"/>
              <a:cs typeface="Microsoft Sans Serif"/>
            </a:endParaRPr>
          </a:p>
          <a:p>
            <a:pPr marL="287020" marR="360045" indent="-274955">
              <a:lnSpc>
                <a:spcPct val="80000"/>
              </a:lnSpc>
              <a:buClr>
                <a:srgbClr val="7ED13A"/>
              </a:buClr>
              <a:buSzPct val="75000"/>
              <a:buFont typeface="Microsoft Sans Serif"/>
              <a:buChar char=""/>
              <a:tabLst>
                <a:tab pos="287020" algn="l"/>
                <a:tab pos="287655" algn="l"/>
              </a:tabLst>
            </a:pPr>
            <a:r>
              <a:rPr sz="2000" b="1" dirty="0">
                <a:latin typeface="Arial"/>
                <a:cs typeface="Arial"/>
              </a:rPr>
              <a:t>STEROID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DEPENDANT</a:t>
            </a:r>
            <a:r>
              <a:rPr sz="2000" dirty="0">
                <a:latin typeface="Microsoft Sans Serif"/>
                <a:cs typeface="Microsoft Sans Serif"/>
              </a:rPr>
              <a:t>;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responder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who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relapses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while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steroid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being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tapered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</a:t>
            </a:r>
            <a:r>
              <a:rPr sz="2000" spc="-5" dirty="0">
                <a:latin typeface="Microsoft Sans Serif"/>
                <a:cs typeface="Microsoft Sans Serif"/>
              </a:rPr>
              <a:t> within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14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days</a:t>
            </a:r>
            <a:r>
              <a:rPr sz="2000" dirty="0">
                <a:latin typeface="Microsoft Sans Serif"/>
                <a:cs typeface="Microsoft Sans Serif"/>
              </a:rPr>
              <a:t> of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stopping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steroid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treatment.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ED13A"/>
              </a:buClr>
              <a:buFont typeface="Microsoft Sans Serif"/>
              <a:buChar char=""/>
            </a:pPr>
            <a:endParaRPr sz="2300">
              <a:latin typeface="Microsoft Sans Serif"/>
              <a:cs typeface="Microsoft Sans Serif"/>
            </a:endParaRPr>
          </a:p>
          <a:p>
            <a:pPr marL="356870" indent="-344805">
              <a:lnSpc>
                <a:spcPts val="2160"/>
              </a:lnSpc>
              <a:spcBef>
                <a:spcPts val="5"/>
              </a:spcBef>
              <a:buClr>
                <a:srgbClr val="7ED13A"/>
              </a:buClr>
              <a:buSzPct val="75000"/>
              <a:buFont typeface="Microsoft Sans Serif"/>
              <a:buChar char=""/>
              <a:tabLst>
                <a:tab pos="356870" algn="l"/>
                <a:tab pos="357505" algn="l"/>
              </a:tabLst>
            </a:pPr>
            <a:r>
              <a:rPr sz="2000" b="1" dirty="0">
                <a:latin typeface="Arial"/>
                <a:cs typeface="Arial"/>
              </a:rPr>
              <a:t>INITIAL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NON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RESONDER; </a:t>
            </a:r>
            <a:r>
              <a:rPr sz="2000" dirty="0">
                <a:latin typeface="Microsoft Sans Serif"/>
                <a:cs typeface="Microsoft Sans Serif"/>
              </a:rPr>
              <a:t>no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response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during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initial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8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weeks of</a:t>
            </a:r>
            <a:endParaRPr sz="2000">
              <a:latin typeface="Microsoft Sans Serif"/>
              <a:cs typeface="Microsoft Sans Serif"/>
            </a:endParaRPr>
          </a:p>
          <a:p>
            <a:pPr marL="287020">
              <a:lnSpc>
                <a:spcPts val="2160"/>
              </a:lnSpc>
            </a:pPr>
            <a:r>
              <a:rPr sz="2000" spc="-20" dirty="0">
                <a:latin typeface="Microsoft Sans Serif"/>
                <a:cs typeface="Microsoft Sans Serif"/>
              </a:rPr>
              <a:t>therapy.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Microsoft Sans Serif"/>
              <a:cs typeface="Microsoft Sans Serif"/>
            </a:endParaRPr>
          </a:p>
          <a:p>
            <a:pPr marL="287020" marR="294640" indent="-274955">
              <a:lnSpc>
                <a:spcPct val="80000"/>
              </a:lnSpc>
              <a:spcBef>
                <a:spcPts val="5"/>
              </a:spcBef>
              <a:buClr>
                <a:srgbClr val="7ED13A"/>
              </a:buClr>
              <a:buSzPct val="75000"/>
              <a:buFont typeface="Microsoft Sans Serif"/>
              <a:buChar char=""/>
              <a:tabLst>
                <a:tab pos="287020" algn="l"/>
                <a:tab pos="287655" algn="l"/>
              </a:tabLst>
            </a:pPr>
            <a:r>
              <a:rPr sz="2000" b="1" spc="-35" dirty="0">
                <a:latin typeface="Arial"/>
                <a:cs typeface="Arial"/>
              </a:rPr>
              <a:t>LATE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NON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RESPONDER;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initial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steroid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responder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who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fails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to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respond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4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week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treatment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relapse.</a:t>
            </a:r>
            <a:endParaRPr sz="20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3485146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42443"/>
            <a:ext cx="23958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/>
              <a:t>M</a:t>
            </a:r>
            <a:r>
              <a:rPr sz="3200" spc="-15" dirty="0"/>
              <a:t>a</a:t>
            </a:r>
            <a:r>
              <a:rPr sz="3200" dirty="0"/>
              <a:t>n</a:t>
            </a:r>
            <a:r>
              <a:rPr sz="3200" spc="-15" dirty="0"/>
              <a:t>a</a:t>
            </a:r>
            <a:r>
              <a:rPr sz="3200" dirty="0"/>
              <a:t>g</a:t>
            </a:r>
            <a:r>
              <a:rPr sz="3200" spc="-15" dirty="0"/>
              <a:t>e</a:t>
            </a:r>
            <a:r>
              <a:rPr sz="3200" spc="5" dirty="0"/>
              <a:t>m</a:t>
            </a:r>
            <a:r>
              <a:rPr sz="3200" spc="-15" dirty="0"/>
              <a:t>e</a:t>
            </a:r>
            <a:r>
              <a:rPr sz="3200" dirty="0"/>
              <a:t>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97840" y="1161034"/>
            <a:ext cx="8162290" cy="1251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indent="-274955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75925"/>
              <a:buFont typeface="Microsoft Sans Serif"/>
              <a:buChar char=""/>
              <a:tabLst>
                <a:tab pos="325120" algn="l"/>
                <a:tab pos="325755" algn="l"/>
              </a:tabLst>
            </a:pPr>
            <a:r>
              <a:rPr sz="2700" b="1" spc="-5" dirty="0">
                <a:latin typeface="Arial"/>
                <a:cs typeface="Arial"/>
              </a:rPr>
              <a:t>Specific</a:t>
            </a:r>
            <a:r>
              <a:rPr sz="2700" b="1" spc="-20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treatment</a:t>
            </a:r>
            <a:endParaRPr sz="2700">
              <a:latin typeface="Arial"/>
              <a:cs typeface="Arial"/>
            </a:endParaRPr>
          </a:p>
          <a:p>
            <a:pPr marL="389255" indent="-339090">
              <a:lnSpc>
                <a:spcPts val="1945"/>
              </a:lnSpc>
              <a:spcBef>
                <a:spcPts val="2520"/>
              </a:spcBef>
              <a:buClr>
                <a:srgbClr val="7ED13A"/>
              </a:buClr>
              <a:buSzPct val="75000"/>
              <a:buChar char=""/>
              <a:tabLst>
                <a:tab pos="389255" algn="l"/>
                <a:tab pos="389890" algn="l"/>
              </a:tabLst>
            </a:pP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295" dirty="0">
                <a:solidFill>
                  <a:srgbClr val="EB8703"/>
                </a:solidFill>
                <a:latin typeface="Microsoft Sans Serif"/>
                <a:cs typeface="Microsoft Sans Serif"/>
              </a:rPr>
              <a:t> </a:t>
            </a:r>
            <a:r>
              <a:rPr sz="1800" u="heavy" spc="-10" dirty="0">
                <a:solidFill>
                  <a:srgbClr val="EB8703"/>
                </a:solidFill>
                <a:uFill>
                  <a:solidFill>
                    <a:srgbClr val="EB8703"/>
                  </a:solidFill>
                </a:uFill>
                <a:latin typeface="Microsoft Sans Serif"/>
                <a:cs typeface="Microsoft Sans Serif"/>
                <a:hlinkClick r:id="rId2"/>
              </a:rPr>
              <a:t>minimal-change</a:t>
            </a:r>
            <a:r>
              <a:rPr sz="1800" u="heavy" spc="300" dirty="0">
                <a:solidFill>
                  <a:srgbClr val="EB8703"/>
                </a:solidFill>
                <a:uFill>
                  <a:solidFill>
                    <a:srgbClr val="EB8703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1800" u="heavy" spc="-15" dirty="0">
                <a:solidFill>
                  <a:srgbClr val="EB8703"/>
                </a:solidFill>
                <a:uFill>
                  <a:solidFill>
                    <a:srgbClr val="EB8703"/>
                  </a:solidFill>
                </a:uFill>
                <a:latin typeface="Microsoft Sans Serif"/>
                <a:cs typeface="Microsoft Sans Serif"/>
                <a:hlinkClick r:id="rId2"/>
              </a:rPr>
              <a:t>nephropathy</a:t>
            </a:r>
            <a:r>
              <a:rPr sz="1800" spc="-15" dirty="0">
                <a:latin typeface="Microsoft Sans Serif"/>
                <a:cs typeface="Microsoft Sans Serif"/>
              </a:rPr>
              <a:t>,</a:t>
            </a:r>
            <a:r>
              <a:rPr sz="1800" spc="3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glucocorticosteroids,</a:t>
            </a:r>
            <a:r>
              <a:rPr sz="1800" spc="3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such</a:t>
            </a:r>
            <a:r>
              <a:rPr sz="1800" spc="3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as</a:t>
            </a:r>
            <a:r>
              <a:rPr sz="1800" spc="30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prednisone,</a:t>
            </a:r>
            <a:endParaRPr sz="1800">
              <a:latin typeface="Microsoft Sans Serif"/>
              <a:cs typeface="Microsoft Sans Serif"/>
            </a:endParaRPr>
          </a:p>
          <a:p>
            <a:pPr marL="325120">
              <a:lnSpc>
                <a:spcPts val="1945"/>
              </a:lnSpc>
            </a:pPr>
            <a:r>
              <a:rPr sz="1800" spc="-5" dirty="0">
                <a:latin typeface="Microsoft Sans Serif"/>
                <a:cs typeface="Microsoft Sans Serif"/>
              </a:rPr>
              <a:t>are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used.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Children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who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relapse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may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treated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with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rituximab</a:t>
            </a:r>
            <a:r>
              <a:rPr sz="1800" spc="-15" baseline="25462" dirty="0">
                <a:latin typeface="Microsoft Sans Serif"/>
                <a:cs typeface="Microsoft Sans Serif"/>
              </a:rPr>
              <a:t>]</a:t>
            </a:r>
            <a:endParaRPr sz="1800" baseline="25462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703703"/>
            <a:ext cx="7473315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some</a:t>
            </a:r>
            <a:r>
              <a:rPr sz="1800" spc="20" dirty="0">
                <a:solidFill>
                  <a:srgbClr val="EB8703"/>
                </a:solidFill>
                <a:latin typeface="Microsoft Sans Serif"/>
                <a:cs typeface="Microsoft Sans Serif"/>
              </a:rPr>
              <a:t> </a:t>
            </a:r>
            <a:r>
              <a:rPr sz="1800" u="heavy" spc="-10" dirty="0">
                <a:solidFill>
                  <a:srgbClr val="EB8703"/>
                </a:solidFill>
                <a:uFill>
                  <a:solidFill>
                    <a:srgbClr val="EB8703"/>
                  </a:solidFill>
                </a:uFill>
                <a:latin typeface="Microsoft Sans Serif"/>
                <a:cs typeface="Microsoft Sans Serif"/>
                <a:hlinkClick r:id="rId3"/>
              </a:rPr>
              <a:t>lupus</a:t>
            </a:r>
            <a:r>
              <a:rPr sz="1800" u="heavy" spc="40" dirty="0">
                <a:solidFill>
                  <a:srgbClr val="EB8703"/>
                </a:solidFill>
                <a:uFill>
                  <a:solidFill>
                    <a:srgbClr val="EB8703"/>
                  </a:solidFill>
                </a:uFill>
                <a:latin typeface="Microsoft Sans Serif"/>
                <a:cs typeface="Microsoft Sans Serif"/>
                <a:hlinkClick r:id="rId3"/>
              </a:rPr>
              <a:t> </a:t>
            </a:r>
            <a:r>
              <a:rPr sz="1800" u="heavy" spc="-5" dirty="0">
                <a:solidFill>
                  <a:srgbClr val="EB8703"/>
                </a:solidFill>
                <a:uFill>
                  <a:solidFill>
                    <a:srgbClr val="EB8703"/>
                  </a:solidFill>
                </a:uFill>
                <a:latin typeface="Microsoft Sans Serif"/>
                <a:cs typeface="Microsoft Sans Serif"/>
                <a:hlinkClick r:id="rId3"/>
              </a:rPr>
              <a:t>nephritis</a:t>
            </a:r>
            <a:r>
              <a:rPr sz="1800" spc="-5" dirty="0">
                <a:latin typeface="Microsoft Sans Serif"/>
                <a:cs typeface="Microsoft Sans Serif"/>
              </a:rPr>
              <a:t>,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prednisone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cyclophosphamide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useful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Font typeface="Microsoft Sans Serif"/>
              <a:buChar char=""/>
            </a:pPr>
            <a:endParaRPr sz="2200">
              <a:latin typeface="Microsoft Sans Serif"/>
              <a:cs typeface="Microsoft Sans Serif"/>
            </a:endParaRPr>
          </a:p>
          <a:p>
            <a:pPr marL="287020" indent="-274955">
              <a:lnSpc>
                <a:spcPts val="1945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  <a:tab pos="1533525" algn="l"/>
                <a:tab pos="2885440" algn="l"/>
                <a:tab pos="3444875" algn="l"/>
                <a:tab pos="4539615" algn="l"/>
                <a:tab pos="5697855" algn="l"/>
                <a:tab pos="6287770" algn="l"/>
                <a:tab pos="7268209" algn="l"/>
              </a:tabLst>
            </a:pP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c</a:t>
            </a:r>
            <a:r>
              <a:rPr sz="1800" spc="-10" dirty="0">
                <a:latin typeface="Microsoft Sans Serif"/>
                <a:cs typeface="Microsoft Sans Serif"/>
              </a:rPr>
              <a:t>on</a:t>
            </a:r>
            <a:r>
              <a:rPr sz="1800" dirty="0">
                <a:latin typeface="Microsoft Sans Serif"/>
                <a:cs typeface="Microsoft Sans Serif"/>
              </a:rPr>
              <a:t>d</a:t>
            </a:r>
            <a:r>
              <a:rPr sz="1800" spc="-10" dirty="0">
                <a:latin typeface="Microsoft Sans Serif"/>
                <a:cs typeface="Microsoft Sans Serif"/>
              </a:rPr>
              <a:t>a</a:t>
            </a:r>
            <a:r>
              <a:rPr sz="1800" spc="10" dirty="0">
                <a:latin typeface="Microsoft Sans Serif"/>
                <a:cs typeface="Microsoft Sans Serif"/>
              </a:rPr>
              <a:t>r</a:t>
            </a:r>
            <a:r>
              <a:rPr sz="1800" dirty="0">
                <a:latin typeface="Microsoft Sans Serif"/>
                <a:cs typeface="Microsoft Sans Serif"/>
              </a:rPr>
              <a:t>y	</a:t>
            </a:r>
            <a:r>
              <a:rPr sz="1800" u="heavy" dirty="0">
                <a:solidFill>
                  <a:srgbClr val="EB8703"/>
                </a:solidFill>
                <a:uFill>
                  <a:solidFill>
                    <a:srgbClr val="EB8703"/>
                  </a:solidFill>
                </a:uFill>
                <a:latin typeface="Microsoft Sans Serif"/>
                <a:cs typeface="Microsoft Sans Serif"/>
                <a:hlinkClick r:id="rId4"/>
              </a:rPr>
              <a:t>a</a:t>
            </a:r>
            <a:r>
              <a:rPr sz="1800" u="heavy" spc="5" dirty="0">
                <a:solidFill>
                  <a:srgbClr val="EB8703"/>
                </a:solidFill>
                <a:uFill>
                  <a:solidFill>
                    <a:srgbClr val="EB8703"/>
                  </a:solidFill>
                </a:uFill>
                <a:latin typeface="Microsoft Sans Serif"/>
                <a:cs typeface="Microsoft Sans Serif"/>
                <a:hlinkClick r:id="rId4"/>
              </a:rPr>
              <a:t>m</a:t>
            </a:r>
            <a:r>
              <a:rPr sz="1800" u="heavy" spc="-30" dirty="0">
                <a:solidFill>
                  <a:srgbClr val="EB8703"/>
                </a:solidFill>
                <a:uFill>
                  <a:solidFill>
                    <a:srgbClr val="EB8703"/>
                  </a:solidFill>
                </a:uFill>
                <a:latin typeface="Microsoft Sans Serif"/>
                <a:cs typeface="Microsoft Sans Serif"/>
                <a:hlinkClick r:id="rId4"/>
              </a:rPr>
              <a:t>y</a:t>
            </a:r>
            <a:r>
              <a:rPr sz="1800" u="heavy" spc="-10" dirty="0">
                <a:solidFill>
                  <a:srgbClr val="EB8703"/>
                </a:solidFill>
                <a:uFill>
                  <a:solidFill>
                    <a:srgbClr val="EB8703"/>
                  </a:solidFill>
                </a:uFill>
                <a:latin typeface="Microsoft Sans Serif"/>
                <a:cs typeface="Microsoft Sans Serif"/>
                <a:hlinkClick r:id="rId4"/>
              </a:rPr>
              <a:t>lo</a:t>
            </a:r>
            <a:r>
              <a:rPr sz="1800" u="heavy" spc="-5" dirty="0">
                <a:solidFill>
                  <a:srgbClr val="EB8703"/>
                </a:solidFill>
                <a:uFill>
                  <a:solidFill>
                    <a:srgbClr val="EB8703"/>
                  </a:solidFill>
                </a:uFill>
                <a:latin typeface="Microsoft Sans Serif"/>
                <a:cs typeface="Microsoft Sans Serif"/>
                <a:hlinkClick r:id="rId4"/>
              </a:rPr>
              <a:t>ido</a:t>
            </a:r>
            <a:r>
              <a:rPr sz="1800" u="heavy" spc="-15" dirty="0">
                <a:solidFill>
                  <a:srgbClr val="EB8703"/>
                </a:solidFill>
                <a:uFill>
                  <a:solidFill>
                    <a:srgbClr val="EB8703"/>
                  </a:solidFill>
                </a:uFill>
                <a:latin typeface="Microsoft Sans Serif"/>
                <a:cs typeface="Microsoft Sans Serif"/>
                <a:hlinkClick r:id="rId4"/>
              </a:rPr>
              <a:t>s</a:t>
            </a:r>
            <a:r>
              <a:rPr sz="1800" u="heavy" spc="-5" dirty="0">
                <a:solidFill>
                  <a:srgbClr val="EB8703"/>
                </a:solidFill>
                <a:uFill>
                  <a:solidFill>
                    <a:srgbClr val="EB8703"/>
                  </a:solidFill>
                </a:uFill>
                <a:latin typeface="Microsoft Sans Serif"/>
                <a:cs typeface="Microsoft Sans Serif"/>
                <a:hlinkClick r:id="rId4"/>
              </a:rPr>
              <a:t>is</a:t>
            </a:r>
            <a:r>
              <a:rPr sz="1800" dirty="0">
                <a:solidFill>
                  <a:srgbClr val="EB8703"/>
                </a:solidFill>
                <a:latin typeface="Microsoft Sans Serif"/>
                <a:cs typeface="Microsoft Sans Serif"/>
              </a:rPr>
              <a:t>	</a:t>
            </a:r>
            <a:r>
              <a:rPr sz="1800" spc="-30" dirty="0">
                <a:latin typeface="Microsoft Sans Serif"/>
                <a:cs typeface="Microsoft Sans Serif"/>
              </a:rPr>
              <a:t>w</a:t>
            </a:r>
            <a:r>
              <a:rPr sz="1800" spc="-5" dirty="0">
                <a:latin typeface="Microsoft Sans Serif"/>
                <a:cs typeface="Microsoft Sans Serif"/>
              </a:rPr>
              <a:t>it</a:t>
            </a:r>
            <a:r>
              <a:rPr sz="1800" dirty="0">
                <a:latin typeface="Microsoft Sans Serif"/>
                <a:cs typeface="Microsoft Sans Serif"/>
              </a:rPr>
              <a:t>h	</a:t>
            </a:r>
            <a:r>
              <a:rPr sz="1800" spc="-10" dirty="0">
                <a:latin typeface="Microsoft Sans Serif"/>
                <a:cs typeface="Microsoft Sans Serif"/>
              </a:rPr>
              <a:t>ne</a:t>
            </a:r>
            <a:r>
              <a:rPr sz="1800" dirty="0">
                <a:latin typeface="Microsoft Sans Serif"/>
                <a:cs typeface="Microsoft Sans Serif"/>
              </a:rPr>
              <a:t>p</a:t>
            </a:r>
            <a:r>
              <a:rPr sz="1800" spc="-10" dirty="0">
                <a:latin typeface="Microsoft Sans Serif"/>
                <a:cs typeface="Microsoft Sans Serif"/>
              </a:rPr>
              <a:t>h</a:t>
            </a:r>
            <a:r>
              <a:rPr sz="1800" dirty="0">
                <a:latin typeface="Microsoft Sans Serif"/>
                <a:cs typeface="Microsoft Sans Serif"/>
              </a:rPr>
              <a:t>r</a:t>
            </a:r>
            <a:r>
              <a:rPr sz="1800" spc="-10" dirty="0">
                <a:latin typeface="Microsoft Sans Serif"/>
                <a:cs typeface="Microsoft Sans Serif"/>
              </a:rPr>
              <a:t>o</a:t>
            </a:r>
            <a:r>
              <a:rPr sz="1800" spc="-5" dirty="0">
                <a:latin typeface="Microsoft Sans Serif"/>
                <a:cs typeface="Microsoft Sans Serif"/>
              </a:rPr>
              <a:t>tic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5" dirty="0">
                <a:latin typeface="Microsoft Sans Serif"/>
                <a:cs typeface="Microsoft Sans Serif"/>
              </a:rPr>
              <a:t>s</a:t>
            </a:r>
            <a:r>
              <a:rPr sz="1800" spc="-15" dirty="0">
                <a:latin typeface="Microsoft Sans Serif"/>
                <a:cs typeface="Microsoft Sans Serif"/>
              </a:rPr>
              <a:t>y</a:t>
            </a:r>
            <a:r>
              <a:rPr sz="1800" dirty="0">
                <a:latin typeface="Microsoft Sans Serif"/>
                <a:cs typeface="Microsoft Sans Serif"/>
              </a:rPr>
              <a:t>n</a:t>
            </a:r>
            <a:r>
              <a:rPr sz="1800" spc="-10" dirty="0">
                <a:latin typeface="Microsoft Sans Serif"/>
                <a:cs typeface="Microsoft Sans Serif"/>
              </a:rPr>
              <a:t>d</a:t>
            </a:r>
            <a:r>
              <a:rPr sz="1800" dirty="0">
                <a:latin typeface="Microsoft Sans Serif"/>
                <a:cs typeface="Microsoft Sans Serif"/>
              </a:rPr>
              <a:t>r</a:t>
            </a:r>
            <a:r>
              <a:rPr sz="1800" spc="-10" dirty="0">
                <a:latin typeface="Microsoft Sans Serif"/>
                <a:cs typeface="Microsoft Sans Serif"/>
              </a:rPr>
              <a:t>o</a:t>
            </a:r>
            <a:r>
              <a:rPr sz="1800" dirty="0">
                <a:latin typeface="Microsoft Sans Serif"/>
                <a:cs typeface="Microsoft Sans Serif"/>
              </a:rPr>
              <a:t>me	</a:t>
            </a:r>
            <a:r>
              <a:rPr sz="1800" spc="5" dirty="0">
                <a:latin typeface="Microsoft Sans Serif"/>
                <a:cs typeface="Microsoft Sans Serif"/>
              </a:rPr>
              <a:t>m</a:t>
            </a:r>
            <a:r>
              <a:rPr sz="1800" dirty="0">
                <a:latin typeface="Microsoft Sans Serif"/>
                <a:cs typeface="Microsoft Sans Serif"/>
              </a:rPr>
              <a:t>ay	r</a:t>
            </a:r>
            <a:r>
              <a:rPr sz="1800" spc="-10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" dirty="0">
                <a:latin typeface="Microsoft Sans Serif"/>
                <a:cs typeface="Microsoft Sans Serif"/>
              </a:rPr>
              <a:t>po</a:t>
            </a:r>
            <a:r>
              <a:rPr sz="1800" dirty="0">
                <a:latin typeface="Microsoft Sans Serif"/>
                <a:cs typeface="Microsoft Sans Serif"/>
              </a:rPr>
              <a:t>nd	to</a:t>
            </a:r>
            <a:endParaRPr sz="1800">
              <a:latin typeface="Microsoft Sans Serif"/>
              <a:cs typeface="Microsoft Sans Serif"/>
            </a:endParaRPr>
          </a:p>
          <a:p>
            <a:pPr marL="287020">
              <a:lnSpc>
                <a:spcPts val="1945"/>
              </a:lnSpc>
            </a:pPr>
            <a:r>
              <a:rPr sz="1800" spc="-5" dirty="0">
                <a:latin typeface="Microsoft Sans Serif"/>
                <a:cs typeface="Microsoft Sans Serif"/>
              </a:rPr>
              <a:t>inflammatory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treatment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primary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disease.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39176" y="3294710"/>
            <a:ext cx="469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icrosoft Sans Serif"/>
                <a:cs typeface="Microsoft Sans Serif"/>
              </a:rPr>
              <a:t>anti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" y="4106036"/>
            <a:ext cx="8148320" cy="139763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12420" marR="55880" indent="-274955" algn="just">
              <a:lnSpc>
                <a:spcPct val="80000"/>
              </a:lnSpc>
              <a:spcBef>
                <a:spcPts val="530"/>
              </a:spcBef>
              <a:buClr>
                <a:srgbClr val="7ED13A"/>
              </a:buClr>
              <a:buSzPct val="75000"/>
              <a:buChar char=""/>
              <a:tabLst>
                <a:tab pos="313055" algn="l"/>
              </a:tabLst>
            </a:pP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5" dirty="0">
                <a:solidFill>
                  <a:srgbClr val="EB8703"/>
                </a:solidFill>
                <a:latin typeface="Microsoft Sans Serif"/>
                <a:cs typeface="Microsoft Sans Serif"/>
              </a:rPr>
              <a:t> </a:t>
            </a:r>
            <a:r>
              <a:rPr sz="1800" u="heavy" spc="-5" dirty="0">
                <a:solidFill>
                  <a:srgbClr val="EB8703"/>
                </a:solidFill>
                <a:uFill>
                  <a:solidFill>
                    <a:srgbClr val="EB8703"/>
                  </a:solidFill>
                </a:uFill>
                <a:latin typeface="Microsoft Sans Serif"/>
                <a:cs typeface="Microsoft Sans Serif"/>
                <a:hlinkClick r:id="rId5"/>
              </a:rPr>
              <a:t>membranous</a:t>
            </a:r>
            <a:r>
              <a:rPr sz="1800" u="heavy" dirty="0">
                <a:solidFill>
                  <a:srgbClr val="EB8703"/>
                </a:solidFill>
                <a:uFill>
                  <a:solidFill>
                    <a:srgbClr val="EB8703"/>
                  </a:solidFill>
                </a:uFill>
                <a:latin typeface="Microsoft Sans Serif"/>
                <a:cs typeface="Microsoft Sans Serif"/>
                <a:hlinkClick r:id="rId5"/>
              </a:rPr>
              <a:t> </a:t>
            </a:r>
            <a:r>
              <a:rPr sz="1800" u="heavy" spc="-15" dirty="0">
                <a:solidFill>
                  <a:srgbClr val="EB8703"/>
                </a:solidFill>
                <a:uFill>
                  <a:solidFill>
                    <a:srgbClr val="EB8703"/>
                  </a:solidFill>
                </a:uFill>
                <a:latin typeface="Microsoft Sans Serif"/>
                <a:cs typeface="Microsoft Sans Serif"/>
                <a:hlinkClick r:id="rId5"/>
              </a:rPr>
              <a:t>nephropathy</a:t>
            </a:r>
            <a:r>
              <a:rPr sz="1800" spc="-15" dirty="0">
                <a:latin typeface="Microsoft Sans Serif"/>
                <a:cs typeface="Microsoft Sans Serif"/>
              </a:rPr>
              <a:t>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expectant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management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without </a:t>
            </a:r>
            <a:r>
              <a:rPr sz="1800" spc="-5" dirty="0">
                <a:latin typeface="Microsoft Sans Serif"/>
                <a:cs typeface="Microsoft Sans Serif"/>
              </a:rPr>
              <a:t> immunosuppression </a:t>
            </a:r>
            <a:r>
              <a:rPr sz="1800" dirty="0">
                <a:latin typeface="Microsoft Sans Serif"/>
                <a:cs typeface="Microsoft Sans Serif"/>
              </a:rPr>
              <a:t>can </a:t>
            </a:r>
            <a:r>
              <a:rPr sz="1800" spc="-5" dirty="0">
                <a:latin typeface="Microsoft Sans Serif"/>
                <a:cs typeface="Microsoft Sans Serif"/>
              </a:rPr>
              <a:t>be </a:t>
            </a:r>
            <a:r>
              <a:rPr sz="1800" dirty="0">
                <a:latin typeface="Microsoft Sans Serif"/>
                <a:cs typeface="Microsoft Sans Serif"/>
              </a:rPr>
              <a:t>used for the </a:t>
            </a:r>
            <a:r>
              <a:rPr sz="1800" spc="-5" dirty="0">
                <a:latin typeface="Microsoft Sans Serif"/>
                <a:cs typeface="Microsoft Sans Serif"/>
              </a:rPr>
              <a:t>first 6 months, </a:t>
            </a:r>
            <a:r>
              <a:rPr sz="1800" spc="-10" dirty="0">
                <a:latin typeface="Microsoft Sans Serif"/>
                <a:cs typeface="Microsoft Sans Serif"/>
              </a:rPr>
              <a:t>in </a:t>
            </a:r>
            <a:r>
              <a:rPr sz="1800" spc="-5" dirty="0">
                <a:latin typeface="Microsoft Sans Serif"/>
                <a:cs typeface="Microsoft Sans Serif"/>
              </a:rPr>
              <a:t>patients at low </a:t>
            </a:r>
            <a:r>
              <a:rPr sz="1800" dirty="0">
                <a:latin typeface="Microsoft Sans Serif"/>
                <a:cs typeface="Microsoft Sans Serif"/>
              </a:rPr>
              <a:t>risk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 </a:t>
            </a:r>
            <a:r>
              <a:rPr sz="1800" spc="-5" dirty="0">
                <a:latin typeface="Microsoft Sans Serif"/>
                <a:cs typeface="Microsoft Sans Serif"/>
              </a:rPr>
              <a:t>progression </a:t>
            </a:r>
            <a:r>
              <a:rPr sz="1800" spc="-10" dirty="0">
                <a:latin typeface="Microsoft Sans Serif"/>
                <a:cs typeface="Microsoft Sans Serif"/>
              </a:rPr>
              <a:t>(ie, </a:t>
            </a:r>
            <a:r>
              <a:rPr sz="1800" spc="-5" dirty="0">
                <a:latin typeface="Microsoft Sans Serif"/>
                <a:cs typeface="Microsoft Sans Serif"/>
              </a:rPr>
              <a:t>those </a:t>
            </a:r>
            <a:r>
              <a:rPr sz="1800" spc="-10" dirty="0">
                <a:latin typeface="Microsoft Sans Serif"/>
                <a:cs typeface="Microsoft Sans Serif"/>
              </a:rPr>
              <a:t>with </a:t>
            </a:r>
            <a:r>
              <a:rPr sz="1800" spc="-5" dirty="0">
                <a:latin typeface="Microsoft Sans Serif"/>
                <a:cs typeface="Microsoft Sans Serif"/>
              </a:rPr>
              <a:t>serum creatinine </a:t>
            </a:r>
            <a:r>
              <a:rPr sz="1800" spc="-10" dirty="0">
                <a:latin typeface="Microsoft Sans Serif"/>
                <a:cs typeface="Microsoft Sans Serif"/>
              </a:rPr>
              <a:t>level </a:t>
            </a:r>
            <a:r>
              <a:rPr sz="1800" dirty="0">
                <a:latin typeface="Microsoft Sans Serif"/>
                <a:cs typeface="Microsoft Sans Serif"/>
              </a:rPr>
              <a:t>&lt; </a:t>
            </a:r>
            <a:r>
              <a:rPr sz="1800" spc="-5" dirty="0">
                <a:latin typeface="Microsoft Sans Serif"/>
                <a:cs typeface="Microsoft Sans Serif"/>
              </a:rPr>
              <a:t>1.5 mg/dL). Patients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with renal insufficiency </a:t>
            </a:r>
            <a:r>
              <a:rPr sz="1800" spc="-5" dirty="0">
                <a:latin typeface="Microsoft Sans Serif"/>
                <a:cs typeface="Microsoft Sans Serif"/>
              </a:rPr>
              <a:t>(serum creatinine </a:t>
            </a:r>
            <a:r>
              <a:rPr sz="1800" spc="-10" dirty="0">
                <a:latin typeface="Microsoft Sans Serif"/>
                <a:cs typeface="Microsoft Sans Serif"/>
              </a:rPr>
              <a:t>level </a:t>
            </a:r>
            <a:r>
              <a:rPr sz="1800" dirty="0">
                <a:latin typeface="Microsoft Sans Serif"/>
                <a:cs typeface="Microsoft Sans Serif"/>
              </a:rPr>
              <a:t>&gt; </a:t>
            </a:r>
            <a:r>
              <a:rPr sz="1800" spc="-5" dirty="0">
                <a:latin typeface="Microsoft Sans Serif"/>
                <a:cs typeface="Microsoft Sans Serif"/>
              </a:rPr>
              <a:t>1.5 mg/dL) are at greatest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risk</a:t>
            </a:r>
            <a:r>
              <a:rPr sz="1800" dirty="0">
                <a:latin typeface="Microsoft Sans Serif"/>
                <a:cs typeface="Microsoft Sans Serif"/>
              </a:rPr>
              <a:t> for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development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end-stage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renal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disease</a:t>
            </a:r>
            <a:r>
              <a:rPr sz="1800" dirty="0">
                <a:latin typeface="Microsoft Sans Serif"/>
                <a:cs typeface="Microsoft Sans Serif"/>
              </a:rPr>
              <a:t> and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should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receive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immunosuppressive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therapy.</a:t>
            </a:r>
            <a:r>
              <a:rPr sz="1800" spc="-22" baseline="25462" dirty="0">
                <a:latin typeface="Microsoft Sans Serif"/>
                <a:cs typeface="Microsoft Sans Serif"/>
              </a:rPr>
              <a:t>[37]</a:t>
            </a:r>
            <a:endParaRPr sz="1800" baseline="25462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7983720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8630" y="189687"/>
            <a:ext cx="5128769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77798"/>
            <a:ext cx="8011795" cy="4878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Diet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activity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Arial"/>
              <a:cs typeface="Arial"/>
            </a:endParaRPr>
          </a:p>
          <a:p>
            <a:pPr marL="287020" marR="348615" indent="-274955" algn="just">
              <a:lnSpc>
                <a:spcPct val="80000"/>
              </a:lnSpc>
              <a:buClr>
                <a:srgbClr val="7ED13A"/>
              </a:buClr>
              <a:buSzPct val="75000"/>
              <a:buChar char=""/>
              <a:tabLst>
                <a:tab pos="28765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The diet </a:t>
            </a:r>
            <a:r>
              <a:rPr sz="2200" spc="-10" dirty="0">
                <a:latin typeface="Microsoft Sans Serif"/>
                <a:cs typeface="Microsoft Sans Serif"/>
              </a:rPr>
              <a:t>in </a:t>
            </a:r>
            <a:r>
              <a:rPr sz="2200" spc="-5" dirty="0">
                <a:latin typeface="Microsoft Sans Serif"/>
                <a:cs typeface="Microsoft Sans Serif"/>
              </a:rPr>
              <a:t>patients </a:t>
            </a:r>
            <a:r>
              <a:rPr sz="2200" spc="-10" dirty="0">
                <a:latin typeface="Microsoft Sans Serif"/>
                <a:cs typeface="Microsoft Sans Serif"/>
              </a:rPr>
              <a:t>with </a:t>
            </a:r>
            <a:r>
              <a:rPr sz="2200" spc="-5" dirty="0">
                <a:latin typeface="Microsoft Sans Serif"/>
                <a:cs typeface="Microsoft Sans Serif"/>
              </a:rPr>
              <a:t>nephrotic syndrome should provide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adequate energy (caloric) intake and adequate protein </a:t>
            </a:r>
            <a:r>
              <a:rPr sz="2200" spc="10" dirty="0">
                <a:latin typeface="Microsoft Sans Serif"/>
                <a:cs typeface="Microsoft Sans Serif"/>
              </a:rPr>
              <a:t>(1-2 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g/kg/d).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7ED13A"/>
              </a:buClr>
              <a:buFont typeface="Microsoft Sans Serif"/>
              <a:buChar char=""/>
            </a:pPr>
            <a:endParaRPr sz="245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A</a:t>
            </a:r>
            <a:r>
              <a:rPr sz="2200" spc="-10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diet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with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no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added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salt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will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help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to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limit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fluid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overload.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7ED13A"/>
              </a:buClr>
              <a:buFont typeface="Microsoft Sans Serif"/>
              <a:buChar char=""/>
            </a:pPr>
            <a:endParaRPr sz="2900">
              <a:latin typeface="Microsoft Sans Serif"/>
              <a:cs typeface="Microsoft Sans Serif"/>
            </a:endParaRPr>
          </a:p>
          <a:p>
            <a:pPr marL="287020" marR="5080" indent="-274955">
              <a:lnSpc>
                <a:spcPct val="8000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Management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hyperlipidemia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could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be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some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importance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if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the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nephrotic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state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is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prolonged.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7ED13A"/>
              </a:buClr>
              <a:buFont typeface="Microsoft Sans Serif"/>
              <a:buChar char=""/>
            </a:pPr>
            <a:endParaRPr sz="245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200" spc="-10" dirty="0">
                <a:latin typeface="Microsoft Sans Serif"/>
                <a:cs typeface="Microsoft Sans Serif"/>
              </a:rPr>
              <a:t>Fluid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restriction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i="1" spc="-5" dirty="0">
                <a:latin typeface="Arial"/>
                <a:cs typeface="Arial"/>
              </a:rPr>
              <a:t>per</a:t>
            </a:r>
            <a:r>
              <a:rPr sz="2200" i="1" spc="1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se</a:t>
            </a:r>
            <a:r>
              <a:rPr sz="2200" i="1" dirty="0">
                <a:latin typeface="Arial"/>
                <a:cs typeface="Arial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is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not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required.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7ED13A"/>
              </a:buClr>
              <a:buFont typeface="Microsoft Sans Serif"/>
              <a:buChar char=""/>
            </a:pPr>
            <a:endParaRPr sz="2900">
              <a:latin typeface="Microsoft Sans Serif"/>
              <a:cs typeface="Microsoft Sans Serif"/>
            </a:endParaRPr>
          </a:p>
          <a:p>
            <a:pPr marL="287020" marR="389255" indent="-274955">
              <a:lnSpc>
                <a:spcPts val="211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Ongoing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activity,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rather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than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bed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rest,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will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reduce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the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risk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blood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clots.</a:t>
            </a:r>
            <a:endParaRPr sz="22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9222435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4962"/>
            <a:ext cx="2395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Management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183894"/>
            <a:ext cx="7974330" cy="435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Acute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Nephrotic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Syndrome</a:t>
            </a:r>
            <a:r>
              <a:rPr sz="2000" b="1" spc="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Adults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Arial"/>
              <a:cs typeface="Arial"/>
            </a:endParaRPr>
          </a:p>
          <a:p>
            <a:pPr marL="287020" marR="101600" indent="-274955">
              <a:lnSpc>
                <a:spcPct val="80100"/>
              </a:lnSpc>
              <a:buClr>
                <a:srgbClr val="7ED13A"/>
              </a:buClr>
              <a:buSzPct val="75000"/>
              <a:buFont typeface="Microsoft Sans Serif"/>
              <a:buChar char=""/>
              <a:tabLst>
                <a:tab pos="287020" algn="l"/>
                <a:tab pos="287655" algn="l"/>
              </a:tabLst>
            </a:pPr>
            <a:r>
              <a:rPr sz="2000" b="1" dirty="0">
                <a:latin typeface="Arial"/>
                <a:cs typeface="Arial"/>
              </a:rPr>
              <a:t>Diuretics </a:t>
            </a:r>
            <a:r>
              <a:rPr sz="2000" spc="-10" dirty="0">
                <a:latin typeface="Microsoft Sans Serif"/>
                <a:cs typeface="Microsoft Sans Serif"/>
              </a:rPr>
              <a:t>will </a:t>
            </a:r>
            <a:r>
              <a:rPr sz="2000" dirty="0">
                <a:latin typeface="Microsoft Sans Serif"/>
                <a:cs typeface="Microsoft Sans Serif"/>
              </a:rPr>
              <a:t>be needed; furosemide, spironolactone, and even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metolazone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may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used. </a:t>
            </a:r>
            <a:r>
              <a:rPr sz="2000" spc="-20" dirty="0">
                <a:latin typeface="Microsoft Sans Serif"/>
                <a:cs typeface="Microsoft Sans Serif"/>
              </a:rPr>
              <a:t>Volume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depletion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may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occur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diuretic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use,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which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should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monitored.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ED13A"/>
              </a:buClr>
              <a:buFont typeface="Microsoft Sans Serif"/>
              <a:buChar char=""/>
            </a:pPr>
            <a:endParaRPr sz="2300">
              <a:latin typeface="Microsoft Sans Serif"/>
              <a:cs typeface="Microsoft Sans Serif"/>
            </a:endParaRPr>
          </a:p>
          <a:p>
            <a:pPr marL="287020" indent="-274955">
              <a:lnSpc>
                <a:spcPts val="2160"/>
              </a:lnSpc>
              <a:buClr>
                <a:srgbClr val="7ED13A"/>
              </a:buClr>
              <a:buSzPct val="75000"/>
              <a:buFont typeface="Microsoft Sans Serif"/>
              <a:buChar char=""/>
              <a:tabLst>
                <a:tab pos="287020" algn="l"/>
                <a:tab pos="287655" algn="l"/>
              </a:tabLst>
            </a:pPr>
            <a:r>
              <a:rPr sz="2000" b="1" dirty="0">
                <a:latin typeface="Arial"/>
                <a:cs typeface="Arial"/>
              </a:rPr>
              <a:t>Anticoagulation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has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been advocated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some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</a:t>
            </a:r>
            <a:r>
              <a:rPr sz="2000" spc="-5" dirty="0">
                <a:latin typeface="Microsoft Sans Serif"/>
                <a:cs typeface="Microsoft Sans Serif"/>
              </a:rPr>
              <a:t> in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preventing</a:t>
            </a:r>
            <a:endParaRPr sz="2000">
              <a:latin typeface="Microsoft Sans Serif"/>
              <a:cs typeface="Microsoft Sans Serif"/>
            </a:endParaRPr>
          </a:p>
          <a:p>
            <a:pPr marL="287020">
              <a:lnSpc>
                <a:spcPts val="2160"/>
              </a:lnSpc>
            </a:pPr>
            <a:r>
              <a:rPr sz="2000" spc="-5" dirty="0">
                <a:latin typeface="Microsoft Sans Serif"/>
                <a:cs typeface="Microsoft Sans Serif"/>
              </a:rPr>
              <a:t>thromboembolic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complications,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Microsoft Sans Serif"/>
              <a:cs typeface="Microsoft Sans Serif"/>
            </a:endParaRPr>
          </a:p>
          <a:p>
            <a:pPr marL="287020" marR="69215" indent="-274955">
              <a:lnSpc>
                <a:spcPct val="80000"/>
              </a:lnSpc>
              <a:buClr>
                <a:srgbClr val="7ED13A"/>
              </a:buClr>
              <a:buSzPct val="75000"/>
              <a:buFont typeface="Microsoft Sans Serif"/>
              <a:buChar char=""/>
              <a:tabLst>
                <a:tab pos="287020" algn="l"/>
                <a:tab pos="287655" algn="l"/>
              </a:tabLst>
            </a:pPr>
            <a:r>
              <a:rPr sz="2000" b="1" spc="-5" dirty="0">
                <a:latin typeface="Arial"/>
                <a:cs typeface="Arial"/>
              </a:rPr>
              <a:t>Hypolipidemic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agents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may be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used,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but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if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nephrotic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syndrome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cannot be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controlled,</a:t>
            </a:r>
            <a:r>
              <a:rPr sz="2000" dirty="0">
                <a:latin typeface="Microsoft Sans Serif"/>
                <a:cs typeface="Microsoft Sans Serif"/>
              </a:rPr>
              <a:t> the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patient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will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have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persistent </a:t>
            </a:r>
            <a:r>
              <a:rPr sz="2000" spc="-5" dirty="0">
                <a:latin typeface="Microsoft Sans Serif"/>
                <a:cs typeface="Microsoft Sans Serif"/>
              </a:rPr>
              <a:t>hyperlipidemia.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Font typeface="Microsoft Sans Serif"/>
              <a:buChar char=""/>
            </a:pPr>
            <a:endParaRPr sz="2750">
              <a:latin typeface="Microsoft Sans Serif"/>
              <a:cs typeface="Microsoft Sans Serif"/>
            </a:endParaRPr>
          </a:p>
          <a:p>
            <a:pPr marL="287020" marR="380365" indent="-274955" algn="just">
              <a:lnSpc>
                <a:spcPct val="80100"/>
              </a:lnSpc>
              <a:buClr>
                <a:srgbClr val="7ED13A"/>
              </a:buClr>
              <a:buSzPct val="75000"/>
              <a:buFont typeface="Microsoft Sans Serif"/>
              <a:buChar char=""/>
              <a:tabLst>
                <a:tab pos="287655" algn="l"/>
              </a:tabLst>
            </a:pPr>
            <a:r>
              <a:rPr sz="2000" b="1" dirty="0">
                <a:latin typeface="Arial"/>
                <a:cs typeface="Arial"/>
              </a:rPr>
              <a:t>ACE </a:t>
            </a:r>
            <a:r>
              <a:rPr sz="2000" b="1" spc="-5" dirty="0">
                <a:latin typeface="Arial"/>
                <a:cs typeface="Arial"/>
              </a:rPr>
              <a:t>inhibitors </a:t>
            </a:r>
            <a:r>
              <a:rPr sz="2000" b="1" dirty="0">
                <a:latin typeface="Arial"/>
                <a:cs typeface="Arial"/>
              </a:rPr>
              <a:t>and/or ARB </a:t>
            </a:r>
            <a:r>
              <a:rPr sz="2000" dirty="0">
                <a:latin typeface="Microsoft Sans Serif"/>
                <a:cs typeface="Microsoft Sans Serif"/>
              </a:rPr>
              <a:t>are </a:t>
            </a:r>
            <a:r>
              <a:rPr sz="2000" spc="-5" dirty="0">
                <a:latin typeface="Microsoft Sans Serif"/>
                <a:cs typeface="Microsoft Sans Serif"/>
              </a:rPr>
              <a:t>widely </a:t>
            </a:r>
            <a:r>
              <a:rPr sz="2000" dirty="0">
                <a:latin typeface="Microsoft Sans Serif"/>
                <a:cs typeface="Microsoft Sans Serif"/>
              </a:rPr>
              <a:t>used. These may reduce </a:t>
            </a:r>
            <a:r>
              <a:rPr sz="2000" spc="-5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proteinuria </a:t>
            </a:r>
            <a:r>
              <a:rPr sz="2000" dirty="0">
                <a:latin typeface="Microsoft Sans Serif"/>
                <a:cs typeface="Microsoft Sans Serif"/>
              </a:rPr>
              <a:t>by reducing the systemic </a:t>
            </a:r>
            <a:r>
              <a:rPr sz="2000" spc="-5" dirty="0">
                <a:latin typeface="Microsoft Sans Serif"/>
                <a:cs typeface="Microsoft Sans Serif"/>
              </a:rPr>
              <a:t>blood </a:t>
            </a:r>
            <a:r>
              <a:rPr sz="2000" dirty="0">
                <a:latin typeface="Microsoft Sans Serif"/>
                <a:cs typeface="Microsoft Sans Serif"/>
              </a:rPr>
              <a:t>pressure, by reducing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intraglomerular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pressure,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also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direct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action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podocytes.</a:t>
            </a:r>
            <a:endParaRPr sz="20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6412798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4962"/>
            <a:ext cx="2395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Management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208278"/>
            <a:ext cx="7811770" cy="46228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7020" marR="5080" indent="-274955">
              <a:lnSpc>
                <a:spcPts val="2590"/>
              </a:lnSpc>
              <a:spcBef>
                <a:spcPts val="425"/>
              </a:spcBef>
              <a:buClr>
                <a:srgbClr val="7ED13A"/>
              </a:buClr>
              <a:buSzPct val="75000"/>
              <a:buFont typeface="Microsoft Sans Serif"/>
              <a:buChar char=""/>
              <a:tabLst>
                <a:tab pos="287020" algn="l"/>
                <a:tab pos="287655" algn="l"/>
              </a:tabLst>
            </a:pPr>
            <a:r>
              <a:rPr sz="2400" b="1" spc="-25" dirty="0">
                <a:latin typeface="Arial"/>
                <a:cs typeface="Arial"/>
              </a:rPr>
              <a:t>Long-Term</a:t>
            </a:r>
            <a:r>
              <a:rPr sz="2400" b="1" dirty="0">
                <a:latin typeface="Arial"/>
                <a:cs typeface="Arial"/>
              </a:rPr>
              <a:t> Monitoring-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Follow-up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care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patients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with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nephrotic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syndrome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includes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7ED13A"/>
              </a:buClr>
              <a:buFont typeface="Microsoft Sans Serif"/>
              <a:buChar char=""/>
            </a:pPr>
            <a:endParaRPr sz="305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Immunization,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7ED13A"/>
              </a:buClr>
              <a:buFont typeface="Microsoft Sans Serif"/>
              <a:buChar char=""/>
            </a:pPr>
            <a:endParaRPr sz="3050">
              <a:latin typeface="Microsoft Sans Serif"/>
              <a:cs typeface="Microsoft Sans Serif"/>
            </a:endParaRPr>
          </a:p>
          <a:p>
            <a:pPr marL="287020" indent="-274955">
              <a:lnSpc>
                <a:spcPts val="2735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Treatment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relapses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steroid-responsive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nephrotic</a:t>
            </a:r>
            <a:endParaRPr sz="2400">
              <a:latin typeface="Microsoft Sans Serif"/>
              <a:cs typeface="Microsoft Sans Serif"/>
            </a:endParaRPr>
          </a:p>
          <a:p>
            <a:pPr marL="287020">
              <a:lnSpc>
                <a:spcPts val="2735"/>
              </a:lnSpc>
            </a:pPr>
            <a:r>
              <a:rPr sz="2400" spc="-5" dirty="0">
                <a:latin typeface="Microsoft Sans Serif"/>
                <a:cs typeface="Microsoft Sans Serif"/>
              </a:rPr>
              <a:t>syndromes,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50">
              <a:latin typeface="Microsoft Sans Serif"/>
              <a:cs typeface="Microsoft Sans Serif"/>
            </a:endParaRPr>
          </a:p>
          <a:p>
            <a:pPr marL="287020" indent="-274955">
              <a:lnSpc>
                <a:spcPct val="100000"/>
              </a:lnSpc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Monitoring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for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steroid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toxicity,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7ED13A"/>
              </a:buClr>
              <a:buFont typeface="Microsoft Sans Serif"/>
              <a:buChar char=""/>
            </a:pPr>
            <a:endParaRPr sz="3350">
              <a:latin typeface="Microsoft Sans Serif"/>
              <a:cs typeface="Microsoft Sans Serif"/>
            </a:endParaRPr>
          </a:p>
          <a:p>
            <a:pPr marL="287020" marR="953135" indent="-274955">
              <a:lnSpc>
                <a:spcPts val="2590"/>
              </a:lnSpc>
              <a:spcBef>
                <a:spcPts val="5"/>
              </a:spcBef>
              <a:buClr>
                <a:srgbClr val="7ED13A"/>
              </a:buClr>
              <a:buSzPct val="75000"/>
              <a:buChar char=""/>
              <a:tabLst>
                <a:tab pos="287020" algn="l"/>
                <a:tab pos="2876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Monitoring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diuretic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angiotensin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antagonist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regimens.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4145144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89687"/>
            <a:ext cx="761746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Medication</a:t>
            </a:r>
            <a:r>
              <a:rPr b="1" spc="-10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68113"/>
            <a:ext cx="4638040" cy="380555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695"/>
              </a:spcBef>
              <a:buClr>
                <a:srgbClr val="7ED13A"/>
              </a:buClr>
              <a:buSzPct val="75000"/>
              <a:buChar char=""/>
              <a:tabLst>
                <a:tab pos="378460" algn="l"/>
                <a:tab pos="379095" algn="l"/>
              </a:tabLst>
            </a:pPr>
            <a:r>
              <a:rPr sz="2600" spc="-5" dirty="0">
                <a:latin typeface="Microsoft Sans Serif"/>
                <a:cs typeface="Microsoft Sans Serif"/>
              </a:rPr>
              <a:t>Corticosteroids</a:t>
            </a:r>
            <a:r>
              <a:rPr sz="2600" dirty="0">
                <a:latin typeface="Microsoft Sans Serif"/>
                <a:cs typeface="Microsoft Sans Serif"/>
              </a:rPr>
              <a:t> (prednisone),</a:t>
            </a:r>
            <a:endParaRPr sz="2600">
              <a:latin typeface="Microsoft Sans Serif"/>
              <a:cs typeface="Microsoft Sans Serif"/>
            </a:endParaRPr>
          </a:p>
          <a:p>
            <a:pPr marL="378460" indent="-366395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75000"/>
              <a:buChar char=""/>
              <a:tabLst>
                <a:tab pos="378460" algn="l"/>
                <a:tab pos="379095" algn="l"/>
              </a:tabLst>
            </a:pPr>
            <a:r>
              <a:rPr sz="2600" dirty="0">
                <a:latin typeface="Microsoft Sans Serif"/>
                <a:cs typeface="Microsoft Sans Serif"/>
              </a:rPr>
              <a:t>Cyclophosphamide,</a:t>
            </a:r>
            <a:endParaRPr sz="2600">
              <a:latin typeface="Microsoft Sans Serif"/>
              <a:cs typeface="Microsoft Sans Serif"/>
            </a:endParaRPr>
          </a:p>
          <a:p>
            <a:pPr marL="378460" indent="-366395">
              <a:lnSpc>
                <a:spcPct val="100000"/>
              </a:lnSpc>
              <a:spcBef>
                <a:spcPts val="605"/>
              </a:spcBef>
              <a:buClr>
                <a:srgbClr val="7ED13A"/>
              </a:buClr>
              <a:buSzPct val="75000"/>
              <a:buChar char=""/>
              <a:tabLst>
                <a:tab pos="378460" algn="l"/>
                <a:tab pos="379095" algn="l"/>
              </a:tabLst>
            </a:pPr>
            <a:r>
              <a:rPr sz="2600" dirty="0">
                <a:latin typeface="Microsoft Sans Serif"/>
                <a:cs typeface="Microsoft Sans Serif"/>
              </a:rPr>
              <a:t>Cyclosporine</a:t>
            </a:r>
            <a:endParaRPr sz="2600">
              <a:latin typeface="Microsoft Sans Serif"/>
              <a:cs typeface="Microsoft Sans Serif"/>
            </a:endParaRPr>
          </a:p>
          <a:p>
            <a:pPr marL="378460" indent="-366395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75000"/>
              <a:buChar char=""/>
              <a:tabLst>
                <a:tab pos="378460" algn="l"/>
                <a:tab pos="379095" algn="l"/>
              </a:tabLst>
            </a:pPr>
            <a:r>
              <a:rPr sz="2600" spc="-5" dirty="0">
                <a:latin typeface="Microsoft Sans Serif"/>
                <a:cs typeface="Microsoft Sans Serif"/>
              </a:rPr>
              <a:t>Rituximab</a:t>
            </a:r>
            <a:endParaRPr sz="2600">
              <a:latin typeface="Microsoft Sans Serif"/>
              <a:cs typeface="Microsoft Sans Serif"/>
            </a:endParaRPr>
          </a:p>
          <a:p>
            <a:pPr marL="378460" indent="-366395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75000"/>
              <a:buChar char=""/>
              <a:tabLst>
                <a:tab pos="378460" algn="l"/>
                <a:tab pos="379095" algn="l"/>
              </a:tabLst>
            </a:pPr>
            <a:r>
              <a:rPr sz="2600" dirty="0">
                <a:latin typeface="Microsoft Sans Serif"/>
                <a:cs typeface="Microsoft Sans Serif"/>
              </a:rPr>
              <a:t>Mycophenolate</a:t>
            </a:r>
            <a:endParaRPr sz="2600">
              <a:latin typeface="Microsoft Sans Serif"/>
              <a:cs typeface="Microsoft Sans Serif"/>
            </a:endParaRPr>
          </a:p>
          <a:p>
            <a:pPr marL="378460" indent="-366395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75000"/>
              <a:buChar char=""/>
              <a:tabLst>
                <a:tab pos="378460" algn="l"/>
                <a:tab pos="379095" algn="l"/>
              </a:tabLst>
            </a:pPr>
            <a:r>
              <a:rPr sz="2600" spc="-5" dirty="0">
                <a:latin typeface="Microsoft Sans Serif"/>
                <a:cs typeface="Microsoft Sans Serif"/>
              </a:rPr>
              <a:t>Diuretics</a:t>
            </a:r>
            <a:endParaRPr sz="2600">
              <a:latin typeface="Microsoft Sans Serif"/>
              <a:cs typeface="Microsoft Sans Serif"/>
            </a:endParaRPr>
          </a:p>
          <a:p>
            <a:pPr marL="360045" indent="-34798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75000"/>
              <a:buChar char=""/>
              <a:tabLst>
                <a:tab pos="360045" algn="l"/>
                <a:tab pos="360680" algn="l"/>
              </a:tabLst>
            </a:pPr>
            <a:r>
              <a:rPr sz="2600" dirty="0">
                <a:latin typeface="Microsoft Sans Serif"/>
                <a:cs typeface="Microsoft Sans Serif"/>
              </a:rPr>
              <a:t>ACE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inhibitors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and</a:t>
            </a:r>
            <a:endParaRPr sz="2600">
              <a:latin typeface="Microsoft Sans Serif"/>
              <a:cs typeface="Microsoft Sans Serif"/>
            </a:endParaRPr>
          </a:p>
          <a:p>
            <a:pPr marL="360045" indent="-34798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75000"/>
              <a:buChar char=""/>
              <a:tabLst>
                <a:tab pos="360045" algn="l"/>
                <a:tab pos="360680" algn="l"/>
              </a:tabLst>
            </a:pPr>
            <a:r>
              <a:rPr sz="2600" dirty="0">
                <a:latin typeface="Microsoft Sans Serif"/>
                <a:cs typeface="Microsoft Sans Serif"/>
              </a:rPr>
              <a:t>ARB</a:t>
            </a:r>
            <a:endParaRPr sz="26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1865415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0560" y="1135379"/>
            <a:ext cx="5334000" cy="1725930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65405" marR="5080" indent="-53340">
              <a:lnSpc>
                <a:spcPct val="80000"/>
              </a:lnSpc>
              <a:spcBef>
                <a:spcPts val="1585"/>
              </a:spcBef>
              <a:tabLst>
                <a:tab pos="1398905" algn="l"/>
              </a:tabLst>
            </a:pPr>
            <a:r>
              <a:rPr sz="6200" b="0" spc="-45" dirty="0">
                <a:latin typeface="Times New Roman"/>
                <a:cs typeface="Times New Roman"/>
              </a:rPr>
              <a:t>Tumor</a:t>
            </a:r>
            <a:r>
              <a:rPr sz="6200" b="0" spc="-60" dirty="0">
                <a:latin typeface="Times New Roman"/>
                <a:cs typeface="Times New Roman"/>
              </a:rPr>
              <a:t> </a:t>
            </a:r>
            <a:r>
              <a:rPr sz="6200" b="0" dirty="0">
                <a:latin typeface="Times New Roman"/>
                <a:cs typeface="Times New Roman"/>
              </a:rPr>
              <a:t>of</a:t>
            </a:r>
            <a:r>
              <a:rPr sz="6200" b="0" spc="-60" dirty="0">
                <a:latin typeface="Times New Roman"/>
                <a:cs typeface="Times New Roman"/>
              </a:rPr>
              <a:t> </a:t>
            </a:r>
            <a:r>
              <a:rPr sz="6200" b="0" dirty="0">
                <a:latin typeface="Times New Roman"/>
                <a:cs typeface="Times New Roman"/>
              </a:rPr>
              <a:t>kidney </a:t>
            </a:r>
            <a:r>
              <a:rPr sz="6200" b="0" spc="-1535" dirty="0">
                <a:latin typeface="Times New Roman"/>
                <a:cs typeface="Times New Roman"/>
              </a:rPr>
              <a:t> </a:t>
            </a:r>
            <a:r>
              <a:rPr sz="6200" b="0" spc="-5" dirty="0">
                <a:latin typeface="Times New Roman"/>
                <a:cs typeface="Times New Roman"/>
              </a:rPr>
              <a:t>and	urinary</a:t>
            </a:r>
            <a:r>
              <a:rPr sz="6200" b="0" spc="-60" dirty="0">
                <a:latin typeface="Times New Roman"/>
                <a:cs typeface="Times New Roman"/>
              </a:rPr>
              <a:t> </a:t>
            </a:r>
            <a:r>
              <a:rPr sz="6200" b="0" spc="-10" dirty="0">
                <a:latin typeface="Times New Roman"/>
                <a:cs typeface="Times New Roman"/>
              </a:rPr>
              <a:t>tract</a:t>
            </a:r>
            <a:endParaRPr sz="6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35388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5469" y="1863090"/>
            <a:ext cx="7489190" cy="28674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502920" indent="-342900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2800" spc="-10" dirty="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sz="2800" spc="5" dirty="0">
                <a:solidFill>
                  <a:srgbClr val="FF0000"/>
                </a:solidFill>
                <a:latin typeface="Arial MT"/>
                <a:cs typeface="Arial MT"/>
              </a:rPr>
              <a:t>most common </a:t>
            </a:r>
            <a:r>
              <a:rPr sz="2800" spc="-5" dirty="0" smtClean="0">
                <a:latin typeface="Arial MT"/>
                <a:cs typeface="Arial MT"/>
              </a:rPr>
              <a:t>is</a:t>
            </a:r>
            <a:r>
              <a:rPr sz="2800" spc="15" dirty="0" smtClean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renal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 smtClean="0">
                <a:latin typeface="Arial MT"/>
                <a:cs typeface="Arial MT"/>
              </a:rPr>
              <a:t>cell</a:t>
            </a:r>
            <a:r>
              <a:rPr lang="en-US" sz="2800" spc="5" dirty="0">
                <a:latin typeface="Arial MT"/>
                <a:cs typeface="Arial MT"/>
              </a:rPr>
              <a:t> </a:t>
            </a:r>
            <a:r>
              <a:rPr sz="2800" dirty="0" smtClean="0">
                <a:latin typeface="Arial MT"/>
                <a:cs typeface="Arial MT"/>
              </a:rPr>
              <a:t>carcinoma</a:t>
            </a:r>
            <a:r>
              <a:rPr sz="2800" dirty="0">
                <a:latin typeface="Arial MT"/>
                <a:cs typeface="Arial MT"/>
              </a:rPr>
              <a:t>,</a:t>
            </a: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2800" spc="-10" dirty="0">
                <a:latin typeface="Arial MT"/>
                <a:cs typeface="Arial MT"/>
              </a:rPr>
              <a:t>Followed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by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nephroblastoma </a:t>
            </a:r>
            <a:r>
              <a:rPr sz="2800" dirty="0">
                <a:latin typeface="Arial MT"/>
                <a:cs typeface="Arial MT"/>
              </a:rPr>
              <a:t>(Wilms tumor)</a:t>
            </a:r>
            <a:r>
              <a:rPr sz="2800" spc="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,</a:t>
            </a: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2800" spc="-10" dirty="0">
                <a:latin typeface="Arial MT"/>
                <a:cs typeface="Arial MT"/>
              </a:rPr>
              <a:t>Then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1ry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tumor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calyces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pelvis.</a:t>
            </a:r>
            <a:endParaRPr sz="2800" dirty="0">
              <a:latin typeface="Arial MT"/>
              <a:cs typeface="Arial MT"/>
            </a:endParaRPr>
          </a:p>
          <a:p>
            <a:pPr marL="380365" marR="448309" indent="-342900">
              <a:lnSpc>
                <a:spcPct val="100000"/>
              </a:lnSpc>
              <a:spcBef>
                <a:spcPts val="700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2800" spc="-5" dirty="0">
                <a:latin typeface="Arial MT"/>
                <a:cs typeface="Arial MT"/>
              </a:rPr>
              <a:t>Tumors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of</a:t>
            </a:r>
            <a:r>
              <a:rPr sz="2800" spc="-5" dirty="0">
                <a:latin typeface="Arial MT"/>
                <a:cs typeface="Arial MT"/>
              </a:rPr>
              <a:t> 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lower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urinary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tract</a:t>
            </a:r>
            <a:r>
              <a:rPr sz="2800" spc="70" dirty="0"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are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more </a:t>
            </a:r>
            <a:r>
              <a:rPr sz="2800" spc="-7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common</a:t>
            </a:r>
            <a:r>
              <a:rPr sz="2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than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 renal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 cancer.</a:t>
            </a:r>
            <a:endParaRPr sz="2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051564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869" y="885190"/>
            <a:ext cx="723773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3875" algn="l"/>
              </a:tabLst>
            </a:pPr>
            <a:r>
              <a:rPr sz="4400" b="0" spc="-5" dirty="0">
                <a:solidFill>
                  <a:srgbClr val="999900"/>
                </a:solidFill>
                <a:latin typeface="Times New Roman"/>
                <a:cs typeface="Times New Roman"/>
              </a:rPr>
              <a:t>I-	</a:t>
            </a:r>
            <a:r>
              <a:rPr sz="4400" b="0" dirty="0">
                <a:solidFill>
                  <a:srgbClr val="999900"/>
                </a:solidFill>
                <a:latin typeface="Times New Roman"/>
                <a:cs typeface="Times New Roman"/>
              </a:rPr>
              <a:t>renal</a:t>
            </a:r>
            <a:r>
              <a:rPr sz="4400" b="0" spc="-40" dirty="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sz="4400" b="0" spc="-5" dirty="0">
                <a:solidFill>
                  <a:srgbClr val="999900"/>
                </a:solidFill>
                <a:latin typeface="Times New Roman"/>
                <a:cs typeface="Times New Roman"/>
              </a:rPr>
              <a:t>cell</a:t>
            </a:r>
            <a:r>
              <a:rPr sz="4400" b="0" spc="-30" dirty="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sz="4400" b="0" spc="-5" dirty="0">
                <a:solidFill>
                  <a:srgbClr val="999900"/>
                </a:solidFill>
                <a:latin typeface="Times New Roman"/>
                <a:cs typeface="Times New Roman"/>
              </a:rPr>
              <a:t>carcinoma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469" y="1863090"/>
            <a:ext cx="7529830" cy="305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30480" indent="-342900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74193"/>
              <a:buFont typeface="Lucida Sans Unicode"/>
              <a:buChar char="■"/>
              <a:tabLst>
                <a:tab pos="381000" algn="l"/>
              </a:tabLst>
            </a:pPr>
            <a:r>
              <a:rPr sz="3100" spc="-5" dirty="0">
                <a:latin typeface="Arial MT"/>
                <a:cs typeface="Arial MT"/>
              </a:rPr>
              <a:t>It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originates</a:t>
            </a:r>
            <a:r>
              <a:rPr sz="3100" spc="-5" dirty="0">
                <a:latin typeface="Arial MT"/>
                <a:cs typeface="Arial MT"/>
              </a:rPr>
              <a:t> from</a:t>
            </a:r>
            <a:r>
              <a:rPr sz="3100" spc="-10" dirty="0">
                <a:latin typeface="Arial MT"/>
                <a:cs typeface="Arial MT"/>
              </a:rPr>
              <a:t> renal</a:t>
            </a:r>
            <a:r>
              <a:rPr sz="3100" spc="-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tubular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epithelium </a:t>
            </a:r>
            <a:r>
              <a:rPr sz="3100" spc="-85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and</a:t>
            </a:r>
            <a:r>
              <a:rPr sz="3100" spc="-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hence</a:t>
            </a:r>
            <a:r>
              <a:rPr sz="3100" spc="-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is</a:t>
            </a:r>
            <a:r>
              <a:rPr sz="3100" spc="-10" dirty="0">
                <a:latin typeface="Arial MT"/>
                <a:cs typeface="Arial MT"/>
              </a:rPr>
              <a:t> located </a:t>
            </a:r>
            <a:r>
              <a:rPr sz="3100" spc="-5" dirty="0">
                <a:latin typeface="Arial MT"/>
                <a:cs typeface="Arial MT"/>
              </a:rPr>
              <a:t>in</a:t>
            </a:r>
            <a:r>
              <a:rPr sz="3100" spc="-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the</a:t>
            </a:r>
            <a:r>
              <a:rPr sz="3100" spc="-10" dirty="0">
                <a:latin typeface="Arial MT"/>
                <a:cs typeface="Arial MT"/>
              </a:rPr>
              <a:t> cortex.</a:t>
            </a:r>
            <a:endParaRPr sz="3100" dirty="0">
              <a:latin typeface="Arial MT"/>
              <a:cs typeface="Arial MT"/>
            </a:endParaRPr>
          </a:p>
          <a:p>
            <a:pPr marL="380365" marR="265430" indent="-342900">
              <a:lnSpc>
                <a:spcPct val="100000"/>
              </a:lnSpc>
              <a:spcBef>
                <a:spcPts val="770"/>
              </a:spcBef>
              <a:buClr>
                <a:srgbClr val="990000"/>
              </a:buClr>
              <a:buSzPct val="74193"/>
              <a:buFont typeface="Lucida Sans Unicode"/>
              <a:buChar char="■"/>
              <a:tabLst>
                <a:tab pos="381000" algn="l"/>
              </a:tabLst>
            </a:pPr>
            <a:r>
              <a:rPr sz="3100" spc="-10" dirty="0">
                <a:latin typeface="Arial MT"/>
                <a:cs typeface="Arial MT"/>
              </a:rPr>
              <a:t>Renal</a:t>
            </a:r>
            <a:r>
              <a:rPr sz="3100" spc="-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carcinoma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represents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80-85%of </a:t>
            </a:r>
            <a:r>
              <a:rPr sz="3100" spc="-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primary malignant</a:t>
            </a:r>
            <a:r>
              <a:rPr sz="3100" spc="-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tumors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of</a:t>
            </a:r>
            <a:r>
              <a:rPr sz="3100" spc="-5" dirty="0">
                <a:latin typeface="Arial MT"/>
                <a:cs typeface="Arial MT"/>
              </a:rPr>
              <a:t> the</a:t>
            </a:r>
            <a:r>
              <a:rPr sz="3100" spc="-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kidney.</a:t>
            </a:r>
            <a:endParaRPr sz="3100" dirty="0">
              <a:latin typeface="Arial MT"/>
              <a:cs typeface="Arial MT"/>
            </a:endParaRPr>
          </a:p>
          <a:p>
            <a:pPr marL="380365" marR="635000" indent="-342900">
              <a:lnSpc>
                <a:spcPct val="100000"/>
              </a:lnSpc>
              <a:spcBef>
                <a:spcPts val="770"/>
              </a:spcBef>
              <a:buClr>
                <a:srgbClr val="990000"/>
              </a:buClr>
              <a:buSzPct val="74193"/>
              <a:buFont typeface="Lucida Sans Unicode"/>
              <a:buChar char="■"/>
              <a:tabLst>
                <a:tab pos="381000" algn="l"/>
              </a:tabLst>
            </a:pPr>
            <a:r>
              <a:rPr sz="3100" spc="-5" dirty="0">
                <a:latin typeface="Arial MT"/>
                <a:cs typeface="Arial MT"/>
              </a:rPr>
              <a:t>It affects </a:t>
            </a:r>
            <a:r>
              <a:rPr sz="3100" spc="-10" dirty="0">
                <a:latin typeface="Arial MT"/>
                <a:cs typeface="Arial MT"/>
              </a:rPr>
              <a:t>male more </a:t>
            </a:r>
            <a:r>
              <a:rPr sz="3100" spc="-5" dirty="0">
                <a:latin typeface="Arial MT"/>
                <a:cs typeface="Arial MT"/>
              </a:rPr>
              <a:t>common in six to </a:t>
            </a:r>
            <a:r>
              <a:rPr sz="3100" spc="-85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seventh</a:t>
            </a:r>
            <a:r>
              <a:rPr sz="3100" spc="-1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decades.</a:t>
            </a:r>
            <a:endParaRPr sz="31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6789535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869" y="885190"/>
            <a:ext cx="68408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3875" algn="l"/>
              </a:tabLst>
            </a:pPr>
            <a:r>
              <a:rPr sz="4400" b="0" spc="-5" dirty="0">
                <a:latin typeface="Times New Roman"/>
                <a:cs typeface="Times New Roman"/>
              </a:rPr>
              <a:t>I-	</a:t>
            </a:r>
            <a:r>
              <a:rPr sz="4400" b="0" dirty="0">
                <a:latin typeface="Times New Roman"/>
                <a:cs typeface="Times New Roman"/>
              </a:rPr>
              <a:t>renal</a:t>
            </a:r>
            <a:r>
              <a:rPr sz="4400" b="0" spc="-40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Times New Roman"/>
                <a:cs typeface="Times New Roman"/>
              </a:rPr>
              <a:t>cell</a:t>
            </a:r>
            <a:r>
              <a:rPr sz="4400" b="0" spc="-30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Times New Roman"/>
                <a:cs typeface="Times New Roman"/>
              </a:rPr>
              <a:t>carcinoma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469" y="1764665"/>
            <a:ext cx="6866255" cy="2031364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75"/>
              </a:spcBef>
              <a:buClr>
                <a:srgbClr val="990000"/>
              </a:buClr>
              <a:buSzPct val="74193"/>
              <a:buFont typeface="Lucida Sans Unicode"/>
              <a:buChar char="■"/>
              <a:tabLst>
                <a:tab pos="381000" algn="l"/>
              </a:tabLst>
            </a:pPr>
            <a:r>
              <a:rPr sz="3100" spc="-10" dirty="0">
                <a:latin typeface="Arial MT"/>
                <a:cs typeface="Arial MT"/>
              </a:rPr>
              <a:t>Risk</a:t>
            </a:r>
            <a:r>
              <a:rPr sz="3100" spc="-2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factors</a:t>
            </a:r>
            <a:r>
              <a:rPr sz="3100" spc="-1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include</a:t>
            </a:r>
            <a:endParaRPr sz="3100" dirty="0">
              <a:latin typeface="Arial MT"/>
              <a:cs typeface="Arial MT"/>
            </a:endParaRPr>
          </a:p>
          <a:p>
            <a:pPr marL="781050" lvl="1" indent="-286385">
              <a:lnSpc>
                <a:spcPct val="100000"/>
              </a:lnSpc>
              <a:spcBef>
                <a:spcPts val="650"/>
              </a:spcBef>
              <a:buClr>
                <a:srgbClr val="666699"/>
              </a:buClr>
              <a:buSzPct val="65384"/>
              <a:buFont typeface="Lucida Sans Unicode"/>
              <a:buChar char="■"/>
              <a:tabLst>
                <a:tab pos="781050" algn="l"/>
              </a:tabLst>
            </a:pPr>
            <a:r>
              <a:rPr sz="2600" dirty="0">
                <a:latin typeface="Arial MT"/>
                <a:cs typeface="Arial MT"/>
              </a:rPr>
              <a:t>Smoking,</a:t>
            </a:r>
          </a:p>
          <a:p>
            <a:pPr marL="781050" lvl="1" indent="-286385">
              <a:lnSpc>
                <a:spcPct val="100000"/>
              </a:lnSpc>
              <a:spcBef>
                <a:spcPts val="640"/>
              </a:spcBef>
              <a:buClr>
                <a:srgbClr val="666699"/>
              </a:buClr>
              <a:buSzPct val="65384"/>
              <a:buFont typeface="Lucida Sans Unicode"/>
              <a:buChar char="■"/>
              <a:tabLst>
                <a:tab pos="781050" algn="l"/>
              </a:tabLst>
            </a:pPr>
            <a:r>
              <a:rPr sz="2600" spc="-5" dirty="0">
                <a:latin typeface="Arial MT"/>
                <a:cs typeface="Arial MT"/>
              </a:rPr>
              <a:t>Exposure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cadmium,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</a:p>
          <a:p>
            <a:pPr marL="781050" lvl="1" indent="-286385">
              <a:lnSpc>
                <a:spcPct val="100000"/>
              </a:lnSpc>
              <a:spcBef>
                <a:spcPts val="650"/>
              </a:spcBef>
              <a:buClr>
                <a:srgbClr val="666699"/>
              </a:buClr>
              <a:buSzPct val="65384"/>
              <a:buFont typeface="Lucida Sans Unicode"/>
              <a:buChar char="■"/>
              <a:tabLst>
                <a:tab pos="781050" algn="l"/>
              </a:tabLst>
            </a:pPr>
            <a:r>
              <a:rPr sz="2600" spc="-5" dirty="0">
                <a:latin typeface="Arial MT"/>
                <a:cs typeface="Arial MT"/>
              </a:rPr>
              <a:t>Cysts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acquires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haemodialysis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 patients.</a:t>
            </a:r>
            <a:endParaRPr sz="26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72331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8097" y="316738"/>
            <a:ext cx="6073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Treatment</a:t>
            </a:r>
            <a:r>
              <a:rPr spc="-4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10" dirty="0"/>
              <a:t>acute</a:t>
            </a:r>
            <a:r>
              <a:rPr dirty="0"/>
              <a:t> </a:t>
            </a:r>
            <a:r>
              <a:rPr spc="-5" dirty="0"/>
              <a:t>renal</a:t>
            </a:r>
            <a:r>
              <a:rPr spc="-20" dirty="0"/>
              <a:t> </a:t>
            </a:r>
            <a:r>
              <a:rPr spc="-5" dirty="0"/>
              <a:t>failure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11530"/>
            <a:ext cx="8037830" cy="33985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i="1" spc="-25" dirty="0">
                <a:latin typeface="Calibri"/>
                <a:cs typeface="Calibri"/>
              </a:rPr>
              <a:t>Treatment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Prevention</a:t>
            </a:r>
            <a:r>
              <a:rPr sz="2400" b="1" spc="-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of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acute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renal</a:t>
            </a:r>
            <a:r>
              <a:rPr sz="2400" b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failure</a:t>
            </a:r>
            <a:r>
              <a:rPr sz="2400" b="1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support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blood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pressure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blood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volume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Correction</a:t>
            </a:r>
            <a:r>
              <a:rPr sz="2400" b="1" spc="-4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of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fluid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and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electrolyte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imbalances</a:t>
            </a:r>
            <a:endParaRPr sz="2400">
              <a:latin typeface="Calibri"/>
              <a:cs typeface="Calibri"/>
            </a:endParaRPr>
          </a:p>
          <a:p>
            <a:pPr marL="756285" marR="177165" lvl="1" indent="-287020">
              <a:lnSpc>
                <a:spcPct val="100000"/>
              </a:lnSpc>
              <a:spcBef>
                <a:spcPts val="580"/>
              </a:spcBef>
              <a:buClr>
                <a:srgbClr val="00AFEF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Dialysis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15" dirty="0">
                <a:latin typeface="Calibri"/>
                <a:cs typeface="Calibri"/>
              </a:rPr>
              <a:t>may </a:t>
            </a:r>
            <a:r>
              <a:rPr sz="2400" spc="-5" dirty="0">
                <a:latin typeface="Calibri"/>
                <a:cs typeface="Calibri"/>
              </a:rPr>
              <a:t>be employed </a:t>
            </a:r>
            <a:r>
              <a:rPr sz="2400" dirty="0">
                <a:latin typeface="Calibri"/>
                <a:cs typeface="Calibri"/>
              </a:rPr>
              <a:t>while the </a:t>
            </a:r>
            <a:r>
              <a:rPr sz="2400" spc="-5" dirty="0">
                <a:latin typeface="Calibri"/>
                <a:cs typeface="Calibri"/>
              </a:rPr>
              <a:t>kidneys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recovery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phase</a:t>
            </a:r>
            <a:endParaRPr sz="2400">
              <a:latin typeface="Calibri"/>
              <a:cs typeface="Calibri"/>
            </a:endParaRPr>
          </a:p>
          <a:p>
            <a:pPr marL="756285" marR="77025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Low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protein,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high </a:t>
            </a:r>
            <a:r>
              <a:rPr sz="2400" b="1" spc="-20" dirty="0">
                <a:solidFill>
                  <a:srgbClr val="00AFEF"/>
                </a:solidFill>
                <a:latin typeface="Calibri"/>
                <a:cs typeface="Calibri"/>
              </a:rPr>
              <a:t>carbohydrate </a:t>
            </a:r>
            <a:r>
              <a:rPr sz="2400" spc="-5" dirty="0">
                <a:latin typeface="Calibri"/>
                <a:cs typeface="Calibri"/>
              </a:rPr>
              <a:t>diet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minimize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nitrogenous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wastes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869" y="885190"/>
            <a:ext cx="685673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3875" algn="l"/>
              </a:tabLst>
            </a:pPr>
            <a:r>
              <a:rPr sz="4400" b="0" spc="-5" dirty="0">
                <a:latin typeface="Times New Roman"/>
                <a:cs typeface="Times New Roman"/>
              </a:rPr>
              <a:t>I-	</a:t>
            </a:r>
            <a:r>
              <a:rPr sz="4400" b="0" dirty="0">
                <a:latin typeface="Times New Roman"/>
                <a:cs typeface="Times New Roman"/>
              </a:rPr>
              <a:t>renal</a:t>
            </a:r>
            <a:r>
              <a:rPr sz="4400" b="0" spc="-40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Times New Roman"/>
                <a:cs typeface="Times New Roman"/>
              </a:rPr>
              <a:t>cell</a:t>
            </a:r>
            <a:r>
              <a:rPr sz="4400" b="0" spc="-30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Times New Roman"/>
                <a:cs typeface="Times New Roman"/>
              </a:rPr>
              <a:t>carcinoma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069" y="1781719"/>
            <a:ext cx="6185535" cy="204914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600" spc="-5" dirty="0">
                <a:latin typeface="Arial MT"/>
                <a:cs typeface="Arial MT"/>
              </a:rPr>
              <a:t>Three </a:t>
            </a:r>
            <a:r>
              <a:rPr sz="2600" spc="5" dirty="0">
                <a:latin typeface="Arial MT"/>
                <a:cs typeface="Arial MT"/>
              </a:rPr>
              <a:t>common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forms </a:t>
            </a:r>
            <a:r>
              <a:rPr sz="2600" spc="-5" dirty="0">
                <a:latin typeface="Arial MT"/>
                <a:cs typeface="Arial MT"/>
              </a:rPr>
              <a:t>are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found:</a:t>
            </a:r>
          </a:p>
          <a:p>
            <a:pPr marL="927100" indent="-457200">
              <a:lnSpc>
                <a:spcPct val="100000"/>
              </a:lnSpc>
              <a:spcBef>
                <a:spcPts val="690"/>
              </a:spcBef>
              <a:buClr>
                <a:srgbClr val="FFFF00"/>
              </a:buClr>
              <a:buSzPct val="55357"/>
              <a:buAutoNum type="alphaUcPeriod"/>
              <a:tabLst>
                <a:tab pos="926465" algn="l"/>
                <a:tab pos="927100" algn="l"/>
              </a:tabLst>
            </a:pPr>
            <a:r>
              <a:rPr sz="2800" b="1" spc="-5" dirty="0">
                <a:latin typeface="Arial"/>
                <a:cs typeface="Arial"/>
              </a:rPr>
              <a:t>Clear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cell</a:t>
            </a:r>
            <a:r>
              <a:rPr sz="2800" b="1" spc="-10" dirty="0">
                <a:latin typeface="Arial"/>
                <a:cs typeface="Arial"/>
              </a:rPr>
              <a:t> carcinoma</a:t>
            </a:r>
            <a:endParaRPr sz="2800" dirty="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700"/>
              </a:spcBef>
              <a:buClr>
                <a:srgbClr val="FFFF00"/>
              </a:buClr>
              <a:buSzPct val="55357"/>
              <a:buAutoNum type="alphaUcPeriod"/>
              <a:tabLst>
                <a:tab pos="926465" algn="l"/>
                <a:tab pos="927100" algn="l"/>
              </a:tabLst>
            </a:pPr>
            <a:r>
              <a:rPr sz="2800" b="1" spc="-5" dirty="0">
                <a:latin typeface="Arial"/>
                <a:cs typeface="Arial"/>
              </a:rPr>
              <a:t>Papillary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renal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cell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carcinoma</a:t>
            </a:r>
            <a:endParaRPr sz="2800" dirty="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700"/>
              </a:spcBef>
              <a:buClr>
                <a:srgbClr val="FFFF00"/>
              </a:buClr>
              <a:buSzPct val="55357"/>
              <a:buAutoNum type="alphaUcPeriod"/>
              <a:tabLst>
                <a:tab pos="926465" algn="l"/>
                <a:tab pos="927100" algn="l"/>
              </a:tabLst>
            </a:pPr>
            <a:r>
              <a:rPr sz="2800" b="1" spc="-10" dirty="0">
                <a:latin typeface="Arial"/>
                <a:cs typeface="Arial"/>
              </a:rPr>
              <a:t>Chromophobe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renal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carcinoma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1114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869" y="885190"/>
            <a:ext cx="75298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Times New Roman"/>
                <a:cs typeface="Times New Roman"/>
              </a:rPr>
              <a:t>A-</a:t>
            </a:r>
            <a:r>
              <a:rPr sz="4400" b="0" spc="-25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Times New Roman"/>
                <a:cs typeface="Times New Roman"/>
              </a:rPr>
              <a:t>Clear</a:t>
            </a:r>
            <a:r>
              <a:rPr sz="4400" b="0" spc="-2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cell</a:t>
            </a:r>
            <a:r>
              <a:rPr sz="4400" b="0" spc="-20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Times New Roman"/>
                <a:cs typeface="Times New Roman"/>
              </a:rPr>
              <a:t>carcinoma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469" y="1778000"/>
            <a:ext cx="7555230" cy="23393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70"/>
              </a:spcBef>
              <a:buClr>
                <a:srgbClr val="990000"/>
              </a:buClr>
              <a:buSzPct val="74074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2700" dirty="0" smtClean="0">
                <a:latin typeface="Arial MT"/>
                <a:cs typeface="Arial MT"/>
              </a:rPr>
              <a:t>most</a:t>
            </a:r>
            <a:r>
              <a:rPr sz="2700" spc="-20" dirty="0" smtClean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common</a:t>
            </a:r>
            <a:r>
              <a:rPr sz="2700" spc="-2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type.</a:t>
            </a:r>
            <a:endParaRPr sz="2700" dirty="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670"/>
              </a:spcBef>
              <a:buClr>
                <a:srgbClr val="990000"/>
              </a:buClr>
              <a:buSzPct val="74074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2700" spc="-5" dirty="0">
                <a:latin typeface="Arial MT"/>
                <a:cs typeface="Arial MT"/>
              </a:rPr>
              <a:t>Accounting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for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b="1" spc="-5" dirty="0">
                <a:latin typeface="Arial"/>
                <a:cs typeface="Arial"/>
              </a:rPr>
              <a:t>70-80%</a:t>
            </a:r>
            <a:r>
              <a:rPr sz="2700" b="1" spc="-60" dirty="0">
                <a:latin typeface="Arial"/>
                <a:cs typeface="Arial"/>
              </a:rPr>
              <a:t> </a:t>
            </a:r>
            <a:r>
              <a:rPr sz="2700" spc="-5" dirty="0">
                <a:latin typeface="Arial MT"/>
                <a:cs typeface="Arial MT"/>
              </a:rPr>
              <a:t>of </a:t>
            </a:r>
            <a:r>
              <a:rPr sz="2700" dirty="0">
                <a:latin typeface="Arial MT"/>
                <a:cs typeface="Arial MT"/>
              </a:rPr>
              <a:t>renal</a:t>
            </a:r>
            <a:r>
              <a:rPr sz="2700" spc="-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cancers.</a:t>
            </a:r>
          </a:p>
          <a:p>
            <a:pPr marL="380365" marR="30480" indent="-342900">
              <a:lnSpc>
                <a:spcPct val="100000"/>
              </a:lnSpc>
              <a:spcBef>
                <a:spcPts val="680"/>
              </a:spcBef>
              <a:buClr>
                <a:srgbClr val="990000"/>
              </a:buClr>
              <a:buSzPct val="74074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2700" spc="-10" dirty="0">
                <a:latin typeface="Arial MT"/>
                <a:cs typeface="Arial MT"/>
              </a:rPr>
              <a:t>The</a:t>
            </a:r>
            <a:r>
              <a:rPr sz="2700" dirty="0">
                <a:latin typeface="Arial MT"/>
                <a:cs typeface="Arial MT"/>
              </a:rPr>
              <a:t> majority</a:t>
            </a:r>
            <a:r>
              <a:rPr sz="2700" spc="-5" dirty="0">
                <a:latin typeface="Arial MT"/>
                <a:cs typeface="Arial MT"/>
              </a:rPr>
              <a:t> of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this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type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is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sporadic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but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few </a:t>
            </a:r>
            <a:r>
              <a:rPr sz="2700" dirty="0">
                <a:latin typeface="Arial MT"/>
                <a:cs typeface="Arial MT"/>
              </a:rPr>
              <a:t> cases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occur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in familial form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on association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with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10" dirty="0">
                <a:latin typeface="Arial MT"/>
                <a:cs typeface="Arial MT"/>
              </a:rPr>
              <a:t>VonHippel-Lindaue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10" dirty="0">
                <a:latin typeface="Arial MT"/>
                <a:cs typeface="Arial MT"/>
              </a:rPr>
              <a:t>(VHL)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disease</a:t>
            </a:r>
            <a:r>
              <a:rPr sz="2700" spc="-5" dirty="0">
                <a:solidFill>
                  <a:srgbClr val="FFFF00"/>
                </a:solidFill>
                <a:latin typeface="Arial MT"/>
                <a:cs typeface="Arial MT"/>
              </a:rPr>
              <a:t>.</a:t>
            </a:r>
            <a:endParaRPr sz="27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4666886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869" y="885190"/>
            <a:ext cx="76549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Times New Roman"/>
                <a:cs typeface="Times New Roman"/>
              </a:rPr>
              <a:t>A-</a:t>
            </a:r>
            <a:r>
              <a:rPr sz="4400" b="0" spc="-25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Times New Roman"/>
                <a:cs typeface="Times New Roman"/>
              </a:rPr>
              <a:t>Clear</a:t>
            </a:r>
            <a:r>
              <a:rPr sz="4400" b="0" spc="-2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cell</a:t>
            </a:r>
            <a:r>
              <a:rPr sz="4400" b="0" spc="-20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Times New Roman"/>
                <a:cs typeface="Times New Roman"/>
              </a:rPr>
              <a:t>carcinoma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469" y="1863090"/>
            <a:ext cx="7680325" cy="3077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407670" indent="-342900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74074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2700" spc="-10" dirty="0">
                <a:latin typeface="Arial MT"/>
                <a:cs typeface="Arial MT"/>
              </a:rPr>
              <a:t>VHL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is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 autosomal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dominant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disease 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characterized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by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predisposition</a:t>
            </a:r>
            <a:r>
              <a:rPr sz="2700" dirty="0">
                <a:latin typeface="Arial MT"/>
                <a:cs typeface="Arial MT"/>
              </a:rPr>
              <a:t> to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a </a:t>
            </a:r>
            <a:r>
              <a:rPr sz="2700" spc="-5" dirty="0">
                <a:latin typeface="Arial MT"/>
                <a:cs typeface="Arial MT"/>
              </a:rPr>
              <a:t>variety of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neoplasm.</a:t>
            </a:r>
            <a:endParaRPr sz="2700" dirty="0">
              <a:latin typeface="Arial MT"/>
              <a:cs typeface="Arial MT"/>
            </a:endParaRPr>
          </a:p>
          <a:p>
            <a:pPr marL="380365" marR="215265" indent="-342900">
              <a:lnSpc>
                <a:spcPct val="100000"/>
              </a:lnSpc>
              <a:spcBef>
                <a:spcPts val="670"/>
              </a:spcBef>
              <a:buClr>
                <a:srgbClr val="990000"/>
              </a:buClr>
              <a:buSzPct val="74074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2700" spc="-5" dirty="0">
                <a:latin typeface="Arial MT"/>
                <a:cs typeface="Arial MT"/>
              </a:rPr>
              <a:t>These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patients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show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mutation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and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loss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of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10" dirty="0">
                <a:latin typeface="Arial MT"/>
                <a:cs typeface="Arial MT"/>
              </a:rPr>
              <a:t>VHL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gene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located on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chromosome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3.</a:t>
            </a:r>
            <a:endParaRPr sz="2700" dirty="0">
              <a:latin typeface="Arial MT"/>
              <a:cs typeface="Arial MT"/>
            </a:endParaRPr>
          </a:p>
          <a:p>
            <a:pPr marL="380365" marR="30480" indent="-342900">
              <a:lnSpc>
                <a:spcPct val="100000"/>
              </a:lnSpc>
              <a:spcBef>
                <a:spcPts val="680"/>
              </a:spcBef>
              <a:buClr>
                <a:srgbClr val="990000"/>
              </a:buClr>
              <a:buSzPct val="74074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2700" spc="-10" dirty="0">
                <a:latin typeface="Arial MT"/>
                <a:cs typeface="Arial MT"/>
              </a:rPr>
              <a:t>The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loss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10" dirty="0">
                <a:latin typeface="Arial MT"/>
                <a:cs typeface="Arial MT"/>
              </a:rPr>
              <a:t>of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10" dirty="0">
                <a:latin typeface="Arial MT"/>
                <a:cs typeface="Arial MT"/>
              </a:rPr>
              <a:t>VHL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gene </a:t>
            </a:r>
            <a:r>
              <a:rPr sz="2700" dirty="0">
                <a:latin typeface="Arial MT"/>
                <a:cs typeface="Arial MT"/>
              </a:rPr>
              <a:t>(Tumor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suppressor gene)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give</a:t>
            </a:r>
            <a:r>
              <a:rPr sz="2700" dirty="0">
                <a:latin typeface="Arial MT"/>
                <a:cs typeface="Arial MT"/>
              </a:rPr>
              <a:t> rise</a:t>
            </a:r>
            <a:r>
              <a:rPr sz="2700" spc="-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</a:t>
            </a:r>
            <a:r>
              <a:rPr sz="2700" spc="-5" dirty="0">
                <a:latin typeface="Arial MT"/>
                <a:cs typeface="Arial MT"/>
              </a:rPr>
              <a:t> clear </a:t>
            </a:r>
            <a:r>
              <a:rPr sz="2700" dirty="0">
                <a:latin typeface="Arial MT"/>
                <a:cs typeface="Arial MT"/>
              </a:rPr>
              <a:t>cell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carcinoma.</a:t>
            </a:r>
            <a:endParaRPr sz="27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2958936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868" y="885190"/>
            <a:ext cx="929513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0565" algn="l"/>
              </a:tabLst>
            </a:pPr>
            <a:r>
              <a:rPr sz="4400" b="0" dirty="0">
                <a:latin typeface="Times New Roman"/>
                <a:cs typeface="Times New Roman"/>
              </a:rPr>
              <a:t>B-	</a:t>
            </a:r>
            <a:r>
              <a:rPr sz="4400" b="0" spc="-5" dirty="0">
                <a:latin typeface="Times New Roman"/>
                <a:cs typeface="Times New Roman"/>
              </a:rPr>
              <a:t>Papillary</a:t>
            </a:r>
            <a:r>
              <a:rPr sz="4400" b="0" spc="-15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Times New Roman"/>
                <a:cs typeface="Times New Roman"/>
              </a:rPr>
              <a:t>Renal</a:t>
            </a:r>
            <a:r>
              <a:rPr sz="4400" b="0" spc="-10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Times New Roman"/>
                <a:cs typeface="Times New Roman"/>
              </a:rPr>
              <a:t>Cell </a:t>
            </a:r>
            <a:r>
              <a:rPr sz="4400" b="0" dirty="0">
                <a:latin typeface="Times New Roman"/>
                <a:cs typeface="Times New Roman"/>
              </a:rPr>
              <a:t>Carcinoma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469" y="1761490"/>
            <a:ext cx="7542530" cy="32550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00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81000" algn="l"/>
              </a:tabLst>
            </a:pPr>
            <a:r>
              <a:rPr sz="3200" spc="-5" dirty="0">
                <a:latin typeface="Arial MT"/>
                <a:cs typeface="Arial MT"/>
              </a:rPr>
              <a:t>It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account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for</a:t>
            </a:r>
            <a:r>
              <a:rPr sz="3200" spc="45" dirty="0">
                <a:latin typeface="Arial MT"/>
                <a:cs typeface="Arial MT"/>
              </a:rPr>
              <a:t> </a:t>
            </a:r>
            <a:r>
              <a:rPr sz="3200" b="1" dirty="0">
                <a:latin typeface="Arial"/>
                <a:cs typeface="Arial"/>
              </a:rPr>
              <a:t>10-15%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renal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cancer.</a:t>
            </a:r>
          </a:p>
          <a:p>
            <a:pPr marL="380365" marR="445134" indent="-342900">
              <a:lnSpc>
                <a:spcPts val="3829"/>
              </a:lnSpc>
              <a:spcBef>
                <a:spcPts val="935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81000" algn="l"/>
              </a:tabLst>
            </a:pPr>
            <a:r>
              <a:rPr sz="3200" spc="-5" dirty="0">
                <a:latin typeface="Arial MT"/>
                <a:cs typeface="Arial MT"/>
              </a:rPr>
              <a:t>Like </a:t>
            </a:r>
            <a:r>
              <a:rPr sz="3200" dirty="0">
                <a:latin typeface="Arial MT"/>
                <a:cs typeface="Arial MT"/>
              </a:rPr>
              <a:t>clear cell carcinoma, </a:t>
            </a:r>
            <a:r>
              <a:rPr sz="3200" spc="-5" dirty="0">
                <a:latin typeface="Arial MT"/>
                <a:cs typeface="Arial MT"/>
              </a:rPr>
              <a:t>this </a:t>
            </a:r>
            <a:r>
              <a:rPr sz="3200" dirty="0">
                <a:latin typeface="Arial MT"/>
                <a:cs typeface="Arial MT"/>
              </a:rPr>
              <a:t>tumor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occurs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</a:t>
            </a:r>
            <a:r>
              <a:rPr sz="3200" spc="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sporadic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and </a:t>
            </a:r>
            <a:r>
              <a:rPr sz="3200" spc="-5" dirty="0">
                <a:latin typeface="Arial MT"/>
                <a:cs typeface="Arial MT"/>
              </a:rPr>
              <a:t>familial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forms,</a:t>
            </a:r>
            <a:endParaRPr sz="3200" dirty="0">
              <a:latin typeface="Arial MT"/>
              <a:cs typeface="Arial MT"/>
            </a:endParaRPr>
          </a:p>
          <a:p>
            <a:pPr marL="380365" marR="30480" indent="-342900">
              <a:lnSpc>
                <a:spcPct val="100000"/>
              </a:lnSpc>
              <a:spcBef>
                <a:spcPts val="675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81000" algn="l"/>
              </a:tabLst>
            </a:pPr>
            <a:r>
              <a:rPr sz="3200" spc="-5" dirty="0">
                <a:latin typeface="Arial MT"/>
                <a:cs typeface="Arial MT"/>
              </a:rPr>
              <a:t>But unlike </a:t>
            </a:r>
            <a:r>
              <a:rPr sz="3200" dirty="0">
                <a:latin typeface="Arial MT"/>
                <a:cs typeface="Arial MT"/>
              </a:rPr>
              <a:t>clear cell carcinoma </a:t>
            </a:r>
            <a:r>
              <a:rPr sz="3200" spc="-5" dirty="0">
                <a:latin typeface="Arial MT"/>
                <a:cs typeface="Arial MT"/>
              </a:rPr>
              <a:t>papillary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renal cancer has no abnormalities of </a:t>
            </a:r>
            <a:r>
              <a:rPr sz="3200" spc="5" dirty="0">
                <a:latin typeface="Arial MT"/>
                <a:cs typeface="Arial MT"/>
              </a:rPr>
              <a:t> chromosome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9240634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868" y="885190"/>
            <a:ext cx="899033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0565" algn="l"/>
              </a:tabLst>
            </a:pPr>
            <a:r>
              <a:rPr sz="4400" b="0" dirty="0">
                <a:latin typeface="Times New Roman"/>
                <a:cs typeface="Times New Roman"/>
              </a:rPr>
              <a:t>B-	</a:t>
            </a:r>
            <a:r>
              <a:rPr sz="4400" b="0" spc="-5" dirty="0">
                <a:latin typeface="Times New Roman"/>
                <a:cs typeface="Times New Roman"/>
              </a:rPr>
              <a:t>Papillary</a:t>
            </a:r>
            <a:r>
              <a:rPr sz="4400" b="0" spc="-15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Times New Roman"/>
                <a:cs typeface="Times New Roman"/>
              </a:rPr>
              <a:t>Renal</a:t>
            </a:r>
            <a:r>
              <a:rPr sz="4400" b="0" spc="-10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Times New Roman"/>
                <a:cs typeface="Times New Roman"/>
              </a:rPr>
              <a:t>Cell </a:t>
            </a:r>
            <a:r>
              <a:rPr sz="4400" b="0" dirty="0">
                <a:latin typeface="Times New Roman"/>
                <a:cs typeface="Times New Roman"/>
              </a:rPr>
              <a:t>Carcinoma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469" y="1786890"/>
            <a:ext cx="7560945" cy="3152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269240" indent="-342900">
              <a:lnSpc>
                <a:spcPct val="99900"/>
              </a:lnSpc>
              <a:spcBef>
                <a:spcPts val="100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81000" algn="l"/>
              </a:tabLst>
            </a:pPr>
            <a:r>
              <a:rPr sz="3200" spc="-5" dirty="0">
                <a:latin typeface="Arial MT"/>
                <a:cs typeface="Arial MT"/>
              </a:rPr>
              <a:t>There is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over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expression</a:t>
            </a:r>
            <a:r>
              <a:rPr sz="3200" spc="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MET gene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(proto-oncogene)</a:t>
            </a:r>
            <a:r>
              <a:rPr sz="3200" spc="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located</a:t>
            </a:r>
            <a:r>
              <a:rPr sz="3200" spc="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on </a:t>
            </a:r>
            <a:r>
              <a:rPr sz="3200" spc="5" dirty="0">
                <a:latin typeface="Arial MT"/>
                <a:cs typeface="Arial MT"/>
              </a:rPr>
              <a:t> chromosome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7.</a:t>
            </a:r>
          </a:p>
          <a:p>
            <a:pPr marL="381000" indent="-342900">
              <a:lnSpc>
                <a:spcPct val="100000"/>
              </a:lnSpc>
              <a:spcBef>
                <a:spcPts val="800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81000" algn="l"/>
              </a:tabLst>
            </a:pPr>
            <a:r>
              <a:rPr sz="3200" spc="-5" dirty="0">
                <a:latin typeface="Arial MT"/>
                <a:cs typeface="Arial MT"/>
              </a:rPr>
              <a:t>This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gene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dirty="0">
                <a:latin typeface="Arial MT"/>
                <a:cs typeface="Arial MT"/>
              </a:rPr>
              <a:t> responsible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for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cell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growth.</a:t>
            </a:r>
            <a:endParaRPr sz="3200" dirty="0">
              <a:latin typeface="Arial MT"/>
              <a:cs typeface="Arial MT"/>
            </a:endParaRPr>
          </a:p>
          <a:p>
            <a:pPr marL="380365" marR="1054100" indent="-342900">
              <a:lnSpc>
                <a:spcPct val="100000"/>
              </a:lnSpc>
              <a:spcBef>
                <a:spcPts val="800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81000" algn="l"/>
              </a:tabLst>
            </a:pPr>
            <a:r>
              <a:rPr sz="3200" dirty="0">
                <a:latin typeface="Arial MT"/>
                <a:cs typeface="Arial MT"/>
              </a:rPr>
              <a:t>Trisomy of </a:t>
            </a:r>
            <a:r>
              <a:rPr sz="3200" spc="5" dirty="0">
                <a:latin typeface="Arial MT"/>
                <a:cs typeface="Arial MT"/>
              </a:rPr>
              <a:t>chromosome </a:t>
            </a:r>
            <a:r>
              <a:rPr sz="3200" dirty="0">
                <a:latin typeface="Arial MT"/>
                <a:cs typeface="Arial MT"/>
              </a:rPr>
              <a:t>7 </a:t>
            </a:r>
            <a:r>
              <a:rPr sz="3200" spc="-5" dirty="0">
                <a:latin typeface="Arial MT"/>
                <a:cs typeface="Arial MT"/>
              </a:rPr>
              <a:t>is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seen </a:t>
            </a:r>
            <a:r>
              <a:rPr sz="3200" spc="-8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Arial MT"/>
                <a:cs typeface="Arial MT"/>
              </a:rPr>
              <a:t>commonly</a:t>
            </a:r>
            <a:r>
              <a:rPr sz="3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in this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cancer.</a:t>
            </a:r>
            <a:endParaRPr sz="3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6089789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869" y="885190"/>
            <a:ext cx="853313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Times New Roman"/>
                <a:cs typeface="Times New Roman"/>
              </a:rPr>
              <a:t>C-Chromophobe</a:t>
            </a:r>
            <a:r>
              <a:rPr sz="4400" b="0" spc="-25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Times New Roman"/>
                <a:cs typeface="Times New Roman"/>
              </a:rPr>
              <a:t>renal</a:t>
            </a:r>
            <a:r>
              <a:rPr sz="4400" b="0" spc="-20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Times New Roman"/>
                <a:cs typeface="Times New Roman"/>
              </a:rPr>
              <a:t>carcinoma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6469" y="2244090"/>
            <a:ext cx="7273290" cy="201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 marR="30480" indent="-341630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74193"/>
              <a:buFont typeface="Lucida Sans Unicode"/>
              <a:buChar char="■"/>
              <a:tabLst>
                <a:tab pos="379730" algn="l"/>
              </a:tabLst>
            </a:pPr>
            <a:r>
              <a:rPr sz="3100" dirty="0">
                <a:latin typeface="Arial MT"/>
                <a:cs typeface="Arial MT"/>
              </a:rPr>
              <a:t>It </a:t>
            </a:r>
            <a:r>
              <a:rPr sz="3100" spc="-5" dirty="0">
                <a:latin typeface="Arial MT"/>
                <a:cs typeface="Arial MT"/>
              </a:rPr>
              <a:t>is rare tumor </a:t>
            </a:r>
            <a:r>
              <a:rPr sz="3100" dirty="0">
                <a:latin typeface="Arial MT"/>
                <a:cs typeface="Arial MT"/>
              </a:rPr>
              <a:t>It </a:t>
            </a:r>
            <a:r>
              <a:rPr sz="3100" spc="-10" dirty="0">
                <a:latin typeface="Arial MT"/>
                <a:cs typeface="Arial MT"/>
              </a:rPr>
              <a:t>account </a:t>
            </a:r>
            <a:r>
              <a:rPr sz="3100" spc="-5" dirty="0">
                <a:latin typeface="Arial MT"/>
                <a:cs typeface="Arial MT"/>
              </a:rPr>
              <a:t>for 5% </a:t>
            </a:r>
            <a:r>
              <a:rPr sz="3100" spc="-10" dirty="0">
                <a:latin typeface="Arial MT"/>
                <a:cs typeface="Arial MT"/>
              </a:rPr>
              <a:t>only of </a:t>
            </a:r>
            <a:r>
              <a:rPr sz="3100" spc="-85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renal </a:t>
            </a:r>
            <a:r>
              <a:rPr sz="3100" spc="-5" dirty="0">
                <a:latin typeface="Arial MT"/>
                <a:cs typeface="Arial MT"/>
              </a:rPr>
              <a:t>cancer.</a:t>
            </a:r>
            <a:endParaRPr sz="3100" dirty="0">
              <a:latin typeface="Arial MT"/>
              <a:cs typeface="Arial MT"/>
            </a:endParaRPr>
          </a:p>
          <a:p>
            <a:pPr marL="379730" marR="494030" indent="-341630">
              <a:lnSpc>
                <a:spcPct val="100000"/>
              </a:lnSpc>
              <a:spcBef>
                <a:spcPts val="770"/>
              </a:spcBef>
              <a:buClr>
                <a:srgbClr val="990000"/>
              </a:buClr>
              <a:buSzPct val="74193"/>
              <a:buFont typeface="Lucida Sans Unicode"/>
              <a:buChar char="■"/>
              <a:tabLst>
                <a:tab pos="379730" algn="l"/>
              </a:tabLst>
            </a:pPr>
            <a:r>
              <a:rPr sz="3100" spc="-5" dirty="0">
                <a:latin typeface="Arial MT"/>
                <a:cs typeface="Arial MT"/>
              </a:rPr>
              <a:t>There is multiple </a:t>
            </a:r>
            <a:r>
              <a:rPr sz="3100" spc="-10" dirty="0">
                <a:latin typeface="Arial MT"/>
                <a:cs typeface="Arial MT"/>
              </a:rPr>
              <a:t>chromosomal </a:t>
            </a:r>
            <a:r>
              <a:rPr sz="3100" spc="-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abnormalities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including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1,2,6,10,13,..</a:t>
            </a:r>
            <a:endParaRPr sz="31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238444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868" y="885190"/>
            <a:ext cx="838073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4095" algn="l"/>
              </a:tabLst>
            </a:pPr>
            <a:r>
              <a:rPr sz="4400" b="0" spc="-5" dirty="0">
                <a:latin typeface="Times New Roman"/>
                <a:cs typeface="Times New Roman"/>
              </a:rPr>
              <a:t>Morphology</a:t>
            </a:r>
            <a:r>
              <a:rPr sz="4400" b="0" spc="1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of	</a:t>
            </a:r>
            <a:r>
              <a:rPr sz="4400" b="0" spc="-5" dirty="0">
                <a:latin typeface="Times New Roman"/>
                <a:cs typeface="Times New Roman"/>
              </a:rPr>
              <a:t>renal</a:t>
            </a:r>
            <a:r>
              <a:rPr sz="4400" b="0" spc="-45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Times New Roman"/>
                <a:cs typeface="Times New Roman"/>
              </a:rPr>
              <a:t>carcinoma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1269" y="1761490"/>
            <a:ext cx="6122035" cy="3639458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00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81000" algn="l"/>
              </a:tabLst>
            </a:pPr>
            <a:r>
              <a:rPr sz="3200" dirty="0">
                <a:latin typeface="Arial MT"/>
                <a:cs typeface="Arial MT"/>
              </a:rPr>
              <a:t>Macroscopic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picture:</a:t>
            </a:r>
            <a:endParaRPr sz="3200" dirty="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800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81000" algn="l"/>
              </a:tabLst>
            </a:pPr>
            <a:r>
              <a:rPr sz="3200" dirty="0">
                <a:latin typeface="Arial MT"/>
                <a:cs typeface="Arial MT"/>
              </a:rPr>
              <a:t>1-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Clear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cell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carcinoma:</a:t>
            </a:r>
            <a:endParaRPr sz="3200" dirty="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670"/>
              </a:spcBef>
              <a:buClr>
                <a:srgbClr val="666699"/>
              </a:buClr>
              <a:buSzPct val="64814"/>
              <a:buFont typeface="Lucida Sans Unicode"/>
              <a:buChar char="■"/>
              <a:tabLst>
                <a:tab pos="781050" algn="l"/>
              </a:tabLst>
            </a:pPr>
            <a:r>
              <a:rPr sz="2700" spc="-10" dirty="0">
                <a:latin typeface="Arial MT"/>
                <a:cs typeface="Arial MT"/>
              </a:rPr>
              <a:t>Are</a:t>
            </a:r>
            <a:r>
              <a:rPr sz="2700" spc="-3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usually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solitary,</a:t>
            </a:r>
            <a:endParaRPr sz="2700" dirty="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670"/>
              </a:spcBef>
              <a:buClr>
                <a:srgbClr val="666699"/>
              </a:buClr>
              <a:buSzPct val="64814"/>
              <a:buFont typeface="Lucida Sans Unicode"/>
              <a:buChar char="■"/>
              <a:tabLst>
                <a:tab pos="781050" algn="l"/>
              </a:tabLst>
            </a:pPr>
            <a:r>
              <a:rPr sz="2700" spc="-5" dirty="0">
                <a:latin typeface="Arial MT"/>
                <a:cs typeface="Arial MT"/>
              </a:rPr>
              <a:t>May</a:t>
            </a:r>
            <a:r>
              <a:rPr sz="2700" spc="-2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be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large</a:t>
            </a:r>
            <a:r>
              <a:rPr sz="2700" spc="-2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in</a:t>
            </a:r>
            <a:r>
              <a:rPr sz="2700" spc="-2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size.</a:t>
            </a:r>
          </a:p>
          <a:p>
            <a:pPr marL="781050" lvl="1" indent="-285750">
              <a:lnSpc>
                <a:spcPct val="100000"/>
              </a:lnSpc>
              <a:spcBef>
                <a:spcPts val="680"/>
              </a:spcBef>
              <a:buClr>
                <a:srgbClr val="666699"/>
              </a:buClr>
              <a:buSzPct val="64814"/>
              <a:buFont typeface="Lucida Sans Unicode"/>
              <a:buChar char="■"/>
              <a:tabLst>
                <a:tab pos="781050" algn="l"/>
              </a:tabLst>
            </a:pPr>
            <a:r>
              <a:rPr sz="2700" spc="-5" dirty="0">
                <a:latin typeface="Arial MT"/>
                <a:cs typeface="Arial MT"/>
              </a:rPr>
              <a:t>It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arise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in cortex.</a:t>
            </a:r>
            <a:endParaRPr sz="2700" dirty="0">
              <a:latin typeface="Arial MT"/>
              <a:cs typeface="Arial MT"/>
            </a:endParaRPr>
          </a:p>
          <a:p>
            <a:pPr marL="781050" marR="30480" lvl="1" indent="-285750">
              <a:lnSpc>
                <a:spcPct val="100000"/>
              </a:lnSpc>
              <a:spcBef>
                <a:spcPts val="670"/>
              </a:spcBef>
              <a:buClr>
                <a:srgbClr val="666699"/>
              </a:buClr>
              <a:buSzPct val="64814"/>
              <a:buFont typeface="Lucida Sans Unicode"/>
              <a:buChar char="■"/>
              <a:tabLst>
                <a:tab pos="781050" algn="l"/>
                <a:tab pos="1925320" algn="l"/>
              </a:tabLst>
            </a:pPr>
            <a:r>
              <a:rPr sz="2700" spc="-10" dirty="0">
                <a:latin typeface="Arial MT"/>
                <a:cs typeface="Arial MT"/>
              </a:rPr>
              <a:t>The</a:t>
            </a:r>
            <a:r>
              <a:rPr sz="2700" dirty="0">
                <a:latin typeface="Arial MT"/>
                <a:cs typeface="Arial MT"/>
              </a:rPr>
              <a:t> cut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surface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is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yellow to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orange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due </a:t>
            </a:r>
            <a:r>
              <a:rPr sz="2700" dirty="0">
                <a:latin typeface="Arial MT"/>
                <a:cs typeface="Arial MT"/>
              </a:rPr>
              <a:t>to	</a:t>
            </a:r>
            <a:r>
              <a:rPr sz="2700" spc="-5" dirty="0">
                <a:latin typeface="Arial MT"/>
                <a:cs typeface="Arial MT"/>
              </a:rPr>
              <a:t>high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lipid content.</a:t>
            </a:r>
            <a:endParaRPr sz="27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1952330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868" y="885190"/>
            <a:ext cx="876173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4095" algn="l"/>
              </a:tabLst>
            </a:pPr>
            <a:r>
              <a:rPr sz="4400" b="0" spc="-5" dirty="0">
                <a:latin typeface="Times New Roman"/>
                <a:cs typeface="Times New Roman"/>
              </a:rPr>
              <a:t>Morphology</a:t>
            </a:r>
            <a:r>
              <a:rPr sz="4400" b="0" spc="1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of	</a:t>
            </a:r>
            <a:r>
              <a:rPr sz="4400" b="0" spc="-5" dirty="0">
                <a:latin typeface="Times New Roman"/>
                <a:cs typeface="Times New Roman"/>
              </a:rPr>
              <a:t>renal</a:t>
            </a:r>
            <a:r>
              <a:rPr sz="4400" b="0" spc="-45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Times New Roman"/>
                <a:cs typeface="Times New Roman"/>
              </a:rPr>
              <a:t>carcinoma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469" y="1761490"/>
            <a:ext cx="7160895" cy="3827779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00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81000" algn="l"/>
              </a:tabLst>
            </a:pPr>
            <a:r>
              <a:rPr sz="3200" dirty="0">
                <a:latin typeface="Arial MT"/>
                <a:cs typeface="Arial MT"/>
              </a:rPr>
              <a:t>Macroscopic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picture:</a:t>
            </a:r>
            <a:endParaRPr sz="3200" dirty="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800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81000" algn="l"/>
              </a:tabLst>
            </a:pPr>
            <a:r>
              <a:rPr sz="3200" dirty="0">
                <a:latin typeface="Arial MT"/>
                <a:cs typeface="Arial MT"/>
              </a:rPr>
              <a:t>1-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Clear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cell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carcinoma:…</a:t>
            </a:r>
            <a:endParaRPr sz="3200" dirty="0">
              <a:latin typeface="Arial MT"/>
              <a:cs typeface="Arial MT"/>
            </a:endParaRPr>
          </a:p>
          <a:p>
            <a:pPr marL="780415" marR="661670" lvl="1" indent="-285750">
              <a:lnSpc>
                <a:spcPct val="100000"/>
              </a:lnSpc>
              <a:spcBef>
                <a:spcPts val="670"/>
              </a:spcBef>
              <a:buClr>
                <a:srgbClr val="666699"/>
              </a:buClr>
              <a:buSzPct val="64814"/>
              <a:buFont typeface="Lucida Sans Unicode"/>
              <a:buChar char="■"/>
              <a:tabLst>
                <a:tab pos="781050" algn="l"/>
              </a:tabLst>
            </a:pPr>
            <a:r>
              <a:rPr sz="2700" spc="-5" dirty="0">
                <a:latin typeface="Arial MT"/>
                <a:cs typeface="Arial MT"/>
              </a:rPr>
              <a:t>It</a:t>
            </a:r>
            <a:r>
              <a:rPr sz="2700" dirty="0">
                <a:latin typeface="Arial MT"/>
                <a:cs typeface="Arial MT"/>
              </a:rPr>
              <a:t> shows</a:t>
            </a:r>
            <a:r>
              <a:rPr sz="2700" spc="-5" dirty="0">
                <a:latin typeface="Arial MT"/>
                <a:cs typeface="Arial MT"/>
              </a:rPr>
              <a:t> areas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of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cystic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softening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and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hemorrhage.</a:t>
            </a:r>
            <a:endParaRPr sz="2700" dirty="0">
              <a:latin typeface="Arial MT"/>
              <a:cs typeface="Arial MT"/>
            </a:endParaRPr>
          </a:p>
          <a:p>
            <a:pPr marL="780415" marR="170180" lvl="1" indent="-285750">
              <a:lnSpc>
                <a:spcPct val="100000"/>
              </a:lnSpc>
              <a:spcBef>
                <a:spcPts val="670"/>
              </a:spcBef>
              <a:buClr>
                <a:srgbClr val="666699"/>
              </a:buClr>
              <a:buSzPct val="64814"/>
              <a:buFont typeface="Lucida Sans Unicode"/>
              <a:buChar char="■"/>
              <a:tabLst>
                <a:tab pos="781050" algn="l"/>
              </a:tabLst>
            </a:pPr>
            <a:r>
              <a:rPr sz="2700" spc="-5" dirty="0">
                <a:latin typeface="Arial MT"/>
                <a:cs typeface="Arial MT"/>
              </a:rPr>
              <a:t>As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the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tumor enlarge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it</a:t>
            </a:r>
            <a:r>
              <a:rPr sz="2700" spc="4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invade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the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wall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of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collecting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system</a:t>
            </a:r>
            <a:endParaRPr sz="2700" dirty="0">
              <a:latin typeface="Arial MT"/>
              <a:cs typeface="Arial MT"/>
            </a:endParaRPr>
          </a:p>
          <a:p>
            <a:pPr marL="380365" marR="30480">
              <a:lnSpc>
                <a:spcPct val="100000"/>
              </a:lnSpc>
              <a:spcBef>
                <a:spcPts val="600"/>
              </a:spcBef>
            </a:pPr>
            <a:r>
              <a:rPr sz="2400" b="1" spc="-10" dirty="0">
                <a:latin typeface="Arial"/>
                <a:cs typeface="Arial"/>
              </a:rPr>
              <a:t>(calyces</a:t>
            </a:r>
            <a:r>
              <a:rPr sz="2400" b="1" spc="-5" dirty="0">
                <a:latin typeface="Arial"/>
                <a:cs typeface="Arial"/>
              </a:rPr>
              <a:t> ,renal pelvis),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renal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vein,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inferior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vena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cava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,adrenal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gland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other tissues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029981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868" y="885190"/>
            <a:ext cx="868553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25315" algn="l"/>
              </a:tabLst>
            </a:pPr>
            <a:r>
              <a:rPr sz="4400" b="0" dirty="0">
                <a:solidFill>
                  <a:srgbClr val="FFFFFF"/>
                </a:solidFill>
                <a:latin typeface="Arial MT"/>
                <a:cs typeface="Arial MT"/>
              </a:rPr>
              <a:t>..</a:t>
            </a:r>
            <a:r>
              <a:rPr sz="4400" b="0" dirty="0">
                <a:solidFill>
                  <a:srgbClr val="999900"/>
                </a:solidFill>
                <a:latin typeface="Arial MT"/>
                <a:cs typeface="Arial MT"/>
              </a:rPr>
              <a:t>…</a:t>
            </a:r>
            <a:r>
              <a:rPr sz="4400" b="0" dirty="0">
                <a:latin typeface="Times New Roman"/>
                <a:cs typeface="Times New Roman"/>
              </a:rPr>
              <a:t>Morphology of	</a:t>
            </a:r>
            <a:r>
              <a:rPr sz="4400" b="0" spc="-5" dirty="0">
                <a:latin typeface="Times New Roman"/>
                <a:cs typeface="Times New Roman"/>
              </a:rPr>
              <a:t>renal</a:t>
            </a:r>
            <a:r>
              <a:rPr sz="4400" b="0" spc="-60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Times New Roman"/>
                <a:cs typeface="Times New Roman"/>
              </a:rPr>
              <a:t>cancer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6469" y="1764665"/>
            <a:ext cx="6370955" cy="3515706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75"/>
              </a:spcBef>
              <a:buClr>
                <a:srgbClr val="990000"/>
              </a:buClr>
              <a:buSzPct val="74193"/>
              <a:buFont typeface="Lucida Sans Unicode"/>
              <a:buChar char="■"/>
              <a:tabLst>
                <a:tab pos="381000" algn="l"/>
              </a:tabLst>
            </a:pPr>
            <a:r>
              <a:rPr sz="3100" spc="-10" dirty="0">
                <a:solidFill>
                  <a:srgbClr val="FF0000"/>
                </a:solidFill>
                <a:latin typeface="Arial MT"/>
                <a:cs typeface="Arial MT"/>
              </a:rPr>
              <a:t>2-</a:t>
            </a:r>
            <a:r>
              <a:rPr sz="31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100" spc="-10" dirty="0">
                <a:solidFill>
                  <a:srgbClr val="FF0000"/>
                </a:solidFill>
                <a:latin typeface="Arial MT"/>
                <a:cs typeface="Arial MT"/>
              </a:rPr>
              <a:t>Papillary</a:t>
            </a:r>
            <a:r>
              <a:rPr sz="31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100" spc="-10" dirty="0">
                <a:solidFill>
                  <a:srgbClr val="FF0000"/>
                </a:solidFill>
                <a:latin typeface="Arial MT"/>
                <a:cs typeface="Arial MT"/>
              </a:rPr>
              <a:t>renal carcinoma</a:t>
            </a:r>
            <a:r>
              <a:rPr sz="3100" spc="-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endParaRPr sz="3100" dirty="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650"/>
              </a:spcBef>
              <a:buClr>
                <a:srgbClr val="666699"/>
              </a:buClr>
              <a:buSzPct val="65384"/>
              <a:buFont typeface="Lucida Sans Unicode"/>
              <a:buChar char="■"/>
              <a:tabLst>
                <a:tab pos="781050" algn="l"/>
              </a:tabLst>
            </a:pPr>
            <a:r>
              <a:rPr sz="2600" dirty="0">
                <a:latin typeface="Arial MT"/>
                <a:cs typeface="Arial MT"/>
              </a:rPr>
              <a:t>Tend</a:t>
            </a:r>
            <a:r>
              <a:rPr sz="2600" spc="-5" dirty="0">
                <a:latin typeface="Arial MT"/>
                <a:cs typeface="Arial MT"/>
              </a:rPr>
              <a:t> to </a:t>
            </a:r>
            <a:r>
              <a:rPr sz="2600" dirty="0">
                <a:latin typeface="Arial MT"/>
                <a:cs typeface="Arial MT"/>
              </a:rPr>
              <a:t>be</a:t>
            </a:r>
            <a:r>
              <a:rPr sz="2600" spc="-5" dirty="0">
                <a:latin typeface="Arial MT"/>
                <a:cs typeface="Arial MT"/>
              </a:rPr>
              <a:t> bilateral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-5" dirty="0">
                <a:latin typeface="Arial MT"/>
                <a:cs typeface="Arial MT"/>
              </a:rPr>
              <a:t> multiple</a:t>
            </a:r>
            <a:r>
              <a:rPr sz="2600" dirty="0">
                <a:latin typeface="Arial MT"/>
                <a:cs typeface="Arial MT"/>
              </a:rPr>
              <a:t> .</a:t>
            </a:r>
          </a:p>
          <a:p>
            <a:pPr marL="781050" lvl="1" indent="-285750">
              <a:lnSpc>
                <a:spcPct val="100000"/>
              </a:lnSpc>
              <a:spcBef>
                <a:spcPts val="640"/>
              </a:spcBef>
              <a:buClr>
                <a:srgbClr val="666699"/>
              </a:buClr>
              <a:buSzPct val="65384"/>
              <a:buFont typeface="Lucida Sans Unicode"/>
              <a:buChar char="■"/>
              <a:tabLst>
                <a:tab pos="781050" algn="l"/>
              </a:tabLst>
            </a:pPr>
            <a:r>
              <a:rPr sz="2600" spc="-5" dirty="0">
                <a:latin typeface="Arial MT"/>
                <a:cs typeface="Arial MT"/>
              </a:rPr>
              <a:t>It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has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less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lipid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content.</a:t>
            </a:r>
          </a:p>
          <a:p>
            <a:pPr marL="781050" marR="30480" lvl="1" indent="-285750">
              <a:lnSpc>
                <a:spcPct val="100000"/>
              </a:lnSpc>
              <a:spcBef>
                <a:spcPts val="650"/>
              </a:spcBef>
              <a:buClr>
                <a:srgbClr val="666699"/>
              </a:buClr>
              <a:buSzPct val="65384"/>
              <a:buFont typeface="Lucida Sans Unicode"/>
              <a:buChar char="■"/>
              <a:tabLst>
                <a:tab pos="781050" algn="l"/>
              </a:tabLst>
            </a:pPr>
            <a:r>
              <a:rPr sz="2600" dirty="0">
                <a:latin typeface="Arial MT"/>
                <a:cs typeface="Arial MT"/>
              </a:rPr>
              <a:t>There </a:t>
            </a:r>
            <a:r>
              <a:rPr sz="2600" spc="-5" dirty="0">
                <a:latin typeface="Arial MT"/>
                <a:cs typeface="Arial MT"/>
              </a:rPr>
              <a:t>is </a:t>
            </a:r>
            <a:r>
              <a:rPr sz="2600" dirty="0">
                <a:latin typeface="Arial MT"/>
                <a:cs typeface="Arial MT"/>
              </a:rPr>
              <a:t>evidences of necrosis ,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hemorrhage,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cystic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degeneration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770"/>
              </a:spcBef>
              <a:buClr>
                <a:srgbClr val="990000"/>
              </a:buClr>
              <a:buSzPct val="74193"/>
              <a:buFont typeface="Lucida Sans Unicode"/>
              <a:buChar char="■"/>
              <a:tabLst>
                <a:tab pos="381000" algn="l"/>
              </a:tabLst>
            </a:pPr>
            <a:r>
              <a:rPr sz="3100" spc="-10" dirty="0">
                <a:solidFill>
                  <a:srgbClr val="FF0000"/>
                </a:solidFill>
                <a:latin typeface="Arial MT"/>
                <a:cs typeface="Arial MT"/>
              </a:rPr>
              <a:t>3-</a:t>
            </a:r>
            <a:r>
              <a:rPr sz="31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100" spc="-10" dirty="0">
                <a:solidFill>
                  <a:srgbClr val="FF0000"/>
                </a:solidFill>
                <a:latin typeface="Arial MT"/>
                <a:cs typeface="Arial MT"/>
              </a:rPr>
              <a:t>Chromophobe</a:t>
            </a:r>
            <a:r>
              <a:rPr sz="31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100" spc="-10" dirty="0">
                <a:solidFill>
                  <a:srgbClr val="FF0000"/>
                </a:solidFill>
                <a:latin typeface="Arial MT"/>
                <a:cs typeface="Arial MT"/>
              </a:rPr>
              <a:t>type:</a:t>
            </a:r>
            <a:endParaRPr sz="3100" dirty="0">
              <a:latin typeface="Arial MT"/>
              <a:cs typeface="Arial MT"/>
            </a:endParaRPr>
          </a:p>
          <a:p>
            <a:pPr marL="781050" lvl="1" indent="-285750">
              <a:lnSpc>
                <a:spcPct val="100000"/>
              </a:lnSpc>
              <a:spcBef>
                <a:spcPts val="650"/>
              </a:spcBef>
              <a:buClr>
                <a:srgbClr val="666699"/>
              </a:buClr>
              <a:buSzPct val="65384"/>
              <a:buFont typeface="Lucida Sans Unicode"/>
              <a:buChar char="■"/>
              <a:tabLst>
                <a:tab pos="781050" algn="l"/>
              </a:tabLst>
            </a:pPr>
            <a:r>
              <a:rPr sz="2600" spc="-5" dirty="0">
                <a:latin typeface="Arial MT"/>
                <a:cs typeface="Arial MT"/>
              </a:rPr>
              <a:t>Rare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&amp;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has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brownish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29136766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869" y="885190"/>
            <a:ext cx="731393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Arial MT"/>
                <a:cs typeface="Arial MT"/>
              </a:rPr>
              <a:t>…</a:t>
            </a:r>
            <a:r>
              <a:rPr sz="4400" b="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Morphology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469" y="1761490"/>
            <a:ext cx="7959090" cy="31724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00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81000" algn="l"/>
              </a:tabLst>
            </a:pPr>
            <a:r>
              <a:rPr sz="3200" dirty="0">
                <a:latin typeface="Arial MT"/>
                <a:cs typeface="Arial MT"/>
              </a:rPr>
              <a:t>Microscopic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examination:</a:t>
            </a:r>
          </a:p>
          <a:p>
            <a:pPr marL="380365" marR="30480" indent="-342900">
              <a:lnSpc>
                <a:spcPct val="99900"/>
              </a:lnSpc>
              <a:spcBef>
                <a:spcPts val="800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81000" algn="l"/>
              </a:tabLst>
            </a:pPr>
            <a:r>
              <a:rPr sz="3200" dirty="0">
                <a:latin typeface="Arial MT"/>
                <a:cs typeface="Arial MT"/>
              </a:rPr>
              <a:t>1- Clear cell </a:t>
            </a:r>
            <a:r>
              <a:rPr sz="3200" spc="5" dirty="0">
                <a:latin typeface="Arial MT"/>
                <a:cs typeface="Arial MT"/>
              </a:rPr>
              <a:t>carcinoma: </a:t>
            </a:r>
            <a:r>
              <a:rPr sz="3200" dirty="0">
                <a:latin typeface="Arial MT"/>
                <a:cs typeface="Arial MT"/>
              </a:rPr>
              <a:t>depending </a:t>
            </a:r>
            <a:r>
              <a:rPr sz="3200" spc="-5" dirty="0">
                <a:latin typeface="Arial MT"/>
                <a:cs typeface="Arial MT"/>
              </a:rPr>
              <a:t>on the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amount </a:t>
            </a:r>
            <a:r>
              <a:rPr sz="3200" dirty="0">
                <a:latin typeface="Arial MT"/>
                <a:cs typeface="Arial MT"/>
              </a:rPr>
              <a:t>of </a:t>
            </a:r>
            <a:r>
              <a:rPr sz="3200" spc="-5" dirty="0">
                <a:latin typeface="Arial MT"/>
                <a:cs typeface="Arial MT"/>
              </a:rPr>
              <a:t>lipid content ,the cells </a:t>
            </a:r>
            <a:r>
              <a:rPr sz="3200" dirty="0">
                <a:latin typeface="Arial MT"/>
                <a:cs typeface="Arial MT"/>
              </a:rPr>
              <a:t>of clear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cell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carcinoma </a:t>
            </a:r>
            <a:r>
              <a:rPr sz="3200" spc="5" dirty="0">
                <a:latin typeface="Arial MT"/>
                <a:cs typeface="Arial MT"/>
              </a:rPr>
              <a:t>may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appear</a:t>
            </a:r>
          </a:p>
          <a:p>
            <a:pPr marL="781050" lvl="1" indent="-286385">
              <a:lnSpc>
                <a:spcPct val="100000"/>
              </a:lnSpc>
              <a:spcBef>
                <a:spcPts val="680"/>
              </a:spcBef>
              <a:buClr>
                <a:srgbClr val="666699"/>
              </a:buClr>
              <a:buSzPct val="64814"/>
              <a:buFont typeface="Lucida Sans Unicode"/>
              <a:buChar char="■"/>
              <a:tabLst>
                <a:tab pos="781050" algn="l"/>
              </a:tabLst>
            </a:pPr>
            <a:r>
              <a:rPr sz="2700" spc="-5" dirty="0">
                <a:latin typeface="Arial MT"/>
                <a:cs typeface="Arial MT"/>
              </a:rPr>
              <a:t>Vacuolated</a:t>
            </a:r>
            <a:r>
              <a:rPr sz="2700" dirty="0">
                <a:latin typeface="Arial MT"/>
                <a:cs typeface="Arial MT"/>
              </a:rPr>
              <a:t> (lipid</a:t>
            </a:r>
            <a:r>
              <a:rPr sz="2700" spc="-2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laden)</a:t>
            </a:r>
            <a:r>
              <a:rPr sz="2700" spc="-2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or</a:t>
            </a:r>
            <a:endParaRPr sz="2700" dirty="0">
              <a:latin typeface="Arial MT"/>
              <a:cs typeface="Arial MT"/>
            </a:endParaRPr>
          </a:p>
          <a:p>
            <a:pPr marL="781050" lvl="1" indent="-286385">
              <a:lnSpc>
                <a:spcPct val="100000"/>
              </a:lnSpc>
              <a:spcBef>
                <a:spcPts val="670"/>
              </a:spcBef>
              <a:buClr>
                <a:srgbClr val="666699"/>
              </a:buClr>
              <a:buSzPct val="64814"/>
              <a:buFont typeface="Lucida Sans Unicode"/>
              <a:buChar char="■"/>
              <a:tabLst>
                <a:tab pos="781050" algn="l"/>
              </a:tabLst>
            </a:pPr>
            <a:r>
              <a:rPr sz="2700" spc="-5" dirty="0">
                <a:latin typeface="Arial MT"/>
                <a:cs typeface="Arial MT"/>
              </a:rPr>
              <a:t>Granular</a:t>
            </a:r>
            <a:r>
              <a:rPr sz="2700" spc="-2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resemble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tubular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epithelium.</a:t>
            </a:r>
            <a:endParaRPr sz="27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541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8425" y="316738"/>
            <a:ext cx="38690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Chronic</a:t>
            </a:r>
            <a:r>
              <a:rPr spc="-30" dirty="0"/>
              <a:t> </a:t>
            </a:r>
            <a:r>
              <a:rPr spc="-5" dirty="0"/>
              <a:t>renal</a:t>
            </a:r>
            <a:r>
              <a:rPr spc="-40" dirty="0"/>
              <a:t> </a:t>
            </a:r>
            <a:r>
              <a:rPr spc="-5" dirty="0"/>
              <a:t>failure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2895600"/>
            <a:ext cx="8229600" cy="2962910"/>
          </a:xfrm>
          <a:custGeom>
            <a:avLst/>
            <a:gdLst/>
            <a:ahLst/>
            <a:cxnLst/>
            <a:rect l="l" t="t" r="r" b="b"/>
            <a:pathLst>
              <a:path w="8229600" h="2962910">
                <a:moveTo>
                  <a:pt x="0" y="493775"/>
                </a:moveTo>
                <a:lnTo>
                  <a:pt x="2260" y="446227"/>
                </a:lnTo>
                <a:lnTo>
                  <a:pt x="8903" y="399956"/>
                </a:lnTo>
                <a:lnTo>
                  <a:pt x="19722" y="355170"/>
                </a:lnTo>
                <a:lnTo>
                  <a:pt x="34510" y="312076"/>
                </a:lnTo>
                <a:lnTo>
                  <a:pt x="53059" y="270880"/>
                </a:lnTo>
                <a:lnTo>
                  <a:pt x="75164" y="231790"/>
                </a:lnTo>
                <a:lnTo>
                  <a:pt x="100617" y="195013"/>
                </a:lnTo>
                <a:lnTo>
                  <a:pt x="129211" y="160756"/>
                </a:lnTo>
                <a:lnTo>
                  <a:pt x="160739" y="129225"/>
                </a:lnTo>
                <a:lnTo>
                  <a:pt x="194994" y="100629"/>
                </a:lnTo>
                <a:lnTo>
                  <a:pt x="231770" y="75174"/>
                </a:lnTo>
                <a:lnTo>
                  <a:pt x="270859" y="53067"/>
                </a:lnTo>
                <a:lnTo>
                  <a:pt x="312054" y="34515"/>
                </a:lnTo>
                <a:lnTo>
                  <a:pt x="355150" y="19725"/>
                </a:lnTo>
                <a:lnTo>
                  <a:pt x="399937" y="8904"/>
                </a:lnTo>
                <a:lnTo>
                  <a:pt x="446211" y="2260"/>
                </a:lnTo>
                <a:lnTo>
                  <a:pt x="493763" y="0"/>
                </a:lnTo>
                <a:lnTo>
                  <a:pt x="7735824" y="0"/>
                </a:lnTo>
                <a:lnTo>
                  <a:pt x="7783372" y="2260"/>
                </a:lnTo>
                <a:lnTo>
                  <a:pt x="7829643" y="8904"/>
                </a:lnTo>
                <a:lnTo>
                  <a:pt x="7874429" y="19725"/>
                </a:lnTo>
                <a:lnTo>
                  <a:pt x="7917523" y="34515"/>
                </a:lnTo>
                <a:lnTo>
                  <a:pt x="7958719" y="53067"/>
                </a:lnTo>
                <a:lnTo>
                  <a:pt x="7997809" y="75174"/>
                </a:lnTo>
                <a:lnTo>
                  <a:pt x="8034586" y="100629"/>
                </a:lnTo>
                <a:lnTo>
                  <a:pt x="8068843" y="129225"/>
                </a:lnTo>
                <a:lnTo>
                  <a:pt x="8100374" y="160756"/>
                </a:lnTo>
                <a:lnTo>
                  <a:pt x="8128970" y="195013"/>
                </a:lnTo>
                <a:lnTo>
                  <a:pt x="8154425" y="231790"/>
                </a:lnTo>
                <a:lnTo>
                  <a:pt x="8176532" y="270880"/>
                </a:lnTo>
                <a:lnTo>
                  <a:pt x="8195084" y="312076"/>
                </a:lnTo>
                <a:lnTo>
                  <a:pt x="8209874" y="355170"/>
                </a:lnTo>
                <a:lnTo>
                  <a:pt x="8220695" y="399956"/>
                </a:lnTo>
                <a:lnTo>
                  <a:pt x="8227339" y="446227"/>
                </a:lnTo>
                <a:lnTo>
                  <a:pt x="8229600" y="493775"/>
                </a:lnTo>
                <a:lnTo>
                  <a:pt x="8229600" y="2468753"/>
                </a:lnTo>
                <a:lnTo>
                  <a:pt x="8227339" y="2516305"/>
                </a:lnTo>
                <a:lnTo>
                  <a:pt x="8220695" y="2562578"/>
                </a:lnTo>
                <a:lnTo>
                  <a:pt x="8209874" y="2607366"/>
                </a:lnTo>
                <a:lnTo>
                  <a:pt x="8195084" y="2650461"/>
                </a:lnTo>
                <a:lnTo>
                  <a:pt x="8176532" y="2691656"/>
                </a:lnTo>
                <a:lnTo>
                  <a:pt x="8154425" y="2730746"/>
                </a:lnTo>
                <a:lnTo>
                  <a:pt x="8128970" y="2767521"/>
                </a:lnTo>
                <a:lnTo>
                  <a:pt x="8100374" y="2801777"/>
                </a:lnTo>
                <a:lnTo>
                  <a:pt x="8068843" y="2833305"/>
                </a:lnTo>
                <a:lnTo>
                  <a:pt x="8034586" y="2861899"/>
                </a:lnTo>
                <a:lnTo>
                  <a:pt x="7997809" y="2887351"/>
                </a:lnTo>
                <a:lnTo>
                  <a:pt x="7958719" y="2909456"/>
                </a:lnTo>
                <a:lnTo>
                  <a:pt x="7917523" y="2928006"/>
                </a:lnTo>
                <a:lnTo>
                  <a:pt x="7874429" y="2942794"/>
                </a:lnTo>
                <a:lnTo>
                  <a:pt x="7829643" y="2953612"/>
                </a:lnTo>
                <a:lnTo>
                  <a:pt x="7783372" y="2960255"/>
                </a:lnTo>
                <a:lnTo>
                  <a:pt x="7735824" y="2962516"/>
                </a:lnTo>
                <a:lnTo>
                  <a:pt x="493763" y="2962516"/>
                </a:lnTo>
                <a:lnTo>
                  <a:pt x="446211" y="2960255"/>
                </a:lnTo>
                <a:lnTo>
                  <a:pt x="399937" y="2953612"/>
                </a:lnTo>
                <a:lnTo>
                  <a:pt x="355150" y="2942794"/>
                </a:lnTo>
                <a:lnTo>
                  <a:pt x="312054" y="2928006"/>
                </a:lnTo>
                <a:lnTo>
                  <a:pt x="270859" y="2909456"/>
                </a:lnTo>
                <a:lnTo>
                  <a:pt x="231770" y="2887351"/>
                </a:lnTo>
                <a:lnTo>
                  <a:pt x="194994" y="2861899"/>
                </a:lnTo>
                <a:lnTo>
                  <a:pt x="160739" y="2833305"/>
                </a:lnTo>
                <a:lnTo>
                  <a:pt x="129211" y="2801777"/>
                </a:lnTo>
                <a:lnTo>
                  <a:pt x="100617" y="2767521"/>
                </a:lnTo>
                <a:lnTo>
                  <a:pt x="75164" y="2730746"/>
                </a:lnTo>
                <a:lnTo>
                  <a:pt x="53059" y="2691656"/>
                </a:lnTo>
                <a:lnTo>
                  <a:pt x="34510" y="2650461"/>
                </a:lnTo>
                <a:lnTo>
                  <a:pt x="19722" y="2607366"/>
                </a:lnTo>
                <a:lnTo>
                  <a:pt x="8903" y="2562578"/>
                </a:lnTo>
                <a:lnTo>
                  <a:pt x="2260" y="2516305"/>
                </a:lnTo>
                <a:lnTo>
                  <a:pt x="0" y="2468753"/>
                </a:lnTo>
                <a:lnTo>
                  <a:pt x="0" y="49377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004061"/>
            <a:ext cx="8071484" cy="454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Chronic renal </a:t>
            </a:r>
            <a:r>
              <a:rPr sz="2400" spc="-15" dirty="0">
                <a:latin typeface="Calibri"/>
                <a:cs typeface="Calibri"/>
              </a:rPr>
              <a:t>failure </a:t>
            </a:r>
            <a:r>
              <a:rPr sz="2400" dirty="0">
                <a:latin typeface="Calibri"/>
                <a:cs typeface="Calibri"/>
              </a:rPr>
              <a:t>is the end </a:t>
            </a:r>
            <a:r>
              <a:rPr sz="2400" spc="-10" dirty="0">
                <a:latin typeface="Calibri"/>
                <a:cs typeface="Calibri"/>
              </a:rPr>
              <a:t>result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progressive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kidney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damage and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loss of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r>
              <a:rPr sz="2400" spc="-5" dirty="0">
                <a:latin typeface="Calibri"/>
                <a:cs typeface="Calibri"/>
              </a:rPr>
              <a:t>. </a:t>
            </a:r>
            <a:r>
              <a:rPr sz="2400" spc="-10" dirty="0">
                <a:latin typeface="Calibri"/>
                <a:cs typeface="Calibri"/>
              </a:rPr>
              <a:t>Chronic renal </a:t>
            </a:r>
            <a:r>
              <a:rPr sz="2400" spc="-15" dirty="0">
                <a:latin typeface="Calibri"/>
                <a:cs typeface="Calibri"/>
              </a:rPr>
              <a:t>failure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often </a:t>
            </a:r>
            <a:r>
              <a:rPr sz="2400" spc="-5" dirty="0">
                <a:latin typeface="Calibri"/>
                <a:cs typeface="Calibri"/>
              </a:rPr>
              <a:t> classified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four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progressive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stages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loss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GFR.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233679">
              <a:lnSpc>
                <a:spcPct val="100000"/>
              </a:lnSpc>
              <a:spcBef>
                <a:spcPts val="1710"/>
              </a:spcBef>
            </a:pPr>
            <a:r>
              <a:rPr sz="2200" b="1" spc="-15" dirty="0">
                <a:latin typeface="Calibri"/>
                <a:cs typeface="Calibri"/>
              </a:rPr>
              <a:t>Stages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of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Chronic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Renal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Failure</a:t>
            </a:r>
            <a:endParaRPr sz="2200">
              <a:latin typeface="Calibri"/>
              <a:cs typeface="Calibri"/>
            </a:endParaRPr>
          </a:p>
          <a:p>
            <a:pPr marL="233679" marR="280035">
              <a:lnSpc>
                <a:spcPct val="150000"/>
              </a:lnSpc>
              <a:spcBef>
                <a:spcPts val="915"/>
              </a:spcBef>
            </a:pPr>
            <a:r>
              <a:rPr sz="2200" spc="-10" dirty="0">
                <a:latin typeface="Calibri"/>
                <a:cs typeface="Calibri"/>
              </a:rPr>
              <a:t>Diminished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renal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reserve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—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GFR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decreased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35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50%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normal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Renal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insufficiency</a:t>
            </a:r>
            <a:r>
              <a:rPr sz="2200" spc="-5" dirty="0">
                <a:latin typeface="Calibri"/>
                <a:cs typeface="Calibri"/>
              </a:rPr>
              <a:t> — GFR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decreased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20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35%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normal</a:t>
            </a:r>
            <a:endParaRPr sz="2200">
              <a:latin typeface="Calibri"/>
              <a:cs typeface="Calibri"/>
            </a:endParaRPr>
          </a:p>
          <a:p>
            <a:pPr marL="233679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alibri"/>
                <a:cs typeface="Calibri"/>
              </a:rPr>
              <a:t>Renal </a:t>
            </a:r>
            <a:r>
              <a:rPr sz="2200" spc="-15" dirty="0">
                <a:latin typeface="Calibri"/>
                <a:cs typeface="Calibri"/>
              </a:rPr>
              <a:t>failure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—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GFR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reduced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less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than 20%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normal</a:t>
            </a:r>
            <a:endParaRPr sz="2200">
              <a:latin typeface="Calibri"/>
              <a:cs typeface="Calibri"/>
            </a:endParaRPr>
          </a:p>
          <a:p>
            <a:pPr marL="233679">
              <a:lnSpc>
                <a:spcPct val="100000"/>
              </a:lnSpc>
              <a:spcBef>
                <a:spcPts val="1320"/>
              </a:spcBef>
            </a:pPr>
            <a:r>
              <a:rPr sz="2200" spc="-15" dirty="0">
                <a:latin typeface="Calibri"/>
                <a:cs typeface="Calibri"/>
              </a:rPr>
              <a:t>End-Stage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Renal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Disease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—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GFR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less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5%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normal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869" y="885190"/>
            <a:ext cx="35363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FFFF"/>
                </a:solidFill>
                <a:latin typeface="Arial MT"/>
                <a:cs typeface="Arial MT"/>
              </a:rPr>
              <a:t>…</a:t>
            </a:r>
            <a:r>
              <a:rPr sz="4400" b="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400" b="0" spc="-5" dirty="0">
                <a:latin typeface="Times New Roman"/>
                <a:cs typeface="Times New Roman"/>
              </a:rPr>
              <a:t>Morphology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469" y="1761490"/>
            <a:ext cx="7842884" cy="374269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00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81000" algn="l"/>
              </a:tabLst>
            </a:pPr>
            <a:r>
              <a:rPr sz="3200" dirty="0">
                <a:latin typeface="Arial MT"/>
                <a:cs typeface="Arial MT"/>
              </a:rPr>
              <a:t>Microscopic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examination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endParaRPr sz="3200" dirty="0">
              <a:latin typeface="Arial MT"/>
              <a:cs typeface="Arial MT"/>
            </a:endParaRPr>
          </a:p>
          <a:p>
            <a:pPr marL="380365" marR="30480" indent="-342900">
              <a:lnSpc>
                <a:spcPct val="99900"/>
              </a:lnSpc>
              <a:spcBef>
                <a:spcPts val="800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81000" algn="l"/>
              </a:tabLst>
            </a:pP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2- </a:t>
            </a:r>
            <a:r>
              <a:rPr sz="3200" spc="-5" dirty="0">
                <a:solidFill>
                  <a:srgbClr val="FF0000"/>
                </a:solidFill>
                <a:latin typeface="Arial MT"/>
                <a:cs typeface="Arial MT"/>
              </a:rPr>
              <a:t>papillary 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renal </a:t>
            </a:r>
            <a:r>
              <a:rPr sz="3200" spc="5" dirty="0">
                <a:solidFill>
                  <a:srgbClr val="FF0000"/>
                </a:solidFill>
                <a:latin typeface="Arial MT"/>
                <a:cs typeface="Arial MT"/>
              </a:rPr>
              <a:t>carcinoma</a:t>
            </a:r>
            <a:r>
              <a:rPr sz="3200" spc="5" dirty="0">
                <a:solidFill>
                  <a:srgbClr val="FFFFFF"/>
                </a:solidFill>
                <a:latin typeface="Arial MT"/>
                <a:cs typeface="Arial MT"/>
              </a:rPr>
              <a:t>: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it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exhibits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varying </a:t>
            </a:r>
            <a:r>
              <a:rPr sz="3200" dirty="0">
                <a:latin typeface="Arial MT"/>
                <a:cs typeface="Arial MT"/>
              </a:rPr>
              <a:t>degree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papillary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formation</a:t>
            </a:r>
            <a:r>
              <a:rPr sz="3200" spc="3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with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fibro </a:t>
            </a:r>
            <a:r>
              <a:rPr sz="3200" dirty="0">
                <a:latin typeface="Arial MT"/>
                <a:cs typeface="Arial MT"/>
              </a:rPr>
              <a:t>vascular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core.</a:t>
            </a:r>
          </a:p>
          <a:p>
            <a:pPr marL="380365" marR="65405" indent="-342900">
              <a:lnSpc>
                <a:spcPct val="100000"/>
              </a:lnSpc>
              <a:spcBef>
                <a:spcPts val="800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81000" algn="l"/>
              </a:tabLst>
            </a:pP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3-Chromophobe renal </a:t>
            </a:r>
            <a:r>
              <a:rPr sz="3200" spc="10" dirty="0">
                <a:solidFill>
                  <a:srgbClr val="FF0000"/>
                </a:solidFill>
                <a:latin typeface="Arial MT"/>
                <a:cs typeface="Arial MT"/>
              </a:rPr>
              <a:t>cancer</a:t>
            </a:r>
            <a:r>
              <a:rPr sz="3200" spc="10" dirty="0">
                <a:solidFill>
                  <a:srgbClr val="FFFFFF"/>
                </a:solidFill>
                <a:latin typeface="Arial MT"/>
                <a:cs typeface="Arial MT"/>
              </a:rPr>
              <a:t>: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tumor </a:t>
            </a:r>
            <a:r>
              <a:rPr sz="3200" spc="-8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cells </a:t>
            </a:r>
            <a:r>
              <a:rPr sz="3200" dirty="0">
                <a:latin typeface="Arial MT"/>
                <a:cs typeface="Arial MT"/>
              </a:rPr>
              <a:t>stain </a:t>
            </a:r>
            <a:r>
              <a:rPr sz="3200" spc="5" dirty="0">
                <a:latin typeface="Arial MT"/>
                <a:cs typeface="Arial MT"/>
              </a:rPr>
              <a:t>more </a:t>
            </a:r>
            <a:r>
              <a:rPr sz="3200" dirty="0">
                <a:latin typeface="Arial MT"/>
                <a:cs typeface="Arial MT"/>
              </a:rPr>
              <a:t>darkly </a:t>
            </a:r>
            <a:r>
              <a:rPr sz="3200" spc="-5" dirty="0">
                <a:latin typeface="Arial MT"/>
                <a:cs typeface="Arial MT"/>
              </a:rPr>
              <a:t>(less </a:t>
            </a:r>
            <a:r>
              <a:rPr sz="3200" dirty="0">
                <a:latin typeface="Arial MT"/>
                <a:cs typeface="Arial MT"/>
              </a:rPr>
              <a:t>clear) than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cell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clear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 cell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carcinoma</a:t>
            </a:r>
            <a:endParaRPr sz="3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5995125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169" y="1069340"/>
            <a:ext cx="6712584" cy="3708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Clinical features</a:t>
            </a:r>
            <a:r>
              <a:rPr sz="3200" dirty="0">
                <a:latin typeface="Times New Roman"/>
                <a:cs typeface="Times New Roman"/>
              </a:rPr>
              <a:t> 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renal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cell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carcinoma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50" dirty="0">
              <a:latin typeface="Times New Roman"/>
              <a:cs typeface="Times New Roman"/>
            </a:endParaRPr>
          </a:p>
          <a:p>
            <a:pPr marL="976630" marR="43180" indent="-341630">
              <a:lnSpc>
                <a:spcPct val="99900"/>
              </a:lnSpc>
              <a:buClr>
                <a:srgbClr val="990000"/>
              </a:buClr>
              <a:buSzPct val="75000"/>
              <a:buFont typeface="Lucida Sans Unicode"/>
              <a:buChar char="■"/>
              <a:tabLst>
                <a:tab pos="976630" algn="l"/>
              </a:tabLst>
            </a:pPr>
            <a:r>
              <a:rPr sz="3200" dirty="0">
                <a:latin typeface="Arial MT"/>
                <a:cs typeface="Arial MT"/>
              </a:rPr>
              <a:t>The </a:t>
            </a:r>
            <a:r>
              <a:rPr sz="3200" spc="5" dirty="0">
                <a:latin typeface="Arial MT"/>
                <a:cs typeface="Arial MT"/>
              </a:rPr>
              <a:t>most </a:t>
            </a:r>
            <a:r>
              <a:rPr sz="3200" dirty="0">
                <a:latin typeface="Arial MT"/>
                <a:cs typeface="Arial MT"/>
              </a:rPr>
              <a:t>frequent symptom </a:t>
            </a:r>
            <a:r>
              <a:rPr sz="3200" spc="-5" dirty="0">
                <a:latin typeface="Arial MT"/>
                <a:cs typeface="Arial MT"/>
              </a:rPr>
              <a:t>is </a:t>
            </a:r>
            <a:r>
              <a:rPr sz="3200" dirty="0">
                <a:latin typeface="Arial MT"/>
                <a:cs typeface="Arial MT"/>
              </a:rPr>
              <a:t> painless hematuria </a:t>
            </a:r>
            <a:r>
              <a:rPr sz="3200" spc="-5" dirty="0">
                <a:latin typeface="Arial MT"/>
                <a:cs typeface="Arial MT"/>
              </a:rPr>
              <a:t>in </a:t>
            </a:r>
            <a:r>
              <a:rPr sz="3200" dirty="0">
                <a:latin typeface="Arial MT"/>
                <a:cs typeface="Arial MT"/>
              </a:rPr>
              <a:t>over 50%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cases.</a:t>
            </a:r>
          </a:p>
          <a:p>
            <a:pPr marL="976630" marR="179705" indent="-341630">
              <a:lnSpc>
                <a:spcPct val="100000"/>
              </a:lnSpc>
              <a:spcBef>
                <a:spcPts val="800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976630" algn="l"/>
              </a:tabLst>
            </a:pPr>
            <a:r>
              <a:rPr sz="3200" dirty="0">
                <a:latin typeface="Arial MT"/>
                <a:cs typeface="Arial MT"/>
              </a:rPr>
              <a:t>Less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commonly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tumor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may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enlarge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become</a:t>
            </a:r>
            <a:r>
              <a:rPr sz="3200" spc="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palpable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3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46658981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868" y="1069340"/>
            <a:ext cx="8304531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999900"/>
                </a:solidFill>
                <a:latin typeface="Times New Roman"/>
                <a:cs typeface="Times New Roman"/>
              </a:rPr>
              <a:t>Clinical features</a:t>
            </a:r>
            <a:r>
              <a:rPr sz="3200" b="0" dirty="0">
                <a:solidFill>
                  <a:srgbClr val="999900"/>
                </a:solidFill>
                <a:latin typeface="Times New Roman"/>
                <a:cs typeface="Times New Roman"/>
              </a:rPr>
              <a:t> of</a:t>
            </a:r>
            <a:r>
              <a:rPr sz="3200" b="0" spc="-10" dirty="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999900"/>
                </a:solidFill>
                <a:latin typeface="Times New Roman"/>
                <a:cs typeface="Times New Roman"/>
              </a:rPr>
              <a:t>renal</a:t>
            </a:r>
            <a:r>
              <a:rPr sz="3200" b="0" spc="-10" dirty="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999900"/>
                </a:solidFill>
                <a:latin typeface="Times New Roman"/>
                <a:cs typeface="Times New Roman"/>
              </a:rPr>
              <a:t>cell</a:t>
            </a:r>
            <a:r>
              <a:rPr sz="3200" b="0" spc="-10" dirty="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999900"/>
                </a:solidFill>
                <a:latin typeface="Times New Roman"/>
                <a:cs typeface="Times New Roman"/>
              </a:rPr>
              <a:t>carcinoma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469" y="1762303"/>
            <a:ext cx="7021830" cy="383222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90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81000" algn="l"/>
              </a:tabLst>
            </a:pPr>
            <a:r>
              <a:rPr sz="3200" spc="-10" dirty="0">
                <a:latin typeface="Arial MT"/>
                <a:cs typeface="Arial MT"/>
              </a:rPr>
              <a:t>Extra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renal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effect:</a:t>
            </a:r>
            <a:endParaRPr sz="3200" dirty="0">
              <a:latin typeface="Arial MT"/>
              <a:cs typeface="Arial MT"/>
            </a:endParaRPr>
          </a:p>
          <a:p>
            <a:pPr marL="1181100" lvl="1" indent="-228600">
              <a:lnSpc>
                <a:spcPct val="100000"/>
              </a:lnSpc>
              <a:spcBef>
                <a:spcPts val="620"/>
              </a:spcBef>
              <a:buClr>
                <a:srgbClr val="999900"/>
              </a:buClr>
              <a:buSzPct val="54000"/>
              <a:buFont typeface="Lucida Sans Unicode"/>
              <a:buChar char="■"/>
              <a:tabLst>
                <a:tab pos="1181100" algn="l"/>
              </a:tabLst>
            </a:pPr>
            <a:r>
              <a:rPr sz="2500" spc="-10" dirty="0">
                <a:latin typeface="Arial MT"/>
                <a:cs typeface="Arial MT"/>
              </a:rPr>
              <a:t>Fever</a:t>
            </a:r>
            <a:r>
              <a:rPr sz="2500" spc="-5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,</a:t>
            </a:r>
          </a:p>
          <a:p>
            <a:pPr marL="1181100" lvl="1" indent="-228600">
              <a:lnSpc>
                <a:spcPct val="100000"/>
              </a:lnSpc>
              <a:spcBef>
                <a:spcPts val="620"/>
              </a:spcBef>
              <a:buClr>
                <a:srgbClr val="999900"/>
              </a:buClr>
              <a:buSzPct val="54000"/>
              <a:buFont typeface="Lucida Sans Unicode"/>
              <a:buChar char="■"/>
              <a:tabLst>
                <a:tab pos="1181100" algn="l"/>
              </a:tabLst>
            </a:pPr>
            <a:r>
              <a:rPr sz="2500" spc="-5" dirty="0">
                <a:latin typeface="Arial MT"/>
                <a:cs typeface="Arial MT"/>
              </a:rPr>
              <a:t>Polycythemia</a:t>
            </a:r>
            <a:r>
              <a:rPr sz="2500" spc="-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(release</a:t>
            </a:r>
            <a:r>
              <a:rPr sz="2500" spc="-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of erythropoietin)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.</a:t>
            </a:r>
          </a:p>
          <a:p>
            <a:pPr marL="1181100" marR="168275" lvl="1" indent="-228600">
              <a:lnSpc>
                <a:spcPct val="99800"/>
              </a:lnSpc>
              <a:spcBef>
                <a:spcPts val="640"/>
              </a:spcBef>
              <a:buClr>
                <a:srgbClr val="999900"/>
              </a:buClr>
              <a:buSzPct val="54000"/>
              <a:buFont typeface="Lucida Sans Unicode"/>
              <a:buChar char="■"/>
              <a:tabLst>
                <a:tab pos="1181100" algn="l"/>
              </a:tabLst>
            </a:pPr>
            <a:r>
              <a:rPr sz="2500" spc="-5" dirty="0">
                <a:latin typeface="Arial MT"/>
                <a:cs typeface="Arial MT"/>
              </a:rPr>
              <a:t>Secretion of other hormone substances 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leading to hypocalcaemia, hypertension,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Cushing</a:t>
            </a:r>
            <a:r>
              <a:rPr sz="2500" spc="-5" dirty="0">
                <a:latin typeface="Arial MT"/>
                <a:cs typeface="Arial MT"/>
              </a:rPr>
              <a:t> syndrome,...</a:t>
            </a:r>
            <a:endParaRPr sz="2500" dirty="0">
              <a:latin typeface="Arial MT"/>
              <a:cs typeface="Arial MT"/>
            </a:endParaRPr>
          </a:p>
          <a:p>
            <a:pPr marL="380365" marR="30480" indent="-342900">
              <a:lnSpc>
                <a:spcPct val="100000"/>
              </a:lnSpc>
              <a:spcBef>
                <a:spcPts val="800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81000" algn="l"/>
              </a:tabLst>
            </a:pPr>
            <a:r>
              <a:rPr sz="3200" spc="-5" dirty="0">
                <a:latin typeface="Arial MT"/>
                <a:cs typeface="Arial MT"/>
              </a:rPr>
              <a:t>In </a:t>
            </a:r>
            <a:r>
              <a:rPr sz="3200" spc="5" dirty="0">
                <a:latin typeface="Arial MT"/>
                <a:cs typeface="Arial MT"/>
              </a:rPr>
              <a:t>most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cases</a:t>
            </a:r>
            <a:r>
              <a:rPr sz="3200" spc="-5" dirty="0">
                <a:latin typeface="Arial MT"/>
                <a:cs typeface="Arial MT"/>
              </a:rPr>
              <a:t> it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remains</a:t>
            </a:r>
            <a:r>
              <a:rPr sz="3200" spc="6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silent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and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discovered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after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metastasis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develop.</a:t>
            </a:r>
            <a:endParaRPr sz="3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5814723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868" y="885190"/>
            <a:ext cx="883793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5350" algn="l"/>
                <a:tab pos="4002404" algn="l"/>
              </a:tabLst>
            </a:pPr>
            <a:r>
              <a:rPr sz="4400" b="0" spc="-10" dirty="0">
                <a:solidFill>
                  <a:srgbClr val="999900"/>
                </a:solidFill>
                <a:latin typeface="Arial MT"/>
                <a:cs typeface="Arial MT"/>
              </a:rPr>
              <a:t>)</a:t>
            </a:r>
            <a:r>
              <a:rPr b="0" spc="-5" dirty="0">
                <a:latin typeface="Times New Roman"/>
                <a:cs typeface="Times New Roman"/>
              </a:rPr>
              <a:t>I</a:t>
            </a:r>
            <a:r>
              <a:rPr b="0" dirty="0">
                <a:latin typeface="Times New Roman"/>
                <a:cs typeface="Times New Roman"/>
              </a:rPr>
              <a:t>I-	</a:t>
            </a:r>
            <a:r>
              <a:rPr b="0" spc="-5" dirty="0">
                <a:latin typeface="Times New Roman"/>
                <a:cs typeface="Times New Roman"/>
              </a:rPr>
              <a:t>Wi</a:t>
            </a:r>
            <a:r>
              <a:rPr b="0" spc="5" dirty="0">
                <a:latin typeface="Times New Roman"/>
                <a:cs typeface="Times New Roman"/>
              </a:rPr>
              <a:t>lm</a:t>
            </a:r>
            <a:r>
              <a:rPr b="0" dirty="0">
                <a:latin typeface="Times New Roman"/>
                <a:cs typeface="Times New Roman"/>
              </a:rPr>
              <a:t>s </a:t>
            </a:r>
            <a:r>
              <a:rPr b="0" spc="5" dirty="0" smtClean="0">
                <a:latin typeface="Times New Roman"/>
                <a:cs typeface="Times New Roman"/>
              </a:rPr>
              <a:t>t</a:t>
            </a:r>
            <a:r>
              <a:rPr b="0" dirty="0" smtClean="0">
                <a:latin typeface="Times New Roman"/>
                <a:cs typeface="Times New Roman"/>
              </a:rPr>
              <a:t>u</a:t>
            </a:r>
            <a:r>
              <a:rPr b="0" spc="5" dirty="0" smtClean="0">
                <a:latin typeface="Times New Roman"/>
                <a:cs typeface="Times New Roman"/>
              </a:rPr>
              <a:t>m</a:t>
            </a:r>
            <a:r>
              <a:rPr b="0" dirty="0" smtClean="0">
                <a:latin typeface="Times New Roman"/>
                <a:cs typeface="Times New Roman"/>
              </a:rPr>
              <a:t>or</a:t>
            </a:r>
            <a:r>
              <a:rPr lang="en-US" b="0" dirty="0" smtClean="0">
                <a:latin typeface="Times New Roman"/>
                <a:cs typeface="Times New Roman"/>
              </a:rPr>
              <a:t> </a:t>
            </a:r>
            <a:r>
              <a:rPr b="0" dirty="0" smtClean="0">
                <a:latin typeface="Times New Roman"/>
                <a:cs typeface="Times New Roman"/>
              </a:rPr>
              <a:t>(</a:t>
            </a:r>
            <a:r>
              <a:rPr b="0" dirty="0" err="1" smtClean="0">
                <a:latin typeface="Times New Roman"/>
                <a:cs typeface="Times New Roman"/>
              </a:rPr>
              <a:t>nephrob</a:t>
            </a:r>
            <a:r>
              <a:rPr b="0" spc="-5" dirty="0" err="1" smtClean="0">
                <a:latin typeface="Times New Roman"/>
                <a:cs typeface="Times New Roman"/>
              </a:rPr>
              <a:t>l</a:t>
            </a:r>
            <a:r>
              <a:rPr b="0" dirty="0" err="1" smtClean="0">
                <a:latin typeface="Times New Roman"/>
                <a:cs typeface="Times New Roman"/>
              </a:rPr>
              <a:t>a</a:t>
            </a:r>
            <a:r>
              <a:rPr b="0" spc="-5" dirty="0" err="1" smtClean="0">
                <a:latin typeface="Times New Roman"/>
                <a:cs typeface="Times New Roman"/>
              </a:rPr>
              <a:t>s</a:t>
            </a:r>
            <a:r>
              <a:rPr b="0" spc="5" dirty="0" err="1" smtClean="0">
                <a:latin typeface="Times New Roman"/>
                <a:cs typeface="Times New Roman"/>
              </a:rPr>
              <a:t>t</a:t>
            </a:r>
            <a:r>
              <a:rPr b="0" dirty="0" err="1" smtClean="0">
                <a:latin typeface="Times New Roman"/>
                <a:cs typeface="Times New Roman"/>
              </a:rPr>
              <a:t>o</a:t>
            </a:r>
            <a:r>
              <a:rPr b="0" spc="5" dirty="0" err="1" smtClean="0">
                <a:latin typeface="Times New Roman"/>
                <a:cs typeface="Times New Roman"/>
              </a:rPr>
              <a:t>m</a:t>
            </a:r>
            <a:r>
              <a:rPr b="0" dirty="0" err="1" smtClean="0">
                <a:latin typeface="Times New Roman"/>
                <a:cs typeface="Times New Roman"/>
              </a:rPr>
              <a:t>a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7600" y="2091690"/>
            <a:ext cx="6675120" cy="225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288925" indent="-342900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74074"/>
              <a:buFont typeface="Lucida Sans Unicode"/>
              <a:buChar char="■"/>
              <a:tabLst>
                <a:tab pos="380365" algn="l"/>
                <a:tab pos="381000" algn="l"/>
                <a:tab pos="2158365" algn="l"/>
              </a:tabLst>
            </a:pPr>
            <a:r>
              <a:rPr sz="2700" dirty="0">
                <a:latin typeface="Arial MT"/>
                <a:cs typeface="Arial MT"/>
              </a:rPr>
              <a:t>It </a:t>
            </a:r>
            <a:r>
              <a:rPr sz="2700" spc="-5" dirty="0">
                <a:latin typeface="Arial MT"/>
                <a:cs typeface="Arial MT"/>
              </a:rPr>
              <a:t>is</a:t>
            </a:r>
            <a:r>
              <a:rPr sz="2700" spc="2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one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of	the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most </a:t>
            </a:r>
            <a:r>
              <a:rPr sz="2700" dirty="0">
                <a:latin typeface="Arial MT"/>
                <a:cs typeface="Arial MT"/>
              </a:rPr>
              <a:t>common</a:t>
            </a:r>
            <a:r>
              <a:rPr sz="2700" spc="-5" dirty="0">
                <a:latin typeface="Arial MT"/>
                <a:cs typeface="Arial MT"/>
              </a:rPr>
              <a:t> cancer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in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children.</a:t>
            </a:r>
            <a:endParaRPr sz="2700" dirty="0">
              <a:latin typeface="Arial MT"/>
              <a:cs typeface="Arial MT"/>
            </a:endParaRPr>
          </a:p>
          <a:p>
            <a:pPr marL="381000" marR="30480" indent="-342900">
              <a:lnSpc>
                <a:spcPct val="100000"/>
              </a:lnSpc>
              <a:spcBef>
                <a:spcPts val="670"/>
              </a:spcBef>
              <a:buClr>
                <a:srgbClr val="990000"/>
              </a:buClr>
              <a:buSzPct val="74074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2700" dirty="0">
                <a:latin typeface="Arial MT"/>
                <a:cs typeface="Arial MT"/>
              </a:rPr>
              <a:t>It</a:t>
            </a:r>
            <a:r>
              <a:rPr sz="2700" spc="-5" dirty="0">
                <a:latin typeface="Arial MT"/>
                <a:cs typeface="Arial MT"/>
              </a:rPr>
              <a:t> contains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a</a:t>
            </a:r>
            <a:r>
              <a:rPr sz="2700" spc="-5" dirty="0">
                <a:latin typeface="Arial MT"/>
                <a:cs typeface="Arial MT"/>
              </a:rPr>
              <a:t> variety of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cells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and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tissue 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components derived from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the </a:t>
            </a:r>
            <a:r>
              <a:rPr sz="2700" spc="-5" dirty="0">
                <a:latin typeface="Arial MT"/>
                <a:cs typeface="Arial MT"/>
              </a:rPr>
              <a:t>mesoderm.</a:t>
            </a:r>
            <a:endParaRPr sz="2700" dirty="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680"/>
              </a:spcBef>
              <a:buClr>
                <a:srgbClr val="990000"/>
              </a:buClr>
              <a:buSzPct val="74074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2700" dirty="0">
                <a:latin typeface="Arial MT"/>
                <a:cs typeface="Arial MT"/>
              </a:rPr>
              <a:t>Most cases</a:t>
            </a:r>
            <a:r>
              <a:rPr sz="2700" spc="-5" dirty="0">
                <a:latin typeface="Arial MT"/>
                <a:cs typeface="Arial MT"/>
              </a:rPr>
              <a:t> occur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between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2-5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years.</a:t>
            </a:r>
            <a:endParaRPr sz="27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9512966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869" y="885190"/>
            <a:ext cx="77749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5350" algn="l"/>
                <a:tab pos="4002404" algn="l"/>
              </a:tabLst>
            </a:pPr>
            <a:r>
              <a:rPr sz="4400" b="0" spc="-10" dirty="0">
                <a:solidFill>
                  <a:srgbClr val="999900"/>
                </a:solidFill>
                <a:latin typeface="Arial MT"/>
                <a:cs typeface="Arial MT"/>
              </a:rPr>
              <a:t>(</a:t>
            </a:r>
            <a:r>
              <a:rPr sz="3200" b="0" spc="-5" dirty="0">
                <a:latin typeface="Times New Roman"/>
                <a:cs typeface="Times New Roman"/>
              </a:rPr>
              <a:t>I</a:t>
            </a:r>
            <a:r>
              <a:rPr sz="3200" b="0" dirty="0">
                <a:latin typeface="Times New Roman"/>
                <a:cs typeface="Times New Roman"/>
              </a:rPr>
              <a:t>I-	</a:t>
            </a:r>
            <a:r>
              <a:rPr sz="3200" b="0" spc="-5" dirty="0">
                <a:latin typeface="Times New Roman"/>
                <a:cs typeface="Times New Roman"/>
              </a:rPr>
              <a:t>Wi</a:t>
            </a:r>
            <a:r>
              <a:rPr sz="3200" b="0" spc="5" dirty="0">
                <a:latin typeface="Times New Roman"/>
                <a:cs typeface="Times New Roman"/>
              </a:rPr>
              <a:t>lm</a:t>
            </a:r>
            <a:r>
              <a:rPr sz="3200" b="0" dirty="0">
                <a:latin typeface="Times New Roman"/>
                <a:cs typeface="Times New Roman"/>
              </a:rPr>
              <a:t>s </a:t>
            </a:r>
            <a:r>
              <a:rPr sz="3200" b="0" spc="5" dirty="0">
                <a:latin typeface="Times New Roman"/>
                <a:cs typeface="Times New Roman"/>
              </a:rPr>
              <a:t>t</a:t>
            </a:r>
            <a:r>
              <a:rPr sz="3200" b="0" dirty="0">
                <a:latin typeface="Times New Roman"/>
                <a:cs typeface="Times New Roman"/>
              </a:rPr>
              <a:t>u</a:t>
            </a:r>
            <a:r>
              <a:rPr sz="3200" b="0" spc="5" dirty="0">
                <a:latin typeface="Times New Roman"/>
                <a:cs typeface="Times New Roman"/>
              </a:rPr>
              <a:t>m</a:t>
            </a:r>
            <a:r>
              <a:rPr sz="3200" b="0" dirty="0">
                <a:latin typeface="Times New Roman"/>
                <a:cs typeface="Times New Roman"/>
              </a:rPr>
              <a:t>or	(nephrob</a:t>
            </a:r>
            <a:r>
              <a:rPr sz="3200" b="0" spc="-5" dirty="0">
                <a:latin typeface="Times New Roman"/>
                <a:cs typeface="Times New Roman"/>
              </a:rPr>
              <a:t>l</a:t>
            </a:r>
            <a:r>
              <a:rPr sz="3200" b="0" dirty="0">
                <a:latin typeface="Times New Roman"/>
                <a:cs typeface="Times New Roman"/>
              </a:rPr>
              <a:t>a</a:t>
            </a:r>
            <a:r>
              <a:rPr sz="3200" b="0" spc="-5" dirty="0">
                <a:latin typeface="Times New Roman"/>
                <a:cs typeface="Times New Roman"/>
              </a:rPr>
              <a:t>s</a:t>
            </a:r>
            <a:r>
              <a:rPr sz="3200" b="0" spc="5" dirty="0">
                <a:latin typeface="Times New Roman"/>
                <a:cs typeface="Times New Roman"/>
              </a:rPr>
              <a:t>t</a:t>
            </a:r>
            <a:r>
              <a:rPr sz="3200" b="0" dirty="0">
                <a:latin typeface="Times New Roman"/>
                <a:cs typeface="Times New Roman"/>
              </a:rPr>
              <a:t>o</a:t>
            </a:r>
            <a:r>
              <a:rPr sz="3200" b="0" spc="5" dirty="0">
                <a:latin typeface="Times New Roman"/>
                <a:cs typeface="Times New Roman"/>
              </a:rPr>
              <a:t>m</a:t>
            </a:r>
            <a:r>
              <a:rPr sz="3200" b="0" dirty="0">
                <a:latin typeface="Times New Roman"/>
                <a:cs typeface="Times New Roman"/>
              </a:rPr>
              <a:t>a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469" y="1863090"/>
            <a:ext cx="7976234" cy="3077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299085" indent="-342900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74074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2700" spc="-5" dirty="0">
                <a:latin typeface="Arial MT"/>
                <a:cs typeface="Arial MT"/>
              </a:rPr>
              <a:t>Wilms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tumor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is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associated with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some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congenital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malformations</a:t>
            </a:r>
            <a:r>
              <a:rPr sz="2700" dirty="0">
                <a:latin typeface="Arial MT"/>
                <a:cs typeface="Arial MT"/>
              </a:rPr>
              <a:t> disorders,</a:t>
            </a:r>
          </a:p>
          <a:p>
            <a:pPr marL="380365" marR="37465" indent="-342900">
              <a:lnSpc>
                <a:spcPct val="100000"/>
              </a:lnSpc>
              <a:spcBef>
                <a:spcPts val="670"/>
              </a:spcBef>
              <a:buClr>
                <a:srgbClr val="990000"/>
              </a:buClr>
              <a:buSzPct val="74074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2700" spc="-5" dirty="0">
                <a:latin typeface="Arial MT"/>
                <a:cs typeface="Arial MT"/>
              </a:rPr>
              <a:t>One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of</a:t>
            </a:r>
            <a:r>
              <a:rPr sz="2700" dirty="0">
                <a:latin typeface="Arial MT"/>
                <a:cs typeface="Arial MT"/>
              </a:rPr>
              <a:t> these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disorders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is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WAGR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syndrome 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characterized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by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genital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abnormalities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10" dirty="0">
                <a:latin typeface="Arial MT"/>
                <a:cs typeface="Arial MT"/>
              </a:rPr>
              <a:t>and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mental </a:t>
            </a:r>
            <a:r>
              <a:rPr sz="2700" spc="-74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retardation.</a:t>
            </a:r>
            <a:endParaRPr sz="2700" dirty="0">
              <a:latin typeface="Arial MT"/>
              <a:cs typeface="Arial MT"/>
            </a:endParaRPr>
          </a:p>
          <a:p>
            <a:pPr marL="380365" marR="30480" indent="-342900">
              <a:lnSpc>
                <a:spcPct val="100000"/>
              </a:lnSpc>
              <a:spcBef>
                <a:spcPts val="680"/>
              </a:spcBef>
              <a:buClr>
                <a:srgbClr val="990000"/>
              </a:buClr>
              <a:buSzPct val="74074"/>
              <a:buFont typeface="Lucida Sans Unicode"/>
              <a:buChar char="■"/>
              <a:tabLst>
                <a:tab pos="380365" algn="l"/>
                <a:tab pos="381000" algn="l"/>
              </a:tabLst>
            </a:pPr>
            <a:r>
              <a:rPr sz="2700" spc="-5" dirty="0">
                <a:latin typeface="Arial MT"/>
                <a:cs typeface="Arial MT"/>
              </a:rPr>
              <a:t>These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disorders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are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associated with</a:t>
            </a:r>
            <a:r>
              <a:rPr sz="2700" spc="3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loss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of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tumor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suppressor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gene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on chromosome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10" dirty="0">
                <a:latin typeface="Arial MT"/>
                <a:cs typeface="Arial MT"/>
              </a:rPr>
              <a:t>11.</a:t>
            </a:r>
            <a:endParaRPr sz="27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8663517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869" y="885190"/>
            <a:ext cx="65335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4095" algn="l"/>
              </a:tabLst>
            </a:pPr>
            <a:r>
              <a:rPr sz="4400" b="0" spc="-5" dirty="0">
                <a:latin typeface="Times New Roman"/>
                <a:cs typeface="Times New Roman"/>
              </a:rPr>
              <a:t>Morphology</a:t>
            </a:r>
            <a:r>
              <a:rPr sz="4400" b="0" spc="1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of	Wilms</a:t>
            </a:r>
            <a:r>
              <a:rPr sz="4400" b="0" spc="-90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tumor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469" y="1765300"/>
            <a:ext cx="7341234" cy="31534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70"/>
              </a:spcBef>
              <a:buClr>
                <a:srgbClr val="990000"/>
              </a:buClr>
              <a:buSzPct val="74193"/>
              <a:buFont typeface="Lucida Sans Unicode"/>
              <a:buChar char="■"/>
              <a:tabLst>
                <a:tab pos="381000" algn="l"/>
              </a:tabLst>
            </a:pPr>
            <a:r>
              <a:rPr sz="3100" spc="-10" dirty="0">
                <a:latin typeface="Arial MT"/>
                <a:cs typeface="Arial MT"/>
              </a:rPr>
              <a:t>Macroscopic:</a:t>
            </a:r>
            <a:endParaRPr sz="3100" dirty="0">
              <a:latin typeface="Arial MT"/>
              <a:cs typeface="Arial MT"/>
            </a:endParaRPr>
          </a:p>
          <a:p>
            <a:pPr marL="380365" marR="30480" indent="-342900">
              <a:lnSpc>
                <a:spcPct val="100000"/>
              </a:lnSpc>
              <a:spcBef>
                <a:spcPts val="770"/>
              </a:spcBef>
              <a:buClr>
                <a:srgbClr val="990000"/>
              </a:buClr>
              <a:buSzPct val="74193"/>
              <a:buFont typeface="Lucida Sans Unicode"/>
              <a:buChar char="■"/>
              <a:tabLst>
                <a:tab pos="381000" algn="l"/>
                <a:tab pos="3460115" algn="l"/>
              </a:tabLst>
            </a:pPr>
            <a:r>
              <a:rPr sz="3100" spc="-5" dirty="0">
                <a:latin typeface="Arial MT"/>
                <a:cs typeface="Arial MT"/>
              </a:rPr>
              <a:t>The</a:t>
            </a:r>
            <a:r>
              <a:rPr sz="3100" spc="-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tumor tends	</a:t>
            </a:r>
            <a:r>
              <a:rPr sz="3100" dirty="0">
                <a:latin typeface="Arial MT"/>
                <a:cs typeface="Arial MT"/>
              </a:rPr>
              <a:t>to </a:t>
            </a:r>
            <a:r>
              <a:rPr sz="3100" spc="-10" dirty="0">
                <a:latin typeface="Arial MT"/>
                <a:cs typeface="Arial MT"/>
              </a:rPr>
              <a:t>present mostly </a:t>
            </a:r>
            <a:r>
              <a:rPr sz="3100" spc="-5" dirty="0">
                <a:latin typeface="Arial MT"/>
                <a:cs typeface="Arial MT"/>
              </a:rPr>
              <a:t>as </a:t>
            </a:r>
            <a:r>
              <a:rPr sz="3100" dirty="0">
                <a:latin typeface="Arial MT"/>
                <a:cs typeface="Arial MT"/>
              </a:rPr>
              <a:t>a </a:t>
            </a:r>
            <a:r>
              <a:rPr sz="3100" spc="-85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large</a:t>
            </a:r>
            <a:r>
              <a:rPr sz="3100" spc="-2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,solitary</a:t>
            </a:r>
            <a:r>
              <a:rPr sz="3100" spc="-5" dirty="0">
                <a:latin typeface="Arial MT"/>
                <a:cs typeface="Arial MT"/>
              </a:rPr>
              <a:t> ,well</a:t>
            </a:r>
            <a:r>
              <a:rPr sz="3100" spc="-2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circumscribed</a:t>
            </a:r>
            <a:r>
              <a:rPr sz="3100" spc="-2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mass.</a:t>
            </a:r>
            <a:endParaRPr sz="3100" dirty="0">
              <a:latin typeface="Arial MT"/>
              <a:cs typeface="Arial MT"/>
            </a:endParaRPr>
          </a:p>
          <a:p>
            <a:pPr marL="380365" marR="382270" indent="-342900">
              <a:lnSpc>
                <a:spcPct val="100000"/>
              </a:lnSpc>
              <a:spcBef>
                <a:spcPts val="770"/>
              </a:spcBef>
              <a:buClr>
                <a:srgbClr val="990000"/>
              </a:buClr>
              <a:buSzPct val="74193"/>
              <a:buFont typeface="Lucida Sans Unicode"/>
              <a:buChar char="■"/>
              <a:tabLst>
                <a:tab pos="381000" algn="l"/>
              </a:tabLst>
            </a:pPr>
            <a:r>
              <a:rPr sz="3100" spc="-5" dirty="0">
                <a:latin typeface="Arial MT"/>
                <a:cs typeface="Arial MT"/>
              </a:rPr>
              <a:t>On cut surface ,the tumor is gray, 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homogenous </a:t>
            </a:r>
            <a:r>
              <a:rPr sz="3100" spc="-5" dirty="0">
                <a:latin typeface="Arial MT"/>
                <a:cs typeface="Arial MT"/>
              </a:rPr>
              <a:t>with foci </a:t>
            </a:r>
            <a:r>
              <a:rPr sz="3100" spc="-10" dirty="0">
                <a:latin typeface="Arial MT"/>
                <a:cs typeface="Arial MT"/>
              </a:rPr>
              <a:t>of hemorrhage, </a:t>
            </a:r>
            <a:r>
              <a:rPr sz="3100" spc="-85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cystic</a:t>
            </a:r>
            <a:r>
              <a:rPr sz="3100" spc="-10" dirty="0">
                <a:latin typeface="Arial MT"/>
                <a:cs typeface="Arial MT"/>
              </a:rPr>
              <a:t> changes and </a:t>
            </a:r>
            <a:r>
              <a:rPr sz="3100" spc="-5" dirty="0">
                <a:latin typeface="Arial MT"/>
                <a:cs typeface="Arial MT"/>
              </a:rPr>
              <a:t>necrosis.</a:t>
            </a:r>
            <a:endParaRPr sz="31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34798104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869" y="885190"/>
            <a:ext cx="50577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4095" algn="l"/>
              </a:tabLst>
            </a:pPr>
            <a:r>
              <a:rPr sz="4400" b="0" spc="-5" dirty="0">
                <a:latin typeface="Times New Roman"/>
                <a:cs typeface="Times New Roman"/>
              </a:rPr>
              <a:t>M</a:t>
            </a:r>
            <a:r>
              <a:rPr sz="4400" b="0" dirty="0">
                <a:latin typeface="Times New Roman"/>
                <a:cs typeface="Times New Roman"/>
              </a:rPr>
              <a:t>o</a:t>
            </a:r>
            <a:r>
              <a:rPr sz="4400" b="0" spc="-5" dirty="0">
                <a:latin typeface="Times New Roman"/>
                <a:cs typeface="Times New Roman"/>
              </a:rPr>
              <a:t>r</a:t>
            </a:r>
            <a:r>
              <a:rPr sz="4400" b="0" dirty="0">
                <a:latin typeface="Times New Roman"/>
                <a:cs typeface="Times New Roman"/>
              </a:rPr>
              <a:t>pho</a:t>
            </a:r>
            <a:r>
              <a:rPr sz="4400" b="0" spc="-5" dirty="0">
                <a:latin typeface="Times New Roman"/>
                <a:cs typeface="Times New Roman"/>
              </a:rPr>
              <a:t>l</a:t>
            </a:r>
            <a:r>
              <a:rPr sz="4400" b="0" dirty="0">
                <a:latin typeface="Times New Roman"/>
                <a:cs typeface="Times New Roman"/>
              </a:rPr>
              <a:t>ogy of	</a:t>
            </a:r>
            <a:r>
              <a:rPr sz="4400" b="0" spc="-5" dirty="0">
                <a:latin typeface="Times New Roman"/>
                <a:cs typeface="Times New Roman"/>
              </a:rPr>
              <a:t>Wi</a:t>
            </a:r>
            <a:r>
              <a:rPr sz="4400" b="0" spc="5" dirty="0">
                <a:latin typeface="Times New Roman"/>
                <a:cs typeface="Times New Roman"/>
              </a:rPr>
              <a:t>lm</a:t>
            </a:r>
            <a:r>
              <a:rPr sz="4400" b="0" dirty="0">
                <a:latin typeface="Times New Roman"/>
                <a:cs typeface="Times New Roman"/>
              </a:rPr>
              <a:t>s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869" y="1893570"/>
            <a:ext cx="258445" cy="98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990000"/>
                </a:solidFill>
                <a:latin typeface="Lucida Sans Unicode"/>
                <a:cs typeface="Lucida Sans Unicode"/>
              </a:rPr>
              <a:t>■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400" spc="-80" dirty="0">
                <a:solidFill>
                  <a:srgbClr val="990000"/>
                </a:solidFill>
                <a:latin typeface="Lucida Sans Unicode"/>
                <a:cs typeface="Lucida Sans Unicode"/>
              </a:rPr>
              <a:t>■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1419" y="1761490"/>
            <a:ext cx="7374255" cy="3235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dirty="0">
                <a:latin typeface="Arial MT"/>
                <a:cs typeface="Arial MT"/>
              </a:rPr>
              <a:t>Microscopically:</a:t>
            </a:r>
          </a:p>
          <a:p>
            <a:pPr marL="12700" marR="5080">
              <a:lnSpc>
                <a:spcPts val="3829"/>
              </a:lnSpc>
              <a:spcBef>
                <a:spcPts val="935"/>
              </a:spcBef>
            </a:pPr>
            <a:r>
              <a:rPr sz="3200" spc="-5" dirty="0">
                <a:latin typeface="Arial MT"/>
                <a:cs typeface="Arial MT"/>
              </a:rPr>
              <a:t>The </a:t>
            </a:r>
            <a:r>
              <a:rPr sz="3200" dirty="0">
                <a:latin typeface="Arial MT"/>
                <a:cs typeface="Arial MT"/>
              </a:rPr>
              <a:t>tumor </a:t>
            </a:r>
            <a:r>
              <a:rPr sz="3200" spc="-5" dirty="0">
                <a:latin typeface="Arial MT"/>
                <a:cs typeface="Arial MT"/>
              </a:rPr>
              <a:t>is characterized </a:t>
            </a:r>
            <a:r>
              <a:rPr sz="3200" dirty="0">
                <a:latin typeface="Arial MT"/>
                <a:cs typeface="Arial MT"/>
              </a:rPr>
              <a:t>by a classical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triphasic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combination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</a:p>
          <a:p>
            <a:pPr marL="793750" indent="-457200">
              <a:lnSpc>
                <a:spcPct val="100000"/>
              </a:lnSpc>
              <a:spcBef>
                <a:spcPts val="575"/>
              </a:spcBef>
              <a:buClr>
                <a:srgbClr val="999900"/>
              </a:buClr>
              <a:buSzPct val="55357"/>
              <a:buAutoNum type="arabicPeriod"/>
              <a:tabLst>
                <a:tab pos="793115" algn="l"/>
                <a:tab pos="793750" algn="l"/>
              </a:tabLst>
            </a:pPr>
            <a:r>
              <a:rPr sz="2800" spc="-5" dirty="0">
                <a:latin typeface="Arial MT"/>
                <a:cs typeface="Arial MT"/>
              </a:rPr>
              <a:t>Blastemal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,</a:t>
            </a:r>
          </a:p>
          <a:p>
            <a:pPr marL="793750" indent="-457200">
              <a:lnSpc>
                <a:spcPct val="100000"/>
              </a:lnSpc>
              <a:spcBef>
                <a:spcPts val="700"/>
              </a:spcBef>
              <a:buClr>
                <a:srgbClr val="999900"/>
              </a:buClr>
              <a:buSzPct val="55357"/>
              <a:buAutoNum type="arabicPeriod"/>
              <a:tabLst>
                <a:tab pos="793115" algn="l"/>
                <a:tab pos="793750" algn="l"/>
              </a:tabLst>
            </a:pPr>
            <a:r>
              <a:rPr sz="2800" spc="-5" dirty="0">
                <a:latin typeface="Arial MT"/>
                <a:cs typeface="Arial MT"/>
              </a:rPr>
              <a:t>Stromal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endParaRPr sz="2800" dirty="0">
              <a:latin typeface="Arial MT"/>
              <a:cs typeface="Arial MT"/>
            </a:endParaRPr>
          </a:p>
          <a:p>
            <a:pPr marL="793750" indent="-457200">
              <a:lnSpc>
                <a:spcPct val="100000"/>
              </a:lnSpc>
              <a:spcBef>
                <a:spcPts val="690"/>
              </a:spcBef>
              <a:buClr>
                <a:srgbClr val="999900"/>
              </a:buClr>
              <a:buSzPct val="55357"/>
              <a:buAutoNum type="arabicPeriod"/>
              <a:tabLst>
                <a:tab pos="793115" algn="l"/>
                <a:tab pos="793750" algn="l"/>
              </a:tabLst>
            </a:pPr>
            <a:r>
              <a:rPr sz="2800" spc="-5" dirty="0">
                <a:latin typeface="Arial MT"/>
                <a:cs typeface="Arial MT"/>
              </a:rPr>
              <a:t>Epithelial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cell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types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3844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869" y="885190"/>
            <a:ext cx="50577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4095" algn="l"/>
              </a:tabLst>
            </a:pPr>
            <a:r>
              <a:rPr sz="4400" b="0" spc="-5" dirty="0">
                <a:latin typeface="Times New Roman"/>
                <a:cs typeface="Times New Roman"/>
              </a:rPr>
              <a:t>M</a:t>
            </a:r>
            <a:r>
              <a:rPr sz="4400" b="0" dirty="0">
                <a:latin typeface="Times New Roman"/>
                <a:cs typeface="Times New Roman"/>
              </a:rPr>
              <a:t>o</a:t>
            </a:r>
            <a:r>
              <a:rPr sz="4400" b="0" spc="-5" dirty="0">
                <a:latin typeface="Times New Roman"/>
                <a:cs typeface="Times New Roman"/>
              </a:rPr>
              <a:t>r</a:t>
            </a:r>
            <a:r>
              <a:rPr sz="4400" b="0" dirty="0">
                <a:latin typeface="Times New Roman"/>
                <a:cs typeface="Times New Roman"/>
              </a:rPr>
              <a:t>pho</a:t>
            </a:r>
            <a:r>
              <a:rPr sz="4400" b="0" spc="-5" dirty="0">
                <a:latin typeface="Times New Roman"/>
                <a:cs typeface="Times New Roman"/>
              </a:rPr>
              <a:t>l</a:t>
            </a:r>
            <a:r>
              <a:rPr sz="4400" b="0" dirty="0">
                <a:latin typeface="Times New Roman"/>
                <a:cs typeface="Times New Roman"/>
              </a:rPr>
              <a:t>ogy of	</a:t>
            </a:r>
            <a:r>
              <a:rPr sz="4400" b="0" spc="-5" dirty="0">
                <a:latin typeface="Times New Roman"/>
                <a:cs typeface="Times New Roman"/>
              </a:rPr>
              <a:t>Wi</a:t>
            </a:r>
            <a:r>
              <a:rPr sz="4400" b="0" spc="5" dirty="0">
                <a:latin typeface="Times New Roman"/>
                <a:cs typeface="Times New Roman"/>
              </a:rPr>
              <a:t>lm</a:t>
            </a:r>
            <a:r>
              <a:rPr sz="4400" b="0" dirty="0">
                <a:latin typeface="Times New Roman"/>
                <a:cs typeface="Times New Roman"/>
              </a:rPr>
              <a:t>s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769" y="1778000"/>
            <a:ext cx="7607934" cy="375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2900" algn="just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93700" algn="l"/>
              </a:tabLst>
            </a:pPr>
            <a:r>
              <a:rPr sz="2800" spc="-5" dirty="0">
                <a:latin typeface="Arial MT"/>
                <a:cs typeface="Arial MT"/>
              </a:rPr>
              <a:t>Microscopically:</a:t>
            </a:r>
            <a:endParaRPr sz="2800" dirty="0">
              <a:latin typeface="Arial MT"/>
              <a:cs typeface="Arial MT"/>
            </a:endParaRPr>
          </a:p>
          <a:p>
            <a:pPr marL="393700" indent="-342900" algn="just">
              <a:lnSpc>
                <a:spcPts val="3140"/>
              </a:lnSpc>
              <a:buClr>
                <a:srgbClr val="990000"/>
              </a:buClr>
              <a:buSzPct val="74137"/>
              <a:buFont typeface="Lucida Sans Unicode"/>
              <a:buChar char="■"/>
              <a:tabLst>
                <a:tab pos="393700" algn="l"/>
              </a:tabLst>
            </a:pPr>
            <a:r>
              <a:rPr sz="2900" spc="5" dirty="0">
                <a:latin typeface="Arial MT"/>
                <a:cs typeface="Arial MT"/>
              </a:rPr>
              <a:t>The</a:t>
            </a:r>
            <a:r>
              <a:rPr sz="2900" dirty="0">
                <a:latin typeface="Arial MT"/>
                <a:cs typeface="Arial MT"/>
              </a:rPr>
              <a:t> blastemal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component,</a:t>
            </a:r>
            <a:r>
              <a:rPr sz="2900" spc="-1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characterized</a:t>
            </a:r>
            <a:r>
              <a:rPr sz="2900" spc="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by</a:t>
            </a:r>
          </a:p>
          <a:p>
            <a:pPr marL="393065" algn="just">
              <a:lnSpc>
                <a:spcPts val="3020"/>
              </a:lnSpc>
            </a:pPr>
            <a:r>
              <a:rPr sz="2800" dirty="0">
                <a:latin typeface="Arial MT"/>
                <a:cs typeface="Arial MT"/>
              </a:rPr>
              <a:t>sheets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blue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small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cells</a:t>
            </a:r>
          </a:p>
          <a:p>
            <a:pPr marL="393065" marR="910590" indent="-342900" algn="just">
              <a:lnSpc>
                <a:spcPct val="80200"/>
              </a:lnSpc>
              <a:spcBef>
                <a:spcPts val="690"/>
              </a:spcBef>
              <a:buClr>
                <a:srgbClr val="990000"/>
              </a:buClr>
              <a:buSzPct val="74137"/>
              <a:buFont typeface="Lucida Sans Unicode"/>
              <a:buChar char="■"/>
              <a:tabLst>
                <a:tab pos="393700" algn="l"/>
              </a:tabLst>
            </a:pPr>
            <a:r>
              <a:rPr sz="2900" dirty="0">
                <a:latin typeface="Arial MT"/>
                <a:cs typeface="Arial MT"/>
              </a:rPr>
              <a:t>Epithelial cells </a:t>
            </a:r>
            <a:r>
              <a:rPr sz="2800" spc="-5" dirty="0">
                <a:latin typeface="Arial MT"/>
                <a:cs typeface="Arial MT"/>
              </a:rPr>
              <a:t>usually takes the </a:t>
            </a:r>
            <a:r>
              <a:rPr sz="2800" dirty="0">
                <a:latin typeface="Arial MT"/>
                <a:cs typeface="Arial MT"/>
              </a:rPr>
              <a:t>form </a:t>
            </a:r>
            <a:r>
              <a:rPr sz="2800" spc="-5" dirty="0">
                <a:latin typeface="Arial MT"/>
                <a:cs typeface="Arial MT"/>
              </a:rPr>
              <a:t>of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abortive tubules.</a:t>
            </a:r>
            <a:endParaRPr sz="2800" dirty="0">
              <a:latin typeface="Arial MT"/>
              <a:cs typeface="Arial MT"/>
            </a:endParaRPr>
          </a:p>
          <a:p>
            <a:pPr marL="393065" marR="104139" indent="-342900" algn="just">
              <a:lnSpc>
                <a:spcPct val="80000"/>
              </a:lnSpc>
              <a:spcBef>
                <a:spcPts val="695"/>
              </a:spcBef>
              <a:buClr>
                <a:srgbClr val="990000"/>
              </a:buClr>
              <a:buSzPct val="74137"/>
              <a:buFont typeface="Lucida Sans Unicode"/>
              <a:buChar char="■"/>
              <a:tabLst>
                <a:tab pos="393700" algn="l"/>
              </a:tabLst>
            </a:pPr>
            <a:r>
              <a:rPr sz="2900" dirty="0">
                <a:latin typeface="Arial MT"/>
                <a:cs typeface="Arial MT"/>
              </a:rPr>
              <a:t>Stromal </a:t>
            </a:r>
            <a:r>
              <a:rPr sz="2900" spc="-5" dirty="0">
                <a:latin typeface="Arial MT"/>
                <a:cs typeface="Arial MT"/>
              </a:rPr>
              <a:t>cells </a:t>
            </a:r>
            <a:r>
              <a:rPr sz="2800" dirty="0">
                <a:latin typeface="Arial MT"/>
                <a:cs typeface="Arial MT"/>
              </a:rPr>
              <a:t>are </a:t>
            </a:r>
            <a:r>
              <a:rPr sz="2800" spc="-5" dirty="0">
                <a:latin typeface="Arial MT"/>
                <a:cs typeface="Arial MT"/>
              </a:rPr>
              <a:t>usually </a:t>
            </a:r>
            <a:r>
              <a:rPr sz="2800" dirty="0">
                <a:latin typeface="Arial MT"/>
                <a:cs typeface="Arial MT"/>
              </a:rPr>
              <a:t>fibrocystic </a:t>
            </a:r>
            <a:r>
              <a:rPr sz="2800" spc="-5" dirty="0">
                <a:latin typeface="Arial MT"/>
                <a:cs typeface="Arial MT"/>
              </a:rPr>
              <a:t>in nature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although skeletal </a:t>
            </a:r>
            <a:r>
              <a:rPr sz="2800" dirty="0">
                <a:latin typeface="Arial MT"/>
                <a:cs typeface="Arial MT"/>
              </a:rPr>
              <a:t>muscle </a:t>
            </a:r>
            <a:r>
              <a:rPr sz="2800" spc="-5" dirty="0">
                <a:latin typeface="Arial MT"/>
                <a:cs typeface="Arial MT"/>
              </a:rPr>
              <a:t>differentiation is not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uncommon.</a:t>
            </a:r>
          </a:p>
          <a:p>
            <a:pPr marL="393065" marR="2073275" indent="-393065">
              <a:lnSpc>
                <a:spcPct val="100800"/>
              </a:lnSpc>
              <a:buClr>
                <a:srgbClr val="990000"/>
              </a:buClr>
              <a:buSzPct val="75000"/>
              <a:buFont typeface="Lucida Sans Unicode"/>
              <a:buChar char="■"/>
              <a:tabLst>
                <a:tab pos="393065" algn="l"/>
                <a:tab pos="393700" algn="l"/>
              </a:tabLst>
            </a:pPr>
            <a:r>
              <a:rPr sz="2000" b="1" spc="-5" dirty="0">
                <a:latin typeface="Arial"/>
                <a:cs typeface="Arial"/>
              </a:rPr>
              <a:t>Approximately 5% </a:t>
            </a:r>
            <a:r>
              <a:rPr sz="2000" b="1" dirty="0">
                <a:latin typeface="Arial"/>
                <a:cs typeface="Arial"/>
              </a:rPr>
              <a:t>of tumor are </a:t>
            </a:r>
            <a:r>
              <a:rPr sz="2000" b="1" spc="-5" dirty="0">
                <a:latin typeface="Arial"/>
                <a:cs typeface="Arial"/>
              </a:rPr>
              <a:t>anaplastic. </a:t>
            </a:r>
            <a:r>
              <a:rPr sz="2000" b="1" spc="-5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(Large cell </a:t>
            </a:r>
            <a:r>
              <a:rPr sz="2000" b="1" spc="10" dirty="0">
                <a:latin typeface="Arial"/>
                <a:cs typeface="Arial"/>
              </a:rPr>
              <a:t>with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abnormal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mitosis)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77304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869" y="885190"/>
            <a:ext cx="57200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6400" algn="l"/>
              </a:tabLst>
            </a:pPr>
            <a:r>
              <a:rPr sz="4400" b="0" dirty="0">
                <a:latin typeface="Times New Roman"/>
                <a:cs typeface="Times New Roman"/>
              </a:rPr>
              <a:t>C</a:t>
            </a:r>
            <a:r>
              <a:rPr sz="4400" b="0" spc="-5" dirty="0">
                <a:latin typeface="Times New Roman"/>
                <a:cs typeface="Times New Roman"/>
              </a:rPr>
              <a:t>l</a:t>
            </a:r>
            <a:r>
              <a:rPr sz="4400" b="0" spc="5" dirty="0">
                <a:latin typeface="Times New Roman"/>
                <a:cs typeface="Times New Roman"/>
              </a:rPr>
              <a:t>i</a:t>
            </a:r>
            <a:r>
              <a:rPr sz="4400" b="0" dirty="0">
                <a:latin typeface="Times New Roman"/>
                <a:cs typeface="Times New Roman"/>
              </a:rPr>
              <a:t>n</a:t>
            </a:r>
            <a:r>
              <a:rPr sz="4400" b="0" spc="-5" dirty="0">
                <a:latin typeface="Times New Roman"/>
                <a:cs typeface="Times New Roman"/>
              </a:rPr>
              <a:t>i</a:t>
            </a:r>
            <a:r>
              <a:rPr sz="4400" b="0" dirty="0">
                <a:latin typeface="Times New Roman"/>
                <a:cs typeface="Times New Roman"/>
              </a:rPr>
              <a:t>c</a:t>
            </a:r>
            <a:r>
              <a:rPr sz="4400" b="0" spc="-10" dirty="0">
                <a:latin typeface="Times New Roman"/>
                <a:cs typeface="Times New Roman"/>
              </a:rPr>
              <a:t>a</a:t>
            </a:r>
            <a:r>
              <a:rPr sz="4400" b="0" dirty="0">
                <a:latin typeface="Times New Roman"/>
                <a:cs typeface="Times New Roman"/>
              </a:rPr>
              <a:t>l</a:t>
            </a:r>
            <a:r>
              <a:rPr sz="4400" b="0" spc="-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p</a:t>
            </a:r>
            <a:r>
              <a:rPr sz="4400" b="0" spc="-5" dirty="0">
                <a:latin typeface="Times New Roman"/>
                <a:cs typeface="Times New Roman"/>
              </a:rPr>
              <a:t>i</a:t>
            </a:r>
            <a:r>
              <a:rPr sz="4400" b="0" dirty="0">
                <a:latin typeface="Times New Roman"/>
                <a:cs typeface="Times New Roman"/>
              </a:rPr>
              <a:t>c</a:t>
            </a:r>
            <a:r>
              <a:rPr sz="4400" b="0" spc="-5" dirty="0">
                <a:latin typeface="Times New Roman"/>
                <a:cs typeface="Times New Roman"/>
              </a:rPr>
              <a:t>t</a:t>
            </a:r>
            <a:r>
              <a:rPr sz="4400" b="0" dirty="0">
                <a:latin typeface="Times New Roman"/>
                <a:cs typeface="Times New Roman"/>
              </a:rPr>
              <a:t>u</a:t>
            </a:r>
            <a:r>
              <a:rPr sz="4400" b="0" spc="-5" dirty="0">
                <a:latin typeface="Times New Roman"/>
                <a:cs typeface="Times New Roman"/>
              </a:rPr>
              <a:t>r</a:t>
            </a:r>
            <a:r>
              <a:rPr sz="4400" b="0" dirty="0">
                <a:latin typeface="Times New Roman"/>
                <a:cs typeface="Times New Roman"/>
              </a:rPr>
              <a:t>e of	</a:t>
            </a:r>
            <a:r>
              <a:rPr sz="4400" b="0" spc="-5" dirty="0">
                <a:latin typeface="Times New Roman"/>
                <a:cs typeface="Times New Roman"/>
              </a:rPr>
              <a:t>W</a:t>
            </a:r>
            <a:r>
              <a:rPr sz="4400" b="0" spc="5" dirty="0">
                <a:latin typeface="Times New Roman"/>
                <a:cs typeface="Times New Roman"/>
              </a:rPr>
              <a:t>i</a:t>
            </a:r>
            <a:r>
              <a:rPr sz="4400" b="0" spc="-5" dirty="0">
                <a:latin typeface="Times New Roman"/>
                <a:cs typeface="Times New Roman"/>
              </a:rPr>
              <a:t>l</a:t>
            </a:r>
            <a:r>
              <a:rPr sz="4400" b="0" spc="5" dirty="0">
                <a:latin typeface="Times New Roman"/>
                <a:cs typeface="Times New Roman"/>
              </a:rPr>
              <a:t>m</a:t>
            </a:r>
            <a:r>
              <a:rPr sz="4400" b="0" dirty="0">
                <a:latin typeface="Times New Roman"/>
                <a:cs typeface="Times New Roman"/>
              </a:rPr>
              <a:t>s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469" y="1863090"/>
            <a:ext cx="7990840" cy="3656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30480" indent="-342900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74193"/>
              <a:buFont typeface="Lucida Sans Unicode"/>
              <a:buChar char="■"/>
              <a:tabLst>
                <a:tab pos="381000" algn="l"/>
              </a:tabLst>
            </a:pPr>
            <a:r>
              <a:rPr sz="3100" spc="-5" dirty="0">
                <a:latin typeface="Arial MT"/>
                <a:cs typeface="Arial MT"/>
              </a:rPr>
              <a:t>The </a:t>
            </a:r>
            <a:r>
              <a:rPr sz="3100" spc="-10" dirty="0">
                <a:latin typeface="Arial MT"/>
                <a:cs typeface="Arial MT"/>
              </a:rPr>
              <a:t>clinical </a:t>
            </a:r>
            <a:r>
              <a:rPr sz="3100" spc="-5" dirty="0">
                <a:latin typeface="Arial MT"/>
                <a:cs typeface="Arial MT"/>
              </a:rPr>
              <a:t>picture </a:t>
            </a:r>
            <a:r>
              <a:rPr sz="3100" spc="-10" dirty="0">
                <a:latin typeface="Arial MT"/>
                <a:cs typeface="Arial MT"/>
              </a:rPr>
              <a:t>usually </a:t>
            </a:r>
            <a:r>
              <a:rPr sz="3100" spc="-5" dirty="0">
                <a:latin typeface="Arial MT"/>
                <a:cs typeface="Arial MT"/>
              </a:rPr>
              <a:t>refer </a:t>
            </a:r>
            <a:r>
              <a:rPr sz="3100" dirty="0">
                <a:latin typeface="Arial MT"/>
                <a:cs typeface="Arial MT"/>
              </a:rPr>
              <a:t>to </a:t>
            </a:r>
            <a:r>
              <a:rPr sz="3100" spc="-5" dirty="0">
                <a:latin typeface="Arial MT"/>
                <a:cs typeface="Arial MT"/>
              </a:rPr>
              <a:t>the </a:t>
            </a:r>
            <a:r>
              <a:rPr sz="3100" spc="-10" dirty="0">
                <a:latin typeface="Arial MT"/>
                <a:cs typeface="Arial MT"/>
              </a:rPr>
              <a:t>large </a:t>
            </a:r>
            <a:r>
              <a:rPr sz="3100" spc="-85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size</a:t>
            </a:r>
            <a:r>
              <a:rPr sz="3100" spc="-1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of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the</a:t>
            </a:r>
            <a:r>
              <a:rPr sz="3100" spc="-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tumor,</a:t>
            </a:r>
            <a:endParaRPr sz="3100" dirty="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770"/>
              </a:spcBef>
              <a:buClr>
                <a:srgbClr val="990000"/>
              </a:buClr>
              <a:buSzPct val="74193"/>
              <a:buFont typeface="Lucida Sans Unicode"/>
              <a:buChar char="■"/>
              <a:tabLst>
                <a:tab pos="381000" algn="l"/>
              </a:tabLst>
            </a:pPr>
            <a:r>
              <a:rPr sz="3100" spc="-5" dirty="0">
                <a:latin typeface="Arial MT"/>
                <a:cs typeface="Arial MT"/>
              </a:rPr>
              <a:t>There</a:t>
            </a:r>
            <a:r>
              <a:rPr sz="3100" spc="-2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is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palpable</a:t>
            </a:r>
            <a:r>
              <a:rPr sz="3100" spc="-2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abdominal </a:t>
            </a:r>
            <a:r>
              <a:rPr sz="3100" spc="-5" dirty="0">
                <a:latin typeface="Arial MT"/>
                <a:cs typeface="Arial MT"/>
              </a:rPr>
              <a:t>mass.</a:t>
            </a:r>
            <a:endParaRPr sz="3100" dirty="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770"/>
              </a:spcBef>
              <a:buClr>
                <a:srgbClr val="990000"/>
              </a:buClr>
              <a:buSzPct val="74193"/>
              <a:buFont typeface="Lucida Sans Unicode"/>
              <a:buChar char="■"/>
              <a:tabLst>
                <a:tab pos="381000" algn="l"/>
              </a:tabLst>
            </a:pPr>
            <a:r>
              <a:rPr sz="3100" spc="-5" dirty="0">
                <a:latin typeface="Arial MT"/>
                <a:cs typeface="Arial MT"/>
              </a:rPr>
              <a:t>The</a:t>
            </a:r>
            <a:r>
              <a:rPr sz="3100" spc="-2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patient</a:t>
            </a:r>
            <a:r>
              <a:rPr sz="3100" spc="-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presents</a:t>
            </a:r>
            <a:r>
              <a:rPr sz="3100" spc="-2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with</a:t>
            </a:r>
            <a:endParaRPr sz="3100" dirty="0">
              <a:latin typeface="Arial MT"/>
              <a:cs typeface="Arial MT"/>
            </a:endParaRPr>
          </a:p>
          <a:p>
            <a:pPr marL="1181100" lvl="1" indent="-228600">
              <a:lnSpc>
                <a:spcPct val="100000"/>
              </a:lnSpc>
              <a:spcBef>
                <a:spcPts val="700"/>
              </a:spcBef>
              <a:buClr>
                <a:srgbClr val="999900"/>
              </a:buClr>
              <a:buSzPct val="55357"/>
              <a:buFont typeface="Lucida Sans Unicode"/>
              <a:buChar char="■"/>
              <a:tabLst>
                <a:tab pos="1181100" algn="l"/>
              </a:tabLst>
            </a:pPr>
            <a:r>
              <a:rPr sz="2800" b="1" spc="-10" dirty="0">
                <a:latin typeface="Arial"/>
                <a:cs typeface="Arial"/>
              </a:rPr>
              <a:t>Fever,</a:t>
            </a:r>
            <a:endParaRPr sz="2800" dirty="0">
              <a:latin typeface="Arial"/>
              <a:cs typeface="Arial"/>
            </a:endParaRPr>
          </a:p>
          <a:p>
            <a:pPr marL="1181100" lvl="1" indent="-228600">
              <a:lnSpc>
                <a:spcPct val="100000"/>
              </a:lnSpc>
              <a:spcBef>
                <a:spcPts val="700"/>
              </a:spcBef>
              <a:buClr>
                <a:srgbClr val="999900"/>
              </a:buClr>
              <a:buSzPct val="55357"/>
              <a:buFont typeface="Lucida Sans Unicode"/>
              <a:buChar char="■"/>
              <a:tabLst>
                <a:tab pos="1181100" algn="l"/>
              </a:tabLst>
            </a:pPr>
            <a:r>
              <a:rPr sz="2800" b="1" spc="-10" dirty="0">
                <a:latin typeface="Arial"/>
                <a:cs typeface="Arial"/>
              </a:rPr>
              <a:t>Abdominal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pain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and</a:t>
            </a:r>
            <a:endParaRPr sz="2800" dirty="0">
              <a:latin typeface="Arial"/>
              <a:cs typeface="Arial"/>
            </a:endParaRPr>
          </a:p>
          <a:p>
            <a:pPr marL="1181100" lvl="1" indent="-228600">
              <a:lnSpc>
                <a:spcPct val="100000"/>
              </a:lnSpc>
              <a:spcBef>
                <a:spcPts val="690"/>
              </a:spcBef>
              <a:buClr>
                <a:srgbClr val="999900"/>
              </a:buClr>
              <a:buSzPct val="55357"/>
              <a:buFont typeface="Lucida Sans Unicode"/>
              <a:buChar char="■"/>
              <a:tabLst>
                <a:tab pos="1181100" algn="l"/>
              </a:tabLst>
            </a:pPr>
            <a:r>
              <a:rPr sz="2800" b="1" spc="-5" dirty="0">
                <a:latin typeface="Arial"/>
                <a:cs typeface="Arial"/>
              </a:rPr>
              <a:t>Hematuria.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450033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885190"/>
            <a:ext cx="765746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6400" algn="l"/>
              </a:tabLst>
            </a:pPr>
            <a:r>
              <a:rPr sz="4400" b="0" dirty="0">
                <a:latin typeface="Times New Roman"/>
                <a:cs typeface="Times New Roman"/>
              </a:rPr>
              <a:t>C</a:t>
            </a:r>
            <a:r>
              <a:rPr sz="4400" b="0" spc="-5" dirty="0">
                <a:latin typeface="Times New Roman"/>
                <a:cs typeface="Times New Roman"/>
              </a:rPr>
              <a:t>l</a:t>
            </a:r>
            <a:r>
              <a:rPr sz="4400" b="0" spc="5" dirty="0">
                <a:latin typeface="Times New Roman"/>
                <a:cs typeface="Times New Roman"/>
              </a:rPr>
              <a:t>i</a:t>
            </a:r>
            <a:r>
              <a:rPr sz="4400" b="0" dirty="0">
                <a:latin typeface="Times New Roman"/>
                <a:cs typeface="Times New Roman"/>
              </a:rPr>
              <a:t>n</a:t>
            </a:r>
            <a:r>
              <a:rPr sz="4400" b="0" spc="-5" dirty="0">
                <a:latin typeface="Times New Roman"/>
                <a:cs typeface="Times New Roman"/>
              </a:rPr>
              <a:t>i</a:t>
            </a:r>
            <a:r>
              <a:rPr sz="4400" b="0" dirty="0">
                <a:latin typeface="Times New Roman"/>
                <a:cs typeface="Times New Roman"/>
              </a:rPr>
              <a:t>c</a:t>
            </a:r>
            <a:r>
              <a:rPr sz="4400" b="0" spc="-10" dirty="0">
                <a:latin typeface="Times New Roman"/>
                <a:cs typeface="Times New Roman"/>
              </a:rPr>
              <a:t>a</a:t>
            </a:r>
            <a:r>
              <a:rPr sz="4400" b="0" dirty="0">
                <a:latin typeface="Times New Roman"/>
                <a:cs typeface="Times New Roman"/>
              </a:rPr>
              <a:t>l</a:t>
            </a:r>
            <a:r>
              <a:rPr sz="4400" b="0" spc="-5" dirty="0">
                <a:latin typeface="Times New Roman"/>
                <a:cs typeface="Times New Roman"/>
              </a:rPr>
              <a:t> </a:t>
            </a:r>
            <a:r>
              <a:rPr sz="4400" b="0" dirty="0">
                <a:latin typeface="Times New Roman"/>
                <a:cs typeface="Times New Roman"/>
              </a:rPr>
              <a:t>p</a:t>
            </a:r>
            <a:r>
              <a:rPr sz="4400" b="0" spc="-5" dirty="0">
                <a:latin typeface="Times New Roman"/>
                <a:cs typeface="Times New Roman"/>
              </a:rPr>
              <a:t>i</a:t>
            </a:r>
            <a:r>
              <a:rPr sz="4400" b="0" dirty="0">
                <a:latin typeface="Times New Roman"/>
                <a:cs typeface="Times New Roman"/>
              </a:rPr>
              <a:t>c</a:t>
            </a:r>
            <a:r>
              <a:rPr sz="4400" b="0" spc="-5" dirty="0">
                <a:latin typeface="Times New Roman"/>
                <a:cs typeface="Times New Roman"/>
              </a:rPr>
              <a:t>t</a:t>
            </a:r>
            <a:r>
              <a:rPr sz="4400" b="0" dirty="0">
                <a:latin typeface="Times New Roman"/>
                <a:cs typeface="Times New Roman"/>
              </a:rPr>
              <a:t>u</a:t>
            </a:r>
            <a:r>
              <a:rPr sz="4400" b="0" spc="-5" dirty="0">
                <a:latin typeface="Times New Roman"/>
                <a:cs typeface="Times New Roman"/>
              </a:rPr>
              <a:t>r</a:t>
            </a:r>
            <a:r>
              <a:rPr sz="4400" b="0" dirty="0">
                <a:latin typeface="Times New Roman"/>
                <a:cs typeface="Times New Roman"/>
              </a:rPr>
              <a:t>e of	</a:t>
            </a:r>
            <a:r>
              <a:rPr sz="4400" b="0" spc="-5" dirty="0">
                <a:latin typeface="Times New Roman"/>
                <a:cs typeface="Times New Roman"/>
              </a:rPr>
              <a:t>W</a:t>
            </a:r>
            <a:r>
              <a:rPr sz="4400" b="0" spc="5" dirty="0">
                <a:latin typeface="Times New Roman"/>
                <a:cs typeface="Times New Roman"/>
              </a:rPr>
              <a:t>i</a:t>
            </a:r>
            <a:r>
              <a:rPr sz="4400" b="0" spc="-5" dirty="0">
                <a:latin typeface="Times New Roman"/>
                <a:cs typeface="Times New Roman"/>
              </a:rPr>
              <a:t>l</a:t>
            </a:r>
            <a:r>
              <a:rPr sz="4400" b="0" spc="5" dirty="0">
                <a:latin typeface="Times New Roman"/>
                <a:cs typeface="Times New Roman"/>
              </a:rPr>
              <a:t>m</a:t>
            </a:r>
            <a:r>
              <a:rPr sz="4400" b="0" dirty="0">
                <a:latin typeface="Times New Roman"/>
                <a:cs typeface="Times New Roman"/>
              </a:rPr>
              <a:t>s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3669" y="2222500"/>
            <a:ext cx="6462395" cy="211074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70"/>
              </a:spcBef>
              <a:buClr>
                <a:srgbClr val="990000"/>
              </a:buClr>
              <a:buSzPct val="74193"/>
              <a:buFont typeface="Lucida Sans Unicode"/>
              <a:buChar char="■"/>
              <a:tabLst>
                <a:tab pos="381000" algn="l"/>
              </a:tabLst>
            </a:pPr>
            <a:r>
              <a:rPr sz="3100" spc="-5" dirty="0">
                <a:latin typeface="Arial MT"/>
                <a:cs typeface="Arial MT"/>
              </a:rPr>
              <a:t>The</a:t>
            </a:r>
            <a:r>
              <a:rPr sz="3100" spc="-1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prognosis </a:t>
            </a:r>
            <a:r>
              <a:rPr sz="3100" spc="-5" dirty="0">
                <a:latin typeface="Arial MT"/>
                <a:cs typeface="Arial MT"/>
              </a:rPr>
              <a:t>is</a:t>
            </a:r>
            <a:r>
              <a:rPr sz="3100" spc="-10" dirty="0">
                <a:latin typeface="Arial MT"/>
                <a:cs typeface="Arial MT"/>
              </a:rPr>
              <a:t> good</a:t>
            </a:r>
            <a:r>
              <a:rPr sz="3100" spc="-1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and</a:t>
            </a:r>
            <a:endParaRPr sz="3100" dirty="0">
              <a:latin typeface="Arial MT"/>
              <a:cs typeface="Arial MT"/>
            </a:endParaRPr>
          </a:p>
          <a:p>
            <a:pPr marL="381000" marR="30480" indent="-342900">
              <a:lnSpc>
                <a:spcPct val="100000"/>
              </a:lnSpc>
              <a:spcBef>
                <a:spcPts val="770"/>
              </a:spcBef>
              <a:buClr>
                <a:srgbClr val="990000"/>
              </a:buClr>
              <a:buSzPct val="74193"/>
              <a:buFont typeface="Lucida Sans Unicode"/>
              <a:buChar char="■"/>
              <a:tabLst>
                <a:tab pos="381000" algn="l"/>
              </a:tabLst>
            </a:pPr>
            <a:r>
              <a:rPr sz="3100" spc="-10" dirty="0">
                <a:latin typeface="Arial MT"/>
                <a:cs typeface="Arial MT"/>
              </a:rPr>
              <a:t>Excellent </a:t>
            </a:r>
            <a:r>
              <a:rPr sz="3100" spc="-5" dirty="0">
                <a:latin typeface="Arial MT"/>
                <a:cs typeface="Arial MT"/>
              </a:rPr>
              <a:t>results are </a:t>
            </a:r>
            <a:r>
              <a:rPr sz="3100" spc="-10" dirty="0">
                <a:latin typeface="Arial MT"/>
                <a:cs typeface="Arial MT"/>
              </a:rPr>
              <a:t>obtained </a:t>
            </a:r>
            <a:r>
              <a:rPr sz="3100" spc="-5" dirty="0">
                <a:latin typeface="Arial MT"/>
                <a:cs typeface="Arial MT"/>
              </a:rPr>
              <a:t>after </a:t>
            </a:r>
            <a:r>
              <a:rPr sz="3100" spc="-85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combination</a:t>
            </a:r>
            <a:r>
              <a:rPr sz="3100" spc="-1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of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nephrectomy</a:t>
            </a:r>
            <a:r>
              <a:rPr sz="3100" spc="-5" dirty="0">
                <a:latin typeface="Arial MT"/>
                <a:cs typeface="Arial MT"/>
              </a:rPr>
              <a:t> and 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chemotherapy.</a:t>
            </a:r>
            <a:endParaRPr sz="31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56322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3336</Words>
  <Application>Microsoft Office PowerPoint</Application>
  <PresentationFormat>On-screen Show (4:3)</PresentationFormat>
  <Paragraphs>773</Paragraphs>
  <Slides>108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8" baseType="lpstr">
      <vt:lpstr>Arial</vt:lpstr>
      <vt:lpstr>Arial MT</vt:lpstr>
      <vt:lpstr>Calibri</vt:lpstr>
      <vt:lpstr>Carlito</vt:lpstr>
      <vt:lpstr>Georgia</vt:lpstr>
      <vt:lpstr>Lucida Sans Unicode</vt:lpstr>
      <vt:lpstr>Microsoft Sans Serif</vt:lpstr>
      <vt:lpstr>Times New Roman</vt:lpstr>
      <vt:lpstr>Wingdings</vt:lpstr>
      <vt:lpstr>Office Theme</vt:lpstr>
      <vt:lpstr>PowerPoint Presentation</vt:lpstr>
      <vt:lpstr>Renal failure</vt:lpstr>
      <vt:lpstr>Pathophysiology of Renal Failure</vt:lpstr>
      <vt:lpstr>Acute renal failure</vt:lpstr>
      <vt:lpstr>Causes of Acute Renal Failure</vt:lpstr>
      <vt:lpstr>Causes of Acute Renal Failure</vt:lpstr>
      <vt:lpstr>Symptoms of acute renal Failure</vt:lpstr>
      <vt:lpstr>Treatment of acute renal failure</vt:lpstr>
      <vt:lpstr>Chronic renal failure</vt:lpstr>
      <vt:lpstr>Causes of chronic renal failure</vt:lpstr>
      <vt:lpstr>Symptoms of chronic renal failure</vt:lpstr>
      <vt:lpstr>Manifestations of chronic renal failure</vt:lpstr>
      <vt:lpstr>Treatment of chronic renal failure</vt:lpstr>
      <vt:lpstr>Disorders of the bladder and urethera</vt:lpstr>
      <vt:lpstr>Aminoglycoside antibiotics and  nephrotoxicity</vt:lpstr>
      <vt:lpstr>Dialysis</vt:lpstr>
      <vt:lpstr>PowerPoint Presentation</vt:lpstr>
      <vt:lpstr>Definition</vt:lpstr>
      <vt:lpstr>Types HUS</vt:lpstr>
      <vt:lpstr>CLASSIFICATION OF HUS / TTP ACCORDING  TO ETIOPATHOGENESIS</vt:lpstr>
      <vt:lpstr>ETIOPATHOGENESIS</vt:lpstr>
      <vt:lpstr>PowerPoint Presentation</vt:lpstr>
      <vt:lpstr>CONTI..</vt:lpstr>
      <vt:lpstr>Atypical/Non-Diarrhea Related HUS</vt:lpstr>
      <vt:lpstr>Other infections associated with HUS</vt:lpstr>
      <vt:lpstr>CONTI…</vt:lpstr>
      <vt:lpstr>CONTI..</vt:lpstr>
      <vt:lpstr>CONTI…</vt:lpstr>
      <vt:lpstr>CLINICAL FEATURES</vt:lpstr>
      <vt:lpstr>CONTI..</vt:lpstr>
      <vt:lpstr>INVESTIGATIONS</vt:lpstr>
      <vt:lpstr>Investigations to Identify Cause</vt:lpstr>
      <vt:lpstr>Conti..</vt:lpstr>
      <vt:lpstr>Diagnosis</vt:lpstr>
      <vt:lpstr>Cont…</vt:lpstr>
      <vt:lpstr>MANAGEMENT</vt:lpstr>
      <vt:lpstr>Supportive Therapy</vt:lpstr>
      <vt:lpstr>CONTI..</vt:lpstr>
      <vt:lpstr>Antibiotics</vt:lpstr>
      <vt:lpstr>Plasma Therapy</vt:lpstr>
      <vt:lpstr>Miscellaneous</vt:lpstr>
      <vt:lpstr>CONTI..</vt:lpstr>
      <vt:lpstr>Prognosis</vt:lpstr>
      <vt:lpstr>KEY MESSAGES</vt:lpstr>
      <vt:lpstr>PowerPoint Presentation</vt:lpstr>
      <vt:lpstr>Definition</vt:lpstr>
      <vt:lpstr>PowerPoint Presentation</vt:lpstr>
      <vt:lpstr>Classification</vt:lpstr>
      <vt:lpstr>Primary causes</vt:lpstr>
      <vt:lpstr>Secondary causes</vt:lpstr>
      <vt:lpstr>PowerPoint Presentation</vt:lpstr>
      <vt:lpstr>Nephron</vt:lpstr>
      <vt:lpstr>Normal glomerulus</vt:lpstr>
      <vt:lpstr>Pathophysiology of proteinuria</vt:lpstr>
      <vt:lpstr>Pathophysiology of proteinuria</vt:lpstr>
      <vt:lpstr>Hypoalbunemia</vt:lpstr>
      <vt:lpstr>Pathogenesis of edema</vt:lpstr>
      <vt:lpstr>Metabolic consequences of proteinuria</vt:lpstr>
      <vt:lpstr>Proposed explanations of Infection in NS</vt:lpstr>
      <vt:lpstr>Hypperlipedemia</vt:lpstr>
      <vt:lpstr>Hypercoagulability</vt:lpstr>
      <vt:lpstr>Hypocalcemia</vt:lpstr>
      <vt:lpstr>Hypovolemia</vt:lpstr>
      <vt:lpstr>FUNCTIONAL CONSEQUENCE OF URINARY  LOSS OF PLASMA PROTEIN</vt:lpstr>
      <vt:lpstr>Symptoms and signs</vt:lpstr>
      <vt:lpstr>Symptoms and signs</vt:lpstr>
      <vt:lpstr>Symptoms and signs</vt:lpstr>
      <vt:lpstr>Differential Diagnosis</vt:lpstr>
      <vt:lpstr>Workup</vt:lpstr>
      <vt:lpstr>IMPORTANT DEFINITIONS</vt:lpstr>
      <vt:lpstr>Management</vt:lpstr>
      <vt:lpstr>Management</vt:lpstr>
      <vt:lpstr>Management</vt:lpstr>
      <vt:lpstr>Management</vt:lpstr>
      <vt:lpstr>Medication Summary</vt:lpstr>
      <vt:lpstr>Tumor of kidney  and urinary tract</vt:lpstr>
      <vt:lpstr>PowerPoint Presentation</vt:lpstr>
      <vt:lpstr>I- renal cell carcinoma</vt:lpstr>
      <vt:lpstr>I- renal cell carcinoma</vt:lpstr>
      <vt:lpstr>I- renal cell carcinoma</vt:lpstr>
      <vt:lpstr>A- Clear cell carcinoma</vt:lpstr>
      <vt:lpstr>A- Clear cell carcinoma</vt:lpstr>
      <vt:lpstr>B- Papillary Renal Cell Carcinoma</vt:lpstr>
      <vt:lpstr>B- Papillary Renal Cell Carcinoma</vt:lpstr>
      <vt:lpstr>C-Chromophobe renal carcinoma</vt:lpstr>
      <vt:lpstr>Morphology of renal carcinoma</vt:lpstr>
      <vt:lpstr>Morphology of renal carcinoma</vt:lpstr>
      <vt:lpstr>..…Morphology of renal cancer</vt:lpstr>
      <vt:lpstr>… Morphology</vt:lpstr>
      <vt:lpstr>… Morphology</vt:lpstr>
      <vt:lpstr>PowerPoint Presentation</vt:lpstr>
      <vt:lpstr>Clinical features of renal cell carcinoma</vt:lpstr>
      <vt:lpstr>)II- Wilms tumor (nephroblastoma</vt:lpstr>
      <vt:lpstr>(II- Wilms tumor (nephroblastoma</vt:lpstr>
      <vt:lpstr>Morphology of Wilms tumor</vt:lpstr>
      <vt:lpstr>Morphology of Wilms</vt:lpstr>
      <vt:lpstr>Morphology of Wilms</vt:lpstr>
      <vt:lpstr>Clinical picture of Wilms</vt:lpstr>
      <vt:lpstr>Clinical picture of Wilms</vt:lpstr>
      <vt:lpstr>PowerPoint Presentation</vt:lpstr>
      <vt:lpstr>II- tumor of urinary bladder</vt:lpstr>
      <vt:lpstr>Morphology of bladder cancer</vt:lpstr>
      <vt:lpstr>Morphology of bladder cancer</vt:lpstr>
      <vt:lpstr>Morphology of bladder cancer</vt:lpstr>
      <vt:lpstr>Morphology of bladder cancer</vt:lpstr>
      <vt:lpstr>Clinical picture of bladder cancer</vt:lpstr>
      <vt:lpstr>III Neoplasm Of  Collecting System</vt:lpstr>
      <vt:lpstr>III- neoplasm of collecting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JACKSON</dc:creator>
  <cp:lastModifiedBy>User</cp:lastModifiedBy>
  <cp:revision>7</cp:revision>
  <dcterms:created xsi:type="dcterms:W3CDTF">2021-08-06T23:08:00Z</dcterms:created>
  <dcterms:modified xsi:type="dcterms:W3CDTF">2021-08-11T20:27:35Z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2014-01-15T00:00:00Z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2021-08-06T00:00:00Z</vt:filetime>
  </property>
</Properties>
</file>