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ink/ink1.xml" ContentType="application/inkml+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5-06T17:27:48.2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0 1439</inkml:trace>
  <inkml:trace contextRef="#ctx0" brushRef="#br0" timeOffset="530">0 1439</inkml:trace>
  <inkml:trace contextRef="#ctx0" brushRef="#br0" timeOffset="110557">12502 0</inkml:trace>
  <inkml:trace contextRef="#ctx0" brushRef="#br0" timeOffset="136984">18132 7491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80A2C-BB9A-4E3F-8859-54E63105BBFE}" type="datetimeFigureOut">
              <a:rPr lang="en-US" smtClean="0"/>
              <a:t>6/24/2021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BB559-4931-4B4B-A8D1-D0ED1EFAEA9E}" type="slidenum">
              <a:rPr lang="en-US" smtClean="0"/>
              <a:t>‹#›</a:t>
            </a:fld>
            <a:endParaRPr lang="en-US"/>
          </a:p>
        </p:txBody>
      </p:sp>
    </p:spTree>
    <p:extLst>
      <p:ext uri="{BB962C8B-B14F-4D97-AF65-F5344CB8AC3E}">
        <p14:creationId xmlns:p14="http://schemas.microsoft.com/office/powerpoint/2010/main" val="1616931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6656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853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577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0686796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1D35FCD-EF8B-4FE4-992D-DF67FE2573FC}" type="slidenum">
              <a:rPr lang="en-GB"/>
              <a:pPr/>
              <a:t>166</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2813" y="4343400"/>
            <a:ext cx="5032375" cy="4114800"/>
          </a:xfrm>
          <a:noFill/>
          <a:ln/>
        </p:spPr>
        <p:txBody>
          <a:bodyPr/>
          <a:lstStyle/>
          <a:p>
            <a:pPr eaLnBrk="1" hangingPunct="1"/>
            <a:r>
              <a:rPr lang="en-US" sz="1600" smtClean="0">
                <a:latin typeface="Arial" pitchFamily="34" charset="0"/>
              </a:rPr>
              <a:t>Changes in pulmonary arteries in COPD patients. There is dysfunction of endothelial cells (reduced vasodilator release), intimal thickening, hyperplasia of smooth muscle and infiltration with inflammatory cells, predominantly macrophages and CD8+ lymphocytes. </a:t>
            </a:r>
          </a:p>
        </p:txBody>
      </p:sp>
    </p:spTree>
    <p:extLst>
      <p:ext uri="{BB962C8B-B14F-4D97-AF65-F5344CB8AC3E}">
        <p14:creationId xmlns:p14="http://schemas.microsoft.com/office/powerpoint/2010/main" val="34700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6667C1A-E22A-4881-BF3C-C439482129EA}" type="slidenum">
              <a:rPr lang="en-GB"/>
              <a:pPr/>
              <a:t>167</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7653757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8B31F22-C857-45CD-9B7B-888BF09E3B21}" type="slidenum">
              <a:rPr lang="en-GB"/>
              <a:pPr/>
              <a:t>168</a:t>
            </a:fld>
            <a:endParaRPr lang="en-GB"/>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2813" y="4343400"/>
            <a:ext cx="5032375" cy="4114800"/>
          </a:xfrm>
          <a:noFill/>
          <a:ln/>
        </p:spPr>
        <p:txBody>
          <a:bodyPr/>
          <a:lstStyle/>
          <a:p>
            <a:pPr eaLnBrk="1" hangingPunct="1"/>
            <a:r>
              <a:rPr lang="en-US" altLang="ja-JP" sz="1600" smtClean="0">
                <a:latin typeface="Arial" pitchFamily="34" charset="0"/>
              </a:rPr>
              <a:t>A diagnosis of COPD should be considered in any patient who has cough, sputum production, or dyspnea and/or a history of exposure to risk factors.  The diagnosis is confirmed by spirometry.  </a:t>
            </a:r>
          </a:p>
          <a:p>
            <a:pPr eaLnBrk="1" hangingPunct="1"/>
            <a:r>
              <a:rPr lang="en-US" altLang="ja-JP" sz="1600" smtClean="0">
                <a:latin typeface="Arial" pitchFamily="34" charset="0"/>
              </a:rPr>
              <a:t>To help identify individuals earlier in the course of disease, spirometry should be performed for patients who have chronic cough and sputum production even if they do not have dyspnea.  </a:t>
            </a:r>
          </a:p>
          <a:p>
            <a:pPr eaLnBrk="1" hangingPunct="1"/>
            <a:r>
              <a:rPr lang="en-US" altLang="ja-JP" sz="1600" smtClean="0">
                <a:latin typeface="Arial" pitchFamily="34" charset="0"/>
              </a:rPr>
              <a:t>Spirometry is the best way to diagnose COPD and to monitor its progression and health care workers to care for COPD patients should have assess to spirometry.  </a:t>
            </a:r>
          </a:p>
        </p:txBody>
      </p:sp>
    </p:spTree>
    <p:extLst>
      <p:ext uri="{BB962C8B-B14F-4D97-AF65-F5344CB8AC3E}">
        <p14:creationId xmlns:p14="http://schemas.microsoft.com/office/powerpoint/2010/main" val="23524201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13BEE8C-ABE1-4E56-88A2-2CC5580D05B5}" type="slidenum">
              <a:rPr lang="en-GB"/>
              <a:pPr/>
              <a:t>169</a:t>
            </a:fld>
            <a:endParaRPr lang="en-GB"/>
          </a:p>
        </p:txBody>
      </p:sp>
      <p:sp>
        <p:nvSpPr>
          <p:cNvPr id="56323" name="Rectangle 2"/>
          <p:cNvSpPr>
            <a:spLocks noGrp="1" noRot="1" noChangeAspect="1" noChangeArrowheads="1" noTextEdit="1"/>
          </p:cNvSpPr>
          <p:nvPr>
            <p:ph type="sldImg"/>
          </p:nvPr>
        </p:nvSpPr>
        <p:spPr>
          <a:xfrm>
            <a:off x="1144588" y="685800"/>
            <a:ext cx="4572000" cy="3429000"/>
          </a:xfrm>
          <a:ln/>
        </p:spPr>
      </p:sp>
      <p:sp>
        <p:nvSpPr>
          <p:cNvPr id="56324" name="Rectangle 3"/>
          <p:cNvSpPr>
            <a:spLocks noGrp="1" noChangeArrowheads="1"/>
          </p:cNvSpPr>
          <p:nvPr>
            <p:ph type="body" idx="1"/>
          </p:nvPr>
        </p:nvSpPr>
        <p:spPr>
          <a:noFill/>
          <a:ln/>
        </p:spPr>
        <p:txBody>
          <a:bodyPr/>
          <a:lstStyle/>
          <a:p>
            <a:pPr eaLnBrk="1" hangingPunct="1"/>
            <a:endParaRPr lang="ja-JP" altLang="en-US" smtClean="0">
              <a:latin typeface="Arial" pitchFamily="34" charset="0"/>
            </a:endParaRPr>
          </a:p>
        </p:txBody>
      </p:sp>
    </p:spTree>
    <p:extLst>
      <p:ext uri="{BB962C8B-B14F-4D97-AF65-F5344CB8AC3E}">
        <p14:creationId xmlns:p14="http://schemas.microsoft.com/office/powerpoint/2010/main" val="339469796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1D7143D-4C4E-408F-8D3F-2736CB75F063}" type="slidenum">
              <a:rPr lang="en-GB"/>
              <a:pPr/>
              <a:t>171</a:t>
            </a:fld>
            <a:endParaRPr lang="en-GB"/>
          </a:p>
        </p:txBody>
      </p:sp>
      <p:sp>
        <p:nvSpPr>
          <p:cNvPr id="57347" name="Rectangle 2"/>
          <p:cNvSpPr>
            <a:spLocks noGrp="1" noRot="1" noChangeAspect="1" noChangeArrowheads="1" noTextEdit="1"/>
          </p:cNvSpPr>
          <p:nvPr>
            <p:ph type="sldImg"/>
          </p:nvPr>
        </p:nvSpPr>
        <p:spPr>
          <a:xfrm>
            <a:off x="1111250" y="654050"/>
            <a:ext cx="4651375" cy="3487738"/>
          </a:xfrm>
          <a:ln/>
        </p:spPr>
      </p:sp>
      <p:sp>
        <p:nvSpPr>
          <p:cNvPr id="57348" name="Rectangle 3"/>
          <p:cNvSpPr>
            <a:spLocks noGrp="1" noChangeArrowheads="1"/>
          </p:cNvSpPr>
          <p:nvPr>
            <p:ph type="body" idx="1"/>
          </p:nvPr>
        </p:nvSpPr>
        <p:spPr>
          <a:xfrm>
            <a:off x="922338" y="4359275"/>
            <a:ext cx="5030787" cy="4070350"/>
          </a:xfrm>
          <a:noFill/>
          <a:ln/>
        </p:spPr>
        <p:txBody>
          <a:bodyPr/>
          <a:lstStyle/>
          <a:p>
            <a:pPr eaLnBrk="1" hangingPunct="1"/>
            <a:endParaRPr lang="nl-BE" sz="2000" smtClean="0">
              <a:latin typeface="Arial" pitchFamily="34" charset="0"/>
            </a:endParaRPr>
          </a:p>
        </p:txBody>
      </p:sp>
    </p:spTree>
    <p:extLst>
      <p:ext uri="{BB962C8B-B14F-4D97-AF65-F5344CB8AC3E}">
        <p14:creationId xmlns:p14="http://schemas.microsoft.com/office/powerpoint/2010/main" val="156921817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5161B69-B627-4199-A915-9E5BF6A61411}" type="slidenum">
              <a:rPr lang="en-GB"/>
              <a:pPr/>
              <a:t>172</a:t>
            </a:fld>
            <a:endParaRPr lang="en-GB"/>
          </a:p>
        </p:txBody>
      </p:sp>
      <p:sp>
        <p:nvSpPr>
          <p:cNvPr id="58371" name="Rectangle 2"/>
          <p:cNvSpPr>
            <a:spLocks noGrp="1" noRot="1" noChangeAspect="1" noChangeArrowheads="1" noTextEdit="1"/>
          </p:cNvSpPr>
          <p:nvPr>
            <p:ph type="sldImg"/>
          </p:nvPr>
        </p:nvSpPr>
        <p:spPr>
          <a:xfrm>
            <a:off x="1111250" y="654050"/>
            <a:ext cx="4651375" cy="3487738"/>
          </a:xfrm>
          <a:ln/>
        </p:spPr>
      </p:sp>
      <p:sp>
        <p:nvSpPr>
          <p:cNvPr id="58372" name="Rectangle 3"/>
          <p:cNvSpPr>
            <a:spLocks noGrp="1" noChangeArrowheads="1"/>
          </p:cNvSpPr>
          <p:nvPr>
            <p:ph type="body" idx="1"/>
          </p:nvPr>
        </p:nvSpPr>
        <p:spPr>
          <a:xfrm>
            <a:off x="922338" y="4359275"/>
            <a:ext cx="5030787" cy="4070350"/>
          </a:xfrm>
          <a:noFill/>
          <a:ln/>
        </p:spPr>
        <p:txBody>
          <a:bodyPr/>
          <a:lstStyle/>
          <a:p>
            <a:pPr eaLnBrk="1" hangingPunct="1"/>
            <a:endParaRPr lang="nl-BE" sz="2000" smtClean="0">
              <a:latin typeface="Arial" pitchFamily="34" charset="0"/>
            </a:endParaRPr>
          </a:p>
        </p:txBody>
      </p:sp>
    </p:spTree>
    <p:extLst>
      <p:ext uri="{BB962C8B-B14F-4D97-AF65-F5344CB8AC3E}">
        <p14:creationId xmlns:p14="http://schemas.microsoft.com/office/powerpoint/2010/main" val="30773507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3B1C2BA-2649-4EBF-83D3-F47966B46D7A}" type="slidenum">
              <a:rPr lang="en-GB"/>
              <a:pPr/>
              <a:t>175</a:t>
            </a:fld>
            <a:endParaRPr lang="en-GB"/>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1991914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4451DC5-C793-41FE-8520-13FAA61F7DCC}" type="slidenum">
              <a:rPr lang="en-GB"/>
              <a:pPr/>
              <a:t>176</a:t>
            </a:fld>
            <a:endParaRPr lang="en-GB"/>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787106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11BF7D2-75DF-4598-86FF-61EFBD5D8880}" type="slidenum">
              <a:rPr lang="en-GB"/>
              <a:pPr/>
              <a:t>177</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1645355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87EE960-0987-4E92-81CA-5B9192BD3E43}" type="slidenum">
              <a:rPr lang="en-GB"/>
              <a:pPr/>
              <a:t>178</a:t>
            </a:fld>
            <a:endParaRPr lang="en-GB"/>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7110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054100" y="460375"/>
            <a:ext cx="4584700" cy="3438525"/>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684213" y="4281488"/>
            <a:ext cx="5473700" cy="4127500"/>
          </a:xfrm>
          <a:prstGeom prst="rect">
            <a:avLst/>
          </a:prstGeom>
          <a:solidFill>
            <a:srgbClr val="FFFFFF"/>
          </a:solidFill>
          <a:ln>
            <a:solidFill>
              <a:srgbClr val="000000"/>
            </a:solidFill>
            <a:miter lim="800000"/>
            <a:headEnd/>
            <a:tailEnd/>
          </a:ln>
        </p:spPr>
        <p:txBody>
          <a:bodyPr lIns="89650" tIns="44825" rIns="89650" bIns="44825"/>
          <a:lstStyle/>
          <a:p>
            <a:pPr marL="111125" indent="-111125"/>
            <a:r>
              <a:rPr lang="en-US" smtClean="0"/>
              <a:t>COPD is characterized by intermittent AECB associated with worsening symptoms and lung function.</a:t>
            </a:r>
          </a:p>
          <a:p>
            <a:pPr marL="111125" indent="-111125"/>
            <a:r>
              <a:rPr lang="en-US" smtClean="0"/>
              <a:t>The three classes of pathogens that infect the lower respiratory tract—gram-positive and gram-negative bacteria, viruses, and atypical bacteria—are a major etiologic factor in AECB. The relative contribution of these different classes of pathogens may change depending on the severity of the underlying disease.</a:t>
            </a:r>
          </a:p>
          <a:p>
            <a:pPr marL="111125" indent="-111125"/>
            <a:r>
              <a:rPr lang="en-US" smtClean="0"/>
              <a:t>Predominant bacterial species isolated from sputum of those with AECB are nontypeable </a:t>
            </a:r>
            <a:r>
              <a:rPr lang="en-US" i="1" smtClean="0"/>
              <a:t>Haemophilus influenzae</a:t>
            </a:r>
            <a:r>
              <a:rPr lang="en-US" smtClean="0"/>
              <a:t>, </a:t>
            </a:r>
            <a:r>
              <a:rPr lang="en-US" i="1" smtClean="0"/>
              <a:t>Moraxella catarrhalis</a:t>
            </a:r>
            <a:r>
              <a:rPr lang="en-US" smtClean="0"/>
              <a:t>, and </a:t>
            </a:r>
            <a:r>
              <a:rPr lang="en-US" i="1" smtClean="0"/>
              <a:t>Streptococcus pneumoniae</a:t>
            </a:r>
            <a:r>
              <a:rPr lang="en-US" smtClean="0"/>
              <a:t>. Whether these organisms represent true infection or simply colonization of the lower airway is a subject of controversy.</a:t>
            </a:r>
          </a:p>
          <a:p>
            <a:pPr marL="111125" indent="-111125"/>
            <a:r>
              <a:rPr lang="en-US" smtClean="0"/>
              <a:t>Also controversial is the role of viral pathogens as a cause of acute exacerbations. Although 30% to 40% of exacerbations are caused by viruses, this may be an underestimation because of the difficulty in isolating and identifying these viruses.</a:t>
            </a:r>
          </a:p>
          <a:p>
            <a:pPr marL="111125" indent="-111125"/>
            <a:endParaRPr lang="en-US" smtClean="0">
              <a:cs typeface="Times" pitchFamily="18" charset="0"/>
            </a:endParaRPr>
          </a:p>
          <a:p>
            <a:pPr marL="111125" indent="-111125">
              <a:spcBef>
                <a:spcPct val="0"/>
              </a:spcBef>
            </a:pPr>
            <a:r>
              <a:rPr lang="en-US" sz="1000" smtClean="0">
                <a:cs typeface="Times" pitchFamily="18" charset="0"/>
              </a:rPr>
              <a:t>	Sethi S. Infectious etiology of acute exacerbations of chronic bronchitis. </a:t>
            </a:r>
            <a:r>
              <a:rPr lang="en-US" sz="1000" i="1" smtClean="0">
                <a:cs typeface="Times" pitchFamily="18" charset="0"/>
              </a:rPr>
              <a:t>Chest</a:t>
            </a:r>
            <a:r>
              <a:rPr lang="en-US" sz="1000" smtClean="0">
                <a:cs typeface="Times" pitchFamily="18" charset="0"/>
              </a:rPr>
              <a:t>.</a:t>
            </a:r>
          </a:p>
          <a:p>
            <a:pPr marL="111125" indent="-111125">
              <a:spcBef>
                <a:spcPct val="0"/>
              </a:spcBef>
            </a:pPr>
            <a:r>
              <a:rPr lang="en-US" sz="1000" smtClean="0">
                <a:cs typeface="Times" pitchFamily="18" charset="0"/>
              </a:rPr>
              <a:t>	2000;117(suppl):380S-385S.</a:t>
            </a:r>
          </a:p>
          <a:p>
            <a:pPr marL="111125" indent="-111125"/>
            <a:endParaRPr lang="en-US" smtClean="0"/>
          </a:p>
        </p:txBody>
      </p:sp>
    </p:spTree>
    <p:extLst>
      <p:ext uri="{BB962C8B-B14F-4D97-AF65-F5344CB8AC3E}">
        <p14:creationId xmlns:p14="http://schemas.microsoft.com/office/powerpoint/2010/main" val="192403217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B2DE816-0810-4069-9799-3651A5CBE4EB}" type="slidenum">
              <a:rPr lang="en-GB"/>
              <a:pPr/>
              <a:t>179</a:t>
            </a:fld>
            <a:endParaRPr lang="en-GB"/>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5988" y="4343400"/>
            <a:ext cx="5026025" cy="4114800"/>
          </a:xfrm>
          <a:noFill/>
          <a:ln/>
        </p:spPr>
        <p:txBody>
          <a:bodyPr/>
          <a:lstStyle/>
          <a:p>
            <a:pPr eaLnBrk="1" hangingPunct="1"/>
            <a:r>
              <a:rPr lang="en-US" sz="1600" smtClean="0">
                <a:latin typeface="Arial" pitchFamily="34" charset="0"/>
              </a:rPr>
              <a:t>This provides a summary of the recommended treatment at each stage of COPD.  </a:t>
            </a:r>
          </a:p>
        </p:txBody>
      </p:sp>
    </p:spTree>
    <p:extLst>
      <p:ext uri="{BB962C8B-B14F-4D97-AF65-F5344CB8AC3E}">
        <p14:creationId xmlns:p14="http://schemas.microsoft.com/office/powerpoint/2010/main" val="427530869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a:lstStyle/>
          <a:p>
            <a:fld id="{D467140B-3894-4D76-ADCD-74513E608B82}" type="slidenum">
              <a:rPr lang="en-US"/>
              <a:pPr/>
              <a:t>182</a:t>
            </a:fld>
            <a:endParaRPr lang="en-US"/>
          </a:p>
        </p:txBody>
      </p:sp>
      <p:sp>
        <p:nvSpPr>
          <p:cNvPr id="39939"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326549320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C06FF22E-D2B6-4C0C-9DBA-0E4F8AFFE68E}" type="slidenum">
              <a:rPr lang="en-US"/>
              <a:pPr/>
              <a:t>190</a:t>
            </a:fld>
            <a:endParaRPr lang="en-US"/>
          </a:p>
        </p:txBody>
      </p:sp>
      <p:sp>
        <p:nvSpPr>
          <p:cNvPr id="40963"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17235076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a:lstStyle/>
          <a:p>
            <a:fld id="{79407EA3-ED92-4E22-9702-395F056D7B91}" type="slidenum">
              <a:rPr lang="en-US"/>
              <a:pPr/>
              <a:t>191</a:t>
            </a:fld>
            <a:endParaRPr lang="en-US"/>
          </a:p>
        </p:txBody>
      </p:sp>
      <p:sp>
        <p:nvSpPr>
          <p:cNvPr id="41987"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23402310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a:lstStyle/>
          <a:p>
            <a:fld id="{38199722-9C49-4941-99FE-62A08B44930E}" type="slidenum">
              <a:rPr lang="en-US"/>
              <a:pPr/>
              <a:t>192</a:t>
            </a:fld>
            <a:endParaRPr lang="en-US"/>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67742913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a:lstStyle/>
          <a:p>
            <a:fld id="{9E73FDF3-6F64-4254-889A-45F02CD67B4C}" type="slidenum">
              <a:rPr lang="en-US"/>
              <a:pPr/>
              <a:t>193</a:t>
            </a:fld>
            <a:endParaRPr 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167228404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a:lstStyle/>
          <a:p>
            <a:fld id="{F896FFC7-E40D-4030-AFC1-5030788632D2}" type="slidenum">
              <a:rPr lang="en-US"/>
              <a:pPr/>
              <a:t>194</a:t>
            </a:fld>
            <a:endParaRPr lang="en-US"/>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70950969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09F9C071-4DAE-4FF6-AC2C-2984CB7F96FB}" type="slidenum">
              <a:rPr lang="en-US"/>
              <a:pPr/>
              <a:t>195</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363084004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a:lstStyle/>
          <a:p>
            <a:fld id="{25C80DD6-F831-4315-8B7E-F60F2B5C609A}" type="slidenum">
              <a:rPr lang="en-US"/>
              <a:pPr/>
              <a:t>196</a:t>
            </a:fld>
            <a:endParaRPr 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281309435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2E5E8D8E-D6F9-4461-A40F-5D6CFF61BCB4}" type="slidenum">
              <a:rPr lang="en-US"/>
              <a:pPr/>
              <a:t>197</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2928545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782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08888495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a:lstStyle/>
          <a:p>
            <a:fld id="{79762519-C3AE-46DD-906A-006E73C6663B}" type="slidenum">
              <a:rPr lang="en-US"/>
              <a:pPr/>
              <a:t>198</a:t>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266324461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A7929C9A-10F5-4087-B40E-B868C41D23D1}" type="slidenum">
              <a:rPr lang="en-US"/>
              <a:pPr/>
              <a:t>199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340432894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a:lstStyle/>
          <a:p>
            <a:fld id="{362B406B-8B9D-456E-A905-71D626BF325B}" type="slidenum">
              <a:rPr lang="en-US"/>
              <a:pPr/>
              <a:t>200</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15274638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BF12F1D9-FDDF-48A9-A16C-487A9DB7BAAB}" type="slidenum">
              <a:rPr lang="en-US"/>
              <a:pPr/>
              <a:t>201</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spcBef>
                <a:spcPct val="0"/>
              </a:spcBef>
            </a:pPr>
            <a:endParaRPr lang="en-CA" smtClean="0"/>
          </a:p>
        </p:txBody>
      </p:sp>
    </p:spTree>
    <p:extLst>
      <p:ext uri="{BB962C8B-B14F-4D97-AF65-F5344CB8AC3E}">
        <p14:creationId xmlns:p14="http://schemas.microsoft.com/office/powerpoint/2010/main" val="19881955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69039FD-0CB6-4997-A9C5-D8283C3A2023}" type="slidenum">
              <a:rPr lang="en-GB"/>
              <a:pPr/>
              <a:t>206</a:t>
            </a:fld>
            <a:endParaRPr lang="en-GB"/>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22542662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CB0FB12-2DF4-42E3-94E7-BE17576722A8}" type="slidenum">
              <a:rPr lang="en-GB"/>
              <a:pPr/>
              <a:t>207</a:t>
            </a:fld>
            <a:endParaRPr lang="en-GB"/>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203436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p>
        </p:txBody>
      </p:sp>
      <p:sp>
        <p:nvSpPr>
          <p:cNvPr id="46084" name="Slide Number Placeholder 3"/>
          <p:cNvSpPr>
            <a:spLocks noGrp="1"/>
          </p:cNvSpPr>
          <p:nvPr>
            <p:ph type="sldNum" sz="quarter" idx="5"/>
          </p:nvPr>
        </p:nvSpPr>
        <p:spPr>
          <a:noFill/>
        </p:spPr>
        <p:txBody>
          <a:bodyPr/>
          <a:lstStyle/>
          <a:p>
            <a:fld id="{D2F0AD38-3958-481D-935E-69D0CF31913D}" type="slidenum">
              <a:rPr lang="en-GB"/>
              <a:pPr/>
              <a:t>208</a:t>
            </a:fld>
            <a:endParaRPr lang="en-GB"/>
          </a:p>
        </p:txBody>
      </p:sp>
    </p:spTree>
    <p:extLst>
      <p:ext uri="{BB962C8B-B14F-4D97-AF65-F5344CB8AC3E}">
        <p14:creationId xmlns:p14="http://schemas.microsoft.com/office/powerpoint/2010/main" val="111181114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fld id="{9039BF4F-84F8-4ACD-BE04-3C7A92076AD0}" type="slidenum">
              <a:rPr lang="en-GB"/>
              <a:pPr/>
              <a:t>209</a:t>
            </a:fld>
            <a:endParaRPr lang="en-GB"/>
          </a:p>
        </p:txBody>
      </p:sp>
    </p:spTree>
    <p:extLst>
      <p:ext uri="{BB962C8B-B14F-4D97-AF65-F5344CB8AC3E}">
        <p14:creationId xmlns:p14="http://schemas.microsoft.com/office/powerpoint/2010/main" val="111072933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C99D5C6-1DBD-421C-8C4D-F09F77FE9788}" type="slidenum">
              <a:rPr lang="en-GB"/>
              <a:pPr/>
              <a:t>211</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28025394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4FEC37E7-05EB-47FC-96B6-66DD4A73D0B6}" type="slidenum">
              <a:rPr lang="en-GB"/>
              <a:pPr/>
              <a:t>212</a:t>
            </a:fld>
            <a:endParaRPr lang="en-GB"/>
          </a:p>
        </p:txBody>
      </p:sp>
    </p:spTree>
    <p:extLst>
      <p:ext uri="{BB962C8B-B14F-4D97-AF65-F5344CB8AC3E}">
        <p14:creationId xmlns:p14="http://schemas.microsoft.com/office/powerpoint/2010/main" val="383435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885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79531789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64DAD1C-DC63-4569-ACC0-F2AE5A3C7269}" type="slidenum">
              <a:rPr lang="en-GB"/>
              <a:pPr/>
              <a:t>213</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332328435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DC3EFE1-61C3-43CB-BF67-D79311FC08BB}" type="slidenum">
              <a:rPr lang="en-GB"/>
              <a:pPr/>
              <a:t>216</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330548424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1D3113A-7C62-4A91-8784-31B271CDDBDD}" type="slidenum">
              <a:rPr lang="en-GB"/>
              <a:pPr/>
              <a:t>218</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356943861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0CB11432-2F2A-4493-80A8-0181275C0A28}" type="slidenum">
              <a:rPr lang="en-GB"/>
              <a:pPr/>
              <a:t>220</a:t>
            </a:fld>
            <a:endParaRPr lang="en-GB"/>
          </a:p>
        </p:txBody>
      </p:sp>
    </p:spTree>
    <p:extLst>
      <p:ext uri="{BB962C8B-B14F-4D97-AF65-F5344CB8AC3E}">
        <p14:creationId xmlns:p14="http://schemas.microsoft.com/office/powerpoint/2010/main" val="170774001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smtClean="0"/>
          </a:p>
        </p:txBody>
      </p:sp>
      <p:sp>
        <p:nvSpPr>
          <p:cNvPr id="54276" name="Slide Number Placeholder 3"/>
          <p:cNvSpPr>
            <a:spLocks noGrp="1"/>
          </p:cNvSpPr>
          <p:nvPr>
            <p:ph type="sldNum" sz="quarter" idx="5"/>
          </p:nvPr>
        </p:nvSpPr>
        <p:spPr>
          <a:noFill/>
        </p:spPr>
        <p:txBody>
          <a:bodyPr/>
          <a:lstStyle/>
          <a:p>
            <a:fld id="{CC32FF1C-937C-4AC6-B65D-FB7BD1B22B1B}" type="slidenum">
              <a:rPr lang="en-GB"/>
              <a:pPr/>
              <a:t>221</a:t>
            </a:fld>
            <a:endParaRPr lang="en-GB"/>
          </a:p>
        </p:txBody>
      </p:sp>
    </p:spTree>
    <p:extLst>
      <p:ext uri="{BB962C8B-B14F-4D97-AF65-F5344CB8AC3E}">
        <p14:creationId xmlns:p14="http://schemas.microsoft.com/office/powerpoint/2010/main" val="254228716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D0F21C0B-3BDA-4D5D-BAEA-A5022CAE92AF}" type="slidenum">
              <a:rPr lang="en-GB"/>
              <a:pPr/>
              <a:t>222</a:t>
            </a:fld>
            <a:endParaRPr lang="en-GB"/>
          </a:p>
        </p:txBody>
      </p:sp>
    </p:spTree>
    <p:extLst>
      <p:ext uri="{BB962C8B-B14F-4D97-AF65-F5344CB8AC3E}">
        <p14:creationId xmlns:p14="http://schemas.microsoft.com/office/powerpoint/2010/main" val="140105948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023984D-85D7-40EB-8428-7210BAC16F7F}" type="slidenum">
              <a:rPr lang="en-GB"/>
              <a:pPr/>
              <a:t>223</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147800059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791BFB0-3C85-4755-A35A-86CD600FF153}" type="slidenum">
              <a:rPr lang="en-GB"/>
              <a:pPr/>
              <a:t>224</a:t>
            </a:fld>
            <a:endParaRPr lang="en-GB"/>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375931963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AC5504-43FE-4D16-AFFC-5D22DF36ED6F}" type="slidenum">
              <a:rPr lang="en-GB"/>
              <a:pPr/>
              <a:t>226</a:t>
            </a:fld>
            <a:endParaRPr lang="en-GB"/>
          </a:p>
        </p:txBody>
      </p:sp>
      <p:sp>
        <p:nvSpPr>
          <p:cNvPr id="58371" name="Rectangle 2"/>
          <p:cNvSpPr>
            <a:spLocks noGrp="1" noRot="1" noChangeAspect="1" noChangeArrowheads="1" noTextEdit="1"/>
          </p:cNvSpPr>
          <p:nvPr>
            <p:ph type="sldImg"/>
          </p:nvPr>
        </p:nvSpPr>
        <p:spPr>
          <a:xfrm>
            <a:off x="1150938" y="692150"/>
            <a:ext cx="4556125" cy="3416300"/>
          </a:xfrm>
          <a:ln w="12700"/>
        </p:spPr>
      </p:sp>
      <p:sp>
        <p:nvSpPr>
          <p:cNvPr id="58372" name="Rectangle 3"/>
          <p:cNvSpPr>
            <a:spLocks noGrp="1" noChangeArrowheads="1"/>
          </p:cNvSpPr>
          <p:nvPr>
            <p:ph type="body" idx="1"/>
          </p:nvPr>
        </p:nvSpPr>
        <p:spPr>
          <a:xfrm>
            <a:off x="882650" y="4338638"/>
            <a:ext cx="5076825" cy="4106862"/>
          </a:xfrm>
          <a:noFill/>
          <a:ln/>
        </p:spPr>
        <p:txBody>
          <a:bodyPr lIns="90487" tIns="44450" rIns="90487" bIns="44450"/>
          <a:lstStyle/>
          <a:p>
            <a:pPr eaLnBrk="1" hangingPunct="1"/>
            <a:endParaRPr lang="nl-BE" smtClean="0"/>
          </a:p>
        </p:txBody>
      </p:sp>
    </p:spTree>
    <p:extLst>
      <p:ext uri="{BB962C8B-B14F-4D97-AF65-F5344CB8AC3E}">
        <p14:creationId xmlns:p14="http://schemas.microsoft.com/office/powerpoint/2010/main" val="166609947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D223532-50A5-4EEA-B762-49400B658738}" type="slidenum">
              <a:rPr lang="en-GB"/>
              <a:pPr/>
              <a:t>227</a:t>
            </a:fld>
            <a:endParaRPr lang="en-GB"/>
          </a:p>
        </p:txBody>
      </p:sp>
      <p:sp>
        <p:nvSpPr>
          <p:cNvPr id="59395" name="Rectangle 2"/>
          <p:cNvSpPr>
            <a:spLocks noGrp="1" noRot="1" noChangeAspect="1" noChangeArrowheads="1" noTextEdit="1"/>
          </p:cNvSpPr>
          <p:nvPr>
            <p:ph type="sldImg"/>
          </p:nvPr>
        </p:nvSpPr>
        <p:spPr>
          <a:xfrm>
            <a:off x="1150938" y="692150"/>
            <a:ext cx="4556125" cy="3416300"/>
          </a:xfrm>
          <a:ln w="12700"/>
        </p:spPr>
      </p:sp>
      <p:sp>
        <p:nvSpPr>
          <p:cNvPr id="59396" name="Rectangle 3"/>
          <p:cNvSpPr>
            <a:spLocks noGrp="1" noChangeArrowheads="1"/>
          </p:cNvSpPr>
          <p:nvPr>
            <p:ph type="body" idx="1"/>
          </p:nvPr>
        </p:nvSpPr>
        <p:spPr>
          <a:xfrm>
            <a:off x="882650" y="4338638"/>
            <a:ext cx="5076825" cy="4106862"/>
          </a:xfrm>
          <a:noFill/>
          <a:ln/>
        </p:spPr>
        <p:txBody>
          <a:bodyPr lIns="90487" tIns="44450" rIns="90487" bIns="44450"/>
          <a:lstStyle/>
          <a:p>
            <a:pPr eaLnBrk="1" hangingPunct="1"/>
            <a:endParaRPr lang="nl-BE" smtClean="0"/>
          </a:p>
        </p:txBody>
      </p:sp>
    </p:spTree>
    <p:extLst>
      <p:ext uri="{BB962C8B-B14F-4D97-AF65-F5344CB8AC3E}">
        <p14:creationId xmlns:p14="http://schemas.microsoft.com/office/powerpoint/2010/main" val="2490445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987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7569101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46CA6F0-62EF-46A0-9019-6E33DA665297}" type="slidenum">
              <a:rPr lang="en-GB"/>
              <a:pPr/>
              <a:t>228</a:t>
            </a:fld>
            <a:endParaRPr lang="en-GB"/>
          </a:p>
        </p:txBody>
      </p:sp>
      <p:sp>
        <p:nvSpPr>
          <p:cNvPr id="60419" name="Rectangle 2"/>
          <p:cNvSpPr>
            <a:spLocks noGrp="1" noRot="1" noChangeAspect="1" noChangeArrowheads="1" noTextEdit="1"/>
          </p:cNvSpPr>
          <p:nvPr>
            <p:ph type="sldImg"/>
          </p:nvPr>
        </p:nvSpPr>
        <p:spPr>
          <a:xfrm>
            <a:off x="1149350" y="684213"/>
            <a:ext cx="4573588" cy="3430587"/>
          </a:xfrm>
          <a:ln/>
        </p:spPr>
      </p:sp>
      <p:sp>
        <p:nvSpPr>
          <p:cNvPr id="60420" name="Rectangle 3"/>
          <p:cNvSpPr>
            <a:spLocks noGrp="1" noChangeArrowheads="1"/>
          </p:cNvSpPr>
          <p:nvPr>
            <p:ph type="body" idx="1"/>
          </p:nvPr>
        </p:nvSpPr>
        <p:spPr>
          <a:xfrm>
            <a:off x="912813" y="4343400"/>
            <a:ext cx="5032375" cy="4116388"/>
          </a:xfrm>
          <a:noFill/>
          <a:ln/>
        </p:spPr>
        <p:txBody>
          <a:bodyPr lIns="92875" tIns="46437" rIns="92875" bIns="46437"/>
          <a:lstStyle/>
          <a:p>
            <a:pPr eaLnBrk="1" hangingPunct="1"/>
            <a:endParaRPr lang="en-ZA" smtClean="0"/>
          </a:p>
        </p:txBody>
      </p:sp>
    </p:spTree>
    <p:extLst>
      <p:ext uri="{BB962C8B-B14F-4D97-AF65-F5344CB8AC3E}">
        <p14:creationId xmlns:p14="http://schemas.microsoft.com/office/powerpoint/2010/main" val="254485093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26EC5832-7AC9-4FCC-97B3-E6AD45E74062}" type="slidenum">
              <a:rPr lang="en-GB"/>
              <a:pPr/>
              <a:t>229</a:t>
            </a:fld>
            <a:endParaRPr lang="en-GB"/>
          </a:p>
        </p:txBody>
      </p:sp>
    </p:spTree>
    <p:extLst>
      <p:ext uri="{BB962C8B-B14F-4D97-AF65-F5344CB8AC3E}">
        <p14:creationId xmlns:p14="http://schemas.microsoft.com/office/powerpoint/2010/main" val="354929525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38BB5E5A-22E5-4349-AC2E-032062FFEA1F}" type="slidenum">
              <a:rPr lang="en-GB"/>
              <a:pPr/>
              <a:t>230</a:t>
            </a:fld>
            <a:endParaRPr lang="en-GB"/>
          </a:p>
        </p:txBody>
      </p:sp>
    </p:spTree>
    <p:extLst>
      <p:ext uri="{BB962C8B-B14F-4D97-AF65-F5344CB8AC3E}">
        <p14:creationId xmlns:p14="http://schemas.microsoft.com/office/powerpoint/2010/main" val="112239134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Slide Number Placeholder 3"/>
          <p:cNvSpPr>
            <a:spLocks noGrp="1"/>
          </p:cNvSpPr>
          <p:nvPr>
            <p:ph type="sldNum" sz="quarter" idx="5"/>
          </p:nvPr>
        </p:nvSpPr>
        <p:spPr>
          <a:noFill/>
        </p:spPr>
        <p:txBody>
          <a:bodyPr/>
          <a:lstStyle/>
          <a:p>
            <a:fld id="{685BEB3D-82D4-4799-A6C7-68C66790A3E0}" type="slidenum">
              <a:rPr lang="en-GB"/>
              <a:pPr/>
              <a:t>231</a:t>
            </a:fld>
            <a:endParaRPr lang="en-GB"/>
          </a:p>
        </p:txBody>
      </p:sp>
    </p:spTree>
    <p:extLst>
      <p:ext uri="{BB962C8B-B14F-4D97-AF65-F5344CB8AC3E}">
        <p14:creationId xmlns:p14="http://schemas.microsoft.com/office/powerpoint/2010/main" val="317265095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9283F2C6-33F7-4BEC-9D3A-0B496AD50047}" type="slidenum">
              <a:rPr lang="en-GB"/>
              <a:pPr/>
              <a:t>232</a:t>
            </a:fld>
            <a:endParaRPr lang="en-GB"/>
          </a:p>
        </p:txBody>
      </p:sp>
    </p:spTree>
    <p:extLst>
      <p:ext uri="{BB962C8B-B14F-4D97-AF65-F5344CB8AC3E}">
        <p14:creationId xmlns:p14="http://schemas.microsoft.com/office/powerpoint/2010/main" val="76936888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ED1A011-AC11-46A5-B345-6323220A40C3}" type="slidenum">
              <a:rPr lang="en-GB"/>
              <a:pPr/>
              <a:t>233</a:t>
            </a:fld>
            <a:endParaRPr lang="en-GB"/>
          </a:p>
        </p:txBody>
      </p:sp>
      <p:sp>
        <p:nvSpPr>
          <p:cNvPr id="65539" name="Rectangle 2"/>
          <p:cNvSpPr>
            <a:spLocks noGrp="1" noRot="1" noChangeAspect="1" noChangeArrowheads="1" noTextEdit="1"/>
          </p:cNvSpPr>
          <p:nvPr>
            <p:ph type="sldImg"/>
          </p:nvPr>
        </p:nvSpPr>
        <p:spPr>
          <a:xfrm>
            <a:off x="1150938" y="692150"/>
            <a:ext cx="4556125" cy="3416300"/>
          </a:xfrm>
          <a:ln w="12700"/>
        </p:spPr>
      </p:sp>
      <p:sp>
        <p:nvSpPr>
          <p:cNvPr id="65540" name="Rectangle 3"/>
          <p:cNvSpPr>
            <a:spLocks noGrp="1" noChangeArrowheads="1"/>
          </p:cNvSpPr>
          <p:nvPr>
            <p:ph type="body" idx="1"/>
          </p:nvPr>
        </p:nvSpPr>
        <p:spPr>
          <a:xfrm>
            <a:off x="882650" y="4338638"/>
            <a:ext cx="5076825" cy="4106862"/>
          </a:xfrm>
          <a:noFill/>
          <a:ln/>
        </p:spPr>
        <p:txBody>
          <a:bodyPr lIns="90487" tIns="44450" rIns="90487" bIns="44450"/>
          <a:lstStyle/>
          <a:p>
            <a:pPr eaLnBrk="1" hangingPunct="1"/>
            <a:endParaRPr lang="nl-BE" smtClean="0"/>
          </a:p>
        </p:txBody>
      </p:sp>
    </p:spTree>
    <p:extLst>
      <p:ext uri="{BB962C8B-B14F-4D97-AF65-F5344CB8AC3E}">
        <p14:creationId xmlns:p14="http://schemas.microsoft.com/office/powerpoint/2010/main" val="180097916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5AB6B1F-6FBA-4891-8523-2808EAEA2882}" type="slidenum">
              <a:rPr lang="en-GB"/>
              <a:pPr/>
              <a:t>234</a:t>
            </a:fld>
            <a:endParaRPr lang="en-GB"/>
          </a:p>
        </p:txBody>
      </p:sp>
      <p:sp>
        <p:nvSpPr>
          <p:cNvPr id="66563" name="Rectangle 2"/>
          <p:cNvSpPr>
            <a:spLocks noGrp="1" noRot="1" noChangeAspect="1" noChangeArrowheads="1" noTextEdit="1"/>
          </p:cNvSpPr>
          <p:nvPr>
            <p:ph type="sldImg"/>
          </p:nvPr>
        </p:nvSpPr>
        <p:spPr>
          <a:xfrm>
            <a:off x="1150938" y="692150"/>
            <a:ext cx="4556125" cy="3416300"/>
          </a:xfrm>
          <a:ln w="12700"/>
        </p:spPr>
      </p:sp>
      <p:sp>
        <p:nvSpPr>
          <p:cNvPr id="66564" name="Rectangle 3"/>
          <p:cNvSpPr>
            <a:spLocks noGrp="1" noChangeArrowheads="1"/>
          </p:cNvSpPr>
          <p:nvPr>
            <p:ph type="body" idx="1"/>
          </p:nvPr>
        </p:nvSpPr>
        <p:spPr>
          <a:xfrm>
            <a:off x="882650" y="4338638"/>
            <a:ext cx="5076825" cy="4106862"/>
          </a:xfrm>
          <a:noFill/>
          <a:ln/>
        </p:spPr>
        <p:txBody>
          <a:bodyPr lIns="90487" tIns="44450" rIns="90487" bIns="44450"/>
          <a:lstStyle/>
          <a:p>
            <a:pPr eaLnBrk="1" hangingPunct="1"/>
            <a:endParaRPr lang="nl-BE" smtClean="0"/>
          </a:p>
        </p:txBody>
      </p:sp>
    </p:spTree>
    <p:extLst>
      <p:ext uri="{BB962C8B-B14F-4D97-AF65-F5344CB8AC3E}">
        <p14:creationId xmlns:p14="http://schemas.microsoft.com/office/powerpoint/2010/main" val="151636576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B97621B3-40A5-42F1-95CF-BC298B30B831}" type="slidenum">
              <a:rPr lang="en-GB"/>
              <a:pPr/>
              <a:t>235</a:t>
            </a:fld>
            <a:endParaRPr lang="en-GB"/>
          </a:p>
        </p:txBody>
      </p:sp>
    </p:spTree>
    <p:extLst>
      <p:ext uri="{BB962C8B-B14F-4D97-AF65-F5344CB8AC3E}">
        <p14:creationId xmlns:p14="http://schemas.microsoft.com/office/powerpoint/2010/main" val="283710732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69039FD-0CB6-4997-A9C5-D8283C3A2023}" type="slidenum">
              <a:rPr lang="en-GB"/>
              <a:pPr/>
              <a:t>236</a:t>
            </a:fld>
            <a:endParaRPr lang="en-GB"/>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16938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089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059283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192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63922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294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648306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397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35232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499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4812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6758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567010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601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91086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704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436911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806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38515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8909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902692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011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363802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113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5461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216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03602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318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59484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421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99674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523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74983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6861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443779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625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49334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728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76723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830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78935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9933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922062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035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606175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137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721398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240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129299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342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1463208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445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260012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547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35752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6963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444926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649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80182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752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19771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854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258689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0957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9676301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059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20583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161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37523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264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164144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27125" y="687388"/>
            <a:ext cx="4589463" cy="3441700"/>
          </a:xfrm>
          <a:prstGeom prst="rect">
            <a:avLst/>
          </a:prstGeom>
          <a:solidFill>
            <a:srgbClr val="FFFFFF"/>
          </a:solidFill>
          <a:ln>
            <a:solidFill>
              <a:srgbClr val="000000"/>
            </a:solidFill>
            <a:miter lim="800000"/>
            <a:headEnd/>
            <a:tailEnd/>
          </a:ln>
        </p:spPr>
      </p:sp>
      <p:sp>
        <p:nvSpPr>
          <p:cNvPr id="113667" name="Rectangle 3"/>
          <p:cNvSpPr>
            <a:spLocks noGrp="1" noChangeArrowheads="1"/>
          </p:cNvSpPr>
          <p:nvPr>
            <p:ph type="body" idx="1"/>
          </p:nvPr>
        </p:nvSpPr>
        <p:spPr bwMode="auto">
          <a:xfrm>
            <a:off x="912813" y="4357688"/>
            <a:ext cx="5016500" cy="4129087"/>
          </a:xfrm>
          <a:prstGeom prst="rect">
            <a:avLst/>
          </a:prstGeom>
          <a:solidFill>
            <a:srgbClr val="FFFFFF"/>
          </a:solidFill>
          <a:ln>
            <a:solidFill>
              <a:srgbClr val="000000"/>
            </a:solidFill>
            <a:miter lim="800000"/>
            <a:headEnd/>
            <a:tailEnd/>
          </a:ln>
        </p:spPr>
        <p:txBody>
          <a:bodyPr/>
          <a:lstStyle/>
          <a:p>
            <a:r>
              <a:rPr lang="en-US" smtClean="0"/>
              <a:t>thorax.rx.bronchusCA11.necrose.ddabces tbc</a:t>
            </a:r>
          </a:p>
        </p:txBody>
      </p:sp>
    </p:spTree>
    <p:extLst>
      <p:ext uri="{BB962C8B-B14F-4D97-AF65-F5344CB8AC3E}">
        <p14:creationId xmlns:p14="http://schemas.microsoft.com/office/powerpoint/2010/main" val="3974439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469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571743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571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1462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065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92436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6739"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732404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117763"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161493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0724" name="Slide Number Placeholder 3"/>
          <p:cNvSpPr>
            <a:spLocks noGrp="1"/>
          </p:cNvSpPr>
          <p:nvPr>
            <p:ph type="sldNum" sz="quarter" idx="5"/>
          </p:nvPr>
        </p:nvSpPr>
        <p:spPr bwMode="auto">
          <a:noFill/>
          <a:ln>
            <a:miter lim="800000"/>
            <a:headEnd/>
            <a:tailEnd/>
          </a:ln>
        </p:spPr>
        <p:txBody>
          <a:bodyPr/>
          <a:lstStyle/>
          <a:p>
            <a:fld id="{0391942E-AC65-413E-9A2E-6A6741F2F0E8}" type="slidenum">
              <a:rPr lang="en-GB"/>
              <a:pPr/>
              <a:t>61</a:t>
            </a:fld>
            <a:endParaRPr lang="en-GB"/>
          </a:p>
        </p:txBody>
      </p:sp>
    </p:spTree>
    <p:extLst>
      <p:ext uri="{BB962C8B-B14F-4D97-AF65-F5344CB8AC3E}">
        <p14:creationId xmlns:p14="http://schemas.microsoft.com/office/powerpoint/2010/main" val="30526492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1748" name="Slide Number Placeholder 3"/>
          <p:cNvSpPr>
            <a:spLocks noGrp="1"/>
          </p:cNvSpPr>
          <p:nvPr>
            <p:ph type="sldNum" sz="quarter" idx="5"/>
          </p:nvPr>
        </p:nvSpPr>
        <p:spPr bwMode="auto">
          <a:noFill/>
          <a:ln>
            <a:miter lim="800000"/>
            <a:headEnd/>
            <a:tailEnd/>
          </a:ln>
        </p:spPr>
        <p:txBody>
          <a:bodyPr/>
          <a:lstStyle/>
          <a:p>
            <a:fld id="{7224272D-6146-4C69-B7C7-36A07883C618}" type="slidenum">
              <a:rPr lang="en-GB"/>
              <a:pPr/>
              <a:t>62</a:t>
            </a:fld>
            <a:endParaRPr lang="en-GB"/>
          </a:p>
        </p:txBody>
      </p:sp>
    </p:spTree>
    <p:extLst>
      <p:ext uri="{BB962C8B-B14F-4D97-AF65-F5344CB8AC3E}">
        <p14:creationId xmlns:p14="http://schemas.microsoft.com/office/powerpoint/2010/main" val="5907109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2772" name="Slide Number Placeholder 3"/>
          <p:cNvSpPr>
            <a:spLocks noGrp="1"/>
          </p:cNvSpPr>
          <p:nvPr>
            <p:ph type="sldNum" sz="quarter" idx="5"/>
          </p:nvPr>
        </p:nvSpPr>
        <p:spPr bwMode="auto">
          <a:noFill/>
          <a:ln>
            <a:miter lim="800000"/>
            <a:headEnd/>
            <a:tailEnd/>
          </a:ln>
        </p:spPr>
        <p:txBody>
          <a:bodyPr/>
          <a:lstStyle/>
          <a:p>
            <a:fld id="{81C027B8-120F-4604-B52A-A1D199E0D762}" type="slidenum">
              <a:rPr lang="en-GB"/>
              <a:pPr/>
              <a:t>63</a:t>
            </a:fld>
            <a:endParaRPr lang="en-GB"/>
          </a:p>
        </p:txBody>
      </p:sp>
    </p:spTree>
    <p:extLst>
      <p:ext uri="{BB962C8B-B14F-4D97-AF65-F5344CB8AC3E}">
        <p14:creationId xmlns:p14="http://schemas.microsoft.com/office/powerpoint/2010/main" val="3414341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3796" name="Slide Number Placeholder 3"/>
          <p:cNvSpPr>
            <a:spLocks noGrp="1"/>
          </p:cNvSpPr>
          <p:nvPr>
            <p:ph type="sldNum" sz="quarter" idx="5"/>
          </p:nvPr>
        </p:nvSpPr>
        <p:spPr bwMode="auto">
          <a:noFill/>
          <a:ln>
            <a:miter lim="800000"/>
            <a:headEnd/>
            <a:tailEnd/>
          </a:ln>
        </p:spPr>
        <p:txBody>
          <a:bodyPr/>
          <a:lstStyle/>
          <a:p>
            <a:fld id="{5A51A702-A98E-40D4-8B39-B873E5E1E8F1}" type="slidenum">
              <a:rPr lang="en-GB"/>
              <a:pPr/>
              <a:t>64</a:t>
            </a:fld>
            <a:endParaRPr lang="en-GB"/>
          </a:p>
        </p:txBody>
      </p:sp>
    </p:spTree>
    <p:extLst>
      <p:ext uri="{BB962C8B-B14F-4D97-AF65-F5344CB8AC3E}">
        <p14:creationId xmlns:p14="http://schemas.microsoft.com/office/powerpoint/2010/main" val="6024422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4820" name="Slide Number Placeholder 3"/>
          <p:cNvSpPr>
            <a:spLocks noGrp="1"/>
          </p:cNvSpPr>
          <p:nvPr>
            <p:ph type="sldNum" sz="quarter" idx="5"/>
          </p:nvPr>
        </p:nvSpPr>
        <p:spPr bwMode="auto">
          <a:noFill/>
          <a:ln>
            <a:miter lim="800000"/>
            <a:headEnd/>
            <a:tailEnd/>
          </a:ln>
        </p:spPr>
        <p:txBody>
          <a:bodyPr/>
          <a:lstStyle/>
          <a:p>
            <a:fld id="{DA862C79-985E-47D6-959F-40BB651913C8}" type="slidenum">
              <a:rPr lang="en-GB"/>
              <a:pPr/>
              <a:t>65</a:t>
            </a:fld>
            <a:endParaRPr lang="en-GB"/>
          </a:p>
        </p:txBody>
      </p:sp>
    </p:spTree>
    <p:extLst>
      <p:ext uri="{BB962C8B-B14F-4D97-AF65-F5344CB8AC3E}">
        <p14:creationId xmlns:p14="http://schemas.microsoft.com/office/powerpoint/2010/main" val="29382681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6868" name="Slide Number Placeholder 3"/>
          <p:cNvSpPr>
            <a:spLocks noGrp="1"/>
          </p:cNvSpPr>
          <p:nvPr>
            <p:ph type="sldNum" sz="quarter" idx="5"/>
          </p:nvPr>
        </p:nvSpPr>
        <p:spPr bwMode="auto">
          <a:noFill/>
          <a:ln>
            <a:miter lim="800000"/>
            <a:headEnd/>
            <a:tailEnd/>
          </a:ln>
        </p:spPr>
        <p:txBody>
          <a:bodyPr/>
          <a:lstStyle/>
          <a:p>
            <a:fld id="{F1B033C8-F185-44E4-AD5D-05CE3D5D61A5}" type="slidenum">
              <a:rPr lang="en-GB"/>
              <a:pPr/>
              <a:t>66</a:t>
            </a:fld>
            <a:endParaRPr lang="en-GB"/>
          </a:p>
        </p:txBody>
      </p:sp>
    </p:spTree>
    <p:extLst>
      <p:ext uri="{BB962C8B-B14F-4D97-AF65-F5344CB8AC3E}">
        <p14:creationId xmlns:p14="http://schemas.microsoft.com/office/powerpoint/2010/main" val="3644304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7892" name="Slide Number Placeholder 3"/>
          <p:cNvSpPr>
            <a:spLocks noGrp="1"/>
          </p:cNvSpPr>
          <p:nvPr>
            <p:ph type="sldNum" sz="quarter" idx="5"/>
          </p:nvPr>
        </p:nvSpPr>
        <p:spPr bwMode="auto">
          <a:noFill/>
          <a:ln>
            <a:miter lim="800000"/>
            <a:headEnd/>
            <a:tailEnd/>
          </a:ln>
        </p:spPr>
        <p:txBody>
          <a:bodyPr/>
          <a:lstStyle/>
          <a:p>
            <a:fld id="{62EA8839-DA51-4EC2-8245-F11AE286ADE5}" type="slidenum">
              <a:rPr lang="en-GB"/>
              <a:pPr/>
              <a:t>67</a:t>
            </a:fld>
            <a:endParaRPr lang="en-GB"/>
          </a:p>
        </p:txBody>
      </p:sp>
    </p:spTree>
    <p:extLst>
      <p:ext uri="{BB962C8B-B14F-4D97-AF65-F5344CB8AC3E}">
        <p14:creationId xmlns:p14="http://schemas.microsoft.com/office/powerpoint/2010/main" val="19143233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8916" name="Slide Number Placeholder 3"/>
          <p:cNvSpPr>
            <a:spLocks noGrp="1"/>
          </p:cNvSpPr>
          <p:nvPr>
            <p:ph type="sldNum" sz="quarter" idx="5"/>
          </p:nvPr>
        </p:nvSpPr>
        <p:spPr bwMode="auto">
          <a:noFill/>
          <a:ln>
            <a:miter lim="800000"/>
            <a:headEnd/>
            <a:tailEnd/>
          </a:ln>
        </p:spPr>
        <p:txBody>
          <a:bodyPr/>
          <a:lstStyle/>
          <a:p>
            <a:fld id="{4950ED29-9BE0-4105-8607-17C6E5E3AF7F}" type="slidenum">
              <a:rPr lang="en-GB"/>
              <a:pPr/>
              <a:t>68</a:t>
            </a:fld>
            <a:endParaRPr lang="en-GB"/>
          </a:p>
        </p:txBody>
      </p:sp>
    </p:spTree>
    <p:extLst>
      <p:ext uri="{BB962C8B-B14F-4D97-AF65-F5344CB8AC3E}">
        <p14:creationId xmlns:p14="http://schemas.microsoft.com/office/powerpoint/2010/main" val="537631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049338" y="458788"/>
            <a:ext cx="4589462" cy="3441700"/>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684213" y="4281488"/>
            <a:ext cx="5546725" cy="4127500"/>
          </a:xfrm>
          <a:prstGeom prst="rect">
            <a:avLst/>
          </a:prstGeom>
          <a:solidFill>
            <a:srgbClr val="FFFFFF"/>
          </a:solidFill>
          <a:ln>
            <a:solidFill>
              <a:srgbClr val="000000"/>
            </a:solidFill>
            <a:miter lim="800000"/>
            <a:headEnd/>
            <a:tailEnd/>
          </a:ln>
        </p:spPr>
        <p:txBody>
          <a:bodyPr lIns="89995" tIns="44998" rIns="89995" bIns="44998"/>
          <a:lstStyle/>
          <a:p>
            <a:pPr marL="111125" indent="-111125">
              <a:tabLst>
                <a:tab pos="238125" algn="l"/>
              </a:tabLst>
            </a:pPr>
            <a:r>
              <a:rPr lang="en-US" smtClean="0"/>
              <a:t>Respiratory viruses are common pathogens in acute bronchitis.</a:t>
            </a:r>
            <a:r>
              <a:rPr lang="en-US" baseline="30000" smtClean="0"/>
              <a:t>1</a:t>
            </a:r>
            <a:r>
              <a:rPr lang="en-US" smtClean="0"/>
              <a:t> Cough is caused by all major respiratory viruses and is a localizing symptom of the respiratory tract associated with infection with influenza virus in 75% to 93% of cases, with adenovirus in 45% to 90%, with RVs in 32% to 60%, and with coronavirus in 10% to 15%.</a:t>
            </a:r>
            <a:r>
              <a:rPr lang="en-US" baseline="30000" smtClean="0"/>
              <a:t>1</a:t>
            </a:r>
            <a:r>
              <a:rPr lang="en-US" smtClean="0"/>
              <a:t> </a:t>
            </a:r>
          </a:p>
          <a:p>
            <a:pPr marL="111125" indent="-111125">
              <a:tabLst>
                <a:tab pos="238125" algn="l"/>
              </a:tabLst>
            </a:pPr>
            <a:r>
              <a:rPr lang="en-US" smtClean="0"/>
              <a:t>A study was conducted to determine whether an obstructive pattern on pulmonary function tests might suggest occult bronchospasm in nonasthmatic patients with acute bronchitis.</a:t>
            </a:r>
            <a:r>
              <a:rPr lang="en-US" baseline="30000" smtClean="0"/>
              <a:t>2</a:t>
            </a:r>
            <a:r>
              <a:rPr lang="en-US" smtClean="0"/>
              <a:t> This study found an FEV</a:t>
            </a:r>
            <a:r>
              <a:rPr lang="en-US" baseline="-25000" smtClean="0"/>
              <a:t>1</a:t>
            </a:r>
            <a:r>
              <a:rPr lang="en-US" smtClean="0"/>
              <a:t> </a:t>
            </a:r>
            <a:r>
              <a:rPr lang="en-US" smtClean="0">
                <a:sym typeface="Symbol" pitchFamily="18" charset="2"/>
              </a:rPr>
              <a:t></a:t>
            </a:r>
            <a:r>
              <a:rPr lang="en-US" smtClean="0"/>
              <a:t>80% of predicted in 41% of adults presenting with acute bronchitis who had no prior history of lung disease.</a:t>
            </a:r>
          </a:p>
          <a:p>
            <a:pPr marL="111125" indent="-111125">
              <a:tabLst>
                <a:tab pos="238125" algn="l"/>
              </a:tabLst>
            </a:pPr>
            <a:r>
              <a:rPr lang="en-US" smtClean="0"/>
              <a:t>Other studies have shown bronchial reactivity to be increased for as long as  </a:t>
            </a:r>
            <a:br>
              <a:rPr lang="en-US" smtClean="0"/>
            </a:br>
            <a:r>
              <a:rPr lang="en-US" smtClean="0"/>
              <a:t>5 weeks after an uncomplicated episode of bronchitis in otherwise healthy adults.</a:t>
            </a:r>
            <a:r>
              <a:rPr lang="en-US" baseline="30000" smtClean="0"/>
              <a:t>2,3</a:t>
            </a:r>
            <a:endParaRPr lang="en-US" smtClean="0"/>
          </a:p>
          <a:p>
            <a:pPr marL="111125" indent="-111125">
              <a:tabLst>
                <a:tab pos="238125" algn="l"/>
              </a:tabLst>
            </a:pPr>
            <a:endParaRPr lang="en-US" smtClean="0"/>
          </a:p>
          <a:p>
            <a:pPr marL="111125" indent="-111125">
              <a:tabLst>
                <a:tab pos="238125" algn="l"/>
              </a:tabLst>
            </a:pPr>
            <a:r>
              <a:rPr lang="en-US" sz="1000" smtClean="0">
                <a:cs typeface="Times" pitchFamily="18" charset="0"/>
              </a:rPr>
              <a:t>	1. Gwaltney JM Jr. Acute bronchitis. In: Mandell GL, Bennett JE, Dolin R, eds. </a:t>
            </a:r>
            <a:r>
              <a:rPr lang="en-US" sz="1000" i="1" smtClean="0">
                <a:cs typeface="Times" pitchFamily="18" charset="0"/>
              </a:rPr>
              <a:t>Principles and 	Practice of Infectious Diseases</a:t>
            </a:r>
            <a:r>
              <a:rPr lang="en-US" sz="1000" smtClean="0">
                <a:cs typeface="Times" pitchFamily="18" charset="0"/>
              </a:rPr>
              <a:t>. 5th ed. Philadelphia, Pa: Churchill Livingstone; 2000:703-706.</a:t>
            </a:r>
            <a:endParaRPr lang="en-US" sz="1000" smtClean="0"/>
          </a:p>
          <a:p>
            <a:pPr marL="111125" indent="-111125">
              <a:tabLst>
                <a:tab pos="238125" algn="l"/>
              </a:tabLst>
            </a:pPr>
            <a:r>
              <a:rPr lang="en-US" sz="1000" smtClean="0"/>
              <a:t>	</a:t>
            </a:r>
            <a:r>
              <a:rPr lang="en-US" sz="1000" smtClean="0">
                <a:cs typeface="Times" pitchFamily="18" charset="0"/>
              </a:rPr>
              <a:t>2.	Williamson HA Jr. Pulmonary function tests in acute bronchitis: evidence for reversible 	airway obstruction. </a:t>
            </a:r>
            <a:r>
              <a:rPr lang="en-US" sz="1000" i="1" smtClean="0">
                <a:cs typeface="Times" pitchFamily="18" charset="0"/>
              </a:rPr>
              <a:t>J Fam Pract</a:t>
            </a:r>
            <a:r>
              <a:rPr lang="en-US" sz="1000" smtClean="0">
                <a:cs typeface="Times" pitchFamily="18" charset="0"/>
              </a:rPr>
              <a:t>. 1987;25:251-256.</a:t>
            </a:r>
          </a:p>
          <a:p>
            <a:pPr marL="111125" indent="-111125">
              <a:tabLst>
                <a:tab pos="238125" algn="l"/>
              </a:tabLst>
            </a:pPr>
            <a:r>
              <a:rPr lang="en-US" sz="1000" smtClean="0"/>
              <a:t>	3.	Hallett JS, Jacobs RL. Recurrent acute bronchitis: the association with undiagnosed bronchial 	asthma. </a:t>
            </a:r>
            <a:r>
              <a:rPr lang="en-US" sz="1000" i="1" smtClean="0"/>
              <a:t>Ann Allergy</a:t>
            </a:r>
            <a:r>
              <a:rPr lang="en-US" sz="1000" smtClean="0"/>
              <a:t>. 1985;55:568-570.</a:t>
            </a:r>
            <a:endParaRPr lang="en-US" smtClean="0"/>
          </a:p>
          <a:p>
            <a:pPr marL="111125" indent="-111125">
              <a:tabLst>
                <a:tab pos="238125" algn="l"/>
              </a:tabLst>
            </a:pPr>
            <a:endParaRPr lang="en-US" smtClean="0"/>
          </a:p>
          <a:p>
            <a:pPr marL="111125" indent="-111125">
              <a:tabLst>
                <a:tab pos="238125" algn="l"/>
              </a:tabLst>
            </a:pPr>
            <a:endParaRPr lang="en-US" smtClean="0"/>
          </a:p>
          <a:p>
            <a:pPr marL="111125" indent="-111125">
              <a:tabLst>
                <a:tab pos="238125" algn="l"/>
              </a:tabLst>
            </a:pPr>
            <a:endParaRPr lang="en-US" smtClean="0"/>
          </a:p>
        </p:txBody>
      </p:sp>
    </p:spTree>
    <p:extLst>
      <p:ext uri="{BB962C8B-B14F-4D97-AF65-F5344CB8AC3E}">
        <p14:creationId xmlns:p14="http://schemas.microsoft.com/office/powerpoint/2010/main" val="37243967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39940" name="Slide Number Placeholder 3"/>
          <p:cNvSpPr>
            <a:spLocks noGrp="1"/>
          </p:cNvSpPr>
          <p:nvPr>
            <p:ph type="sldNum" sz="quarter" idx="5"/>
          </p:nvPr>
        </p:nvSpPr>
        <p:spPr bwMode="auto">
          <a:noFill/>
          <a:ln>
            <a:miter lim="800000"/>
            <a:headEnd/>
            <a:tailEnd/>
          </a:ln>
        </p:spPr>
        <p:txBody>
          <a:bodyPr/>
          <a:lstStyle/>
          <a:p>
            <a:fld id="{7F160ECD-0043-422D-B87A-046D2865B57E}" type="slidenum">
              <a:rPr lang="en-GB"/>
              <a:pPr/>
              <a:t>69</a:t>
            </a:fld>
            <a:endParaRPr lang="en-GB"/>
          </a:p>
        </p:txBody>
      </p:sp>
    </p:spTree>
    <p:extLst>
      <p:ext uri="{BB962C8B-B14F-4D97-AF65-F5344CB8AC3E}">
        <p14:creationId xmlns:p14="http://schemas.microsoft.com/office/powerpoint/2010/main" val="42452898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0964" name="Slide Number Placeholder 3"/>
          <p:cNvSpPr>
            <a:spLocks noGrp="1"/>
          </p:cNvSpPr>
          <p:nvPr>
            <p:ph type="sldNum" sz="quarter" idx="5"/>
          </p:nvPr>
        </p:nvSpPr>
        <p:spPr bwMode="auto">
          <a:noFill/>
          <a:ln>
            <a:miter lim="800000"/>
            <a:headEnd/>
            <a:tailEnd/>
          </a:ln>
        </p:spPr>
        <p:txBody>
          <a:bodyPr/>
          <a:lstStyle/>
          <a:p>
            <a:fld id="{05FA455D-D1EF-4CEB-8B32-4A5D4A2E8E9E}" type="slidenum">
              <a:rPr lang="en-GB"/>
              <a:pPr/>
              <a:t>70</a:t>
            </a:fld>
            <a:endParaRPr lang="en-GB"/>
          </a:p>
        </p:txBody>
      </p:sp>
    </p:spTree>
    <p:extLst>
      <p:ext uri="{BB962C8B-B14F-4D97-AF65-F5344CB8AC3E}">
        <p14:creationId xmlns:p14="http://schemas.microsoft.com/office/powerpoint/2010/main" val="4822773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1988" name="Slide Number Placeholder 3"/>
          <p:cNvSpPr>
            <a:spLocks noGrp="1"/>
          </p:cNvSpPr>
          <p:nvPr>
            <p:ph type="sldNum" sz="quarter" idx="5"/>
          </p:nvPr>
        </p:nvSpPr>
        <p:spPr bwMode="auto">
          <a:noFill/>
          <a:ln>
            <a:miter lim="800000"/>
            <a:headEnd/>
            <a:tailEnd/>
          </a:ln>
        </p:spPr>
        <p:txBody>
          <a:bodyPr/>
          <a:lstStyle/>
          <a:p>
            <a:fld id="{6BED9525-73AA-4BE8-AB8F-72A8E221A436}" type="slidenum">
              <a:rPr lang="en-GB"/>
              <a:pPr/>
              <a:t>71</a:t>
            </a:fld>
            <a:endParaRPr lang="en-GB"/>
          </a:p>
        </p:txBody>
      </p:sp>
    </p:spTree>
    <p:extLst>
      <p:ext uri="{BB962C8B-B14F-4D97-AF65-F5344CB8AC3E}">
        <p14:creationId xmlns:p14="http://schemas.microsoft.com/office/powerpoint/2010/main" val="2889001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3012" name="Slide Number Placeholder 3"/>
          <p:cNvSpPr>
            <a:spLocks noGrp="1"/>
          </p:cNvSpPr>
          <p:nvPr>
            <p:ph type="sldNum" sz="quarter" idx="5"/>
          </p:nvPr>
        </p:nvSpPr>
        <p:spPr bwMode="auto">
          <a:noFill/>
          <a:ln>
            <a:miter lim="800000"/>
            <a:headEnd/>
            <a:tailEnd/>
          </a:ln>
        </p:spPr>
        <p:txBody>
          <a:bodyPr/>
          <a:lstStyle/>
          <a:p>
            <a:fld id="{102CCCFF-B52E-4AC7-806E-A96AB6FF9265}" type="slidenum">
              <a:rPr lang="en-GB"/>
              <a:pPr/>
              <a:t>72</a:t>
            </a:fld>
            <a:endParaRPr lang="en-GB"/>
          </a:p>
        </p:txBody>
      </p:sp>
    </p:spTree>
    <p:extLst>
      <p:ext uri="{BB962C8B-B14F-4D97-AF65-F5344CB8AC3E}">
        <p14:creationId xmlns:p14="http://schemas.microsoft.com/office/powerpoint/2010/main" val="16061313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4036" name="Slide Number Placeholder 3"/>
          <p:cNvSpPr>
            <a:spLocks noGrp="1"/>
          </p:cNvSpPr>
          <p:nvPr>
            <p:ph type="sldNum" sz="quarter" idx="5"/>
          </p:nvPr>
        </p:nvSpPr>
        <p:spPr bwMode="auto">
          <a:noFill/>
          <a:ln>
            <a:miter lim="800000"/>
            <a:headEnd/>
            <a:tailEnd/>
          </a:ln>
        </p:spPr>
        <p:txBody>
          <a:bodyPr/>
          <a:lstStyle/>
          <a:p>
            <a:fld id="{BFF71E12-4E88-4F2D-85B7-38FB75C5DDAC}" type="slidenum">
              <a:rPr lang="en-GB"/>
              <a:pPr/>
              <a:t>73</a:t>
            </a:fld>
            <a:endParaRPr lang="en-GB"/>
          </a:p>
        </p:txBody>
      </p:sp>
    </p:spTree>
    <p:extLst>
      <p:ext uri="{BB962C8B-B14F-4D97-AF65-F5344CB8AC3E}">
        <p14:creationId xmlns:p14="http://schemas.microsoft.com/office/powerpoint/2010/main" val="13537175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5060" name="Slide Number Placeholder 3"/>
          <p:cNvSpPr>
            <a:spLocks noGrp="1"/>
          </p:cNvSpPr>
          <p:nvPr>
            <p:ph type="sldNum" sz="quarter" idx="5"/>
          </p:nvPr>
        </p:nvSpPr>
        <p:spPr bwMode="auto">
          <a:noFill/>
          <a:ln>
            <a:miter lim="800000"/>
            <a:headEnd/>
            <a:tailEnd/>
          </a:ln>
        </p:spPr>
        <p:txBody>
          <a:bodyPr/>
          <a:lstStyle/>
          <a:p>
            <a:fld id="{AD0E29E9-49C1-4468-818D-C97D3DEB9CD4}" type="slidenum">
              <a:rPr lang="en-GB"/>
              <a:pPr/>
              <a:t>74</a:t>
            </a:fld>
            <a:endParaRPr lang="en-GB"/>
          </a:p>
        </p:txBody>
      </p:sp>
    </p:spTree>
    <p:extLst>
      <p:ext uri="{BB962C8B-B14F-4D97-AF65-F5344CB8AC3E}">
        <p14:creationId xmlns:p14="http://schemas.microsoft.com/office/powerpoint/2010/main" val="40232166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6084" name="Slide Number Placeholder 3"/>
          <p:cNvSpPr>
            <a:spLocks noGrp="1"/>
          </p:cNvSpPr>
          <p:nvPr>
            <p:ph type="sldNum" sz="quarter" idx="5"/>
          </p:nvPr>
        </p:nvSpPr>
        <p:spPr bwMode="auto">
          <a:noFill/>
          <a:ln>
            <a:miter lim="800000"/>
            <a:headEnd/>
            <a:tailEnd/>
          </a:ln>
        </p:spPr>
        <p:txBody>
          <a:bodyPr/>
          <a:lstStyle/>
          <a:p>
            <a:fld id="{FC324408-C383-4DE5-B1AE-D8A47E028E03}" type="slidenum">
              <a:rPr lang="en-GB"/>
              <a:pPr/>
              <a:t>75</a:t>
            </a:fld>
            <a:endParaRPr lang="en-GB"/>
          </a:p>
        </p:txBody>
      </p:sp>
    </p:spTree>
    <p:extLst>
      <p:ext uri="{BB962C8B-B14F-4D97-AF65-F5344CB8AC3E}">
        <p14:creationId xmlns:p14="http://schemas.microsoft.com/office/powerpoint/2010/main" val="17019172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7108" name="Slide Number Placeholder 3"/>
          <p:cNvSpPr>
            <a:spLocks noGrp="1"/>
          </p:cNvSpPr>
          <p:nvPr>
            <p:ph type="sldNum" sz="quarter" idx="5"/>
          </p:nvPr>
        </p:nvSpPr>
        <p:spPr bwMode="auto">
          <a:noFill/>
          <a:ln>
            <a:miter lim="800000"/>
            <a:headEnd/>
            <a:tailEnd/>
          </a:ln>
        </p:spPr>
        <p:txBody>
          <a:bodyPr/>
          <a:lstStyle/>
          <a:p>
            <a:fld id="{92BA55B7-7C1A-49B1-990A-A0958B779765}" type="slidenum">
              <a:rPr lang="en-GB"/>
              <a:pPr/>
              <a:t>76</a:t>
            </a:fld>
            <a:endParaRPr lang="en-GB"/>
          </a:p>
        </p:txBody>
      </p:sp>
    </p:spTree>
    <p:extLst>
      <p:ext uri="{BB962C8B-B14F-4D97-AF65-F5344CB8AC3E}">
        <p14:creationId xmlns:p14="http://schemas.microsoft.com/office/powerpoint/2010/main" val="6810796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8132" name="Slide Number Placeholder 3"/>
          <p:cNvSpPr>
            <a:spLocks noGrp="1"/>
          </p:cNvSpPr>
          <p:nvPr>
            <p:ph type="sldNum" sz="quarter" idx="5"/>
          </p:nvPr>
        </p:nvSpPr>
        <p:spPr bwMode="auto">
          <a:noFill/>
          <a:ln>
            <a:miter lim="800000"/>
            <a:headEnd/>
            <a:tailEnd/>
          </a:ln>
        </p:spPr>
        <p:txBody>
          <a:bodyPr/>
          <a:lstStyle/>
          <a:p>
            <a:fld id="{DFA34051-95E3-4093-931E-5F49D6A0E856}" type="slidenum">
              <a:rPr lang="en-GB"/>
              <a:pPr/>
              <a:t>77</a:t>
            </a:fld>
            <a:endParaRPr lang="en-GB"/>
          </a:p>
        </p:txBody>
      </p:sp>
    </p:spTree>
    <p:extLst>
      <p:ext uri="{BB962C8B-B14F-4D97-AF65-F5344CB8AC3E}">
        <p14:creationId xmlns:p14="http://schemas.microsoft.com/office/powerpoint/2010/main" val="26879929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49156" name="Slide Number Placeholder 3"/>
          <p:cNvSpPr>
            <a:spLocks noGrp="1"/>
          </p:cNvSpPr>
          <p:nvPr>
            <p:ph type="sldNum" sz="quarter" idx="5"/>
          </p:nvPr>
        </p:nvSpPr>
        <p:spPr bwMode="auto">
          <a:noFill/>
          <a:ln>
            <a:miter lim="800000"/>
            <a:headEnd/>
            <a:tailEnd/>
          </a:ln>
        </p:spPr>
        <p:txBody>
          <a:bodyPr/>
          <a:lstStyle/>
          <a:p>
            <a:fld id="{339BBD68-87BF-4C71-A48C-C7FB8998B290}" type="slidenum">
              <a:rPr lang="en-GB"/>
              <a:pPr/>
              <a:t>78</a:t>
            </a:fld>
            <a:endParaRPr lang="en-GB"/>
          </a:p>
        </p:txBody>
      </p:sp>
    </p:spTree>
    <p:extLst>
      <p:ext uri="{BB962C8B-B14F-4D97-AF65-F5344CB8AC3E}">
        <p14:creationId xmlns:p14="http://schemas.microsoft.com/office/powerpoint/2010/main" val="107368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2707"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0771899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a:lstStyle/>
          <a:p>
            <a:pPr eaLnBrk="1" hangingPunct="1">
              <a:spcBef>
                <a:spcPct val="0"/>
              </a:spcBef>
            </a:pPr>
            <a:endParaRPr lang="en-GB" smtClean="0"/>
          </a:p>
        </p:txBody>
      </p:sp>
      <p:sp>
        <p:nvSpPr>
          <p:cNvPr id="50180" name="Slide Number Placeholder 3"/>
          <p:cNvSpPr>
            <a:spLocks noGrp="1"/>
          </p:cNvSpPr>
          <p:nvPr>
            <p:ph type="sldNum" sz="quarter" idx="5"/>
          </p:nvPr>
        </p:nvSpPr>
        <p:spPr bwMode="auto">
          <a:noFill/>
          <a:ln>
            <a:miter lim="800000"/>
            <a:headEnd/>
            <a:tailEnd/>
          </a:ln>
        </p:spPr>
        <p:txBody>
          <a:bodyPr/>
          <a:lstStyle/>
          <a:p>
            <a:fld id="{692CC7A1-5A6A-47A1-B647-3BE2BEE96DC3}" type="slidenum">
              <a:rPr lang="en-GB"/>
              <a:pPr/>
              <a:t>79</a:t>
            </a:fld>
            <a:endParaRPr lang="en-GB"/>
          </a:p>
        </p:txBody>
      </p:sp>
    </p:spTree>
    <p:extLst>
      <p:ext uri="{BB962C8B-B14F-4D97-AF65-F5344CB8AC3E}">
        <p14:creationId xmlns:p14="http://schemas.microsoft.com/office/powerpoint/2010/main" val="28867486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D304FA8-B3C7-49F5-B18D-81C760864465}" type="slidenum">
              <a:rPr lang="en-ZA" smtClean="0"/>
              <a:pPr/>
              <a:t>94</a:t>
            </a:fld>
            <a:endParaRPr lang="en-ZA"/>
          </a:p>
        </p:txBody>
      </p:sp>
    </p:spTree>
    <p:extLst>
      <p:ext uri="{BB962C8B-B14F-4D97-AF65-F5344CB8AC3E}">
        <p14:creationId xmlns:p14="http://schemas.microsoft.com/office/powerpoint/2010/main" val="995081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00D2A-1927-42E1-9951-BF1B1C189365}" type="slidenum">
              <a:rPr lang="en-US" altLang="zh-TW"/>
              <a:pPr/>
              <a:t>95</a:t>
            </a:fld>
            <a:endParaRPr lang="en-US" altLang="zh-TW"/>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93881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5454E-7B97-42DB-A4F7-5B62DBB13955}" type="slidenum">
              <a:rPr lang="en-US" altLang="zh-TW"/>
              <a:pPr/>
              <a:t>96</a:t>
            </a:fld>
            <a:endParaRPr lang="en-US" altLang="zh-TW"/>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04771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B606E-4A0E-4F62-99B9-BFFAFAAEDA17}" type="slidenum">
              <a:rPr lang="en-US" altLang="zh-TW"/>
              <a:pPr/>
              <a:t>97</a:t>
            </a:fld>
            <a:endParaRPr lang="en-US" altLang="zh-TW"/>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20252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D5D9B-47EF-4528-9B71-63B7C97DB61B}" type="slidenum">
              <a:rPr lang="en-US" altLang="zh-TW"/>
              <a:pPr/>
              <a:t>99</a:t>
            </a:fld>
            <a:endParaRPr lang="en-US" altLang="zh-TW"/>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8659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55DB7-E190-4932-8D4F-38D9F97E76D8}" type="slidenum">
              <a:rPr lang="en-US" altLang="zh-TW"/>
              <a:pPr/>
              <a:t>100</a:t>
            </a:fld>
            <a:endParaRPr lang="en-US" altLang="zh-TW"/>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00044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77591-A308-467B-BC62-45C359F6CCA3}" type="slidenum">
              <a:rPr lang="en-US" altLang="zh-TW"/>
              <a:pPr/>
              <a:t>102</a:t>
            </a:fld>
            <a:endParaRPr lang="en-US" altLang="zh-TW"/>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2318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3DD6E6-BA2D-4791-9D68-EE8386F28A6C}" type="slidenum">
              <a:rPr lang="en-US" altLang="zh-TW"/>
              <a:pPr/>
              <a:t>103</a:t>
            </a:fld>
            <a:endParaRPr lang="en-US" altLang="zh-TW"/>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63323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85D94-03CA-4B41-B065-8836768C6A34}" type="slidenum">
              <a:rPr lang="en-US" altLang="zh-TW"/>
              <a:pPr/>
              <a:t>106</a:t>
            </a:fld>
            <a:endParaRPr lang="en-US" altLang="zh-TW"/>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9620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3731"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855343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EC339-E9A0-4B56-8541-A0027580A94C}" type="slidenum">
              <a:rPr lang="en-US" altLang="zh-TW"/>
              <a:pPr/>
              <a:t>107</a:t>
            </a:fld>
            <a:endParaRPr lang="en-US" altLang="zh-TW"/>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38260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F6642-9CEB-42F7-8A12-2724AC677CD6}" type="slidenum">
              <a:rPr lang="en-US" altLang="zh-TW"/>
              <a:pPr/>
              <a:t>108</a:t>
            </a:fld>
            <a:endParaRPr lang="en-US" altLang="zh-TW"/>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10232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18A14-2EFD-4702-9B3F-3311B85CE234}" type="slidenum">
              <a:rPr lang="en-US" altLang="zh-TW"/>
              <a:pPr/>
              <a:t>110</a:t>
            </a:fld>
            <a:endParaRPr lang="en-US" altLang="zh-TW"/>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62352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80AA9-5CB0-48AF-95F1-375B1C893C7C}" type="slidenum">
              <a:rPr lang="en-US" altLang="zh-TW"/>
              <a:pPr/>
              <a:t>111</a:t>
            </a:fld>
            <a:endParaRPr lang="en-US" altLang="zh-TW"/>
          </a:p>
        </p:txBody>
      </p:sp>
      <p:sp>
        <p:nvSpPr>
          <p:cNvPr id="98306" name="Rectangle 2"/>
          <p:cNvSpPr txBox="1">
            <a:spLocks noGrp="1" noRot="1" noChangeAspect="1" noChangeArrowheads="1" noTextEdit="1"/>
          </p:cNvSpPr>
          <p:nvPr>
            <p:ph type="sldImg"/>
          </p:nvPr>
        </p:nvSpPr>
        <p:spPr>
          <a:xfrm>
            <a:off x="1146175" y="685800"/>
            <a:ext cx="4573588" cy="3430588"/>
          </a:xfrm>
          <a:ln/>
        </p:spPr>
      </p:sp>
      <p:sp>
        <p:nvSpPr>
          <p:cNvPr id="98307" name="Rectangle 3"/>
          <p:cNvSpPr txBox="1">
            <a:spLocks noGrp="1" noChangeArrowheads="1"/>
          </p:cNvSpPr>
          <p:nvPr>
            <p:ph type="body" idx="1"/>
          </p:nvPr>
        </p:nvSpPr>
        <p:spPr>
          <a:xfrm>
            <a:off x="914400" y="4344988"/>
            <a:ext cx="5030788" cy="4116387"/>
          </a:xfrm>
          <a:ln/>
        </p:spPr>
        <p:txBody>
          <a:bodyPr wrap="none" anchor="ctr"/>
          <a:lstStyle/>
          <a:p>
            <a:endParaRPr lang="en-US"/>
          </a:p>
        </p:txBody>
      </p:sp>
    </p:spTree>
    <p:extLst>
      <p:ext uri="{BB962C8B-B14F-4D97-AF65-F5344CB8AC3E}">
        <p14:creationId xmlns:p14="http://schemas.microsoft.com/office/powerpoint/2010/main" val="4160019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DA399-B9EC-4A2E-8155-99D0BDBA8ECC}" type="slidenum">
              <a:rPr lang="en-US" altLang="zh-TW"/>
              <a:pPr/>
              <a:t>116</a:t>
            </a:fld>
            <a:endParaRPr lang="en-US" altLang="zh-TW"/>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97059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6FEC1-AAF3-4B6A-85FE-C4B3F92C856C}" type="slidenum">
              <a:rPr lang="en-US" altLang="zh-TW"/>
              <a:pPr/>
              <a:t>117</a:t>
            </a:fld>
            <a:endParaRPr lang="en-US" altLang="zh-TW"/>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73270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37ACB-DDB6-4A72-A887-DDE2F5334A14}" type="slidenum">
              <a:rPr lang="en-US" altLang="zh-TW"/>
              <a:pPr/>
              <a:t>119</a:t>
            </a:fld>
            <a:endParaRPr lang="en-US" altLang="zh-TW"/>
          </a:p>
        </p:txBody>
      </p:sp>
      <p:sp>
        <p:nvSpPr>
          <p:cNvPr id="92162" name="Rectangle 2"/>
          <p:cNvSpPr txBox="1">
            <a:spLocks noGrp="1" noRot="1" noChangeAspect="1" noChangeArrowheads="1" noTextEdit="1"/>
          </p:cNvSpPr>
          <p:nvPr>
            <p:ph type="sldImg"/>
          </p:nvPr>
        </p:nvSpPr>
        <p:spPr>
          <a:xfrm>
            <a:off x="1146175" y="685800"/>
            <a:ext cx="4573588" cy="3430588"/>
          </a:xfrm>
          <a:ln/>
        </p:spPr>
      </p:sp>
      <p:sp>
        <p:nvSpPr>
          <p:cNvPr id="92163" name="Rectangle 3"/>
          <p:cNvSpPr txBox="1">
            <a:spLocks noGrp="1" noChangeArrowheads="1"/>
          </p:cNvSpPr>
          <p:nvPr>
            <p:ph type="body" idx="1"/>
          </p:nvPr>
        </p:nvSpPr>
        <p:spPr>
          <a:xfrm>
            <a:off x="914400" y="4344988"/>
            <a:ext cx="5030788" cy="4116387"/>
          </a:xfrm>
          <a:ln/>
        </p:spPr>
        <p:txBody>
          <a:bodyPr wrap="none" anchor="ctr"/>
          <a:lstStyle/>
          <a:p>
            <a:endParaRPr lang="en-US"/>
          </a:p>
        </p:txBody>
      </p:sp>
    </p:spTree>
    <p:extLst>
      <p:ext uri="{BB962C8B-B14F-4D97-AF65-F5344CB8AC3E}">
        <p14:creationId xmlns:p14="http://schemas.microsoft.com/office/powerpoint/2010/main" val="14589056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53599-F25E-4711-B311-E9ECD69C2A69}" type="slidenum">
              <a:rPr lang="en-US" altLang="zh-TW"/>
              <a:pPr/>
              <a:t>120</a:t>
            </a:fld>
            <a:endParaRPr lang="en-US" altLang="zh-TW"/>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42355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B2DE816-0810-4069-9799-3651A5CBE4EB}" type="slidenum">
              <a:rPr lang="en-GB"/>
              <a:pPr/>
              <a:t>149</a:t>
            </a:fld>
            <a:endParaRPr lang="en-GB"/>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5988" y="4343400"/>
            <a:ext cx="5026025" cy="4114800"/>
          </a:xfrm>
          <a:noFill/>
          <a:ln/>
        </p:spPr>
        <p:txBody>
          <a:bodyPr/>
          <a:lstStyle/>
          <a:p>
            <a:pPr eaLnBrk="1" hangingPunct="1"/>
            <a:r>
              <a:rPr lang="en-US" sz="1600" smtClean="0">
                <a:latin typeface="Arial" pitchFamily="34" charset="0"/>
              </a:rPr>
              <a:t>This provides a summary of the recommended treatment at each stage of COPD.  </a:t>
            </a:r>
          </a:p>
        </p:txBody>
      </p:sp>
    </p:spTree>
    <p:extLst>
      <p:ext uri="{BB962C8B-B14F-4D97-AF65-F5344CB8AC3E}">
        <p14:creationId xmlns:p14="http://schemas.microsoft.com/office/powerpoint/2010/main" val="38563888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4FAB1FD-8DDB-4EBB-8D3B-A569C133A70F}" type="slidenum">
              <a:rPr lang="en-GB"/>
              <a:pPr/>
              <a:t>150</a:t>
            </a:fld>
            <a:endParaRPr lang="en-GB"/>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11675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bwMode="auto">
          <a:xfrm>
            <a:off x="1127125" y="687388"/>
            <a:ext cx="4587875" cy="3441700"/>
          </a:xfrm>
          <a:prstGeom prst="rect">
            <a:avLst/>
          </a:prstGeom>
          <a:noFill/>
          <a:ln w="12700">
            <a:solidFill>
              <a:srgbClr val="000000"/>
            </a:solidFill>
            <a:miter lim="800000"/>
            <a:headEnd/>
            <a:tailEnd/>
          </a:ln>
        </p:spPr>
      </p:sp>
      <p:sp>
        <p:nvSpPr>
          <p:cNvPr id="74755" name="Notes Placeholder 2"/>
          <p:cNvSpPr>
            <a:spLocks noGrp="1"/>
          </p:cNvSpPr>
          <p:nvPr>
            <p:ph type="body" idx="1"/>
          </p:nvPr>
        </p:nvSpPr>
        <p:spPr bwMode="auto">
          <a:xfrm>
            <a:off x="684213" y="4357688"/>
            <a:ext cx="5473700" cy="41290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202362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91C5545-34B7-4ADF-BABC-3E37B0D6FE0B}" type="slidenum">
              <a:rPr lang="en-GB"/>
              <a:pPr/>
              <a:t>151</a:t>
            </a:fld>
            <a:endParaRPr lang="en-GB"/>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1607064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616C9A8-3869-4A25-9FDB-4DD197907C0E}" type="slidenum">
              <a:rPr lang="en-GB"/>
              <a:pPr/>
              <a:t>152</a:t>
            </a:fld>
            <a:endParaRPr lang="en-GB"/>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783867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030BCE6-1E70-444C-9F99-0E166136EBA2}" type="slidenum">
              <a:rPr lang="en-GB"/>
              <a:pPr/>
              <a:t>154</a:t>
            </a:fld>
            <a:endParaRPr lang="en-GB"/>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526329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0C6E23B1-17C5-4422-8975-D0DD18B3670D}" type="slidenum">
              <a:rPr lang="en-GB"/>
              <a:pPr/>
              <a:t>156</a:t>
            </a:fld>
            <a:endParaRPr lang="en-GB"/>
          </a:p>
        </p:txBody>
      </p:sp>
    </p:spTree>
    <p:extLst>
      <p:ext uri="{BB962C8B-B14F-4D97-AF65-F5344CB8AC3E}">
        <p14:creationId xmlns:p14="http://schemas.microsoft.com/office/powerpoint/2010/main" val="23412545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8676DF37-EC7E-4FFB-8152-F88E33E98F9B}" type="slidenum">
              <a:rPr lang="en-GB"/>
              <a:pPr/>
              <a:t>158</a:t>
            </a:fld>
            <a:endParaRPr lang="en-GB"/>
          </a:p>
        </p:txBody>
      </p:sp>
    </p:spTree>
    <p:extLst>
      <p:ext uri="{BB962C8B-B14F-4D97-AF65-F5344CB8AC3E}">
        <p14:creationId xmlns:p14="http://schemas.microsoft.com/office/powerpoint/2010/main" val="24228631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1E2B7F2F-F6B6-4238-94B9-84474225FFEB}" type="slidenum">
              <a:rPr lang="en-GB"/>
              <a:pPr/>
              <a:t>159</a:t>
            </a:fld>
            <a:endParaRPr lang="en-GB"/>
          </a:p>
        </p:txBody>
      </p:sp>
    </p:spTree>
    <p:extLst>
      <p:ext uri="{BB962C8B-B14F-4D97-AF65-F5344CB8AC3E}">
        <p14:creationId xmlns:p14="http://schemas.microsoft.com/office/powerpoint/2010/main" val="42434776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229F11C-1E52-49A5-830E-D1FB468D57D2}" type="slidenum">
              <a:rPr lang="en-GB"/>
              <a:pPr/>
              <a:t>161</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3102179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068AC8C-EE7A-4B9E-B9D1-51B38D42DFAE}" type="slidenum">
              <a:rPr lang="en-GB"/>
              <a:pPr/>
              <a:t>163</a:t>
            </a:fld>
            <a:endParaRPr lang="en-GB"/>
          </a:p>
        </p:txBody>
      </p:sp>
      <p:sp>
        <p:nvSpPr>
          <p:cNvPr id="50179" name="Rectangle 2"/>
          <p:cNvSpPr>
            <a:spLocks noGrp="1" noRot="1" noChangeAspect="1" noChangeArrowheads="1" noTextEdit="1"/>
          </p:cNvSpPr>
          <p:nvPr>
            <p:ph type="sldImg"/>
          </p:nvPr>
        </p:nvSpPr>
        <p:spPr>
          <a:xfrm>
            <a:off x="1111250" y="654050"/>
            <a:ext cx="4651375" cy="3487738"/>
          </a:xfrm>
          <a:ln/>
        </p:spPr>
      </p:sp>
      <p:sp>
        <p:nvSpPr>
          <p:cNvPr id="50180" name="Rectangle 3"/>
          <p:cNvSpPr>
            <a:spLocks noGrp="1" noChangeArrowheads="1"/>
          </p:cNvSpPr>
          <p:nvPr>
            <p:ph type="body" idx="1"/>
          </p:nvPr>
        </p:nvSpPr>
        <p:spPr>
          <a:xfrm>
            <a:off x="922338" y="4359275"/>
            <a:ext cx="5030787" cy="4070350"/>
          </a:xfrm>
          <a:noFill/>
          <a:ln/>
        </p:spPr>
        <p:txBody>
          <a:bodyPr/>
          <a:lstStyle/>
          <a:p>
            <a:pPr eaLnBrk="1" hangingPunct="1">
              <a:lnSpc>
                <a:spcPct val="90000"/>
              </a:lnSpc>
            </a:pPr>
            <a:endParaRPr lang="nl-BE" sz="2000" smtClean="0">
              <a:latin typeface="Arial" pitchFamily="34" charset="0"/>
            </a:endParaRPr>
          </a:p>
        </p:txBody>
      </p:sp>
    </p:spTree>
    <p:extLst>
      <p:ext uri="{BB962C8B-B14F-4D97-AF65-F5344CB8AC3E}">
        <p14:creationId xmlns:p14="http://schemas.microsoft.com/office/powerpoint/2010/main" val="48478020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4D046CC-A409-459C-AE44-52A20AC5FCDF}" type="slidenum">
              <a:rPr lang="en-GB"/>
              <a:pPr/>
              <a:t>164</a:t>
            </a:fld>
            <a:endParaRPr lang="en-GB"/>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noFill/>
          <a:ln/>
        </p:spPr>
        <p:txBody>
          <a:bodyPr/>
          <a:lstStyle/>
          <a:p>
            <a:pPr eaLnBrk="1" hangingPunct="1"/>
            <a:endParaRPr lang="ja-JP" altLang="en-US" smtClean="0">
              <a:latin typeface="Arial" pitchFamily="34" charset="0"/>
            </a:endParaRPr>
          </a:p>
        </p:txBody>
      </p:sp>
    </p:spTree>
    <p:extLst>
      <p:ext uri="{BB962C8B-B14F-4D97-AF65-F5344CB8AC3E}">
        <p14:creationId xmlns:p14="http://schemas.microsoft.com/office/powerpoint/2010/main" val="2281181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8E1D3D2-6ACD-4E62-AC46-0DEC3C97F27C}" type="slidenum">
              <a:rPr lang="en-GB"/>
              <a:pPr/>
              <a:t>165</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1460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lvl1pPr>
              <a:defRPr/>
            </a:lvl1pPr>
          </a:lstStyle>
          <a:p>
            <a:fld id="{6424C80B-777F-4006-8F50-12EE76F29750}" type="datetimeFigureOut">
              <a:rPr lang="en-US"/>
              <a:pPr/>
              <a:t>6/24/2021</a:t>
            </a:fld>
            <a:endParaRPr lang="en-ZA"/>
          </a:p>
        </p:txBody>
      </p:sp>
      <p:sp>
        <p:nvSpPr>
          <p:cNvPr id="5" name="Footer Placeholder 4"/>
          <p:cNvSpPr>
            <a:spLocks noGrp="1"/>
          </p:cNvSpPr>
          <p:nvPr>
            <p:ph type="ftr" sz="quarter" idx="11"/>
          </p:nvPr>
        </p:nvSpPr>
        <p:spPr/>
        <p:txBody>
          <a:bodyPr/>
          <a:lstStyle>
            <a:lvl1pPr>
              <a:defRPr/>
            </a:lvl1pPr>
          </a:lstStyle>
          <a:p>
            <a:endParaRPr lang="en-ZA"/>
          </a:p>
        </p:txBody>
      </p:sp>
      <p:sp>
        <p:nvSpPr>
          <p:cNvPr id="6" name="Slide Number Placeholder 5"/>
          <p:cNvSpPr>
            <a:spLocks noGrp="1"/>
          </p:cNvSpPr>
          <p:nvPr>
            <p:ph type="sldNum" sz="quarter" idx="12"/>
          </p:nvPr>
        </p:nvSpPr>
        <p:spPr/>
        <p:txBody>
          <a:bodyPr/>
          <a:lstStyle>
            <a:lvl1pPr>
              <a:defRPr/>
            </a:lvl1pPr>
          </a:lstStyle>
          <a:p>
            <a:fld id="{4807B675-14AA-448C-941E-B7A064DD5577}" type="slidenum">
              <a:rPr lang="en-ZA"/>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fld id="{7A960C77-036C-4950-AF9A-FE447B21633C}" type="datetimeFigureOut">
              <a:rPr lang="en-US"/>
              <a:pPr/>
              <a:t>6/24/2021</a:t>
            </a:fld>
            <a:endParaRPr lang="en-ZA"/>
          </a:p>
        </p:txBody>
      </p:sp>
      <p:sp>
        <p:nvSpPr>
          <p:cNvPr id="5" name="Footer Placeholder 4"/>
          <p:cNvSpPr>
            <a:spLocks noGrp="1"/>
          </p:cNvSpPr>
          <p:nvPr>
            <p:ph type="ftr" sz="quarter" idx="11"/>
          </p:nvPr>
        </p:nvSpPr>
        <p:spPr/>
        <p:txBody>
          <a:bodyPr/>
          <a:lstStyle>
            <a:lvl1pPr>
              <a:defRPr/>
            </a:lvl1pPr>
          </a:lstStyle>
          <a:p>
            <a:endParaRPr lang="en-ZA"/>
          </a:p>
        </p:txBody>
      </p:sp>
      <p:sp>
        <p:nvSpPr>
          <p:cNvPr id="6" name="Slide Number Placeholder 5"/>
          <p:cNvSpPr>
            <a:spLocks noGrp="1"/>
          </p:cNvSpPr>
          <p:nvPr>
            <p:ph type="sldNum" sz="quarter" idx="12"/>
          </p:nvPr>
        </p:nvSpPr>
        <p:spPr/>
        <p:txBody>
          <a:bodyPr/>
          <a:lstStyle>
            <a:lvl1pPr>
              <a:defRPr/>
            </a:lvl1pPr>
          </a:lstStyle>
          <a:p>
            <a:fld id="{C9A82195-C748-478E-A3E0-3FAF178929A9}" type="slidenum">
              <a:rPr lang="en-ZA"/>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fld id="{D60F9044-08DC-49F4-820F-059B9EAE59B9}" type="datetimeFigureOut">
              <a:rPr lang="en-US"/>
              <a:pPr/>
              <a:t>6/24/2021</a:t>
            </a:fld>
            <a:endParaRPr lang="en-ZA"/>
          </a:p>
        </p:txBody>
      </p:sp>
      <p:sp>
        <p:nvSpPr>
          <p:cNvPr id="5" name="Footer Placeholder 4"/>
          <p:cNvSpPr>
            <a:spLocks noGrp="1"/>
          </p:cNvSpPr>
          <p:nvPr>
            <p:ph type="ftr" sz="quarter" idx="11"/>
          </p:nvPr>
        </p:nvSpPr>
        <p:spPr/>
        <p:txBody>
          <a:bodyPr/>
          <a:lstStyle>
            <a:lvl1pPr>
              <a:defRPr/>
            </a:lvl1pPr>
          </a:lstStyle>
          <a:p>
            <a:endParaRPr lang="en-ZA"/>
          </a:p>
        </p:txBody>
      </p:sp>
      <p:sp>
        <p:nvSpPr>
          <p:cNvPr id="6" name="Slide Number Placeholder 5"/>
          <p:cNvSpPr>
            <a:spLocks noGrp="1"/>
          </p:cNvSpPr>
          <p:nvPr>
            <p:ph type="sldNum" sz="quarter" idx="12"/>
          </p:nvPr>
        </p:nvSpPr>
        <p:spPr/>
        <p:txBody>
          <a:bodyPr/>
          <a:lstStyle>
            <a:lvl1pPr>
              <a:defRPr/>
            </a:lvl1pPr>
          </a:lstStyle>
          <a:p>
            <a:fld id="{BDA7D466-00BA-4C7D-AF88-602E09B9306F}" type="slidenum">
              <a:rPr lang="en-ZA"/>
              <a:pPr/>
              <a:t>‹#›</a:t>
            </a:fld>
            <a:endParaRPr lang="en-Z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ZA"/>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lipArt Placeholder 3"/>
          <p:cNvSpPr>
            <a:spLocks noGrp="1"/>
          </p:cNvSpPr>
          <p:nvPr>
            <p:ph type="clipArt" sz="half" idx="2"/>
          </p:nvPr>
        </p:nvSpPr>
        <p:spPr>
          <a:xfrm>
            <a:off x="4648200" y="1981200"/>
            <a:ext cx="3810000" cy="4114800"/>
          </a:xfrm>
        </p:spPr>
        <p:txBody>
          <a:bodyPr/>
          <a:lstStyle/>
          <a:p>
            <a:endParaRPr lang="en-Z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A3755AD-ADCC-4749-9D93-D64355481795}" type="slidenum">
              <a:rPr lang="en-US" altLang="zh-CN"/>
              <a:pPr/>
              <a:t>‹#›</a:t>
            </a:fld>
            <a:endParaRPr lang="en-US" altLang="zh-CN"/>
          </a:p>
        </p:txBody>
      </p:sp>
    </p:spTree>
    <p:extLst>
      <p:ext uri="{BB962C8B-B14F-4D97-AF65-F5344CB8AC3E}">
        <p14:creationId xmlns:p14="http://schemas.microsoft.com/office/powerpoint/2010/main" val="22582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E09FDD8-7B7B-4964-AA83-25EAA39E1BA3}" type="slidenum">
              <a:rPr lang="en-US" altLang="zh-TW"/>
              <a:pPr/>
              <a:t>‹#›</a:t>
            </a:fld>
            <a:endParaRPr lang="en-US" altLang="zh-TW"/>
          </a:p>
        </p:txBody>
      </p:sp>
    </p:spTree>
    <p:extLst>
      <p:ext uri="{BB962C8B-B14F-4D97-AF65-F5344CB8AC3E}">
        <p14:creationId xmlns:p14="http://schemas.microsoft.com/office/powerpoint/2010/main" val="4001054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ZA"/>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3661B6C-D695-4B8D-B03B-47031D3BEA39}" type="slidenum">
              <a:rPr lang="en-US" altLang="zh-TW"/>
              <a:pPr/>
              <a:t>‹#›</a:t>
            </a:fld>
            <a:endParaRPr lang="en-US" altLang="zh-TW"/>
          </a:p>
        </p:txBody>
      </p:sp>
    </p:spTree>
    <p:extLst>
      <p:ext uri="{BB962C8B-B14F-4D97-AF65-F5344CB8AC3E}">
        <p14:creationId xmlns:p14="http://schemas.microsoft.com/office/powerpoint/2010/main" val="249696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Date Placeholder 13"/>
          <p:cNvSpPr>
            <a:spLocks noGrp="1"/>
          </p:cNvSpPr>
          <p:nvPr>
            <p:ph type="dt" sz="half"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A33685F-93D9-459F-94C0-F9D51A806CF3}" type="slidenum">
              <a:rPr lang="en-GB"/>
              <a:pPr>
                <a:defRPr/>
              </a:pPr>
              <a:t>‹#›</a:t>
            </a:fld>
            <a:endParaRPr lang="en-GB"/>
          </a:p>
        </p:txBody>
      </p:sp>
    </p:spTree>
    <p:extLst>
      <p:ext uri="{BB962C8B-B14F-4D97-AF65-F5344CB8AC3E}">
        <p14:creationId xmlns:p14="http://schemas.microsoft.com/office/powerpoint/2010/main" val="297636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fld id="{ADDFFA9F-E9F0-4854-9F44-49DF2AD7E5E5}" type="datetimeFigureOut">
              <a:rPr lang="en-US"/>
              <a:pPr/>
              <a:t>6/24/2021</a:t>
            </a:fld>
            <a:endParaRPr lang="en-ZA"/>
          </a:p>
        </p:txBody>
      </p:sp>
      <p:sp>
        <p:nvSpPr>
          <p:cNvPr id="5" name="Footer Placeholder 4"/>
          <p:cNvSpPr>
            <a:spLocks noGrp="1"/>
          </p:cNvSpPr>
          <p:nvPr>
            <p:ph type="ftr" sz="quarter" idx="11"/>
          </p:nvPr>
        </p:nvSpPr>
        <p:spPr/>
        <p:txBody>
          <a:bodyPr/>
          <a:lstStyle>
            <a:lvl1pPr>
              <a:defRPr/>
            </a:lvl1pPr>
          </a:lstStyle>
          <a:p>
            <a:endParaRPr lang="en-ZA"/>
          </a:p>
        </p:txBody>
      </p:sp>
      <p:sp>
        <p:nvSpPr>
          <p:cNvPr id="6" name="Slide Number Placeholder 5"/>
          <p:cNvSpPr>
            <a:spLocks noGrp="1"/>
          </p:cNvSpPr>
          <p:nvPr>
            <p:ph type="sldNum" sz="quarter" idx="12"/>
          </p:nvPr>
        </p:nvSpPr>
        <p:spPr/>
        <p:txBody>
          <a:bodyPr/>
          <a:lstStyle>
            <a:lvl1pPr>
              <a:defRPr/>
            </a:lvl1pPr>
          </a:lstStyle>
          <a:p>
            <a:fld id="{1A51D481-FAE7-4DDC-99F1-E0F4FFF60FEC}" type="slidenum">
              <a:rPr lang="en-ZA"/>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1AD7931-7591-40AD-B59E-0DA5289AB6D5}" type="datetimeFigureOut">
              <a:rPr lang="en-US"/>
              <a:pPr/>
              <a:t>6/24/2021</a:t>
            </a:fld>
            <a:endParaRPr lang="en-ZA"/>
          </a:p>
        </p:txBody>
      </p:sp>
      <p:sp>
        <p:nvSpPr>
          <p:cNvPr id="5" name="Footer Placeholder 4"/>
          <p:cNvSpPr>
            <a:spLocks noGrp="1"/>
          </p:cNvSpPr>
          <p:nvPr>
            <p:ph type="ftr" sz="quarter" idx="11"/>
          </p:nvPr>
        </p:nvSpPr>
        <p:spPr/>
        <p:txBody>
          <a:bodyPr/>
          <a:lstStyle>
            <a:lvl1pPr>
              <a:defRPr/>
            </a:lvl1pPr>
          </a:lstStyle>
          <a:p>
            <a:endParaRPr lang="en-ZA"/>
          </a:p>
        </p:txBody>
      </p:sp>
      <p:sp>
        <p:nvSpPr>
          <p:cNvPr id="6" name="Slide Number Placeholder 5"/>
          <p:cNvSpPr>
            <a:spLocks noGrp="1"/>
          </p:cNvSpPr>
          <p:nvPr>
            <p:ph type="sldNum" sz="quarter" idx="12"/>
          </p:nvPr>
        </p:nvSpPr>
        <p:spPr/>
        <p:txBody>
          <a:bodyPr/>
          <a:lstStyle>
            <a:lvl1pPr>
              <a:defRPr/>
            </a:lvl1pPr>
          </a:lstStyle>
          <a:p>
            <a:fld id="{7CD6CA5D-67ED-4209-829F-E4326E337679}" type="slidenum">
              <a:rPr lang="en-ZA"/>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3"/>
          <p:cNvSpPr>
            <a:spLocks noGrp="1"/>
          </p:cNvSpPr>
          <p:nvPr>
            <p:ph type="dt" sz="half" idx="10"/>
          </p:nvPr>
        </p:nvSpPr>
        <p:spPr/>
        <p:txBody>
          <a:bodyPr/>
          <a:lstStyle>
            <a:lvl1pPr>
              <a:defRPr/>
            </a:lvl1pPr>
          </a:lstStyle>
          <a:p>
            <a:fld id="{AD5AF289-C61F-4557-9B11-00426F2D2C93}" type="datetimeFigureOut">
              <a:rPr lang="en-US"/>
              <a:pPr/>
              <a:t>6/24/2021</a:t>
            </a:fld>
            <a:endParaRPr lang="en-ZA"/>
          </a:p>
        </p:txBody>
      </p:sp>
      <p:sp>
        <p:nvSpPr>
          <p:cNvPr id="6" name="Footer Placeholder 4"/>
          <p:cNvSpPr>
            <a:spLocks noGrp="1"/>
          </p:cNvSpPr>
          <p:nvPr>
            <p:ph type="ftr" sz="quarter" idx="11"/>
          </p:nvPr>
        </p:nvSpPr>
        <p:spPr/>
        <p:txBody>
          <a:bodyPr/>
          <a:lstStyle>
            <a:lvl1pPr>
              <a:defRPr/>
            </a:lvl1pPr>
          </a:lstStyle>
          <a:p>
            <a:endParaRPr lang="en-ZA"/>
          </a:p>
        </p:txBody>
      </p:sp>
      <p:sp>
        <p:nvSpPr>
          <p:cNvPr id="7" name="Slide Number Placeholder 5"/>
          <p:cNvSpPr>
            <a:spLocks noGrp="1"/>
          </p:cNvSpPr>
          <p:nvPr>
            <p:ph type="sldNum" sz="quarter" idx="12"/>
          </p:nvPr>
        </p:nvSpPr>
        <p:spPr/>
        <p:txBody>
          <a:bodyPr/>
          <a:lstStyle>
            <a:lvl1pPr>
              <a:defRPr/>
            </a:lvl1pPr>
          </a:lstStyle>
          <a:p>
            <a:fld id="{1821006B-102B-454E-9562-7A7A9770C77D}" type="slidenum">
              <a:rPr lang="en-ZA"/>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3"/>
          <p:cNvSpPr>
            <a:spLocks noGrp="1"/>
          </p:cNvSpPr>
          <p:nvPr>
            <p:ph type="dt" sz="half" idx="10"/>
          </p:nvPr>
        </p:nvSpPr>
        <p:spPr/>
        <p:txBody>
          <a:bodyPr/>
          <a:lstStyle>
            <a:lvl1pPr>
              <a:defRPr/>
            </a:lvl1pPr>
          </a:lstStyle>
          <a:p>
            <a:fld id="{BEC9A5E5-8C3F-49CC-B8EA-E0E81667BA2E}" type="datetimeFigureOut">
              <a:rPr lang="en-US"/>
              <a:pPr/>
              <a:t>6/24/2021</a:t>
            </a:fld>
            <a:endParaRPr lang="en-ZA"/>
          </a:p>
        </p:txBody>
      </p:sp>
      <p:sp>
        <p:nvSpPr>
          <p:cNvPr id="8" name="Footer Placeholder 4"/>
          <p:cNvSpPr>
            <a:spLocks noGrp="1"/>
          </p:cNvSpPr>
          <p:nvPr>
            <p:ph type="ftr" sz="quarter" idx="11"/>
          </p:nvPr>
        </p:nvSpPr>
        <p:spPr/>
        <p:txBody>
          <a:bodyPr/>
          <a:lstStyle>
            <a:lvl1pPr>
              <a:defRPr/>
            </a:lvl1pPr>
          </a:lstStyle>
          <a:p>
            <a:endParaRPr lang="en-ZA"/>
          </a:p>
        </p:txBody>
      </p:sp>
      <p:sp>
        <p:nvSpPr>
          <p:cNvPr id="9" name="Slide Number Placeholder 5"/>
          <p:cNvSpPr>
            <a:spLocks noGrp="1"/>
          </p:cNvSpPr>
          <p:nvPr>
            <p:ph type="sldNum" sz="quarter" idx="12"/>
          </p:nvPr>
        </p:nvSpPr>
        <p:spPr/>
        <p:txBody>
          <a:bodyPr/>
          <a:lstStyle>
            <a:lvl1pPr>
              <a:defRPr/>
            </a:lvl1pPr>
          </a:lstStyle>
          <a:p>
            <a:fld id="{D7CA0BDA-711B-46D3-B2A6-B34993B5A9F7}" type="slidenum">
              <a:rPr lang="en-ZA"/>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3"/>
          <p:cNvSpPr>
            <a:spLocks noGrp="1"/>
          </p:cNvSpPr>
          <p:nvPr>
            <p:ph type="dt" sz="half" idx="10"/>
          </p:nvPr>
        </p:nvSpPr>
        <p:spPr/>
        <p:txBody>
          <a:bodyPr/>
          <a:lstStyle>
            <a:lvl1pPr>
              <a:defRPr/>
            </a:lvl1pPr>
          </a:lstStyle>
          <a:p>
            <a:fld id="{FDF3F7C1-9975-476F-94E4-79DB5405AC1F}" type="datetimeFigureOut">
              <a:rPr lang="en-US"/>
              <a:pPr/>
              <a:t>6/24/2021</a:t>
            </a:fld>
            <a:endParaRPr lang="en-ZA"/>
          </a:p>
        </p:txBody>
      </p:sp>
      <p:sp>
        <p:nvSpPr>
          <p:cNvPr id="4" name="Footer Placeholder 4"/>
          <p:cNvSpPr>
            <a:spLocks noGrp="1"/>
          </p:cNvSpPr>
          <p:nvPr>
            <p:ph type="ftr" sz="quarter" idx="11"/>
          </p:nvPr>
        </p:nvSpPr>
        <p:spPr/>
        <p:txBody>
          <a:bodyPr/>
          <a:lstStyle>
            <a:lvl1pPr>
              <a:defRPr/>
            </a:lvl1pPr>
          </a:lstStyle>
          <a:p>
            <a:endParaRPr lang="en-ZA"/>
          </a:p>
        </p:txBody>
      </p:sp>
      <p:sp>
        <p:nvSpPr>
          <p:cNvPr id="5" name="Slide Number Placeholder 5"/>
          <p:cNvSpPr>
            <a:spLocks noGrp="1"/>
          </p:cNvSpPr>
          <p:nvPr>
            <p:ph type="sldNum" sz="quarter" idx="12"/>
          </p:nvPr>
        </p:nvSpPr>
        <p:spPr/>
        <p:txBody>
          <a:bodyPr/>
          <a:lstStyle>
            <a:lvl1pPr>
              <a:defRPr/>
            </a:lvl1pPr>
          </a:lstStyle>
          <a:p>
            <a:fld id="{84C080EB-95E1-4368-BE0E-3A93F2836EC2}" type="slidenum">
              <a:rPr lang="en-ZA"/>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D5F3F2-7142-46D5-90E4-17E4597985B3}" type="datetimeFigureOut">
              <a:rPr lang="en-US"/>
              <a:pPr/>
              <a:t>6/24/2021</a:t>
            </a:fld>
            <a:endParaRPr lang="en-ZA"/>
          </a:p>
        </p:txBody>
      </p:sp>
      <p:sp>
        <p:nvSpPr>
          <p:cNvPr id="3" name="Footer Placeholder 4"/>
          <p:cNvSpPr>
            <a:spLocks noGrp="1"/>
          </p:cNvSpPr>
          <p:nvPr>
            <p:ph type="ftr" sz="quarter" idx="11"/>
          </p:nvPr>
        </p:nvSpPr>
        <p:spPr/>
        <p:txBody>
          <a:bodyPr/>
          <a:lstStyle>
            <a:lvl1pPr>
              <a:defRPr/>
            </a:lvl1pPr>
          </a:lstStyle>
          <a:p>
            <a:endParaRPr lang="en-ZA"/>
          </a:p>
        </p:txBody>
      </p:sp>
      <p:sp>
        <p:nvSpPr>
          <p:cNvPr id="4" name="Slide Number Placeholder 5"/>
          <p:cNvSpPr>
            <a:spLocks noGrp="1"/>
          </p:cNvSpPr>
          <p:nvPr>
            <p:ph type="sldNum" sz="quarter" idx="12"/>
          </p:nvPr>
        </p:nvSpPr>
        <p:spPr/>
        <p:txBody>
          <a:bodyPr/>
          <a:lstStyle>
            <a:lvl1pPr>
              <a:defRPr/>
            </a:lvl1pPr>
          </a:lstStyle>
          <a:p>
            <a:fld id="{9C998D70-E729-4440-8B9E-29CF1025B041}" type="slidenum">
              <a:rPr lang="en-ZA"/>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E4066F4-B32C-4B31-99B0-897FC66D6ADD}" type="datetimeFigureOut">
              <a:rPr lang="en-US"/>
              <a:pPr/>
              <a:t>6/24/2021</a:t>
            </a:fld>
            <a:endParaRPr lang="en-ZA"/>
          </a:p>
        </p:txBody>
      </p:sp>
      <p:sp>
        <p:nvSpPr>
          <p:cNvPr id="6" name="Footer Placeholder 4"/>
          <p:cNvSpPr>
            <a:spLocks noGrp="1"/>
          </p:cNvSpPr>
          <p:nvPr>
            <p:ph type="ftr" sz="quarter" idx="11"/>
          </p:nvPr>
        </p:nvSpPr>
        <p:spPr/>
        <p:txBody>
          <a:bodyPr/>
          <a:lstStyle>
            <a:lvl1pPr>
              <a:defRPr/>
            </a:lvl1pPr>
          </a:lstStyle>
          <a:p>
            <a:endParaRPr lang="en-ZA"/>
          </a:p>
        </p:txBody>
      </p:sp>
      <p:sp>
        <p:nvSpPr>
          <p:cNvPr id="7" name="Slide Number Placeholder 5"/>
          <p:cNvSpPr>
            <a:spLocks noGrp="1"/>
          </p:cNvSpPr>
          <p:nvPr>
            <p:ph type="sldNum" sz="quarter" idx="12"/>
          </p:nvPr>
        </p:nvSpPr>
        <p:spPr/>
        <p:txBody>
          <a:bodyPr/>
          <a:lstStyle>
            <a:lvl1pPr>
              <a:defRPr/>
            </a:lvl1pPr>
          </a:lstStyle>
          <a:p>
            <a:fld id="{D3441753-50DA-40AE-91FA-76AC6140098F}" type="slidenum">
              <a:rPr lang="en-ZA"/>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68E6790-C6DA-4DB4-B2E4-4D0A6DEA5D35}" type="datetimeFigureOut">
              <a:rPr lang="en-US"/>
              <a:pPr/>
              <a:t>6/24/2021</a:t>
            </a:fld>
            <a:endParaRPr lang="en-ZA"/>
          </a:p>
        </p:txBody>
      </p:sp>
      <p:sp>
        <p:nvSpPr>
          <p:cNvPr id="6" name="Footer Placeholder 4"/>
          <p:cNvSpPr>
            <a:spLocks noGrp="1"/>
          </p:cNvSpPr>
          <p:nvPr>
            <p:ph type="ftr" sz="quarter" idx="11"/>
          </p:nvPr>
        </p:nvSpPr>
        <p:spPr/>
        <p:txBody>
          <a:bodyPr/>
          <a:lstStyle>
            <a:lvl1pPr>
              <a:defRPr/>
            </a:lvl1pPr>
          </a:lstStyle>
          <a:p>
            <a:endParaRPr lang="en-ZA"/>
          </a:p>
        </p:txBody>
      </p:sp>
      <p:sp>
        <p:nvSpPr>
          <p:cNvPr id="7" name="Slide Number Placeholder 5"/>
          <p:cNvSpPr>
            <a:spLocks noGrp="1"/>
          </p:cNvSpPr>
          <p:nvPr>
            <p:ph type="sldNum" sz="quarter" idx="12"/>
          </p:nvPr>
        </p:nvSpPr>
        <p:spPr/>
        <p:txBody>
          <a:bodyPr/>
          <a:lstStyle>
            <a:lvl1pPr>
              <a:defRPr/>
            </a:lvl1pPr>
          </a:lstStyle>
          <a:p>
            <a:fld id="{CD82E9CB-87AC-455C-86F2-5C85A580CE59}" type="slidenum">
              <a:rPr lang="en-ZA"/>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ZA"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DDCB3CCA-9D3C-44B4-A3C0-099E249A6A21}" type="datetimeFigureOut">
              <a:rPr lang="en-US"/>
              <a:pPr/>
              <a:t>6/24/2021</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D0D416A1-A7A6-4DA3-9DD5-2B7C1445B67B}" type="slidenum">
              <a:rPr lang="en-ZA"/>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oleObject1.bin"/></Relationships>
</file>

<file path=ppt/slides/_rels/slide1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images.google.com/imgres?imgurl=http://www.info.gov.hk/dh/diseases/CD/photoweb/Tuberculosis-5.jpg&amp;imgrefurl=http://www.info.gov.hk/dh/diseases/CD/TB.htm&amp;h=540&amp;w=500&amp;sz=36&amp;hl=zh-CN&amp;start=5&amp;tbnid=zHj512OXtw_iNM:&amp;tbnh=132&amp;tbnw=122&amp;prev=/images?q=pulmonary+tuberculosis&amp;svnum=10&amp;hl=zh-CN&amp;lr=&amp;newwindow=1&amp;sa=G"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35.gi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35.gif"/></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35.gif"/></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04.xml"/><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35.gif"/></Relationships>
</file>

<file path=ppt/slides/_rels/slide1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35.gif"/></Relationships>
</file>

<file path=ppt/slides/_rels/slide1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ZA" smtClean="0">
                <a:solidFill>
                  <a:srgbClr val="00B050"/>
                </a:solidFill>
              </a:rPr>
              <a:t>MODULE </a:t>
            </a:r>
            <a:r>
              <a:rPr lang="en-ZA" smtClean="0"/>
              <a:t>: RESPIRATORY SYSTEM </a:t>
            </a:r>
          </a:p>
        </p:txBody>
      </p:sp>
      <p:sp>
        <p:nvSpPr>
          <p:cNvPr id="2051" name="Subtitle 2"/>
          <p:cNvSpPr>
            <a:spLocks noGrp="1"/>
          </p:cNvSpPr>
          <p:nvPr>
            <p:ph type="subTitle" idx="1"/>
          </p:nvPr>
        </p:nvSpPr>
        <p:spPr/>
        <p:txBody>
          <a:bodyPr/>
          <a:lstStyle/>
          <a:p>
            <a:pPr>
              <a:spcBef>
                <a:spcPct val="0"/>
              </a:spcBef>
            </a:pPr>
            <a:endParaRPr lang="ko-KR" altLang="en-US" dirty="0" smtClean="0">
              <a:solidFill>
                <a:srgbClr val="898989"/>
              </a:solidFill>
              <a:ea typeface="굴림" charset="-127"/>
            </a:endParaRPr>
          </a:p>
          <a:p>
            <a:pPr>
              <a:spcBef>
                <a:spcPts val="700"/>
              </a:spcBef>
            </a:pPr>
            <a:r>
              <a:rPr lang="ko-KR" altLang="en-US" dirty="0" smtClean="0">
                <a:solidFill>
                  <a:srgbClr val="898989"/>
                </a:solidFill>
                <a:ea typeface="굴림" charset="-127"/>
              </a:rPr>
              <a:t>By Dr </a:t>
            </a:r>
            <a:r>
              <a:rPr lang="en-US" altLang="ko-KR" dirty="0" smtClean="0">
                <a:solidFill>
                  <a:srgbClr val="898989"/>
                </a:solidFill>
                <a:ea typeface="굴림" charset="-127"/>
              </a:rPr>
              <a:t>KWIZERA NDEKEZI Jackson</a:t>
            </a:r>
            <a:endParaRPr lang="ko-KR" altLang="en-US" dirty="0" smtClean="0">
              <a:solidFill>
                <a:srgbClr val="898989"/>
              </a:solidFill>
              <a:ea typeface="굴림"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33400" y="304800"/>
            <a:ext cx="8153400" cy="1200150"/>
          </a:xfrm>
          <a:prstGeom prst="rect">
            <a:avLst/>
          </a:prstGeom>
          <a:noFill/>
          <a:ln w="9525">
            <a:noFill/>
            <a:miter lim="800000"/>
            <a:headEnd/>
            <a:tailEnd/>
          </a:ln>
        </p:spPr>
        <p:txBody>
          <a:bodyPr>
            <a:spAutoFit/>
          </a:bodyPr>
          <a:lstStyle/>
          <a:p>
            <a:r>
              <a:rPr lang="en-US"/>
              <a:t>Whooping = Cough spasmodically(A painful and involuntary muscular contraction)</a:t>
            </a:r>
          </a:p>
          <a:p>
            <a:r>
              <a:rPr lang="en-US"/>
              <a:t>"The patient with emphysema is whooping all day"</a:t>
            </a:r>
          </a:p>
        </p:txBody>
      </p:sp>
      <p:sp>
        <p:nvSpPr>
          <p:cNvPr id="6147" name="Rectangle 2"/>
          <p:cNvSpPr>
            <a:spLocks noChangeArrowheads="1"/>
          </p:cNvSpPr>
          <p:nvPr/>
        </p:nvSpPr>
        <p:spPr bwMode="auto">
          <a:xfrm>
            <a:off x="762000" y="2286000"/>
            <a:ext cx="6096000" cy="830263"/>
          </a:xfrm>
          <a:prstGeom prst="rect">
            <a:avLst/>
          </a:prstGeom>
          <a:noFill/>
          <a:ln w="9525">
            <a:noFill/>
            <a:miter lim="800000"/>
            <a:headEnd/>
            <a:tailEnd/>
          </a:ln>
        </p:spPr>
        <p:txBody>
          <a:bodyPr>
            <a:spAutoFit/>
          </a:bodyPr>
          <a:lstStyle/>
          <a:p>
            <a:r>
              <a:rPr lang="en-US"/>
              <a:t>Hoarse = Deep and harsh sounding as if from shouting, illness or emotion</a:t>
            </a:r>
          </a:p>
        </p:txBody>
      </p:sp>
    </p:spTree>
    <p:extLst>
      <p:ext uri="{BB962C8B-B14F-4D97-AF65-F5344CB8AC3E}">
        <p14:creationId xmlns:p14="http://schemas.microsoft.com/office/powerpoint/2010/main" val="9925243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b="1" dirty="0">
                <a:solidFill>
                  <a:srgbClr val="FF0000"/>
                </a:solidFill>
              </a:rPr>
              <a:t>Screening for prior infection</a:t>
            </a:r>
          </a:p>
        </p:txBody>
      </p:sp>
      <p:sp>
        <p:nvSpPr>
          <p:cNvPr id="11267" name="Rectangle 3"/>
          <p:cNvSpPr>
            <a:spLocks noGrp="1" noChangeArrowheads="1"/>
          </p:cNvSpPr>
          <p:nvPr>
            <p:ph idx="1"/>
          </p:nvPr>
        </p:nvSpPr>
        <p:spPr/>
        <p:txBody>
          <a:bodyPr/>
          <a:lstStyle/>
          <a:p>
            <a:pPr>
              <a:lnSpc>
                <a:spcPct val="90000"/>
              </a:lnSpc>
            </a:pPr>
            <a:r>
              <a:rPr lang="en-US" altLang="zh-TW" b="1" dirty="0"/>
              <a:t>Whom to screen</a:t>
            </a:r>
          </a:p>
          <a:p>
            <a:pPr lvl="1">
              <a:lnSpc>
                <a:spcPct val="90000"/>
              </a:lnSpc>
            </a:pPr>
            <a:r>
              <a:rPr lang="en-US" altLang="zh-TW" dirty="0"/>
              <a:t>High prevalence and high risk population (HIV)</a:t>
            </a:r>
          </a:p>
          <a:p>
            <a:pPr>
              <a:lnSpc>
                <a:spcPct val="90000"/>
              </a:lnSpc>
            </a:pPr>
            <a:r>
              <a:rPr lang="en-US" altLang="zh-TW" b="1" dirty="0"/>
              <a:t>How to screen</a:t>
            </a:r>
          </a:p>
          <a:p>
            <a:pPr lvl="1">
              <a:lnSpc>
                <a:spcPct val="90000"/>
              </a:lnSpc>
            </a:pPr>
            <a:r>
              <a:rPr lang="en-US" altLang="zh-TW" dirty="0"/>
              <a:t>Mantoux tuberculin test </a:t>
            </a:r>
            <a:r>
              <a:rPr lang="en-US" altLang="zh-TW" dirty="0" smtClean="0"/>
              <a:t>(i.e., </a:t>
            </a:r>
            <a:r>
              <a:rPr lang="en-US" altLang="zh-TW" dirty="0"/>
              <a:t>purified protein derivative or PPD, tuberculin skin test)</a:t>
            </a:r>
          </a:p>
          <a:p>
            <a:pPr>
              <a:lnSpc>
                <a:spcPct val="90000"/>
              </a:lnSpc>
            </a:pPr>
            <a:r>
              <a:rPr lang="en-US" altLang="zh-TW" b="1" dirty="0"/>
              <a:t>How to interpret</a:t>
            </a:r>
          </a:p>
          <a:p>
            <a:pPr lvl="1">
              <a:lnSpc>
                <a:spcPct val="90000"/>
              </a:lnSpc>
            </a:pPr>
            <a:r>
              <a:rPr lang="en-US" altLang="zh-TW" dirty="0"/>
              <a:t>Determine maximum diameter of induration by </a:t>
            </a:r>
            <a:r>
              <a:rPr lang="en-US" altLang="zh-TW" dirty="0" smtClean="0"/>
              <a:t>palpation.</a:t>
            </a:r>
            <a:endParaRPr lang="en-US" altLang="zh-TW" dirty="0"/>
          </a:p>
        </p:txBody>
      </p:sp>
    </p:spTree>
    <p:extLst>
      <p:ext uri="{BB962C8B-B14F-4D97-AF65-F5344CB8AC3E}">
        <p14:creationId xmlns:p14="http://schemas.microsoft.com/office/powerpoint/2010/main" val="3021245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341261">
            <a:off x="318682" y="2257618"/>
            <a:ext cx="8136905" cy="1077218"/>
          </a:xfrm>
          <a:prstGeom prst="rect">
            <a:avLst/>
          </a:prstGeom>
        </p:spPr>
        <p:txBody>
          <a:bodyPr wrap="square">
            <a:spAutoFit/>
          </a:bodyPr>
          <a:lstStyle/>
          <a:p>
            <a:r>
              <a:rPr lang="en-US" sz="3200" dirty="0" smtClean="0">
                <a:solidFill>
                  <a:srgbClr val="00B0F0"/>
                </a:solidFill>
              </a:rPr>
              <a:t>Induration</a:t>
            </a:r>
            <a:r>
              <a:rPr lang="en-US" sz="3200" dirty="0" smtClean="0"/>
              <a:t> = Any pathological hardening or thickening of tissue.</a:t>
            </a:r>
            <a:endParaRPr lang="en-US" sz="3200" dirty="0"/>
          </a:p>
        </p:txBody>
      </p:sp>
    </p:spTree>
    <p:extLst>
      <p:ext uri="{BB962C8B-B14F-4D97-AF65-F5344CB8AC3E}">
        <p14:creationId xmlns:p14="http://schemas.microsoft.com/office/powerpoint/2010/main" val="3668022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b="1" dirty="0">
                <a:solidFill>
                  <a:srgbClr val="FF0000"/>
                </a:solidFill>
              </a:rPr>
              <a:t>Mantoux Tuberculin Test</a:t>
            </a:r>
          </a:p>
        </p:txBody>
      </p:sp>
      <p:sp>
        <p:nvSpPr>
          <p:cNvPr id="19459" name="Rectangle 3"/>
          <p:cNvSpPr>
            <a:spLocks noGrp="1" noChangeArrowheads="1"/>
          </p:cNvSpPr>
          <p:nvPr>
            <p:ph idx="1"/>
          </p:nvPr>
        </p:nvSpPr>
        <p:spPr/>
        <p:txBody>
          <a:bodyPr/>
          <a:lstStyle/>
          <a:p>
            <a:r>
              <a:rPr kumimoji="0" lang="en-US" altLang="zh-TW" dirty="0"/>
              <a:t>Preferred method of testing for TB infection in adults and </a:t>
            </a:r>
            <a:r>
              <a:rPr kumimoji="0" lang="en-US" altLang="zh-TW" dirty="0" smtClean="0"/>
              <a:t>children.</a:t>
            </a:r>
            <a:endParaRPr kumimoji="0" lang="en-US" altLang="zh-TW" dirty="0"/>
          </a:p>
          <a:p>
            <a:r>
              <a:rPr kumimoji="0" lang="en-US" altLang="zh-TW" dirty="0"/>
              <a:t>Tuberculin skin testing useful for</a:t>
            </a:r>
          </a:p>
          <a:p>
            <a:pPr lvl="1"/>
            <a:r>
              <a:rPr kumimoji="0" lang="en-US" altLang="zh-TW" dirty="0"/>
              <a:t>Examining person who is not ill but may be infected</a:t>
            </a:r>
          </a:p>
          <a:p>
            <a:pPr lvl="1"/>
            <a:r>
              <a:rPr kumimoji="0" lang="en-US" altLang="zh-TW" dirty="0"/>
              <a:t>Determining how many people in group are infected</a:t>
            </a:r>
          </a:p>
          <a:p>
            <a:pPr lvl="1"/>
            <a:r>
              <a:rPr kumimoji="0" lang="en-US" altLang="zh-TW" dirty="0"/>
              <a:t>Examining  person who has symptoms of </a:t>
            </a:r>
            <a:r>
              <a:rPr kumimoji="0" lang="en-US" altLang="zh-TW" dirty="0" smtClean="0"/>
              <a:t>TB.</a:t>
            </a:r>
            <a:endParaRPr lang="en-US" altLang="zh-TW" dirty="0"/>
          </a:p>
        </p:txBody>
      </p:sp>
    </p:spTree>
    <p:extLst>
      <p:ext uri="{BB962C8B-B14F-4D97-AF65-F5344CB8AC3E}">
        <p14:creationId xmlns:p14="http://schemas.microsoft.com/office/powerpoint/2010/main" val="21099523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noAutofit/>
          </a:bodyPr>
          <a:lstStyle/>
          <a:p>
            <a:r>
              <a:rPr kumimoji="0" lang="en-GB" altLang="zh-TW" sz="4400" b="1" dirty="0">
                <a:solidFill>
                  <a:srgbClr val="FF0000"/>
                </a:solidFill>
              </a:rPr>
              <a:t/>
            </a:r>
            <a:br>
              <a:rPr kumimoji="0" lang="en-GB" altLang="zh-TW" sz="4400" b="1" dirty="0">
                <a:solidFill>
                  <a:srgbClr val="FF0000"/>
                </a:solidFill>
              </a:rPr>
            </a:br>
            <a:r>
              <a:rPr kumimoji="0" lang="en-GB" sz="4400" b="1" dirty="0">
                <a:solidFill>
                  <a:srgbClr val="FF0000"/>
                </a:solidFill>
              </a:rPr>
              <a:t>Mantoux test</a:t>
            </a:r>
            <a:br>
              <a:rPr kumimoji="0" lang="en-GB" sz="4400" b="1" dirty="0">
                <a:solidFill>
                  <a:srgbClr val="FF0000"/>
                </a:solidFill>
              </a:rPr>
            </a:br>
            <a:endParaRPr kumimoji="0" lang="en-US" altLang="zh-TW" sz="4400" b="1" dirty="0">
              <a:solidFill>
                <a:srgbClr val="FF0000"/>
              </a:solidFill>
            </a:endParaRPr>
          </a:p>
        </p:txBody>
      </p:sp>
      <p:sp>
        <p:nvSpPr>
          <p:cNvPr id="13318" name="Rectangle 6"/>
          <p:cNvSpPr>
            <a:spLocks noGrp="1" noChangeArrowheads="1"/>
          </p:cNvSpPr>
          <p:nvPr>
            <p:ph type="body" sz="half" idx="2"/>
          </p:nvPr>
        </p:nvSpPr>
        <p:spPr/>
        <p:txBody>
          <a:bodyPr/>
          <a:lstStyle/>
          <a:p>
            <a:r>
              <a:rPr kumimoji="0" lang="en-GB" sz="2800" dirty="0" smtClean="0"/>
              <a:t>Injected intradermally</a:t>
            </a:r>
            <a:endParaRPr kumimoji="0" lang="en-GB" sz="2800" dirty="0"/>
          </a:p>
          <a:p>
            <a:r>
              <a:rPr kumimoji="0" lang="en-GB" sz="2800" dirty="0"/>
              <a:t>Produce wheal 6 mm to 10</a:t>
            </a:r>
            <a:r>
              <a:rPr kumimoji="0" lang="en-GB" altLang="zh-TW" sz="2800" dirty="0"/>
              <a:t> </a:t>
            </a:r>
            <a:r>
              <a:rPr kumimoji="0" lang="en-GB" sz="2800" dirty="0"/>
              <a:t>mm in diameter</a:t>
            </a:r>
          </a:p>
          <a:p>
            <a:r>
              <a:rPr kumimoji="0" lang="en-GB" sz="2800" dirty="0"/>
              <a:t>Represent DTH</a:t>
            </a:r>
            <a:r>
              <a:rPr kumimoji="0" lang="en-GB" altLang="zh-TW" sz="2800" dirty="0"/>
              <a:t> (delayed type hypersensitivity</a:t>
            </a:r>
            <a:r>
              <a:rPr kumimoji="0" lang="en-GB" altLang="zh-TW" sz="2800" dirty="0" smtClean="0"/>
              <a:t>).</a:t>
            </a:r>
            <a:endParaRPr kumimoji="0" lang="en-GB" sz="2800" dirty="0"/>
          </a:p>
          <a:p>
            <a:endParaRPr lang="en-US" altLang="zh-TW" sz="2800" dirty="0"/>
          </a:p>
        </p:txBody>
      </p:sp>
      <p:grpSp>
        <p:nvGrpSpPr>
          <p:cNvPr id="2" name="Group 7"/>
          <p:cNvGrpSpPr>
            <a:grpSpLocks/>
          </p:cNvGrpSpPr>
          <p:nvPr/>
        </p:nvGrpSpPr>
        <p:grpSpPr bwMode="auto">
          <a:xfrm>
            <a:off x="827088" y="1989138"/>
            <a:ext cx="3249612" cy="2436812"/>
            <a:chOff x="512" y="1776"/>
            <a:chExt cx="2047" cy="1535"/>
          </a:xfrm>
        </p:grpSpPr>
        <p:pic>
          <p:nvPicPr>
            <p:cNvPr id="13320" name="Picture 8"/>
            <p:cNvPicPr>
              <a:picLocks noChangeAspect="1" noChangeArrowheads="1"/>
            </p:cNvPicPr>
            <p:nvPr/>
          </p:nvPicPr>
          <p:blipFill>
            <a:blip r:embed="rId3" cstate="print"/>
            <a:srcRect/>
            <a:stretch>
              <a:fillRect/>
            </a:stretch>
          </p:blipFill>
          <p:spPr bwMode="auto">
            <a:xfrm>
              <a:off x="512" y="1776"/>
              <a:ext cx="2048" cy="1536"/>
            </a:xfrm>
            <a:prstGeom prst="rect">
              <a:avLst/>
            </a:prstGeom>
            <a:noFill/>
            <a:ln w="9525">
              <a:noFill/>
              <a:round/>
              <a:headEnd/>
              <a:tailEnd/>
            </a:ln>
            <a:effectLst/>
          </p:spPr>
        </p:pic>
        <p:sp>
          <p:nvSpPr>
            <p:cNvPr id="13321" name="Rectangle 9"/>
            <p:cNvSpPr>
              <a:spLocks noChangeArrowheads="1"/>
            </p:cNvSpPr>
            <p:nvPr/>
          </p:nvSpPr>
          <p:spPr bwMode="auto">
            <a:xfrm>
              <a:off x="512" y="1776"/>
              <a:ext cx="2048" cy="1536"/>
            </a:xfrm>
            <a:prstGeom prst="rect">
              <a:avLst/>
            </a:prstGeom>
            <a:noFill/>
            <a:ln w="9360">
              <a:solidFill>
                <a:srgbClr val="000000"/>
              </a:solidFill>
              <a:miter lim="800000"/>
              <a:headEnd/>
              <a:tailEnd/>
            </a:ln>
            <a:effectLst/>
          </p:spPr>
          <p:txBody>
            <a:bodyPr wrap="none" anchor="ctr"/>
            <a:lstStyle/>
            <a:p>
              <a:endParaRPr lang="en-ZA"/>
            </a:p>
          </p:txBody>
        </p:sp>
      </p:grpSp>
    </p:spTree>
    <p:extLst>
      <p:ext uri="{BB962C8B-B14F-4D97-AF65-F5344CB8AC3E}">
        <p14:creationId xmlns:p14="http://schemas.microsoft.com/office/powerpoint/2010/main" val="22467307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
            </a:r>
            <a:br>
              <a:rPr lang="en-ZA" dirty="0" smtClean="0"/>
            </a:br>
            <a:endParaRPr lang="en-ZA" dirty="0"/>
          </a:p>
        </p:txBody>
      </p:sp>
      <p:sp>
        <p:nvSpPr>
          <p:cNvPr id="4" name="Text Placeholder 3"/>
          <p:cNvSpPr>
            <a:spLocks noGrp="1"/>
          </p:cNvSpPr>
          <p:nvPr>
            <p:ph type="body" idx="2"/>
          </p:nvPr>
        </p:nvSpPr>
        <p:spPr>
          <a:xfrm>
            <a:off x="457200" y="214290"/>
            <a:ext cx="8003232" cy="6383062"/>
          </a:xfrm>
        </p:spPr>
        <p:txBody>
          <a:bodyPr>
            <a:normAutofit/>
          </a:bodyPr>
          <a:lstStyle/>
          <a:p>
            <a:pPr>
              <a:lnSpc>
                <a:spcPct val="140000"/>
              </a:lnSpc>
            </a:pPr>
            <a:r>
              <a:rPr lang="en-US" altLang="zh-CN" sz="2800" b="1" dirty="0" smtClean="0"/>
              <a:t>A reaction of less than 5 mm is considered      </a:t>
            </a:r>
          </a:p>
          <a:p>
            <a:pPr>
              <a:lnSpc>
                <a:spcPct val="140000"/>
              </a:lnSpc>
            </a:pPr>
            <a:r>
              <a:rPr lang="en-US" altLang="zh-CN" sz="2800" b="1" dirty="0" smtClean="0"/>
              <a:t>     negative. </a:t>
            </a:r>
          </a:p>
          <a:p>
            <a:pPr>
              <a:lnSpc>
                <a:spcPct val="140000"/>
              </a:lnSpc>
            </a:pPr>
            <a:r>
              <a:rPr lang="en-US" altLang="zh-CN" sz="2800" b="1" dirty="0" smtClean="0"/>
              <a:t>•     5-9 mm is considered positive (+)</a:t>
            </a:r>
          </a:p>
          <a:p>
            <a:pPr>
              <a:lnSpc>
                <a:spcPct val="140000"/>
              </a:lnSpc>
            </a:pPr>
            <a:r>
              <a:rPr lang="en-US" altLang="zh-CN" sz="2800" b="1" dirty="0" smtClean="0"/>
              <a:t>•    10-19 mm is considered positive (++) </a:t>
            </a:r>
          </a:p>
          <a:p>
            <a:pPr>
              <a:lnSpc>
                <a:spcPct val="140000"/>
              </a:lnSpc>
            </a:pPr>
            <a:r>
              <a:rPr lang="en-US" altLang="zh-CN" sz="2800" b="1" dirty="0" smtClean="0"/>
              <a:t>•     more than 20 mm is considered positive         </a:t>
            </a:r>
          </a:p>
          <a:p>
            <a:pPr>
              <a:lnSpc>
                <a:spcPct val="140000"/>
              </a:lnSpc>
            </a:pPr>
            <a:r>
              <a:rPr lang="en-US" altLang="zh-CN" sz="2800" b="1" dirty="0" smtClean="0"/>
              <a:t>      (+++)</a:t>
            </a:r>
          </a:p>
          <a:p>
            <a:pPr>
              <a:lnSpc>
                <a:spcPct val="140000"/>
              </a:lnSpc>
              <a:buClr>
                <a:schemeClr val="hlink"/>
              </a:buClr>
            </a:pPr>
            <a:r>
              <a:rPr lang="en-US" altLang="zh-CN" sz="2800" b="1" dirty="0" smtClean="0"/>
              <a:t>           A  positive  tuberculin  skin  test  indicates                                              </a:t>
            </a:r>
          </a:p>
          <a:p>
            <a:pPr>
              <a:lnSpc>
                <a:spcPct val="140000"/>
              </a:lnSpc>
              <a:buClr>
                <a:schemeClr val="hlink"/>
              </a:buClr>
              <a:buFont typeface="Wingdings" pitchFamily="2" charset="2"/>
              <a:buChar char="ü"/>
            </a:pPr>
            <a:r>
              <a:rPr lang="en-US" altLang="zh-CN" sz="2800" b="1" dirty="0" smtClean="0"/>
              <a:t>     tuberculous infection, with or without disease.</a:t>
            </a:r>
          </a:p>
          <a:p>
            <a:endParaRPr lang="en-ZA" sz="2000" dirty="0"/>
          </a:p>
        </p:txBody>
      </p:sp>
    </p:spTree>
    <p:extLst>
      <p:ext uri="{BB962C8B-B14F-4D97-AF65-F5344CB8AC3E}">
        <p14:creationId xmlns:p14="http://schemas.microsoft.com/office/powerpoint/2010/main" val="48808444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Tuberculosis 1"/>
          <p:cNvPicPr>
            <a:picLocks noChangeAspect="1" noChangeArrowheads="1"/>
          </p:cNvPicPr>
          <p:nvPr/>
        </p:nvPicPr>
        <p:blipFill>
          <a:blip r:embed="rId2" cstate="print"/>
          <a:stretch>
            <a:fillRect/>
          </a:stretch>
        </p:blipFill>
        <p:spPr>
          <a:xfrm>
            <a:off x="1835696" y="0"/>
            <a:ext cx="5328592" cy="6858000"/>
          </a:xfrm>
          <a:prstGeom prst="rect">
            <a:avLst/>
          </a:prstGeom>
          <a:noFill/>
          <a:ln/>
        </p:spPr>
      </p:pic>
    </p:spTree>
    <p:extLst>
      <p:ext uri="{BB962C8B-B14F-4D97-AF65-F5344CB8AC3E}">
        <p14:creationId xmlns:p14="http://schemas.microsoft.com/office/powerpoint/2010/main" val="158246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TW" b="1" dirty="0">
                <a:solidFill>
                  <a:srgbClr val="FF0000"/>
                </a:solidFill>
              </a:rPr>
              <a:t>Physical Examination</a:t>
            </a:r>
          </a:p>
        </p:txBody>
      </p:sp>
      <p:sp>
        <p:nvSpPr>
          <p:cNvPr id="39939" name="Rectangle 3"/>
          <p:cNvSpPr>
            <a:spLocks noGrp="1" noChangeArrowheads="1"/>
          </p:cNvSpPr>
          <p:nvPr>
            <p:ph idx="1"/>
          </p:nvPr>
        </p:nvSpPr>
        <p:spPr/>
        <p:txBody>
          <a:bodyPr/>
          <a:lstStyle/>
          <a:p>
            <a:pPr>
              <a:lnSpc>
                <a:spcPct val="90000"/>
              </a:lnSpc>
            </a:pPr>
            <a:r>
              <a:rPr kumimoji="0" lang="en-GB" sz="2800"/>
              <a:t>Productive, prolonged cough </a:t>
            </a:r>
            <a:r>
              <a:rPr kumimoji="0" lang="en-GB" altLang="zh-TW" sz="2800"/>
              <a:t> </a:t>
            </a:r>
          </a:p>
          <a:p>
            <a:pPr lvl="1">
              <a:lnSpc>
                <a:spcPct val="90000"/>
              </a:lnSpc>
            </a:pPr>
            <a:r>
              <a:rPr kumimoji="0" lang="en-GB" sz="2400"/>
              <a:t>duration of </a:t>
            </a:r>
            <a:r>
              <a:rPr kumimoji="0" lang="en-GB" sz="2400" b="1"/>
              <a:t>~</a:t>
            </a:r>
            <a:r>
              <a:rPr kumimoji="0" lang="en-GB" sz="2400"/>
              <a:t>3 weeks</a:t>
            </a:r>
            <a:r>
              <a:rPr kumimoji="0" lang="ar-SA" sz="2400">
                <a:cs typeface="Arial" pitchFamily="34" charset="0"/>
              </a:rPr>
              <a:t>‏</a:t>
            </a:r>
            <a:endParaRPr kumimoji="0" lang="en-GB" sz="2400"/>
          </a:p>
          <a:p>
            <a:pPr>
              <a:lnSpc>
                <a:spcPct val="90000"/>
              </a:lnSpc>
            </a:pPr>
            <a:r>
              <a:rPr kumimoji="0" lang="en-GB" sz="2800"/>
              <a:t>Chest pain</a:t>
            </a:r>
          </a:p>
          <a:p>
            <a:pPr>
              <a:lnSpc>
                <a:spcPct val="90000"/>
              </a:lnSpc>
            </a:pPr>
            <a:r>
              <a:rPr kumimoji="0" lang="en-GB" sz="2800"/>
              <a:t>Hemoptysis</a:t>
            </a:r>
          </a:p>
          <a:p>
            <a:pPr>
              <a:lnSpc>
                <a:spcPct val="90000"/>
              </a:lnSpc>
            </a:pPr>
            <a:r>
              <a:rPr kumimoji="0" lang="en-GB" sz="2800"/>
              <a:t>Fever/Chills			</a:t>
            </a:r>
          </a:p>
          <a:p>
            <a:pPr>
              <a:lnSpc>
                <a:spcPct val="90000"/>
              </a:lnSpc>
            </a:pPr>
            <a:r>
              <a:rPr kumimoji="0" lang="en-GB" sz="2800"/>
              <a:t>Night sweats</a:t>
            </a:r>
          </a:p>
          <a:p>
            <a:pPr>
              <a:lnSpc>
                <a:spcPct val="90000"/>
              </a:lnSpc>
            </a:pPr>
            <a:r>
              <a:rPr kumimoji="0" lang="en-GB" sz="2800"/>
              <a:t>Appetite loss</a:t>
            </a:r>
          </a:p>
          <a:p>
            <a:pPr>
              <a:lnSpc>
                <a:spcPct val="90000"/>
              </a:lnSpc>
            </a:pPr>
            <a:r>
              <a:rPr kumimoji="0" lang="en-GB" sz="2800"/>
              <a:t>Weight loss</a:t>
            </a:r>
          </a:p>
          <a:p>
            <a:pPr>
              <a:lnSpc>
                <a:spcPct val="90000"/>
              </a:lnSpc>
            </a:pPr>
            <a:r>
              <a:rPr kumimoji="0" lang="en-GB" sz="2800"/>
              <a:t>Easily fatigued</a:t>
            </a:r>
            <a:endParaRPr lang="en-US" altLang="zh-TW" sz="2800"/>
          </a:p>
        </p:txBody>
      </p:sp>
    </p:spTree>
    <p:extLst>
      <p:ext uri="{BB962C8B-B14F-4D97-AF65-F5344CB8AC3E}">
        <p14:creationId xmlns:p14="http://schemas.microsoft.com/office/powerpoint/2010/main" val="30401336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TW" b="1" dirty="0">
                <a:solidFill>
                  <a:srgbClr val="FF0000"/>
                </a:solidFill>
              </a:rPr>
              <a:t>Chest radiography</a:t>
            </a:r>
          </a:p>
        </p:txBody>
      </p:sp>
      <p:sp>
        <p:nvSpPr>
          <p:cNvPr id="47107" name="Rectangle 3"/>
          <p:cNvSpPr>
            <a:spLocks noGrp="1" noChangeArrowheads="1"/>
          </p:cNvSpPr>
          <p:nvPr>
            <p:ph idx="1"/>
          </p:nvPr>
        </p:nvSpPr>
        <p:spPr/>
        <p:txBody>
          <a:bodyPr>
            <a:normAutofit/>
          </a:bodyPr>
          <a:lstStyle/>
          <a:p>
            <a:r>
              <a:rPr lang="en-US" altLang="zh-TW" sz="2800" b="1" dirty="0"/>
              <a:t>Classical radiograph appearance</a:t>
            </a:r>
          </a:p>
          <a:p>
            <a:pPr lvl="1"/>
            <a:r>
              <a:rPr lang="en-US" altLang="zh-TW" sz="2400" dirty="0"/>
              <a:t>Infiltration</a:t>
            </a:r>
          </a:p>
          <a:p>
            <a:pPr lvl="1"/>
            <a:r>
              <a:rPr lang="en-US" altLang="zh-TW" sz="2400" dirty="0"/>
              <a:t>Cavitation</a:t>
            </a:r>
          </a:p>
          <a:p>
            <a:pPr lvl="1"/>
            <a:r>
              <a:rPr lang="en-US" altLang="zh-TW" sz="2400" dirty="0"/>
              <a:t>Fibrosis with traction</a:t>
            </a:r>
          </a:p>
          <a:p>
            <a:pPr lvl="1"/>
            <a:r>
              <a:rPr lang="en-US" altLang="zh-TW" sz="2400" dirty="0"/>
              <a:t>Enlargement of hilar and mediastinal lymph node</a:t>
            </a:r>
          </a:p>
          <a:p>
            <a:r>
              <a:rPr lang="en-US" altLang="zh-TW" sz="2800" b="1" dirty="0"/>
              <a:t>In </a:t>
            </a:r>
            <a:r>
              <a:rPr lang="en-US" altLang="zh-TW" sz="2800" b="1" dirty="0" smtClean="0"/>
              <a:t>reactivation </a:t>
            </a:r>
            <a:r>
              <a:rPr lang="en-US" altLang="zh-TW" sz="2800" b="1" dirty="0"/>
              <a:t>TB</a:t>
            </a:r>
          </a:p>
          <a:p>
            <a:pPr lvl="1"/>
            <a:r>
              <a:rPr lang="en-US" altLang="zh-TW" sz="2400" dirty="0"/>
              <a:t>Classically fibrocavitary </a:t>
            </a:r>
            <a:r>
              <a:rPr lang="en-US" altLang="zh-TW" sz="2400" dirty="0" smtClean="0"/>
              <a:t> apical </a:t>
            </a:r>
            <a:r>
              <a:rPr lang="en-US" altLang="zh-TW" sz="2400" dirty="0"/>
              <a:t>disease</a:t>
            </a:r>
          </a:p>
          <a:p>
            <a:r>
              <a:rPr lang="en-US" altLang="zh-TW" sz="2800" b="1" dirty="0"/>
              <a:t>Primary TB</a:t>
            </a:r>
          </a:p>
          <a:p>
            <a:pPr lvl="1"/>
            <a:r>
              <a:rPr lang="en-US" altLang="zh-TW" sz="2400" dirty="0"/>
              <a:t>Middle or lower lobe </a:t>
            </a:r>
            <a:r>
              <a:rPr lang="en-US" altLang="zh-TW" sz="2400" dirty="0" smtClean="0"/>
              <a:t>consolidation.</a:t>
            </a:r>
            <a:endParaRPr lang="en-US" altLang="zh-TW" sz="2400" dirty="0"/>
          </a:p>
          <a:p>
            <a:endParaRPr lang="en-US" altLang="zh-TW" sz="2800" dirty="0"/>
          </a:p>
        </p:txBody>
      </p:sp>
    </p:spTree>
    <p:extLst>
      <p:ext uri="{BB962C8B-B14F-4D97-AF65-F5344CB8AC3E}">
        <p14:creationId xmlns:p14="http://schemas.microsoft.com/office/powerpoint/2010/main" val="7763284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TW" b="1" dirty="0">
                <a:solidFill>
                  <a:srgbClr val="FF0000"/>
                </a:solidFill>
              </a:rPr>
              <a:t>Chest radiography</a:t>
            </a:r>
          </a:p>
        </p:txBody>
      </p:sp>
      <p:sp>
        <p:nvSpPr>
          <p:cNvPr id="45059" name="Rectangle 3"/>
          <p:cNvSpPr>
            <a:spLocks noGrp="1" noChangeArrowheads="1"/>
          </p:cNvSpPr>
          <p:nvPr>
            <p:ph type="body" sz="half" idx="1"/>
          </p:nvPr>
        </p:nvSpPr>
        <p:spPr/>
        <p:txBody>
          <a:bodyPr/>
          <a:lstStyle/>
          <a:p>
            <a:pPr>
              <a:lnSpc>
                <a:spcPct val="90000"/>
              </a:lnSpc>
            </a:pPr>
            <a:r>
              <a:rPr kumimoji="0" lang="en-GB" sz="2800" dirty="0"/>
              <a:t>Abnormalities often seen in apical </a:t>
            </a:r>
            <a:r>
              <a:rPr kumimoji="0" lang="en-GB" altLang="zh-TW" sz="2800" dirty="0"/>
              <a:t>or posterior</a:t>
            </a:r>
            <a:r>
              <a:rPr kumimoji="0" lang="en-GB" sz="2800" dirty="0"/>
              <a:t> segments of upper </a:t>
            </a:r>
            <a:r>
              <a:rPr kumimoji="0" lang="en-GB" altLang="zh-TW" sz="2800" dirty="0"/>
              <a:t>l</a:t>
            </a:r>
            <a:r>
              <a:rPr kumimoji="0" lang="en-GB" sz="2800" dirty="0"/>
              <a:t>obe or superior segments of lower lobe</a:t>
            </a:r>
          </a:p>
          <a:p>
            <a:pPr>
              <a:lnSpc>
                <a:spcPct val="90000"/>
              </a:lnSpc>
            </a:pPr>
            <a:r>
              <a:rPr kumimoji="0" lang="en-GB" sz="2800" dirty="0"/>
              <a:t>May have unusual appearance in</a:t>
            </a:r>
            <a:r>
              <a:rPr kumimoji="0" lang="en-GB" altLang="zh-TW" sz="2800" dirty="0"/>
              <a:t> </a:t>
            </a:r>
            <a:r>
              <a:rPr kumimoji="0" lang="en-GB" sz="2800" dirty="0"/>
              <a:t>HIV-positive persons </a:t>
            </a:r>
          </a:p>
          <a:p>
            <a:pPr>
              <a:lnSpc>
                <a:spcPct val="90000"/>
              </a:lnSpc>
            </a:pPr>
            <a:r>
              <a:rPr kumimoji="0" lang="en-GB" sz="2800" b="1" dirty="0"/>
              <a:t>Cannot confirm diagnosis of TB</a:t>
            </a:r>
            <a:r>
              <a:rPr kumimoji="0" lang="en-GB" altLang="zh-TW" sz="2800" b="1" dirty="0"/>
              <a:t>!!</a:t>
            </a:r>
            <a:endParaRPr kumimoji="0" lang="en-GB" sz="2800" b="1" dirty="0"/>
          </a:p>
          <a:p>
            <a:pPr>
              <a:lnSpc>
                <a:spcPct val="90000"/>
              </a:lnSpc>
            </a:pPr>
            <a:endParaRPr lang="en-US" altLang="zh-TW" sz="2800" dirty="0"/>
          </a:p>
        </p:txBody>
      </p:sp>
      <p:pic>
        <p:nvPicPr>
          <p:cNvPr id="45061" name="Picture 5"/>
          <p:cNvPicPr>
            <a:picLocks noGrp="1" noChangeAspect="1" noChangeArrowheads="1"/>
          </p:cNvPicPr>
          <p:nvPr>
            <p:ph sz="half" idx="2"/>
          </p:nvPr>
        </p:nvPicPr>
        <p:blipFill>
          <a:blip r:embed="rId3" cstate="print"/>
          <a:srcRect/>
          <a:stretch>
            <a:fillRect/>
          </a:stretch>
        </p:blipFill>
        <p:spPr>
          <a:xfrm>
            <a:off x="4786314" y="1357298"/>
            <a:ext cx="3638550" cy="4679950"/>
          </a:xfrm>
          <a:noFill/>
          <a:ln/>
        </p:spPr>
      </p:pic>
      <p:sp>
        <p:nvSpPr>
          <p:cNvPr id="45062" name="Text Box 6"/>
          <p:cNvSpPr txBox="1">
            <a:spLocks noChangeArrowheads="1"/>
          </p:cNvSpPr>
          <p:nvPr/>
        </p:nvSpPr>
        <p:spPr bwMode="auto">
          <a:xfrm>
            <a:off x="3635375" y="6165850"/>
            <a:ext cx="5508625" cy="641350"/>
          </a:xfrm>
          <a:prstGeom prst="rect">
            <a:avLst/>
          </a:prstGeom>
          <a:noFill/>
          <a:ln w="9525">
            <a:noFill/>
            <a:miter lim="800000"/>
            <a:headEnd/>
            <a:tailEnd/>
          </a:ln>
          <a:effectLst/>
        </p:spPr>
        <p:txBody>
          <a:bodyPr>
            <a:spAutoFit/>
          </a:bodyPr>
          <a:lstStyle/>
          <a:p>
            <a:r>
              <a:rPr kumimoji="0" lang="en-GB" altLang="zh-TW" dirty="0">
                <a:solidFill>
                  <a:schemeClr val="bg1"/>
                </a:solidFill>
                <a:latin typeface="Book Antiqua" pitchFamily="18" charset="0"/>
              </a:rPr>
              <a:t>                              c</a:t>
            </a:r>
            <a:r>
              <a:rPr kumimoji="0" lang="en-GB" dirty="0">
                <a:solidFill>
                  <a:schemeClr val="bg1"/>
                </a:solidFill>
                <a:latin typeface="Book Antiqua" pitchFamily="18" charset="0"/>
              </a:rPr>
              <a:t>avity in patient‘s</a:t>
            </a:r>
            <a:r>
              <a:rPr kumimoji="0" lang="en-GB" altLang="zh-TW" dirty="0">
                <a:solidFill>
                  <a:schemeClr val="bg1"/>
                </a:solidFill>
                <a:latin typeface="Book Antiqua" pitchFamily="18" charset="0"/>
              </a:rPr>
              <a:t> RUL</a:t>
            </a:r>
          </a:p>
          <a:p>
            <a:r>
              <a:rPr kumimoji="0" lang="en-US" altLang="zh-TW" dirty="0">
                <a:solidFill>
                  <a:schemeClr val="bg1"/>
                </a:solidFill>
                <a:latin typeface="Book Antiqua" pitchFamily="18" charset="0"/>
              </a:rPr>
              <a:t>         classic" for adult-type, reactivation tuberculosis </a:t>
            </a:r>
          </a:p>
        </p:txBody>
      </p:sp>
    </p:spTree>
    <p:extLst>
      <p:ext uri="{BB962C8B-B14F-4D97-AF65-F5344CB8AC3E}">
        <p14:creationId xmlns:p14="http://schemas.microsoft.com/office/powerpoint/2010/main" val="21884063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p:txBody>
          <a:bodyPr/>
          <a:lstStyle/>
          <a:p>
            <a:r>
              <a:rPr lang="en-US" altLang="zh-TW" b="1" dirty="0">
                <a:solidFill>
                  <a:srgbClr val="FF0000"/>
                </a:solidFill>
              </a:rPr>
              <a:t>Classic adult TB CXR</a:t>
            </a:r>
          </a:p>
        </p:txBody>
      </p:sp>
      <p:sp>
        <p:nvSpPr>
          <p:cNvPr id="122885" name="Rectangle 5"/>
          <p:cNvSpPr>
            <a:spLocks noGrp="1" noChangeArrowheads="1"/>
          </p:cNvSpPr>
          <p:nvPr>
            <p:ph type="body" sz="half" idx="1"/>
          </p:nvPr>
        </p:nvSpPr>
        <p:spPr>
          <a:xfrm>
            <a:off x="179388" y="2420938"/>
            <a:ext cx="3970337" cy="3052762"/>
          </a:xfrm>
        </p:spPr>
        <p:txBody>
          <a:bodyPr/>
          <a:lstStyle/>
          <a:p>
            <a:r>
              <a:rPr lang="en-US" altLang="zh-TW" sz="2800" dirty="0"/>
              <a:t>PA view</a:t>
            </a:r>
          </a:p>
          <a:p>
            <a:pPr lvl="1"/>
            <a:r>
              <a:rPr lang="en-US" altLang="zh-TW" sz="2400" dirty="0"/>
              <a:t>diffuse parenchymal disease with multiple cavities and bulla formation on the left</a:t>
            </a:r>
          </a:p>
          <a:p>
            <a:pPr lvl="1"/>
            <a:r>
              <a:rPr lang="en-US" altLang="zh-TW" sz="2400" dirty="0"/>
              <a:t>Sputum smear was positive for </a:t>
            </a:r>
            <a:r>
              <a:rPr lang="en-US" altLang="zh-TW" sz="2400" dirty="0" smtClean="0"/>
              <a:t>AFB. </a:t>
            </a:r>
            <a:endParaRPr lang="en-US" altLang="zh-TW" sz="2400" dirty="0"/>
          </a:p>
        </p:txBody>
      </p:sp>
      <p:pic>
        <p:nvPicPr>
          <p:cNvPr id="122888" name="Picture 8" descr="image"/>
          <p:cNvPicPr>
            <a:picLocks noChangeAspect="1" noChangeArrowheads="1"/>
          </p:cNvPicPr>
          <p:nvPr/>
        </p:nvPicPr>
        <p:blipFill>
          <a:blip r:embed="rId2" cstate="print"/>
          <a:srcRect/>
          <a:stretch>
            <a:fillRect/>
          </a:stretch>
        </p:blipFill>
        <p:spPr bwMode="auto">
          <a:xfrm>
            <a:off x="4140200" y="1738313"/>
            <a:ext cx="4799013" cy="4284662"/>
          </a:xfrm>
          <a:prstGeom prst="rect">
            <a:avLst/>
          </a:prstGeom>
          <a:noFill/>
        </p:spPr>
      </p:pic>
    </p:spTree>
    <p:extLst>
      <p:ext uri="{BB962C8B-B14F-4D97-AF65-F5344CB8AC3E}">
        <p14:creationId xmlns:p14="http://schemas.microsoft.com/office/powerpoint/2010/main" val="398310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GB" smtClean="0"/>
              <a:t>Acute Bronchitis</a:t>
            </a:r>
          </a:p>
        </p:txBody>
      </p:sp>
      <p:sp>
        <p:nvSpPr>
          <p:cNvPr id="7171" name="Rectangle 3"/>
          <p:cNvSpPr>
            <a:spLocks noGrp="1" noChangeArrowheads="1"/>
          </p:cNvSpPr>
          <p:nvPr>
            <p:ph type="body" idx="1"/>
          </p:nvPr>
        </p:nvSpPr>
        <p:spPr>
          <a:noFill/>
        </p:spPr>
        <p:txBody>
          <a:bodyPr/>
          <a:lstStyle/>
          <a:p>
            <a:r>
              <a:rPr lang="en-GB" b="1" smtClean="0"/>
              <a:t>Clinical Presentation</a:t>
            </a:r>
          </a:p>
          <a:p>
            <a:pPr lvl="1"/>
            <a:r>
              <a:rPr lang="en-GB" b="1" smtClean="0"/>
              <a:t>Cough</a:t>
            </a:r>
          </a:p>
          <a:p>
            <a:pPr lvl="1"/>
            <a:r>
              <a:rPr lang="en-GB" b="1" smtClean="0"/>
              <a:t>Fever +/-</a:t>
            </a:r>
          </a:p>
          <a:p>
            <a:pPr lvl="1"/>
            <a:r>
              <a:rPr lang="en-GB" b="1" smtClean="0"/>
              <a:t>Hoarseness</a:t>
            </a:r>
          </a:p>
          <a:p>
            <a:pPr lvl="1"/>
            <a:r>
              <a:rPr lang="en-GB" b="1" smtClean="0"/>
              <a:t>Sputum production</a:t>
            </a:r>
          </a:p>
          <a:p>
            <a:pPr lvl="1"/>
            <a:r>
              <a:rPr lang="en-GB" b="1" smtClean="0"/>
              <a:t>Substernal pain</a:t>
            </a:r>
          </a:p>
          <a:p>
            <a:pPr lvl="1"/>
            <a:r>
              <a:rPr lang="en-GB" b="1" smtClean="0"/>
              <a:t>Rhonchi/coarse rales</a:t>
            </a:r>
          </a:p>
          <a:p>
            <a:pPr lvl="1"/>
            <a:r>
              <a:rPr lang="en-GB" b="1" smtClean="0"/>
              <a:t>No evidence of consolidation</a:t>
            </a:r>
            <a:endParaRPr lang="en-GB" smtClean="0"/>
          </a:p>
        </p:txBody>
      </p:sp>
    </p:spTree>
    <p:extLst>
      <p:ext uri="{BB962C8B-B14F-4D97-AF65-F5344CB8AC3E}">
        <p14:creationId xmlns:p14="http://schemas.microsoft.com/office/powerpoint/2010/main" val="34500262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TW" b="1" dirty="0">
                <a:solidFill>
                  <a:srgbClr val="FF0000"/>
                </a:solidFill>
              </a:rPr>
              <a:t>Chest radiography</a:t>
            </a:r>
          </a:p>
        </p:txBody>
      </p:sp>
      <p:sp>
        <p:nvSpPr>
          <p:cNvPr id="40963" name="Rectangle 3"/>
          <p:cNvSpPr>
            <a:spLocks noGrp="1" noChangeArrowheads="1"/>
          </p:cNvSpPr>
          <p:nvPr>
            <p:ph idx="1"/>
          </p:nvPr>
        </p:nvSpPr>
        <p:spPr/>
        <p:txBody>
          <a:bodyPr/>
          <a:lstStyle/>
          <a:p>
            <a:pPr>
              <a:spcBef>
                <a:spcPts val="700"/>
              </a:spcBef>
            </a:pPr>
            <a:r>
              <a:rPr lang="en-GB" dirty="0">
                <a:ea typeface="PMingLiU" pitchFamily="18" charset="-120"/>
              </a:rPr>
              <a:t>No chest X-ray pattern is absolutely typical of </a:t>
            </a:r>
            <a:r>
              <a:rPr lang="en-GB" dirty="0" smtClean="0">
                <a:ea typeface="PMingLiU" pitchFamily="18" charset="-120"/>
              </a:rPr>
              <a:t>TB.</a:t>
            </a:r>
            <a:endParaRPr lang="en-GB" dirty="0">
              <a:ea typeface="PMingLiU" pitchFamily="18" charset="-120"/>
            </a:endParaRPr>
          </a:p>
          <a:p>
            <a:pPr>
              <a:spcBef>
                <a:spcPts val="700"/>
              </a:spcBef>
            </a:pPr>
            <a:r>
              <a:rPr lang="en-GB" dirty="0">
                <a:ea typeface="PMingLiU" pitchFamily="18" charset="-120"/>
              </a:rPr>
              <a:t>10-15% of culture-positive TB patients not diagnosed by X-ray</a:t>
            </a:r>
          </a:p>
          <a:p>
            <a:pPr>
              <a:spcBef>
                <a:spcPts val="700"/>
              </a:spcBef>
            </a:pPr>
            <a:r>
              <a:rPr lang="en-GB" dirty="0">
                <a:ea typeface="PMingLiU" pitchFamily="18" charset="-120"/>
              </a:rPr>
              <a:t>40% of patients diagnosed as having TB on the basis of x-ray alone do not have active </a:t>
            </a:r>
            <a:r>
              <a:rPr lang="en-GB" dirty="0" smtClean="0">
                <a:ea typeface="PMingLiU" pitchFamily="18" charset="-120"/>
              </a:rPr>
              <a:t>TB.</a:t>
            </a:r>
            <a:endParaRPr lang="en-GB" dirty="0">
              <a:ea typeface="PMingLiU" pitchFamily="18" charset="-120"/>
            </a:endParaRPr>
          </a:p>
          <a:p>
            <a:pPr>
              <a:spcBef>
                <a:spcPts val="875"/>
              </a:spcBef>
              <a:buFontTx/>
              <a:buNone/>
            </a:pPr>
            <a:endParaRPr lang="en-GB" sz="3900" dirty="0">
              <a:ea typeface="PMingLiU" pitchFamily="18" charset="-120"/>
            </a:endParaRPr>
          </a:p>
          <a:p>
            <a:endParaRPr lang="en-US" altLang="zh-TW" dirty="0"/>
          </a:p>
        </p:txBody>
      </p:sp>
    </p:spTree>
    <p:extLst>
      <p:ext uri="{BB962C8B-B14F-4D97-AF65-F5344CB8AC3E}">
        <p14:creationId xmlns:p14="http://schemas.microsoft.com/office/powerpoint/2010/main" val="31799676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Object 2"/>
          <p:cNvGraphicFramePr>
            <a:graphicFrameLocks noChangeAspect="1"/>
          </p:cNvGraphicFramePr>
          <p:nvPr/>
        </p:nvGraphicFramePr>
        <p:xfrm>
          <a:off x="1115616" y="2239963"/>
          <a:ext cx="7108825" cy="4067175"/>
        </p:xfrm>
        <a:graphic>
          <a:graphicData uri="http://schemas.openxmlformats.org/presentationml/2006/ole">
            <mc:AlternateContent xmlns:mc="http://schemas.openxmlformats.org/markup-compatibility/2006">
              <mc:Choice xmlns:v="urn:schemas-microsoft-com:vml" Requires="v">
                <p:oleObj spid="_x0000_s1027" r:id="rId4" imgW="6096000" imgH="4067251" progId="MSGraph.Chart.8">
                  <p:embed/>
                </p:oleObj>
              </mc:Choice>
              <mc:Fallback>
                <p:oleObj r:id="rId4" imgW="6096000" imgH="4067251" progId="MSGraph.Chart.8">
                  <p:embed/>
                  <p:pic>
                    <p:nvPicPr>
                      <p:cNvPr id="9728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239963"/>
                        <a:ext cx="7108825" cy="40671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7283" name="Text Box 3"/>
          <p:cNvSpPr txBox="1">
            <a:spLocks noChangeArrowheads="1"/>
          </p:cNvSpPr>
          <p:nvPr/>
        </p:nvSpPr>
        <p:spPr bwMode="auto">
          <a:xfrm>
            <a:off x="899592" y="260648"/>
            <a:ext cx="7375525" cy="1193800"/>
          </a:xfrm>
          <a:prstGeom prst="rect">
            <a:avLst/>
          </a:prstGeom>
          <a:noFill/>
          <a:ln w="9525">
            <a:noFill/>
            <a:round/>
            <a:headEnd/>
            <a:tailEnd/>
          </a:ln>
          <a:effectLst/>
        </p:spPr>
        <p:txBody>
          <a:bodyPr lIns="95760" tIns="47880" rIns="95760" bIns="47880">
            <a:spAutoFit/>
          </a:bodyPr>
          <a:lstStyle/>
          <a:p>
            <a:pPr algn="ctr" defTabSz="449263" eaLnBrk="0" hangingPunct="0">
              <a:spcBef>
                <a:spcPts val="2500"/>
              </a:spcBef>
              <a:buClr>
                <a:srgbClr val="3333CC"/>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3600" b="1" dirty="0">
                <a:solidFill>
                  <a:srgbClr val="00B0F0"/>
                </a:solidFill>
                <a:latin typeface="Book Antiqua" pitchFamily="18" charset="0"/>
              </a:rPr>
              <a:t>X-ray-based evaluation causes over-diagnosis of TB</a:t>
            </a:r>
          </a:p>
        </p:txBody>
      </p:sp>
      <p:grpSp>
        <p:nvGrpSpPr>
          <p:cNvPr id="2" name="Group 5"/>
          <p:cNvGrpSpPr>
            <a:grpSpLocks/>
          </p:cNvGrpSpPr>
          <p:nvPr/>
        </p:nvGrpSpPr>
        <p:grpSpPr bwMode="auto">
          <a:xfrm>
            <a:off x="4494213" y="2622550"/>
            <a:ext cx="2989262" cy="1736725"/>
            <a:chOff x="2831" y="1652"/>
            <a:chExt cx="1883" cy="1094"/>
          </a:xfrm>
        </p:grpSpPr>
        <p:sp>
          <p:nvSpPr>
            <p:cNvPr id="97286" name="Line 6"/>
            <p:cNvSpPr>
              <a:spLocks noChangeShapeType="1"/>
            </p:cNvSpPr>
            <p:nvPr/>
          </p:nvSpPr>
          <p:spPr bwMode="auto">
            <a:xfrm>
              <a:off x="2831" y="1652"/>
              <a:ext cx="718" cy="1095"/>
            </a:xfrm>
            <a:prstGeom prst="line">
              <a:avLst/>
            </a:prstGeom>
            <a:noFill/>
            <a:ln w="9360">
              <a:solidFill>
                <a:srgbClr val="000000"/>
              </a:solidFill>
              <a:miter lim="800000"/>
              <a:headEnd/>
              <a:tailEnd/>
            </a:ln>
            <a:effectLst/>
          </p:spPr>
          <p:txBody>
            <a:bodyPr/>
            <a:lstStyle/>
            <a:p>
              <a:endParaRPr lang="en-ZA"/>
            </a:p>
          </p:txBody>
        </p:sp>
        <p:sp>
          <p:nvSpPr>
            <p:cNvPr id="97287" name="Line 7"/>
            <p:cNvSpPr>
              <a:spLocks noChangeShapeType="1"/>
            </p:cNvSpPr>
            <p:nvPr/>
          </p:nvSpPr>
          <p:spPr bwMode="auto">
            <a:xfrm flipH="1" flipV="1">
              <a:off x="2833" y="1651"/>
              <a:ext cx="1883" cy="1094"/>
            </a:xfrm>
            <a:prstGeom prst="line">
              <a:avLst/>
            </a:prstGeom>
            <a:noFill/>
            <a:ln w="9360">
              <a:solidFill>
                <a:srgbClr val="000000"/>
              </a:solidFill>
              <a:miter lim="800000"/>
              <a:headEnd/>
              <a:tailEnd/>
            </a:ln>
            <a:effectLst/>
          </p:spPr>
          <p:txBody>
            <a:bodyPr/>
            <a:lstStyle/>
            <a:p>
              <a:endParaRPr lang="en-ZA"/>
            </a:p>
          </p:txBody>
        </p:sp>
      </p:grpSp>
      <p:sp>
        <p:nvSpPr>
          <p:cNvPr id="97288" name="AutoShape 8"/>
          <p:cNvSpPr>
            <a:spLocks noChangeArrowheads="1"/>
          </p:cNvSpPr>
          <p:nvPr/>
        </p:nvSpPr>
        <p:spPr bwMode="auto">
          <a:xfrm>
            <a:off x="5664200" y="2422525"/>
            <a:ext cx="2005013" cy="1066800"/>
          </a:xfrm>
          <a:prstGeom prst="wedgeRoundRectCallout">
            <a:avLst>
              <a:gd name="adj1" fmla="val -48097"/>
              <a:gd name="adj2" fmla="val 86014"/>
              <a:gd name="adj3" fmla="val 16667"/>
            </a:avLst>
          </a:prstGeom>
          <a:solidFill>
            <a:srgbClr val="3333CC"/>
          </a:solidFill>
          <a:ln w="9525">
            <a:noFill/>
            <a:round/>
            <a:headEnd/>
            <a:tailEnd/>
          </a:ln>
          <a:effectLst/>
        </p:spPr>
        <p:txBody>
          <a:bodyPr wrap="none" lIns="90000" tIns="46800" rIns="90000" bIns="46800" anchor="ctr"/>
          <a:lstStyle/>
          <a:p>
            <a:pPr algn="ctr" defTabSz="449263" eaLnBrk="0" hangingPunct="0">
              <a:lnSpc>
                <a:spcPct val="90000"/>
              </a:lnSpc>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3200" b="1">
                <a:solidFill>
                  <a:srgbClr val="FFFF00"/>
                </a:solidFill>
              </a:rPr>
              <a:t>Over-</a:t>
            </a:r>
          </a:p>
          <a:p>
            <a:pPr algn="ctr" defTabSz="449263" eaLnBrk="0" hangingPunct="0">
              <a:lnSpc>
                <a:spcPct val="90000"/>
              </a:lnSpc>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3200" b="1">
                <a:solidFill>
                  <a:srgbClr val="FFFF00"/>
                </a:solidFill>
              </a:rPr>
              <a:t>diagnosis</a:t>
            </a:r>
          </a:p>
        </p:txBody>
      </p:sp>
    </p:spTree>
    <p:extLst>
      <p:ext uri="{BB962C8B-B14F-4D97-AF65-F5344CB8AC3E}">
        <p14:creationId xmlns:p14="http://schemas.microsoft.com/office/powerpoint/2010/main" val="426543569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1066800" y="304800"/>
            <a:ext cx="7772400" cy="1143000"/>
          </a:xfrm>
          <a:prstGeom prst="rect">
            <a:avLst/>
          </a:prstGeom>
          <a:noFill/>
          <a:ln w="9525">
            <a:noFill/>
            <a:miter lim="800000"/>
            <a:headEnd/>
            <a:tailEnd/>
          </a:ln>
          <a:effectLst/>
        </p:spPr>
        <p:txBody>
          <a:bodyPr lIns="92075" tIns="46038" rIns="92075" bIns="46038" anchor="ctr"/>
          <a:lstStyle/>
          <a:p>
            <a:r>
              <a:rPr lang="en-US" altLang="zh-CN" sz="4400" b="1" dirty="0">
                <a:solidFill>
                  <a:schemeClr val="hlink"/>
                </a:solidFill>
                <a:effectLst>
                  <a:outerShdw blurRad="38100" dist="38100" dir="2700000" algn="tl">
                    <a:srgbClr val="000000"/>
                  </a:outerShdw>
                </a:effectLst>
              </a:rPr>
              <a:t>Milliary Tuberculosis</a:t>
            </a:r>
            <a:endParaRPr lang="en-US" altLang="zh-CN" b="1" dirty="0">
              <a:solidFill>
                <a:schemeClr val="hlink"/>
              </a:solidFill>
              <a:effectLst>
                <a:outerShdw blurRad="38100" dist="38100" dir="2700000" algn="tl">
                  <a:srgbClr val="000000"/>
                </a:outerShdw>
              </a:effectLst>
            </a:endParaRPr>
          </a:p>
        </p:txBody>
      </p:sp>
      <p:sp>
        <p:nvSpPr>
          <p:cNvPr id="72709" name="Rectangle 5"/>
          <p:cNvSpPr>
            <a:spLocks noChangeArrowheads="1"/>
          </p:cNvSpPr>
          <p:nvPr/>
        </p:nvSpPr>
        <p:spPr bwMode="auto">
          <a:xfrm>
            <a:off x="6172200" y="1752600"/>
            <a:ext cx="2667000" cy="4114800"/>
          </a:xfrm>
          <a:prstGeom prst="rect">
            <a:avLst/>
          </a:prstGeom>
          <a:noFill/>
          <a:ln w="9525">
            <a:noFill/>
            <a:miter lim="800000"/>
            <a:headEnd/>
            <a:tailEnd/>
          </a:ln>
          <a:effectLst/>
        </p:spPr>
        <p:txBody>
          <a:bodyPr/>
          <a:lstStyle/>
          <a:p>
            <a:r>
              <a:rPr lang="en-US" altLang="zh-CN" b="1" dirty="0"/>
              <a:t> </a:t>
            </a:r>
            <a:r>
              <a:rPr lang="en-US" altLang="zh-CN" sz="2800" b="1" dirty="0">
                <a:solidFill>
                  <a:schemeClr val="folHlink"/>
                </a:solidFill>
              </a:rPr>
              <a:t>acute milliary tuberculosis</a:t>
            </a:r>
          </a:p>
          <a:p>
            <a:endParaRPr lang="en-US" altLang="zh-CN" sz="2800" b="1" dirty="0">
              <a:solidFill>
                <a:schemeClr val="folHlink"/>
              </a:solidFill>
            </a:endParaRPr>
          </a:p>
        </p:txBody>
      </p:sp>
      <p:pic>
        <p:nvPicPr>
          <p:cNvPr id="72710" name="Picture 6" descr="40AAAA"/>
          <p:cNvPicPr>
            <a:picLocks noChangeAspect="1" noChangeArrowheads="1"/>
          </p:cNvPicPr>
          <p:nvPr/>
        </p:nvPicPr>
        <p:blipFill>
          <a:blip r:embed="rId2" cstate="print"/>
          <a:srcRect/>
          <a:stretch>
            <a:fillRect/>
          </a:stretch>
        </p:blipFill>
        <p:spPr bwMode="auto">
          <a:xfrm>
            <a:off x="228600" y="1600200"/>
            <a:ext cx="3962400" cy="3900488"/>
          </a:xfrm>
          <a:prstGeom prst="rect">
            <a:avLst/>
          </a:prstGeom>
          <a:noFill/>
        </p:spPr>
      </p:pic>
      <p:pic>
        <p:nvPicPr>
          <p:cNvPr id="72711" name="Picture 7" descr="40ACCC"/>
          <p:cNvPicPr>
            <a:picLocks noChangeAspect="1" noChangeArrowheads="1"/>
          </p:cNvPicPr>
          <p:nvPr/>
        </p:nvPicPr>
        <p:blipFill>
          <a:blip r:embed="rId3" cstate="print"/>
          <a:srcRect/>
          <a:stretch>
            <a:fillRect/>
          </a:stretch>
        </p:blipFill>
        <p:spPr bwMode="auto">
          <a:xfrm>
            <a:off x="4267200" y="1600200"/>
            <a:ext cx="1936750" cy="3903663"/>
          </a:xfrm>
          <a:prstGeom prst="rect">
            <a:avLst/>
          </a:prstGeom>
          <a:noFill/>
        </p:spPr>
      </p:pic>
    </p:spTree>
    <p:extLst>
      <p:ext uri="{BB962C8B-B14F-4D97-AF65-F5344CB8AC3E}">
        <p14:creationId xmlns:p14="http://schemas.microsoft.com/office/powerpoint/2010/main" val="23408739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838200" y="304800"/>
            <a:ext cx="7772400" cy="1143000"/>
          </a:xfrm>
          <a:prstGeom prst="rect">
            <a:avLst/>
          </a:prstGeom>
          <a:noFill/>
          <a:ln w="9525">
            <a:noFill/>
            <a:miter lim="800000"/>
            <a:headEnd/>
            <a:tailEnd/>
          </a:ln>
          <a:effectLst/>
        </p:spPr>
        <p:txBody>
          <a:bodyPr lIns="92075" tIns="46038" rIns="92075" bIns="46038" anchor="ctr"/>
          <a:lstStyle/>
          <a:p>
            <a:r>
              <a:rPr lang="en-US" altLang="zh-CN" sz="3600" b="1">
                <a:solidFill>
                  <a:schemeClr val="hlink"/>
                </a:solidFill>
              </a:rPr>
              <a:t>secondary pulmonary tuberculosis</a:t>
            </a:r>
          </a:p>
        </p:txBody>
      </p:sp>
      <p:pic>
        <p:nvPicPr>
          <p:cNvPr id="73734" name="Picture 6" descr="Dsc01281a"/>
          <p:cNvPicPr>
            <a:picLocks noChangeAspect="1" noChangeArrowheads="1"/>
          </p:cNvPicPr>
          <p:nvPr/>
        </p:nvPicPr>
        <p:blipFill>
          <a:blip r:embed="rId2" cstate="print">
            <a:lum bright="36000" contrast="30000"/>
          </a:blip>
          <a:srcRect t="6494" b="8961"/>
          <a:stretch>
            <a:fillRect/>
          </a:stretch>
        </p:blipFill>
        <p:spPr bwMode="auto">
          <a:xfrm>
            <a:off x="2133600" y="1371600"/>
            <a:ext cx="4259263" cy="4800600"/>
          </a:xfrm>
          <a:prstGeom prst="rect">
            <a:avLst/>
          </a:prstGeom>
          <a:noFill/>
        </p:spPr>
      </p:pic>
      <p:sp>
        <p:nvSpPr>
          <p:cNvPr id="73735" name="Line 7"/>
          <p:cNvSpPr>
            <a:spLocks noChangeShapeType="1"/>
          </p:cNvSpPr>
          <p:nvPr/>
        </p:nvSpPr>
        <p:spPr bwMode="auto">
          <a:xfrm flipH="1">
            <a:off x="1295400" y="2590800"/>
            <a:ext cx="1676400" cy="762000"/>
          </a:xfrm>
          <a:prstGeom prst="line">
            <a:avLst/>
          </a:prstGeom>
          <a:noFill/>
          <a:ln w="60325">
            <a:solidFill>
              <a:srgbClr val="FFFF00"/>
            </a:solidFill>
            <a:round/>
            <a:headEnd/>
            <a:tailEnd type="triangle" w="med" len="med"/>
          </a:ln>
          <a:effectLst/>
        </p:spPr>
        <p:txBody>
          <a:bodyPr wrap="none"/>
          <a:lstStyle/>
          <a:p>
            <a:endParaRPr lang="en-ZA"/>
          </a:p>
        </p:txBody>
      </p:sp>
      <p:sp>
        <p:nvSpPr>
          <p:cNvPr id="73736" name="Oval 8"/>
          <p:cNvSpPr>
            <a:spLocks noChangeArrowheads="1"/>
          </p:cNvSpPr>
          <p:nvPr/>
        </p:nvSpPr>
        <p:spPr bwMode="auto">
          <a:xfrm>
            <a:off x="228600" y="3429000"/>
            <a:ext cx="1676400" cy="1066800"/>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solidFill>
                  <a:srgbClr val="FF3300"/>
                </a:solidFill>
              </a:rPr>
              <a:t>infiltrate</a:t>
            </a:r>
          </a:p>
        </p:txBody>
      </p:sp>
    </p:spTree>
    <p:extLst>
      <p:ext uri="{BB962C8B-B14F-4D97-AF65-F5344CB8AC3E}">
        <p14:creationId xmlns:p14="http://schemas.microsoft.com/office/powerpoint/2010/main" val="343185647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457200" y="0"/>
            <a:ext cx="8686800" cy="1447800"/>
          </a:xfrm>
          <a:prstGeom prst="rect">
            <a:avLst/>
          </a:prstGeom>
          <a:noFill/>
          <a:ln w="9525">
            <a:noFill/>
            <a:miter lim="800000"/>
            <a:headEnd/>
            <a:tailEnd/>
          </a:ln>
          <a:effectLst/>
        </p:spPr>
        <p:txBody>
          <a:bodyPr lIns="92075" tIns="46038" rIns="92075" bIns="46038" anchor="ctr"/>
          <a:lstStyle/>
          <a:p>
            <a:r>
              <a:rPr lang="en-US" altLang="zh-CN" sz="3600" b="1" dirty="0">
                <a:solidFill>
                  <a:srgbClr val="FF0000"/>
                </a:solidFill>
              </a:rPr>
              <a:t/>
            </a:r>
            <a:br>
              <a:rPr lang="en-US" altLang="zh-CN" sz="3600" b="1" dirty="0">
                <a:solidFill>
                  <a:srgbClr val="FF0000"/>
                </a:solidFill>
              </a:rPr>
            </a:br>
            <a:r>
              <a:rPr lang="en-US" altLang="zh-CN" sz="3600" b="1" dirty="0">
                <a:solidFill>
                  <a:srgbClr val="FF0000"/>
                </a:solidFill>
              </a:rPr>
              <a:t>Chronic </a:t>
            </a:r>
            <a:r>
              <a:rPr lang="en-US" altLang="zh-CN" sz="3600" b="1" dirty="0" smtClean="0">
                <a:solidFill>
                  <a:srgbClr val="FF0000"/>
                </a:solidFill>
              </a:rPr>
              <a:t>fibro- </a:t>
            </a:r>
            <a:r>
              <a:rPr lang="en-US" altLang="zh-CN" sz="3600" b="1" dirty="0" err="1" smtClean="0">
                <a:solidFill>
                  <a:srgbClr val="FF0000"/>
                </a:solidFill>
              </a:rPr>
              <a:t>cavitary</a:t>
            </a:r>
            <a:r>
              <a:rPr lang="en-US" altLang="zh-CN" sz="3600" b="1" dirty="0" smtClean="0">
                <a:solidFill>
                  <a:srgbClr val="FF0000"/>
                </a:solidFill>
              </a:rPr>
              <a:t> </a:t>
            </a:r>
            <a:r>
              <a:rPr lang="en-US" altLang="zh-CN" sz="3600" b="1" dirty="0">
                <a:solidFill>
                  <a:srgbClr val="FF0000"/>
                </a:solidFill>
              </a:rPr>
              <a:t>pulmonary tuberculosis</a:t>
            </a:r>
          </a:p>
        </p:txBody>
      </p:sp>
      <p:pic>
        <p:nvPicPr>
          <p:cNvPr id="75782" name="Picture 6" descr="44aa"/>
          <p:cNvPicPr>
            <a:picLocks noChangeAspect="1" noChangeArrowheads="1"/>
          </p:cNvPicPr>
          <p:nvPr/>
        </p:nvPicPr>
        <p:blipFill>
          <a:blip r:embed="rId2" cstate="print">
            <a:lum bright="18000"/>
          </a:blip>
          <a:srcRect/>
          <a:stretch>
            <a:fillRect/>
          </a:stretch>
        </p:blipFill>
        <p:spPr bwMode="auto">
          <a:xfrm>
            <a:off x="0" y="1981200"/>
            <a:ext cx="3733800" cy="3636963"/>
          </a:xfrm>
          <a:prstGeom prst="rect">
            <a:avLst/>
          </a:prstGeom>
          <a:noFill/>
        </p:spPr>
      </p:pic>
      <p:pic>
        <p:nvPicPr>
          <p:cNvPr id="75783" name="Picture 7" descr="44bb"/>
          <p:cNvPicPr>
            <a:picLocks noChangeAspect="1" noChangeArrowheads="1"/>
          </p:cNvPicPr>
          <p:nvPr/>
        </p:nvPicPr>
        <p:blipFill>
          <a:blip r:embed="rId3" cstate="print">
            <a:lum bright="18000"/>
          </a:blip>
          <a:srcRect b="6992"/>
          <a:stretch>
            <a:fillRect/>
          </a:stretch>
        </p:blipFill>
        <p:spPr bwMode="auto">
          <a:xfrm>
            <a:off x="3581400" y="2057400"/>
            <a:ext cx="1792288" cy="3657600"/>
          </a:xfrm>
          <a:prstGeom prst="rect">
            <a:avLst/>
          </a:prstGeom>
          <a:noFill/>
        </p:spPr>
      </p:pic>
      <p:pic>
        <p:nvPicPr>
          <p:cNvPr id="75784" name="Picture 8" descr="Dsc01204a"/>
          <p:cNvPicPr>
            <a:picLocks noChangeAspect="1" noChangeArrowheads="1"/>
          </p:cNvPicPr>
          <p:nvPr/>
        </p:nvPicPr>
        <p:blipFill>
          <a:blip r:embed="rId4" cstate="print">
            <a:lum bright="30000" contrast="18000"/>
          </a:blip>
          <a:srcRect l="17160" t="8333" r="23462" b="8333"/>
          <a:stretch>
            <a:fillRect/>
          </a:stretch>
        </p:blipFill>
        <p:spPr bwMode="auto">
          <a:xfrm>
            <a:off x="5410200" y="2133600"/>
            <a:ext cx="3475038" cy="2819400"/>
          </a:xfrm>
          <a:prstGeom prst="rect">
            <a:avLst/>
          </a:prstGeom>
          <a:noFill/>
        </p:spPr>
      </p:pic>
      <p:sp>
        <p:nvSpPr>
          <p:cNvPr id="75785" name="Line 9"/>
          <p:cNvSpPr>
            <a:spLocks noChangeShapeType="1"/>
          </p:cNvSpPr>
          <p:nvPr/>
        </p:nvSpPr>
        <p:spPr bwMode="auto">
          <a:xfrm flipH="1">
            <a:off x="6400800" y="3810000"/>
            <a:ext cx="1371600" cy="2133600"/>
          </a:xfrm>
          <a:prstGeom prst="line">
            <a:avLst/>
          </a:prstGeom>
          <a:noFill/>
          <a:ln w="60325">
            <a:solidFill>
              <a:srgbClr val="FFFF00"/>
            </a:solidFill>
            <a:round/>
            <a:headEnd/>
            <a:tailEnd type="triangle" w="med" len="med"/>
          </a:ln>
          <a:effectLst/>
        </p:spPr>
        <p:txBody>
          <a:bodyPr wrap="none"/>
          <a:lstStyle/>
          <a:p>
            <a:endParaRPr lang="en-ZA"/>
          </a:p>
        </p:txBody>
      </p:sp>
      <p:sp>
        <p:nvSpPr>
          <p:cNvPr id="75786" name="Oval 10"/>
          <p:cNvSpPr>
            <a:spLocks noChangeArrowheads="1"/>
          </p:cNvSpPr>
          <p:nvPr/>
        </p:nvSpPr>
        <p:spPr bwMode="auto">
          <a:xfrm>
            <a:off x="4876800" y="5943600"/>
            <a:ext cx="1524000" cy="914400"/>
          </a:xfrm>
          <a:prstGeom prst="ellipse">
            <a:avLst/>
          </a:prstGeom>
          <a:solidFill>
            <a:schemeClr val="accent1"/>
          </a:solidFill>
          <a:ln w="9525">
            <a:solidFill>
              <a:schemeClr val="tx1"/>
            </a:solidFill>
            <a:round/>
            <a:headEnd/>
            <a:tailEnd/>
          </a:ln>
          <a:effectLst/>
        </p:spPr>
        <p:txBody>
          <a:bodyPr wrap="none" anchor="ctr"/>
          <a:lstStyle/>
          <a:p>
            <a:pPr algn="ctr"/>
            <a:r>
              <a:rPr lang="en-US" altLang="zh-CN">
                <a:solidFill>
                  <a:schemeClr val="hlink"/>
                </a:solidFill>
              </a:rPr>
              <a:t>cavity</a:t>
            </a:r>
          </a:p>
        </p:txBody>
      </p:sp>
    </p:spTree>
    <p:extLst>
      <p:ext uri="{BB962C8B-B14F-4D97-AF65-F5344CB8AC3E}">
        <p14:creationId xmlns:p14="http://schemas.microsoft.com/office/powerpoint/2010/main" val="34612445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3" name="Picture 5" descr="Tuberculosis-5">
            <a:hlinkClick r:id="rId2"/>
          </p:cNvPr>
          <p:cNvPicPr>
            <a:picLocks noChangeAspect="1" noChangeArrowheads="1"/>
          </p:cNvPicPr>
          <p:nvPr/>
        </p:nvPicPr>
        <p:blipFill>
          <a:blip r:embed="rId3" cstate="print"/>
          <a:srcRect/>
          <a:stretch>
            <a:fillRect/>
          </a:stretch>
        </p:blipFill>
        <p:spPr bwMode="auto">
          <a:xfrm>
            <a:off x="684213" y="111419"/>
            <a:ext cx="6840115" cy="5909970"/>
          </a:xfrm>
          <a:prstGeom prst="rect">
            <a:avLst/>
          </a:prstGeom>
          <a:noFill/>
        </p:spPr>
      </p:pic>
    </p:spTree>
    <p:extLst>
      <p:ext uri="{BB962C8B-B14F-4D97-AF65-F5344CB8AC3E}">
        <p14:creationId xmlns:p14="http://schemas.microsoft.com/office/powerpoint/2010/main" val="54763119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kumimoji="0" lang="en-US" altLang="zh-TW" b="1" dirty="0" smtClean="0">
                <a:solidFill>
                  <a:srgbClr val="FF0000"/>
                </a:solidFill>
              </a:rPr>
              <a:t>Bacteriologic exam</a:t>
            </a:r>
            <a:endParaRPr kumimoji="0" lang="en-US" altLang="zh-TW" b="1" dirty="0">
              <a:solidFill>
                <a:srgbClr val="FF0000"/>
              </a:solidFill>
            </a:endParaRPr>
          </a:p>
        </p:txBody>
      </p:sp>
      <p:sp>
        <p:nvSpPr>
          <p:cNvPr id="44035" name="Rectangle 3"/>
          <p:cNvSpPr>
            <a:spLocks noGrp="1" noChangeArrowheads="1"/>
          </p:cNvSpPr>
          <p:nvPr>
            <p:ph idx="1"/>
          </p:nvPr>
        </p:nvSpPr>
        <p:spPr/>
        <p:txBody>
          <a:bodyPr/>
          <a:lstStyle/>
          <a:p>
            <a:r>
              <a:rPr kumimoji="0" lang="en-GB" b="1" dirty="0"/>
              <a:t>Obtain 3 sputum specimens for smear</a:t>
            </a:r>
            <a:r>
              <a:rPr kumimoji="0" lang="en-GB" altLang="zh-TW" b="1" dirty="0"/>
              <a:t> </a:t>
            </a:r>
            <a:r>
              <a:rPr kumimoji="0" lang="en-GB" b="1" dirty="0"/>
              <a:t>examination and </a:t>
            </a:r>
            <a:r>
              <a:rPr kumimoji="0" lang="en-GB" b="1" dirty="0" smtClean="0"/>
              <a:t>culture.</a:t>
            </a:r>
            <a:endParaRPr kumimoji="0" lang="en-GB" b="1" dirty="0"/>
          </a:p>
          <a:p>
            <a:r>
              <a:rPr kumimoji="0" lang="en-GB" dirty="0"/>
              <a:t>Persons unable to cough up sputum</a:t>
            </a:r>
            <a:endParaRPr kumimoji="0" lang="en-GB" altLang="zh-TW" dirty="0"/>
          </a:p>
          <a:p>
            <a:pPr lvl="1"/>
            <a:r>
              <a:rPr kumimoji="0" lang="en-GB" dirty="0"/>
              <a:t>induce</a:t>
            </a:r>
            <a:r>
              <a:rPr kumimoji="0" lang="en-GB" altLang="zh-TW" dirty="0"/>
              <a:t> </a:t>
            </a:r>
            <a:r>
              <a:rPr kumimoji="0" lang="en-GB" dirty="0"/>
              <a:t>sputum</a:t>
            </a:r>
            <a:endParaRPr kumimoji="0" lang="en-GB" altLang="zh-TW" dirty="0"/>
          </a:p>
          <a:p>
            <a:pPr lvl="1"/>
            <a:r>
              <a:rPr kumimoji="0" lang="en-GB" dirty="0"/>
              <a:t>bronchoscopy </a:t>
            </a:r>
            <a:endParaRPr kumimoji="0" lang="en-GB" altLang="zh-TW" dirty="0"/>
          </a:p>
          <a:p>
            <a:pPr lvl="1"/>
            <a:r>
              <a:rPr kumimoji="0" lang="en-GB" dirty="0"/>
              <a:t>gastric aspiration</a:t>
            </a:r>
            <a:r>
              <a:rPr kumimoji="0" lang="en-GB" altLang="zh-TW" dirty="0"/>
              <a:t> </a:t>
            </a:r>
          </a:p>
          <a:p>
            <a:r>
              <a:rPr kumimoji="0" lang="en-GB" dirty="0"/>
              <a:t>Follow infection control precautions during specimen </a:t>
            </a:r>
            <a:r>
              <a:rPr kumimoji="0" lang="en-GB" dirty="0" smtClean="0"/>
              <a:t>collection.</a:t>
            </a:r>
            <a:r>
              <a:rPr kumimoji="0" lang="en-GB" altLang="zh-TW" dirty="0" smtClean="0"/>
              <a:t> </a:t>
            </a:r>
            <a:endParaRPr lang="en-US" altLang="zh-TW" dirty="0"/>
          </a:p>
        </p:txBody>
      </p:sp>
    </p:spTree>
    <p:extLst>
      <p:ext uri="{BB962C8B-B14F-4D97-AF65-F5344CB8AC3E}">
        <p14:creationId xmlns:p14="http://schemas.microsoft.com/office/powerpoint/2010/main" val="36936408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TW" b="1" dirty="0">
                <a:solidFill>
                  <a:srgbClr val="FF0000"/>
                </a:solidFill>
              </a:rPr>
              <a:t>Three Specimens</a:t>
            </a:r>
          </a:p>
        </p:txBody>
      </p:sp>
      <p:sp>
        <p:nvSpPr>
          <p:cNvPr id="56323" name="Rectangle 3"/>
          <p:cNvSpPr>
            <a:spLocks noGrp="1" noChangeArrowheads="1"/>
          </p:cNvSpPr>
          <p:nvPr>
            <p:ph idx="1"/>
          </p:nvPr>
        </p:nvSpPr>
        <p:spPr/>
        <p:txBody>
          <a:bodyPr/>
          <a:lstStyle/>
          <a:p>
            <a:pPr>
              <a:spcBef>
                <a:spcPts val="700"/>
              </a:spcBef>
            </a:pPr>
            <a:r>
              <a:rPr lang="en-GB" sz="2800" b="1" dirty="0">
                <a:ea typeface="PMingLiU" pitchFamily="18" charset="-120"/>
              </a:rPr>
              <a:t>Three specimens optimal</a:t>
            </a:r>
          </a:p>
          <a:p>
            <a:pPr lvl="1">
              <a:spcBef>
                <a:spcPts val="1050"/>
              </a:spcBef>
              <a:buFont typeface="Arial" pitchFamily="34" charset="0"/>
              <a:buChar char="•"/>
            </a:pPr>
            <a:r>
              <a:rPr lang="en-GB" dirty="0">
                <a:ea typeface="PMingLiU" pitchFamily="18" charset="-120"/>
              </a:rPr>
              <a:t>Spot specimen on first visit; sputum container given to </a:t>
            </a:r>
            <a:r>
              <a:rPr lang="en-GB" dirty="0" smtClean="0">
                <a:ea typeface="PMingLiU" pitchFamily="18" charset="-120"/>
              </a:rPr>
              <a:t>patient.</a:t>
            </a:r>
            <a:endParaRPr lang="en-GB" dirty="0">
              <a:ea typeface="PMingLiU" pitchFamily="18" charset="-120"/>
            </a:endParaRPr>
          </a:p>
          <a:p>
            <a:pPr lvl="1">
              <a:spcBef>
                <a:spcPts val="1050"/>
              </a:spcBef>
              <a:buFont typeface="Arial" pitchFamily="34" charset="0"/>
              <a:buChar char="•"/>
            </a:pPr>
            <a:r>
              <a:rPr lang="en-GB" dirty="0">
                <a:ea typeface="PMingLiU" pitchFamily="18" charset="-120"/>
              </a:rPr>
              <a:t>Early morning collection by patient on next </a:t>
            </a:r>
            <a:r>
              <a:rPr lang="en-GB" dirty="0" smtClean="0">
                <a:ea typeface="PMingLiU" pitchFamily="18" charset="-120"/>
              </a:rPr>
              <a:t>day.</a:t>
            </a:r>
            <a:endParaRPr lang="en-GB" dirty="0">
              <a:ea typeface="PMingLiU" pitchFamily="18" charset="-120"/>
            </a:endParaRPr>
          </a:p>
          <a:p>
            <a:pPr lvl="1">
              <a:spcBef>
                <a:spcPts val="1750"/>
              </a:spcBef>
              <a:buFont typeface="Arial" pitchFamily="34" charset="0"/>
              <a:buChar char="•"/>
            </a:pPr>
            <a:r>
              <a:rPr lang="en-GB" dirty="0">
                <a:ea typeface="PMingLiU" pitchFamily="18" charset="-120"/>
              </a:rPr>
              <a:t>Spot specimen during second </a:t>
            </a:r>
            <a:r>
              <a:rPr lang="en-GB" dirty="0" smtClean="0">
                <a:ea typeface="PMingLiU" pitchFamily="18" charset="-120"/>
              </a:rPr>
              <a:t>visit.</a:t>
            </a:r>
            <a:endParaRPr lang="en-GB" dirty="0">
              <a:ea typeface="PMingLiU" pitchFamily="18" charset="-120"/>
            </a:endParaRPr>
          </a:p>
          <a:p>
            <a:endParaRPr lang="en-US" altLang="zh-TW" dirty="0"/>
          </a:p>
        </p:txBody>
      </p:sp>
    </p:spTree>
    <p:extLst>
      <p:ext uri="{BB962C8B-B14F-4D97-AF65-F5344CB8AC3E}">
        <p14:creationId xmlns:p14="http://schemas.microsoft.com/office/powerpoint/2010/main" val="33060149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a:bodyPr>
          <a:lstStyle/>
          <a:p>
            <a:r>
              <a:rPr lang="en-US" altLang="zh-TW" sz="3600" b="1" dirty="0">
                <a:solidFill>
                  <a:srgbClr val="FF0000"/>
                </a:solidFill>
              </a:rPr>
              <a:t>Number of sputum samples required</a:t>
            </a:r>
          </a:p>
        </p:txBody>
      </p:sp>
      <p:sp>
        <p:nvSpPr>
          <p:cNvPr id="117763" name="Rectangle 3"/>
          <p:cNvSpPr>
            <a:spLocks noGrp="1" noChangeArrowheads="1"/>
          </p:cNvSpPr>
          <p:nvPr>
            <p:ph idx="1"/>
          </p:nvPr>
        </p:nvSpPr>
        <p:spPr/>
        <p:txBody>
          <a:bodyPr/>
          <a:lstStyle/>
          <a:p>
            <a:r>
              <a:rPr lang="en-US" altLang="zh-TW" dirty="0"/>
              <a:t>overall diagnostic yield for sputum examination related to  </a:t>
            </a:r>
          </a:p>
          <a:p>
            <a:pPr lvl="1"/>
            <a:r>
              <a:rPr lang="en-US" altLang="zh-TW" dirty="0"/>
              <a:t>the quantity of sputum (at least 5 mL) </a:t>
            </a:r>
          </a:p>
          <a:p>
            <a:pPr lvl="1"/>
            <a:r>
              <a:rPr lang="en-US" altLang="zh-TW" dirty="0"/>
              <a:t>the quality of sputum</a:t>
            </a:r>
          </a:p>
          <a:p>
            <a:pPr lvl="1"/>
            <a:r>
              <a:rPr lang="en-US" altLang="zh-TW" dirty="0"/>
              <a:t>multiple samples obtained at different times to the laboratory for processing</a:t>
            </a:r>
          </a:p>
          <a:p>
            <a:pPr lvl="2"/>
            <a:r>
              <a:rPr lang="en-US" altLang="zh-TW" dirty="0"/>
              <a:t>3 samples obtained at least eight hours apart with at least one sample obtained in the early </a:t>
            </a:r>
            <a:r>
              <a:rPr lang="en-US" altLang="zh-TW" dirty="0" smtClean="0"/>
              <a:t>morning.</a:t>
            </a:r>
            <a:endParaRPr lang="en-US" altLang="zh-TW" dirty="0"/>
          </a:p>
        </p:txBody>
      </p:sp>
    </p:spTree>
    <p:extLst>
      <p:ext uri="{BB962C8B-B14F-4D97-AF65-F5344CB8AC3E}">
        <p14:creationId xmlns:p14="http://schemas.microsoft.com/office/powerpoint/2010/main" val="25004299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276600" y="866775"/>
            <a:ext cx="2405123" cy="771623"/>
          </a:xfrm>
          <a:prstGeom prst="rect">
            <a:avLst/>
          </a:prstGeom>
          <a:noFill/>
          <a:ln w="9525">
            <a:noFill/>
            <a:round/>
            <a:headEnd/>
            <a:tailEnd/>
          </a:ln>
          <a:effectLst/>
        </p:spPr>
        <p:txBody>
          <a:bodyPr wrap="none" lIns="90000" tIns="46800" rIns="90000" bIns="46800">
            <a:spAutoFit/>
          </a:bodyPr>
          <a:lstStyle/>
          <a:p>
            <a:pPr defTabSz="449263" eaLnBrk="0" hangingPunct="0">
              <a:buClr>
                <a:srgbClr val="3333CC"/>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400" b="1" u="sng" dirty="0">
                <a:solidFill>
                  <a:srgbClr val="FF0000"/>
                </a:solidFill>
                <a:latin typeface="Book Antiqua" pitchFamily="18" charset="0"/>
              </a:rPr>
              <a:t>Cultures</a:t>
            </a:r>
          </a:p>
        </p:txBody>
      </p:sp>
      <p:sp>
        <p:nvSpPr>
          <p:cNvPr id="91140" name="Rectangle 4"/>
          <p:cNvSpPr>
            <a:spLocks noChangeArrowheads="1"/>
          </p:cNvSpPr>
          <p:nvPr/>
        </p:nvSpPr>
        <p:spPr bwMode="auto">
          <a:xfrm>
            <a:off x="2279650" y="6248400"/>
            <a:ext cx="5018018" cy="371513"/>
          </a:xfrm>
          <a:prstGeom prst="rect">
            <a:avLst/>
          </a:prstGeom>
          <a:noFill/>
          <a:ln w="9525">
            <a:noFill/>
            <a:round/>
            <a:headEnd/>
            <a:tailEnd/>
          </a:ln>
          <a:effectLst/>
        </p:spPr>
        <p:txBody>
          <a:bodyPr wrap="none" lIns="90000" tIns="46800" rIns="90000" bIns="46800">
            <a:spAutoFit/>
          </a:bodyPr>
          <a:lstStyle/>
          <a:p>
            <a:pPr defTabSz="449263" eaLnBrk="0" hangingPunct="0">
              <a:buClr>
                <a:srgbClr val="4A004A"/>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b="1" dirty="0">
                <a:solidFill>
                  <a:srgbClr val="00B0F0"/>
                </a:solidFill>
                <a:latin typeface="Book Antiqua" pitchFamily="18" charset="0"/>
              </a:rPr>
              <a:t>Colonies of </a:t>
            </a:r>
            <a:r>
              <a:rPr kumimoji="0" lang="en-GB" b="1" i="1" dirty="0">
                <a:solidFill>
                  <a:srgbClr val="00B0F0"/>
                </a:solidFill>
                <a:latin typeface="Book Antiqua" pitchFamily="18" charset="0"/>
              </a:rPr>
              <a:t>M. tuberculosis</a:t>
            </a:r>
            <a:r>
              <a:rPr kumimoji="0" lang="en-GB" b="1" dirty="0">
                <a:solidFill>
                  <a:srgbClr val="00B0F0"/>
                </a:solidFill>
                <a:latin typeface="Book Antiqua" pitchFamily="18" charset="0"/>
              </a:rPr>
              <a:t> growing on media</a:t>
            </a:r>
          </a:p>
        </p:txBody>
      </p:sp>
      <p:pic>
        <p:nvPicPr>
          <p:cNvPr id="91141" name="Picture 5"/>
          <p:cNvPicPr>
            <a:picLocks noChangeAspect="1" noChangeArrowheads="1"/>
          </p:cNvPicPr>
          <p:nvPr/>
        </p:nvPicPr>
        <p:blipFill>
          <a:blip r:embed="rId3" cstate="print"/>
          <a:srcRect/>
          <a:stretch>
            <a:fillRect/>
          </a:stretch>
        </p:blipFill>
        <p:spPr bwMode="auto">
          <a:xfrm>
            <a:off x="2915816" y="4221088"/>
            <a:ext cx="4201804" cy="1952741"/>
          </a:xfrm>
          <a:prstGeom prst="rect">
            <a:avLst/>
          </a:prstGeom>
          <a:noFill/>
          <a:ln w="9525">
            <a:noFill/>
            <a:round/>
            <a:headEnd/>
            <a:tailEnd/>
          </a:ln>
          <a:effectLst/>
        </p:spPr>
      </p:pic>
      <p:sp>
        <p:nvSpPr>
          <p:cNvPr id="91142" name="Text Box 6"/>
          <p:cNvSpPr txBox="1">
            <a:spLocks noChangeArrowheads="1"/>
          </p:cNvSpPr>
          <p:nvPr/>
        </p:nvSpPr>
        <p:spPr bwMode="auto">
          <a:xfrm>
            <a:off x="755650" y="1844675"/>
            <a:ext cx="7704138" cy="2227263"/>
          </a:xfrm>
          <a:prstGeom prst="rect">
            <a:avLst/>
          </a:prstGeom>
          <a:noFill/>
          <a:ln w="9525">
            <a:noFill/>
            <a:miter lim="800000"/>
            <a:headEnd/>
            <a:tailEnd/>
          </a:ln>
          <a:effectLst/>
        </p:spPr>
        <p:txBody>
          <a:bodyPr>
            <a:spAutoFit/>
          </a:bodyPr>
          <a:lstStyle/>
          <a:p>
            <a:pPr>
              <a:buFontTx/>
              <a:buChar char="•"/>
            </a:pPr>
            <a:r>
              <a:rPr kumimoji="0" lang="en-GB" altLang="zh-TW" sz="2800" dirty="0">
                <a:latin typeface="Book Antiqua" pitchFamily="18" charset="0"/>
              </a:rPr>
              <a:t>Gold standard for TB diagnosis</a:t>
            </a:r>
          </a:p>
          <a:p>
            <a:pPr>
              <a:buFontTx/>
              <a:buChar char="•"/>
            </a:pPr>
            <a:r>
              <a:rPr kumimoji="0" lang="en-GB" sz="2800" dirty="0" smtClean="0">
                <a:latin typeface="Book Antiqua" pitchFamily="18" charset="0"/>
              </a:rPr>
              <a:t>Used </a:t>
            </a:r>
            <a:r>
              <a:rPr kumimoji="0" lang="en-GB" sz="2800" dirty="0">
                <a:latin typeface="Book Antiqua" pitchFamily="18" charset="0"/>
              </a:rPr>
              <a:t>to confirm diagnosis of TB</a:t>
            </a:r>
          </a:p>
          <a:p>
            <a:pPr>
              <a:buFontTx/>
              <a:buChar char="•"/>
            </a:pPr>
            <a:r>
              <a:rPr kumimoji="0" lang="en-GB" sz="2800" dirty="0">
                <a:latin typeface="Book Antiqua" pitchFamily="18" charset="0"/>
              </a:rPr>
              <a:t>Culture all specimens, even if smear negative</a:t>
            </a:r>
          </a:p>
          <a:p>
            <a:pPr>
              <a:buFontTx/>
              <a:buChar char="•"/>
            </a:pPr>
            <a:r>
              <a:rPr kumimoji="0" lang="en-GB" sz="2800" dirty="0">
                <a:latin typeface="Book Antiqua" pitchFamily="18" charset="0"/>
              </a:rPr>
              <a:t>Results in 4 to 14 days when liquid medium </a:t>
            </a:r>
            <a:r>
              <a:rPr kumimoji="0" lang="en-GB" altLang="zh-TW" sz="2800" dirty="0">
                <a:latin typeface="Book Antiqua" pitchFamily="18" charset="0"/>
              </a:rPr>
              <a:t>  </a:t>
            </a:r>
          </a:p>
          <a:p>
            <a:r>
              <a:rPr kumimoji="0" lang="en-GB" altLang="zh-TW" sz="2800" dirty="0">
                <a:latin typeface="Book Antiqua" pitchFamily="18" charset="0"/>
              </a:rPr>
              <a:t>  </a:t>
            </a:r>
            <a:r>
              <a:rPr kumimoji="0" lang="en-GB" sz="2800" dirty="0">
                <a:latin typeface="Book Antiqua" pitchFamily="18" charset="0"/>
              </a:rPr>
              <a:t>systems </a:t>
            </a:r>
            <a:r>
              <a:rPr kumimoji="0" lang="en-GB" sz="2800" dirty="0" smtClean="0">
                <a:latin typeface="Book Antiqua" pitchFamily="18" charset="0"/>
              </a:rPr>
              <a:t>used.</a:t>
            </a:r>
            <a:r>
              <a:rPr kumimoji="0" lang="en-GB" altLang="zh-TW" sz="2800" dirty="0" smtClean="0">
                <a:latin typeface="Book Antiqua" pitchFamily="18" charset="0"/>
              </a:rPr>
              <a:t> </a:t>
            </a:r>
            <a:endParaRPr lang="en-US" altLang="zh-TW" sz="2800" dirty="0">
              <a:latin typeface="Book Antiqua" pitchFamily="18" charset="0"/>
            </a:endParaRPr>
          </a:p>
        </p:txBody>
      </p:sp>
    </p:spTree>
    <p:extLst>
      <p:ext uri="{BB962C8B-B14F-4D97-AF65-F5344CB8AC3E}">
        <p14:creationId xmlns:p14="http://schemas.microsoft.com/office/powerpoint/2010/main" val="4815309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228600"/>
            <a:ext cx="5399088" cy="1570038"/>
          </a:xfrm>
          <a:prstGeom prst="rect">
            <a:avLst/>
          </a:prstGeom>
          <a:noFill/>
          <a:ln w="9525">
            <a:noFill/>
            <a:miter lim="800000"/>
            <a:headEnd/>
            <a:tailEnd/>
          </a:ln>
        </p:spPr>
        <p:txBody>
          <a:bodyPr>
            <a:spAutoFit/>
          </a:bodyPr>
          <a:lstStyle/>
          <a:p>
            <a:r>
              <a:rPr lang="en-US"/>
              <a:t>Rhonchi = A sound like whistling or snoring that is heard with a stethoscope during expiration as air passes through obstructed channels</a:t>
            </a:r>
          </a:p>
        </p:txBody>
      </p:sp>
      <p:sp>
        <p:nvSpPr>
          <p:cNvPr id="8195" name="Rectangle 2"/>
          <p:cNvSpPr>
            <a:spLocks noChangeArrowheads="1"/>
          </p:cNvSpPr>
          <p:nvPr/>
        </p:nvSpPr>
        <p:spPr bwMode="auto">
          <a:xfrm>
            <a:off x="914400" y="2438400"/>
            <a:ext cx="7315200" cy="3683000"/>
          </a:xfrm>
          <a:prstGeom prst="rect">
            <a:avLst/>
          </a:prstGeom>
          <a:noFill/>
          <a:ln w="9525">
            <a:noFill/>
            <a:miter lim="800000"/>
            <a:headEnd/>
            <a:tailEnd/>
          </a:ln>
        </p:spPr>
        <p:txBody>
          <a:bodyPr>
            <a:spAutoFit/>
          </a:bodyPr>
          <a:lstStyle/>
          <a:p>
            <a:r>
              <a:rPr lang="en-US" sz="2800" baseline="-25000"/>
              <a:t>rhonchus, pl. rhonchi</a:t>
            </a:r>
          </a:p>
          <a:p>
            <a:r>
              <a:rPr lang="en-US" sz="2800" baseline="-25000"/>
              <a:t>rongck\s, rongckU</a:t>
            </a:r>
          </a:p>
          <a:p>
            <a:endParaRPr lang="en-US" sz="2800" baseline="-25000"/>
          </a:p>
          <a:p>
            <a:r>
              <a:rPr lang="en-US" sz="2800" baseline="-25000"/>
              <a:t>an added sound with a musical pitch occurring during inspiration or expiration, heard on auscultation of the chest, and caused by air passing through bronchi that are narrowed by inflammation, spasm of smooth muscle, or presence of mucus in the lumen; if low-pitched, it is called </a:t>
            </a:r>
            <a:r>
              <a:rPr lang="en-US" sz="2800" i="1" baseline="-25000"/>
              <a:t>sonorous rhonchus; if high-pitched, with a whistling or squeaky quality, sibilant rhonchus.</a:t>
            </a:r>
          </a:p>
          <a:p>
            <a:endParaRPr lang="en-US" sz="2800" baseline="-25000"/>
          </a:p>
          <a:p>
            <a:r>
              <a:rPr lang="en-US" sz="2800" baseline="-25000"/>
              <a:t>Origin</a:t>
            </a:r>
          </a:p>
          <a:p>
            <a:r>
              <a:rPr lang="en-US" sz="2800" baseline="-25000"/>
              <a:t>[L. fr. G. </a:t>
            </a:r>
            <a:r>
              <a:rPr lang="en-US" sz="2800" i="1" baseline="-25000"/>
              <a:t>rhenchos, a snoring]</a:t>
            </a:r>
            <a:endParaRPr lang="en-US" sz="2800"/>
          </a:p>
        </p:txBody>
      </p:sp>
    </p:spTree>
    <p:extLst>
      <p:ext uri="{BB962C8B-B14F-4D97-AF65-F5344CB8AC3E}">
        <p14:creationId xmlns:p14="http://schemas.microsoft.com/office/powerpoint/2010/main" val="28845451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TW" b="1" dirty="0">
                <a:solidFill>
                  <a:srgbClr val="FF0000"/>
                </a:solidFill>
              </a:rPr>
              <a:t>Cultures</a:t>
            </a:r>
          </a:p>
        </p:txBody>
      </p:sp>
      <p:sp>
        <p:nvSpPr>
          <p:cNvPr id="93187" name="Rectangle 3"/>
          <p:cNvSpPr>
            <a:spLocks noGrp="1" noChangeArrowheads="1"/>
          </p:cNvSpPr>
          <p:nvPr>
            <p:ph idx="1"/>
          </p:nvPr>
        </p:nvSpPr>
        <p:spPr/>
        <p:txBody>
          <a:bodyPr/>
          <a:lstStyle/>
          <a:p>
            <a:r>
              <a:rPr lang="en-US" altLang="zh-TW" dirty="0"/>
              <a:t>Sensitivity: 80-85%</a:t>
            </a:r>
          </a:p>
          <a:p>
            <a:r>
              <a:rPr lang="en-US" altLang="zh-TW" dirty="0"/>
              <a:t>Specificity: 98%</a:t>
            </a:r>
          </a:p>
          <a:p>
            <a:r>
              <a:rPr lang="en-US" altLang="zh-TW" dirty="0"/>
              <a:t>Times needed: </a:t>
            </a:r>
          </a:p>
          <a:p>
            <a:pPr lvl="1"/>
            <a:r>
              <a:rPr lang="en-US" altLang="zh-TW" dirty="0"/>
              <a:t>Solid medium</a:t>
            </a:r>
          </a:p>
          <a:p>
            <a:pPr lvl="2"/>
            <a:r>
              <a:rPr lang="en-US" altLang="zh-TW" dirty="0"/>
              <a:t>4-8 wks</a:t>
            </a:r>
          </a:p>
          <a:p>
            <a:pPr lvl="1"/>
            <a:r>
              <a:rPr lang="en-US" altLang="zh-TW" dirty="0"/>
              <a:t>Liquid medium</a:t>
            </a:r>
          </a:p>
          <a:p>
            <a:pPr lvl="2"/>
            <a:r>
              <a:rPr lang="en-US" altLang="zh-TW" dirty="0"/>
              <a:t>2 wks</a:t>
            </a:r>
          </a:p>
        </p:txBody>
      </p:sp>
    </p:spTree>
    <p:extLst>
      <p:ext uri="{BB962C8B-B14F-4D97-AF65-F5344CB8AC3E}">
        <p14:creationId xmlns:p14="http://schemas.microsoft.com/office/powerpoint/2010/main" val="21329492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838200" y="1295400"/>
            <a:ext cx="7772400" cy="4114800"/>
          </a:xfrm>
        </p:spPr>
        <p:txBody>
          <a:bodyPr/>
          <a:lstStyle/>
          <a:p>
            <a:pPr>
              <a:lnSpc>
                <a:spcPct val="90000"/>
              </a:lnSpc>
              <a:buFont typeface="Wingdings" pitchFamily="2" charset="2"/>
              <a:buNone/>
            </a:pPr>
            <a:r>
              <a:rPr lang="en-US" altLang="zh-CN" b="1" dirty="0">
                <a:solidFill>
                  <a:srgbClr val="00B050"/>
                </a:solidFill>
              </a:rPr>
              <a:t>White blood count and ESR</a:t>
            </a:r>
          </a:p>
          <a:p>
            <a:pPr>
              <a:lnSpc>
                <a:spcPct val="90000"/>
              </a:lnSpc>
              <a:buClr>
                <a:srgbClr val="FF3300"/>
              </a:buClr>
            </a:pPr>
            <a:r>
              <a:rPr lang="en-US" altLang="zh-CN" dirty="0"/>
              <a:t>  </a:t>
            </a:r>
            <a:r>
              <a:rPr lang="en-US" altLang="zh-CN" sz="2800" dirty="0"/>
              <a:t>The white blood </a:t>
            </a:r>
            <a:r>
              <a:rPr lang="en-US" altLang="zh-CN" sz="2800" dirty="0" smtClean="0"/>
              <a:t>cell count </a:t>
            </a:r>
            <a:r>
              <a:rPr lang="en-US" altLang="zh-CN" sz="2800" dirty="0"/>
              <a:t>is usually normal.</a:t>
            </a:r>
          </a:p>
          <a:p>
            <a:pPr>
              <a:lnSpc>
                <a:spcPct val="90000"/>
              </a:lnSpc>
              <a:buClr>
                <a:srgbClr val="FF3300"/>
              </a:buClr>
            </a:pPr>
            <a:r>
              <a:rPr lang="en-US" altLang="zh-CN" sz="2800" dirty="0"/>
              <a:t>   In practice the white blood count is only</a:t>
            </a:r>
          </a:p>
          <a:p>
            <a:pPr>
              <a:lnSpc>
                <a:spcPct val="90000"/>
              </a:lnSpc>
              <a:buFont typeface="Wingdings" pitchFamily="2" charset="2"/>
              <a:buNone/>
            </a:pPr>
            <a:r>
              <a:rPr lang="en-US" altLang="zh-CN" sz="2800" dirty="0"/>
              <a:t>       useful  in a  minority of cases, When the</a:t>
            </a:r>
          </a:p>
          <a:p>
            <a:pPr>
              <a:lnSpc>
                <a:spcPct val="90000"/>
              </a:lnSpc>
              <a:buFont typeface="Wingdings" pitchFamily="2" charset="2"/>
              <a:buNone/>
            </a:pPr>
            <a:r>
              <a:rPr lang="en-US" altLang="zh-CN" sz="2800" dirty="0"/>
              <a:t>       patient  is  less  ill  and  the  radiological</a:t>
            </a:r>
          </a:p>
          <a:p>
            <a:pPr>
              <a:lnSpc>
                <a:spcPct val="90000"/>
              </a:lnSpc>
              <a:buFont typeface="Wingdings" pitchFamily="2" charset="2"/>
              <a:buNone/>
            </a:pPr>
            <a:r>
              <a:rPr lang="en-US" altLang="zh-CN" sz="2800" dirty="0"/>
              <a:t>       shadowing  less  extensive  the  count   is</a:t>
            </a:r>
          </a:p>
          <a:p>
            <a:pPr>
              <a:lnSpc>
                <a:spcPct val="90000"/>
              </a:lnSpc>
              <a:buFont typeface="Wingdings" pitchFamily="2" charset="2"/>
              <a:buNone/>
            </a:pPr>
            <a:r>
              <a:rPr lang="en-US" altLang="zh-CN" sz="2800" dirty="0"/>
              <a:t>       often </a:t>
            </a:r>
            <a:r>
              <a:rPr lang="en-US" altLang="zh-CN" sz="2800" dirty="0" smtClean="0"/>
              <a:t>normal.</a:t>
            </a:r>
            <a:endParaRPr lang="en-US" altLang="zh-CN" sz="2800" dirty="0"/>
          </a:p>
          <a:p>
            <a:pPr>
              <a:lnSpc>
                <a:spcPct val="90000"/>
              </a:lnSpc>
              <a:buFont typeface="Wingdings" pitchFamily="2" charset="2"/>
              <a:buNone/>
            </a:pPr>
            <a:r>
              <a:rPr lang="en-US" altLang="zh-CN" sz="2800" dirty="0"/>
              <a:t>       ESR is often </a:t>
            </a:r>
            <a:r>
              <a:rPr lang="en-US" altLang="zh-CN" sz="2800" dirty="0" smtClean="0"/>
              <a:t>elevate.</a:t>
            </a:r>
            <a:endParaRPr lang="en-US" altLang="zh-CN" sz="2800" dirty="0"/>
          </a:p>
        </p:txBody>
      </p:sp>
    </p:spTree>
    <p:extLst>
      <p:ext uri="{BB962C8B-B14F-4D97-AF65-F5344CB8AC3E}">
        <p14:creationId xmlns:p14="http://schemas.microsoft.com/office/powerpoint/2010/main" val="76187854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p:txBody>
          <a:bodyPr/>
          <a:lstStyle/>
          <a:p>
            <a:r>
              <a:rPr lang="en-US" altLang="zh-CN" b="1" dirty="0" smtClean="0">
                <a:solidFill>
                  <a:srgbClr val="FF3300"/>
                </a:solidFill>
                <a:latin typeface="Times New Roman" pitchFamily="18" charset="0"/>
              </a:rPr>
              <a:t>Complications</a:t>
            </a:r>
            <a:endParaRPr lang="en-US" altLang="zh-CN" b="1" dirty="0">
              <a:solidFill>
                <a:srgbClr val="FF3300"/>
              </a:solidFill>
              <a:latin typeface="Times New Roman" pitchFamily="18" charset="0"/>
            </a:endParaRPr>
          </a:p>
        </p:txBody>
      </p:sp>
      <p:sp>
        <p:nvSpPr>
          <p:cNvPr id="80901" name="Rectangle 5"/>
          <p:cNvSpPr>
            <a:spLocks noGrp="1" noChangeArrowheads="1"/>
          </p:cNvSpPr>
          <p:nvPr>
            <p:ph idx="1"/>
          </p:nvPr>
        </p:nvSpPr>
        <p:spPr/>
        <p:txBody>
          <a:bodyPr/>
          <a:lstStyle/>
          <a:p>
            <a:pPr>
              <a:buClr>
                <a:srgbClr val="FF3300"/>
              </a:buClr>
              <a:buFont typeface="Wingdings" pitchFamily="2" charset="2"/>
              <a:buChar char="n"/>
            </a:pPr>
            <a:r>
              <a:rPr lang="en-US" altLang="zh-CN" b="1" dirty="0" err="1">
                <a:ln>
                  <a:solidFill>
                    <a:schemeClr val="tx1"/>
                  </a:solidFill>
                </a:ln>
              </a:rPr>
              <a:t>Pneumothorax</a:t>
            </a:r>
            <a:endParaRPr lang="en-US" altLang="zh-CN" b="1" dirty="0">
              <a:ln>
                <a:solidFill>
                  <a:schemeClr val="tx1"/>
                </a:solidFill>
              </a:ln>
            </a:endParaRPr>
          </a:p>
          <a:p>
            <a:pPr>
              <a:buClr>
                <a:srgbClr val="FF3300"/>
              </a:buClr>
              <a:buFont typeface="Wingdings" pitchFamily="2" charset="2"/>
              <a:buChar char="n"/>
            </a:pPr>
            <a:r>
              <a:rPr lang="en-US" altLang="zh-CN" b="1" dirty="0" err="1">
                <a:ln>
                  <a:solidFill>
                    <a:schemeClr val="tx1"/>
                  </a:solidFill>
                </a:ln>
              </a:rPr>
              <a:t>Bronchiectasis</a:t>
            </a:r>
            <a:endParaRPr lang="en-US" altLang="zh-CN" b="1" dirty="0">
              <a:ln>
                <a:solidFill>
                  <a:schemeClr val="tx1"/>
                </a:solidFill>
              </a:ln>
            </a:endParaRPr>
          </a:p>
          <a:p>
            <a:pPr>
              <a:buClr>
                <a:srgbClr val="FF3300"/>
              </a:buClr>
              <a:buFont typeface="Wingdings" pitchFamily="2" charset="2"/>
              <a:buChar char="n"/>
            </a:pPr>
            <a:r>
              <a:rPr lang="en-US" altLang="zh-CN" b="1" dirty="0" err="1">
                <a:ln>
                  <a:solidFill>
                    <a:schemeClr val="tx1"/>
                  </a:solidFill>
                </a:ln>
              </a:rPr>
              <a:t>Empyema</a:t>
            </a:r>
            <a:endParaRPr lang="en-US" altLang="zh-CN" b="1" dirty="0">
              <a:ln>
                <a:solidFill>
                  <a:schemeClr val="tx1"/>
                </a:solidFill>
              </a:ln>
            </a:endParaRPr>
          </a:p>
          <a:p>
            <a:pPr>
              <a:buClr>
                <a:srgbClr val="FF3300"/>
              </a:buClr>
              <a:buFont typeface="Wingdings" pitchFamily="2" charset="2"/>
              <a:buChar char="n"/>
            </a:pPr>
            <a:r>
              <a:rPr lang="en-US" altLang="zh-CN" b="1" dirty="0" err="1">
                <a:ln>
                  <a:solidFill>
                    <a:schemeClr val="tx1"/>
                  </a:solidFill>
                </a:ln>
              </a:rPr>
              <a:t>Extrapulmonary</a:t>
            </a:r>
            <a:r>
              <a:rPr lang="en-US" altLang="zh-CN" b="1" dirty="0">
                <a:ln>
                  <a:solidFill>
                    <a:schemeClr val="tx1"/>
                  </a:solidFill>
                </a:ln>
              </a:rPr>
              <a:t> </a:t>
            </a:r>
            <a:r>
              <a:rPr lang="en-US" altLang="zh-CN" b="1" dirty="0" smtClean="0">
                <a:ln>
                  <a:solidFill>
                    <a:schemeClr val="tx1"/>
                  </a:solidFill>
                </a:ln>
              </a:rPr>
              <a:t>Spread</a:t>
            </a:r>
            <a:endParaRPr lang="en-US" altLang="zh-CN" b="1" dirty="0">
              <a:ln>
                <a:solidFill>
                  <a:schemeClr val="tx1"/>
                </a:solidFill>
              </a:ln>
            </a:endParaRPr>
          </a:p>
          <a:p>
            <a:pPr>
              <a:buClr>
                <a:srgbClr val="FF3300"/>
              </a:buClr>
              <a:buFont typeface="Wingdings" pitchFamily="2" charset="2"/>
              <a:buChar char="n"/>
            </a:pPr>
            <a:r>
              <a:rPr lang="en-US" altLang="zh-CN" b="1" dirty="0">
                <a:ln>
                  <a:solidFill>
                    <a:schemeClr val="tx1"/>
                  </a:solidFill>
                </a:ln>
              </a:rPr>
              <a:t>Hemoptysis</a:t>
            </a:r>
          </a:p>
          <a:p>
            <a:pPr>
              <a:buClr>
                <a:srgbClr val="FF3300"/>
              </a:buClr>
              <a:buFont typeface="Wingdings" pitchFamily="2" charset="2"/>
              <a:buChar char="n"/>
            </a:pPr>
            <a:r>
              <a:rPr lang="en-US" altLang="zh-CN" b="1" dirty="0">
                <a:ln>
                  <a:solidFill>
                    <a:schemeClr val="tx1"/>
                  </a:solidFill>
                </a:ln>
              </a:rPr>
              <a:t>Chronic pulmonary heart disease</a:t>
            </a:r>
          </a:p>
          <a:p>
            <a:pPr>
              <a:buClr>
                <a:srgbClr val="FF3300"/>
              </a:buClr>
              <a:buFont typeface="Wingdings" pitchFamily="2" charset="2"/>
              <a:buChar char="n"/>
            </a:pPr>
            <a:endParaRPr lang="en-US" altLang="zh-CN" b="1" dirty="0">
              <a:ln>
                <a:solidFill>
                  <a:schemeClr val="tx1"/>
                </a:solidFill>
              </a:ln>
            </a:endParaRPr>
          </a:p>
        </p:txBody>
      </p:sp>
    </p:spTree>
    <p:extLst>
      <p:ext uri="{BB962C8B-B14F-4D97-AF65-F5344CB8AC3E}">
        <p14:creationId xmlns:p14="http://schemas.microsoft.com/office/powerpoint/2010/main" val="15141821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0" y="1143000"/>
            <a:ext cx="4495800" cy="838200"/>
          </a:xfrm>
        </p:spPr>
        <p:txBody>
          <a:bodyPr/>
          <a:lstStyle/>
          <a:p>
            <a:pPr algn="l"/>
            <a:r>
              <a:rPr lang="en-US" altLang="zh-CN">
                <a:solidFill>
                  <a:schemeClr val="tx1"/>
                </a:solidFill>
              </a:rPr>
              <a:t> </a:t>
            </a:r>
            <a:r>
              <a:rPr lang="en-US" altLang="zh-CN" b="1">
                <a:solidFill>
                  <a:srgbClr val="FF3300"/>
                </a:solidFill>
                <a:latin typeface="Times New Roman" pitchFamily="18" charset="0"/>
              </a:rPr>
              <a:t>Treatment</a:t>
            </a:r>
          </a:p>
        </p:txBody>
      </p:sp>
      <p:sp>
        <p:nvSpPr>
          <p:cNvPr id="22531" name="Rectangle 3"/>
          <p:cNvSpPr>
            <a:spLocks noGrp="1" noChangeArrowheads="1"/>
          </p:cNvSpPr>
          <p:nvPr>
            <p:ph idx="1"/>
          </p:nvPr>
        </p:nvSpPr>
        <p:spPr>
          <a:xfrm>
            <a:off x="914400" y="2438400"/>
            <a:ext cx="6705600" cy="4014936"/>
          </a:xfrm>
        </p:spPr>
        <p:txBody>
          <a:bodyPr>
            <a:noAutofit/>
          </a:bodyPr>
          <a:lstStyle/>
          <a:p>
            <a:pPr>
              <a:lnSpc>
                <a:spcPct val="90000"/>
              </a:lnSpc>
            </a:pPr>
            <a:r>
              <a:rPr lang="en-US" altLang="zh-CN" sz="3600" dirty="0"/>
              <a:t>The principles of </a:t>
            </a:r>
            <a:r>
              <a:rPr lang="en-US" altLang="zh-CN" sz="3600" dirty="0" smtClean="0"/>
              <a:t>antituberculous chemotherapy </a:t>
            </a:r>
            <a:r>
              <a:rPr lang="en-US" altLang="zh-CN" sz="3600" dirty="0"/>
              <a:t>involve </a:t>
            </a:r>
            <a:r>
              <a:rPr lang="en-US" altLang="zh-CN" sz="3600" dirty="0" smtClean="0"/>
              <a:t>earlier treatment,</a:t>
            </a:r>
            <a:endParaRPr lang="en-US" altLang="zh-CN" sz="3600" dirty="0"/>
          </a:p>
          <a:p>
            <a:pPr>
              <a:lnSpc>
                <a:spcPct val="90000"/>
              </a:lnSpc>
              <a:buFont typeface="Wingdings" pitchFamily="2" charset="2"/>
              <a:buNone/>
            </a:pPr>
            <a:r>
              <a:rPr lang="en-US" altLang="zh-CN" sz="3600" dirty="0"/>
              <a:t>    combination, appropriate , regularly and durations.</a:t>
            </a:r>
          </a:p>
          <a:p>
            <a:pPr>
              <a:lnSpc>
                <a:spcPct val="90000"/>
              </a:lnSpc>
              <a:buFont typeface="Wingdings" pitchFamily="2" charset="2"/>
              <a:buNone/>
            </a:pPr>
            <a:endParaRPr lang="en-US" altLang="zh-CN" sz="3600" dirty="0"/>
          </a:p>
        </p:txBody>
      </p:sp>
    </p:spTree>
    <p:extLst>
      <p:ext uri="{BB962C8B-B14F-4D97-AF65-F5344CB8AC3E}">
        <p14:creationId xmlns:p14="http://schemas.microsoft.com/office/powerpoint/2010/main" val="368978778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b="1">
                <a:solidFill>
                  <a:srgbClr val="FF3300"/>
                </a:solidFill>
                <a:latin typeface="Times New Roman" pitchFamily="18" charset="0"/>
              </a:rPr>
              <a:t>Treatment</a:t>
            </a:r>
          </a:p>
        </p:txBody>
      </p:sp>
      <p:sp>
        <p:nvSpPr>
          <p:cNvPr id="100355" name="Rectangle 3"/>
          <p:cNvSpPr>
            <a:spLocks noGrp="1" noChangeArrowheads="1"/>
          </p:cNvSpPr>
          <p:nvPr>
            <p:ph idx="1"/>
          </p:nvPr>
        </p:nvSpPr>
        <p:spPr/>
        <p:txBody>
          <a:bodyPr>
            <a:normAutofit/>
          </a:bodyPr>
          <a:lstStyle/>
          <a:p>
            <a:pPr algn="just">
              <a:lnSpc>
                <a:spcPct val="90000"/>
              </a:lnSpc>
            </a:pPr>
            <a:r>
              <a:rPr lang="en-US" altLang="zh-CN" sz="3600" dirty="0"/>
              <a:t>The critical issue in TB control is  adopting   the   DOTS  (1995) ( </a:t>
            </a:r>
            <a:r>
              <a:rPr lang="en-US" altLang="zh-CN" sz="3600" dirty="0">
                <a:solidFill>
                  <a:srgbClr val="00B0F0"/>
                </a:solidFill>
              </a:rPr>
              <a:t>Directly  Observed Treatment</a:t>
            </a:r>
            <a:r>
              <a:rPr lang="en-US" altLang="zh-CN" sz="3600" dirty="0"/>
              <a:t>, </a:t>
            </a:r>
          </a:p>
          <a:p>
            <a:pPr algn="just">
              <a:lnSpc>
                <a:spcPct val="90000"/>
              </a:lnSpc>
              <a:buFont typeface="Wingdings" pitchFamily="2" charset="2"/>
              <a:buNone/>
            </a:pPr>
            <a:r>
              <a:rPr lang="en-US" altLang="zh-CN" sz="3600" dirty="0"/>
              <a:t>     Short-course therapy; DOTS Strategy is recommended by  the  WHO  TB  Program.</a:t>
            </a:r>
          </a:p>
          <a:p>
            <a:endParaRPr lang="en-US" altLang="zh-CN" sz="3600" dirty="0"/>
          </a:p>
        </p:txBody>
      </p:sp>
    </p:spTree>
    <p:extLst>
      <p:ext uri="{BB962C8B-B14F-4D97-AF65-F5344CB8AC3E}">
        <p14:creationId xmlns:p14="http://schemas.microsoft.com/office/powerpoint/2010/main" val="29310384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81000" y="1219200"/>
            <a:ext cx="8458200" cy="4114800"/>
          </a:xfrm>
        </p:spPr>
        <p:txBody>
          <a:bodyPr>
            <a:noAutofit/>
          </a:bodyPr>
          <a:lstStyle/>
          <a:p>
            <a:pPr>
              <a:buClr>
                <a:srgbClr val="FF3300"/>
              </a:buClr>
            </a:pPr>
            <a:r>
              <a:rPr lang="en-US" altLang="zh-CN" dirty="0"/>
              <a:t>  medicines  used  to  treat  tuberculosis  are  classified as  </a:t>
            </a:r>
            <a:r>
              <a:rPr lang="en-US" altLang="zh-CN" dirty="0">
                <a:solidFill>
                  <a:srgbClr val="00B0F0"/>
                </a:solidFill>
              </a:rPr>
              <a:t>first-line</a:t>
            </a:r>
            <a:r>
              <a:rPr lang="en-US" altLang="zh-CN" dirty="0"/>
              <a:t>  and  </a:t>
            </a:r>
            <a:r>
              <a:rPr lang="en-US" altLang="zh-CN" dirty="0">
                <a:solidFill>
                  <a:srgbClr val="00B0F0"/>
                </a:solidFill>
              </a:rPr>
              <a:t>second-line  </a:t>
            </a:r>
            <a:r>
              <a:rPr lang="en-US" altLang="zh-CN" dirty="0" smtClean="0">
                <a:solidFill>
                  <a:srgbClr val="00B0F0"/>
                </a:solidFill>
              </a:rPr>
              <a:t>agents.</a:t>
            </a:r>
            <a:endParaRPr lang="en-US" altLang="zh-CN" dirty="0">
              <a:solidFill>
                <a:srgbClr val="00B0F0"/>
              </a:solidFill>
            </a:endParaRPr>
          </a:p>
          <a:p>
            <a:pPr>
              <a:buFont typeface="Wingdings" pitchFamily="2" charset="2"/>
              <a:buNone/>
            </a:pPr>
            <a:r>
              <a:rPr lang="en-US" altLang="zh-CN" dirty="0"/>
              <a:t>  </a:t>
            </a:r>
          </a:p>
          <a:p>
            <a:pPr>
              <a:buClr>
                <a:srgbClr val="FF3300"/>
              </a:buClr>
            </a:pPr>
            <a:r>
              <a:rPr lang="en-US" altLang="zh-CN" dirty="0"/>
              <a:t>  First-line essential  antituberculous agents are </a:t>
            </a:r>
            <a:r>
              <a:rPr lang="en-US" altLang="zh-CN" dirty="0" smtClean="0"/>
              <a:t>the most  </a:t>
            </a:r>
            <a:r>
              <a:rPr lang="en-US" altLang="zh-CN" dirty="0"/>
              <a:t>effective  and are  necessary components </a:t>
            </a:r>
            <a:r>
              <a:rPr lang="en-US" altLang="zh-CN" dirty="0" smtClean="0"/>
              <a:t>of any </a:t>
            </a:r>
            <a:r>
              <a:rPr lang="en-US" altLang="zh-CN" dirty="0"/>
              <a:t>short-course therapeutic </a:t>
            </a:r>
            <a:r>
              <a:rPr lang="en-US" altLang="zh-CN" dirty="0" smtClean="0"/>
              <a:t>regimen.</a:t>
            </a:r>
            <a:endParaRPr lang="en-US" altLang="zh-CN" dirty="0"/>
          </a:p>
        </p:txBody>
      </p:sp>
    </p:spTree>
    <p:extLst>
      <p:ext uri="{BB962C8B-B14F-4D97-AF65-F5344CB8AC3E}">
        <p14:creationId xmlns:p14="http://schemas.microsoft.com/office/powerpoint/2010/main" val="28356049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838200" y="620688"/>
            <a:ext cx="7772400" cy="4713312"/>
          </a:xfrm>
        </p:spPr>
        <p:txBody>
          <a:bodyPr/>
          <a:lstStyle/>
          <a:p>
            <a:pPr>
              <a:lnSpc>
                <a:spcPct val="90000"/>
              </a:lnSpc>
              <a:buClr>
                <a:srgbClr val="FF3300"/>
              </a:buClr>
            </a:pPr>
            <a:r>
              <a:rPr lang="en-US" altLang="zh-CN" sz="2800" dirty="0"/>
              <a:t>   </a:t>
            </a:r>
            <a:r>
              <a:rPr lang="en-US" altLang="zh-CN" dirty="0">
                <a:solidFill>
                  <a:srgbClr val="00B0F0"/>
                </a:solidFill>
              </a:rPr>
              <a:t>First-line medicines include</a:t>
            </a:r>
            <a:r>
              <a:rPr lang="en-US" altLang="zh-CN" sz="2800" dirty="0">
                <a:solidFill>
                  <a:srgbClr val="00B0F0"/>
                </a:solidFill>
              </a:rPr>
              <a:t>       </a:t>
            </a:r>
          </a:p>
          <a:p>
            <a:pPr>
              <a:lnSpc>
                <a:spcPct val="90000"/>
              </a:lnSpc>
              <a:buFont typeface="Wingdings" pitchFamily="2" charset="2"/>
              <a:buNone/>
            </a:pPr>
            <a:r>
              <a:rPr lang="en-US" altLang="zh-CN" sz="2800" dirty="0"/>
              <a:t>       Isoniazid,  </a:t>
            </a:r>
            <a:r>
              <a:rPr lang="en-US" altLang="zh-CN" sz="2800" dirty="0" err="1" smtClean="0"/>
              <a:t>rifampin</a:t>
            </a:r>
            <a:r>
              <a:rPr lang="en-US" altLang="zh-CN" sz="2800" dirty="0" smtClean="0"/>
              <a:t>(or </a:t>
            </a:r>
            <a:r>
              <a:rPr lang="en-US" altLang="zh-CN" sz="2800" dirty="0" err="1" smtClean="0"/>
              <a:t>rifampicin</a:t>
            </a:r>
            <a:r>
              <a:rPr lang="en-US" altLang="zh-CN" sz="2800" dirty="0" smtClean="0"/>
              <a:t>), Ethambutol</a:t>
            </a:r>
            <a:endParaRPr lang="en-US" altLang="zh-CN" sz="2800" dirty="0"/>
          </a:p>
          <a:p>
            <a:pPr>
              <a:lnSpc>
                <a:spcPct val="90000"/>
              </a:lnSpc>
              <a:buFont typeface="Wingdings" pitchFamily="2" charset="2"/>
              <a:buNone/>
            </a:pPr>
            <a:r>
              <a:rPr lang="en-US" altLang="zh-CN" sz="2800" dirty="0"/>
              <a:t>       </a:t>
            </a:r>
            <a:r>
              <a:rPr lang="en-US" altLang="zh-CN" sz="2800" dirty="0" err="1" smtClean="0"/>
              <a:t>pyraziniamide,streptomycine</a:t>
            </a:r>
            <a:r>
              <a:rPr lang="en-US" altLang="zh-CN" sz="2800" dirty="0" smtClean="0"/>
              <a:t>.</a:t>
            </a:r>
            <a:endParaRPr lang="en-US" altLang="zh-CN" sz="2800" dirty="0"/>
          </a:p>
          <a:p>
            <a:pPr>
              <a:lnSpc>
                <a:spcPct val="90000"/>
              </a:lnSpc>
              <a:buClr>
                <a:srgbClr val="FF3300"/>
              </a:buClr>
            </a:pPr>
            <a:r>
              <a:rPr lang="en-US" altLang="zh-CN" sz="2800" dirty="0"/>
              <a:t>   </a:t>
            </a:r>
            <a:r>
              <a:rPr lang="en-US" altLang="zh-CN" dirty="0">
                <a:solidFill>
                  <a:srgbClr val="00B0F0"/>
                </a:solidFill>
              </a:rPr>
              <a:t>Second-line medicines include</a:t>
            </a:r>
            <a:endParaRPr lang="en-US" altLang="zh-CN" sz="2800" dirty="0">
              <a:solidFill>
                <a:srgbClr val="00B0F0"/>
              </a:solidFill>
            </a:endParaRPr>
          </a:p>
          <a:p>
            <a:pPr>
              <a:lnSpc>
                <a:spcPct val="90000"/>
              </a:lnSpc>
              <a:buFont typeface="Wingdings" pitchFamily="2" charset="2"/>
              <a:buNone/>
            </a:pPr>
            <a:r>
              <a:rPr lang="en-US" altLang="zh-CN" sz="2800" dirty="0"/>
              <a:t>       </a:t>
            </a:r>
            <a:r>
              <a:rPr lang="en-US" altLang="zh-CN" sz="2800" dirty="0" err="1" smtClean="0"/>
              <a:t>Cycloserine</a:t>
            </a:r>
            <a:r>
              <a:rPr lang="en-US" altLang="zh-CN" sz="2800" dirty="0" smtClean="0"/>
              <a:t>, </a:t>
            </a:r>
            <a:r>
              <a:rPr lang="en-US" altLang="zh-CN" sz="2800" dirty="0" err="1" smtClean="0"/>
              <a:t>para</a:t>
            </a:r>
            <a:r>
              <a:rPr lang="en-US" altLang="zh-CN" sz="2800" dirty="0" smtClean="0"/>
              <a:t>-amino-salicylic  </a:t>
            </a:r>
            <a:r>
              <a:rPr lang="en-US" altLang="zh-CN" sz="2800" dirty="0"/>
              <a:t>acid,</a:t>
            </a:r>
          </a:p>
          <a:p>
            <a:pPr>
              <a:lnSpc>
                <a:spcPct val="90000"/>
              </a:lnSpc>
              <a:buFont typeface="Wingdings" pitchFamily="2" charset="2"/>
              <a:buNone/>
            </a:pPr>
            <a:r>
              <a:rPr lang="en-US" altLang="zh-CN" sz="2800" dirty="0"/>
              <a:t>       </a:t>
            </a:r>
            <a:r>
              <a:rPr lang="en-US" altLang="zh-CN" sz="2800" dirty="0" err="1"/>
              <a:t>kanamycin</a:t>
            </a:r>
            <a:r>
              <a:rPr lang="en-US" altLang="zh-CN" sz="2800" dirty="0"/>
              <a:t>, </a:t>
            </a:r>
            <a:r>
              <a:rPr lang="en-US" altLang="zh-CN" sz="2800" dirty="0" err="1"/>
              <a:t>amikacin</a:t>
            </a:r>
            <a:r>
              <a:rPr lang="en-US" altLang="zh-CN" sz="2800" dirty="0"/>
              <a:t> and </a:t>
            </a:r>
            <a:r>
              <a:rPr lang="en-US" altLang="zh-CN" sz="2800" dirty="0" err="1"/>
              <a:t>ects</a:t>
            </a:r>
            <a:r>
              <a:rPr lang="en-US" altLang="zh-CN" sz="2800" dirty="0"/>
              <a:t>.</a:t>
            </a:r>
          </a:p>
          <a:p>
            <a:pPr>
              <a:lnSpc>
                <a:spcPct val="90000"/>
              </a:lnSpc>
              <a:buClr>
                <a:srgbClr val="FF3300"/>
              </a:buClr>
            </a:pPr>
            <a:r>
              <a:rPr lang="en-US" altLang="zh-CN" sz="2800" dirty="0"/>
              <a:t>   </a:t>
            </a:r>
            <a:r>
              <a:rPr lang="en-US" altLang="zh-CN" dirty="0">
                <a:solidFill>
                  <a:srgbClr val="00B050"/>
                </a:solidFill>
              </a:rPr>
              <a:t>Newer  antituberculous  drugs  include</a:t>
            </a:r>
            <a:r>
              <a:rPr lang="en-US" altLang="zh-CN" sz="2800" dirty="0">
                <a:solidFill>
                  <a:srgbClr val="00B050"/>
                </a:solidFill>
              </a:rPr>
              <a:t>     </a:t>
            </a:r>
          </a:p>
          <a:p>
            <a:pPr>
              <a:lnSpc>
                <a:spcPct val="90000"/>
              </a:lnSpc>
              <a:buFont typeface="Wingdings" pitchFamily="2" charset="2"/>
              <a:buNone/>
            </a:pPr>
            <a:r>
              <a:rPr lang="en-US" altLang="zh-CN" sz="2800" dirty="0"/>
              <a:t>       </a:t>
            </a:r>
            <a:r>
              <a:rPr lang="en-US" altLang="zh-CN" sz="2800" dirty="0" err="1"/>
              <a:t>rifapentine</a:t>
            </a:r>
            <a:r>
              <a:rPr lang="en-US" altLang="zh-CN" sz="2800" dirty="0"/>
              <a:t>, </a:t>
            </a:r>
            <a:r>
              <a:rPr lang="en-US" altLang="zh-CN" sz="2800" dirty="0" err="1"/>
              <a:t>rifabutin</a:t>
            </a:r>
            <a:r>
              <a:rPr lang="en-US" altLang="zh-CN" sz="2800" dirty="0"/>
              <a:t>  </a:t>
            </a:r>
            <a:r>
              <a:rPr lang="en-US" altLang="zh-CN" sz="2800" dirty="0" err="1" smtClean="0"/>
              <a:t>quinolones</a:t>
            </a:r>
            <a:r>
              <a:rPr lang="en-US" altLang="zh-CN" sz="2800" dirty="0" smtClean="0"/>
              <a:t>…</a:t>
            </a:r>
            <a:endParaRPr lang="en-US" altLang="zh-CN" sz="2800" dirty="0"/>
          </a:p>
          <a:p>
            <a:pPr>
              <a:lnSpc>
                <a:spcPct val="90000"/>
              </a:lnSpc>
              <a:buClr>
                <a:srgbClr val="FF3300"/>
              </a:buClr>
            </a:pPr>
            <a:endParaRPr lang="en-US" altLang="zh-CN" sz="2800" dirty="0"/>
          </a:p>
        </p:txBody>
      </p:sp>
    </p:spTree>
    <p:extLst>
      <p:ext uri="{BB962C8B-B14F-4D97-AF65-F5344CB8AC3E}">
        <p14:creationId xmlns:p14="http://schemas.microsoft.com/office/powerpoint/2010/main" val="159269659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838200"/>
            <a:ext cx="7772400" cy="1066800"/>
          </a:xfrm>
        </p:spPr>
        <p:txBody>
          <a:bodyPr>
            <a:noAutofit/>
          </a:bodyPr>
          <a:lstStyle/>
          <a:p>
            <a:pPr algn="l"/>
            <a:r>
              <a:rPr lang="en-US" altLang="zh-CN" sz="3600" b="1" dirty="0">
                <a:solidFill>
                  <a:srgbClr val="00B0F0"/>
                </a:solidFill>
              </a:rPr>
              <a:t> Isoniazid (INH)                 first-line drug</a:t>
            </a:r>
            <a:br>
              <a:rPr lang="en-US" altLang="zh-CN" sz="3600" b="1" dirty="0">
                <a:solidFill>
                  <a:srgbClr val="00B0F0"/>
                </a:solidFill>
              </a:rPr>
            </a:br>
            <a:endParaRPr lang="en-US" altLang="zh-CN" sz="3600" b="1" dirty="0">
              <a:solidFill>
                <a:srgbClr val="00B0F0"/>
              </a:solidFill>
            </a:endParaRPr>
          </a:p>
        </p:txBody>
      </p:sp>
      <p:sp>
        <p:nvSpPr>
          <p:cNvPr id="23555" name="Rectangle 3"/>
          <p:cNvSpPr>
            <a:spLocks noGrp="1" noChangeArrowheads="1"/>
          </p:cNvSpPr>
          <p:nvPr>
            <p:ph idx="1"/>
          </p:nvPr>
        </p:nvSpPr>
        <p:spPr>
          <a:xfrm>
            <a:off x="838200" y="1905000"/>
            <a:ext cx="7772400" cy="4114800"/>
          </a:xfrm>
        </p:spPr>
        <p:txBody>
          <a:bodyPr/>
          <a:lstStyle/>
          <a:p>
            <a:pPr algn="just">
              <a:buClr>
                <a:srgbClr val="FF3300"/>
              </a:buClr>
            </a:pPr>
            <a:r>
              <a:rPr lang="en-US" altLang="zh-CN" dirty="0"/>
              <a:t> </a:t>
            </a:r>
            <a:r>
              <a:rPr lang="en-US" altLang="zh-CN" sz="2800" dirty="0"/>
              <a:t>Isoniazid is a principal agent used to treat   </a:t>
            </a:r>
          </a:p>
          <a:p>
            <a:pPr algn="just">
              <a:buFont typeface="Wingdings" pitchFamily="2" charset="2"/>
              <a:buNone/>
            </a:pPr>
            <a:r>
              <a:rPr lang="en-US" altLang="zh-CN" sz="2800" dirty="0"/>
              <a:t>     tuberculosis </a:t>
            </a:r>
          </a:p>
          <a:p>
            <a:pPr algn="just">
              <a:buClr>
                <a:srgbClr val="FF3300"/>
              </a:buClr>
            </a:pPr>
            <a:r>
              <a:rPr lang="en-US" altLang="zh-CN" sz="2800" dirty="0"/>
              <a:t> It is universally accepted for initial treatment</a:t>
            </a:r>
          </a:p>
          <a:p>
            <a:pPr algn="just">
              <a:buClr>
                <a:srgbClr val="FF3300"/>
              </a:buClr>
            </a:pPr>
            <a:r>
              <a:rPr lang="en-US" altLang="zh-CN" sz="2800" dirty="0"/>
              <a:t> Now considered the best  antituberculous drug</a:t>
            </a:r>
          </a:p>
          <a:p>
            <a:pPr algn="just">
              <a:buClr>
                <a:srgbClr val="FF3300"/>
              </a:buClr>
            </a:pPr>
            <a:r>
              <a:rPr lang="en-US" altLang="zh-CN" sz="2800" dirty="0"/>
              <a:t> It should be included in all TB treatment </a:t>
            </a:r>
          </a:p>
          <a:p>
            <a:pPr algn="just">
              <a:buFont typeface="Wingdings" pitchFamily="2" charset="2"/>
              <a:buNone/>
            </a:pPr>
            <a:r>
              <a:rPr lang="en-US" altLang="zh-CN" sz="2800" dirty="0"/>
              <a:t>     </a:t>
            </a:r>
            <a:r>
              <a:rPr lang="en-US" altLang="zh-CN" sz="2800" dirty="0" smtClean="0"/>
              <a:t>regimens </a:t>
            </a:r>
            <a:r>
              <a:rPr lang="en-US" altLang="zh-CN" sz="2800" dirty="0"/>
              <a:t>unless the organism is </a:t>
            </a:r>
            <a:r>
              <a:rPr lang="en-US" altLang="zh-CN" sz="2800" dirty="0" smtClean="0"/>
              <a:t>resistant.</a:t>
            </a:r>
            <a:endParaRPr lang="en-US" altLang="zh-CN" sz="2800" dirty="0"/>
          </a:p>
          <a:p>
            <a:endParaRPr lang="en-US" altLang="zh-CN" sz="2800" dirty="0"/>
          </a:p>
        </p:txBody>
      </p:sp>
    </p:spTree>
    <p:extLst>
      <p:ext uri="{BB962C8B-B14F-4D97-AF65-F5344CB8AC3E}">
        <p14:creationId xmlns:p14="http://schemas.microsoft.com/office/powerpoint/2010/main" val="39546603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685800"/>
            <a:ext cx="7772400" cy="1143000"/>
          </a:xfrm>
        </p:spPr>
        <p:txBody>
          <a:bodyPr>
            <a:normAutofit/>
          </a:bodyPr>
          <a:lstStyle/>
          <a:p>
            <a:pPr algn="l"/>
            <a:r>
              <a:rPr lang="en-US" altLang="zh-CN" sz="4400" b="1" dirty="0">
                <a:solidFill>
                  <a:srgbClr val="00B0F0"/>
                </a:solidFill>
              </a:rPr>
              <a:t>Advantages included</a:t>
            </a:r>
          </a:p>
        </p:txBody>
      </p:sp>
      <p:sp>
        <p:nvSpPr>
          <p:cNvPr id="43011" name="Rectangle 3"/>
          <p:cNvSpPr>
            <a:spLocks noGrp="1" noChangeArrowheads="1"/>
          </p:cNvSpPr>
          <p:nvPr>
            <p:ph idx="1"/>
          </p:nvPr>
        </p:nvSpPr>
        <p:spPr>
          <a:xfrm>
            <a:off x="1371600" y="1981200"/>
            <a:ext cx="6934200" cy="4114800"/>
          </a:xfrm>
        </p:spPr>
        <p:txBody>
          <a:bodyPr/>
          <a:lstStyle/>
          <a:p>
            <a:pPr>
              <a:buClr>
                <a:srgbClr val="FF3300"/>
              </a:buClr>
            </a:pPr>
            <a:r>
              <a:rPr lang="en-US" altLang="zh-CN" sz="2800" dirty="0"/>
              <a:t>  Inexpensive</a:t>
            </a:r>
          </a:p>
          <a:p>
            <a:pPr>
              <a:buClr>
                <a:srgbClr val="FF3300"/>
              </a:buClr>
            </a:pPr>
            <a:r>
              <a:rPr lang="en-US" altLang="zh-CN" sz="2800" dirty="0"/>
              <a:t>  Readily synthesized</a:t>
            </a:r>
          </a:p>
          <a:p>
            <a:pPr>
              <a:buClr>
                <a:srgbClr val="FF3300"/>
              </a:buClr>
            </a:pPr>
            <a:r>
              <a:rPr lang="en-US" altLang="zh-CN" sz="2800" dirty="0"/>
              <a:t>  </a:t>
            </a:r>
            <a:r>
              <a:rPr lang="en-US" altLang="zh-CN" sz="2800" dirty="0" smtClean="0"/>
              <a:t>Available </a:t>
            </a:r>
            <a:r>
              <a:rPr lang="en-US" altLang="zh-CN" sz="2800" dirty="0"/>
              <a:t>worldwide</a:t>
            </a:r>
          </a:p>
          <a:p>
            <a:pPr>
              <a:buClr>
                <a:srgbClr val="FF3300"/>
              </a:buClr>
            </a:pPr>
            <a:r>
              <a:rPr lang="en-US" altLang="zh-CN" sz="2800" dirty="0"/>
              <a:t>  Highly selective for mycobacteria</a:t>
            </a:r>
          </a:p>
          <a:p>
            <a:pPr>
              <a:buClr>
                <a:srgbClr val="FF3300"/>
              </a:buClr>
            </a:pPr>
            <a:r>
              <a:rPr lang="en-US" altLang="zh-CN" sz="2800" dirty="0"/>
              <a:t>  Well tolerated(about only 5% of patients     </a:t>
            </a:r>
          </a:p>
          <a:p>
            <a:pPr>
              <a:buClr>
                <a:srgbClr val="FF3300"/>
              </a:buClr>
              <a:buFont typeface="Wingdings" pitchFamily="2" charset="2"/>
              <a:buNone/>
            </a:pPr>
            <a:r>
              <a:rPr lang="en-US" altLang="zh-CN" sz="2800" dirty="0"/>
              <a:t>      exhibiting adverse effects</a:t>
            </a:r>
            <a:r>
              <a:rPr lang="en-US" altLang="zh-CN" sz="2800" dirty="0" smtClean="0"/>
              <a:t>).</a:t>
            </a:r>
            <a:endParaRPr lang="en-US" altLang="zh-CN" sz="2800" dirty="0"/>
          </a:p>
        </p:txBody>
      </p:sp>
    </p:spTree>
    <p:extLst>
      <p:ext uri="{BB962C8B-B14F-4D97-AF65-F5344CB8AC3E}">
        <p14:creationId xmlns:p14="http://schemas.microsoft.com/office/powerpoint/2010/main" val="355970573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552" y="692696"/>
            <a:ext cx="7772400" cy="1143000"/>
          </a:xfrm>
        </p:spPr>
        <p:txBody>
          <a:bodyPr>
            <a:normAutofit/>
          </a:bodyPr>
          <a:lstStyle/>
          <a:p>
            <a:pPr algn="l"/>
            <a:r>
              <a:rPr lang="en-US" altLang="zh-CN" sz="6600" b="1" dirty="0">
                <a:solidFill>
                  <a:srgbClr val="00B0F0"/>
                </a:solidFill>
              </a:rPr>
              <a:t>Dosage</a:t>
            </a:r>
          </a:p>
        </p:txBody>
      </p:sp>
      <p:sp>
        <p:nvSpPr>
          <p:cNvPr id="44035" name="Rectangle 3"/>
          <p:cNvSpPr>
            <a:spLocks noGrp="1" noChangeArrowheads="1"/>
          </p:cNvSpPr>
          <p:nvPr>
            <p:ph idx="1"/>
          </p:nvPr>
        </p:nvSpPr>
        <p:spPr>
          <a:xfrm>
            <a:off x="685800" y="2362200"/>
            <a:ext cx="7772400" cy="4114800"/>
          </a:xfrm>
        </p:spPr>
        <p:txBody>
          <a:bodyPr/>
          <a:lstStyle/>
          <a:p>
            <a:pPr>
              <a:buClr>
                <a:srgbClr val="FF3300"/>
              </a:buClr>
            </a:pPr>
            <a:r>
              <a:rPr lang="en-US" altLang="zh-CN" sz="2800" b="1" dirty="0">
                <a:effectLst>
                  <a:outerShdw blurRad="38100" dist="38100" dir="2700000" algn="tl">
                    <a:srgbClr val="000000"/>
                  </a:outerShdw>
                </a:effectLst>
              </a:rPr>
              <a:t>  </a:t>
            </a:r>
            <a:r>
              <a:rPr lang="en-US" altLang="zh-CN" sz="3600" b="1" dirty="0"/>
              <a:t>Tuberculosis organization have recommended </a:t>
            </a:r>
            <a:r>
              <a:rPr lang="en-US" altLang="zh-CN" sz="3600" b="1" dirty="0" smtClean="0"/>
              <a:t> 5 </a:t>
            </a:r>
            <a:r>
              <a:rPr lang="en-US" altLang="zh-CN" sz="3600" b="1" dirty="0"/>
              <a:t>mg/kg daily for both </a:t>
            </a:r>
            <a:r>
              <a:rPr lang="en-US" altLang="zh-CN" sz="3600" b="1" dirty="0" smtClean="0"/>
              <a:t>groups.</a:t>
            </a:r>
            <a:endParaRPr lang="en-US" altLang="zh-CN" sz="3600" b="1" dirty="0"/>
          </a:p>
          <a:p>
            <a:pPr>
              <a:buClr>
                <a:srgbClr val="FF3300"/>
              </a:buClr>
            </a:pPr>
            <a:r>
              <a:rPr lang="en-US" altLang="zh-CN" sz="3600" b="1" dirty="0"/>
              <a:t>  Generally, a 300mg daily oral dose is </a:t>
            </a:r>
            <a:r>
              <a:rPr lang="en-US" altLang="zh-CN" sz="3600" b="1" dirty="0" smtClean="0"/>
              <a:t>adopted.</a:t>
            </a:r>
            <a:endParaRPr lang="en-US" altLang="zh-CN" sz="3600" b="1" dirty="0"/>
          </a:p>
        </p:txBody>
      </p:sp>
    </p:spTree>
    <p:extLst>
      <p:ext uri="{BB962C8B-B14F-4D97-AF65-F5344CB8AC3E}">
        <p14:creationId xmlns:p14="http://schemas.microsoft.com/office/powerpoint/2010/main" val="3797909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nl-BE" smtClean="0"/>
              <a:t>Acute bronchitis</a:t>
            </a:r>
          </a:p>
        </p:txBody>
      </p:sp>
      <p:sp>
        <p:nvSpPr>
          <p:cNvPr id="11267" name="Rectangle 1027"/>
          <p:cNvSpPr>
            <a:spLocks noGrp="1" noChangeArrowheads="1"/>
          </p:cNvSpPr>
          <p:nvPr>
            <p:ph type="body" sz="half" idx="1"/>
          </p:nvPr>
        </p:nvSpPr>
        <p:spPr/>
        <p:txBody>
          <a:bodyPr/>
          <a:lstStyle/>
          <a:p>
            <a:r>
              <a:rPr lang="nl-BE" sz="2400" smtClean="0"/>
              <a:t>Viral</a:t>
            </a:r>
          </a:p>
          <a:p>
            <a:pPr lvl="1"/>
            <a:r>
              <a:rPr lang="nl-BE" sz="2000" smtClean="0"/>
              <a:t>(Para-)influenza</a:t>
            </a:r>
          </a:p>
          <a:p>
            <a:pPr lvl="1"/>
            <a:r>
              <a:rPr lang="nl-BE" sz="2000" smtClean="0"/>
              <a:t>Respiratory Syncitial</a:t>
            </a:r>
          </a:p>
          <a:p>
            <a:pPr lvl="1"/>
            <a:r>
              <a:rPr lang="nl-BE" sz="2000" smtClean="0"/>
              <a:t>Coxsackie</a:t>
            </a:r>
          </a:p>
          <a:p>
            <a:pPr lvl="1"/>
            <a:r>
              <a:rPr lang="nl-BE" sz="2000" smtClean="0"/>
              <a:t>ECHO</a:t>
            </a:r>
          </a:p>
          <a:p>
            <a:pPr lvl="1"/>
            <a:r>
              <a:rPr lang="nl-BE" sz="2000" smtClean="0"/>
              <a:t>Corona</a:t>
            </a:r>
          </a:p>
          <a:p>
            <a:r>
              <a:rPr lang="nl-BE" sz="2400" smtClean="0"/>
              <a:t>Droplet</a:t>
            </a:r>
          </a:p>
          <a:p>
            <a:r>
              <a:rPr lang="nl-BE" sz="2400" smtClean="0"/>
              <a:t>Whole year</a:t>
            </a:r>
          </a:p>
          <a:p>
            <a:r>
              <a:rPr lang="nl-BE" sz="2400" smtClean="0"/>
              <a:t>Exacerbation asthma/COPD</a:t>
            </a:r>
          </a:p>
        </p:txBody>
      </p:sp>
      <p:sp>
        <p:nvSpPr>
          <p:cNvPr id="11268" name="Rectangle 1028"/>
          <p:cNvSpPr>
            <a:spLocks noGrp="1" noChangeArrowheads="1"/>
          </p:cNvSpPr>
          <p:nvPr>
            <p:ph type="body" sz="half" idx="2"/>
          </p:nvPr>
        </p:nvSpPr>
        <p:spPr/>
        <p:txBody>
          <a:bodyPr/>
          <a:lstStyle/>
          <a:p>
            <a:r>
              <a:rPr lang="fr-FR" sz="2400" smtClean="0"/>
              <a:t>Bacteria </a:t>
            </a:r>
          </a:p>
          <a:p>
            <a:pPr lvl="1"/>
            <a:r>
              <a:rPr lang="fr-FR" sz="2000" smtClean="0"/>
              <a:t>Secondary</a:t>
            </a:r>
          </a:p>
          <a:p>
            <a:pPr lvl="1"/>
            <a:r>
              <a:rPr lang="fr-FR" sz="2000" smtClean="0"/>
              <a:t>Moraxella catarrhalis</a:t>
            </a:r>
          </a:p>
          <a:p>
            <a:pPr lvl="1"/>
            <a:r>
              <a:rPr lang="fr-FR" sz="2000" smtClean="0"/>
              <a:t>Hemophilus I</a:t>
            </a:r>
          </a:p>
          <a:p>
            <a:pPr lvl="1"/>
            <a:r>
              <a:rPr lang="fr-FR" sz="2000" smtClean="0"/>
              <a:t>Streptococ P</a:t>
            </a:r>
            <a:endParaRPr lang="en-US" sz="2000" smtClean="0"/>
          </a:p>
        </p:txBody>
      </p:sp>
    </p:spTree>
    <p:extLst>
      <p:ext uri="{BB962C8B-B14F-4D97-AF65-F5344CB8AC3E}">
        <p14:creationId xmlns:p14="http://schemas.microsoft.com/office/powerpoint/2010/main" val="222197977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6800" y="685800"/>
            <a:ext cx="7772400" cy="1143000"/>
          </a:xfrm>
        </p:spPr>
        <p:txBody>
          <a:bodyPr>
            <a:normAutofit/>
          </a:bodyPr>
          <a:lstStyle/>
          <a:p>
            <a:pPr algn="l"/>
            <a:r>
              <a:rPr lang="en-US" altLang="zh-CN" sz="5400" b="1" dirty="0">
                <a:solidFill>
                  <a:srgbClr val="00B0F0"/>
                </a:solidFill>
              </a:rPr>
              <a:t>Adverse effects</a:t>
            </a:r>
          </a:p>
        </p:txBody>
      </p:sp>
      <p:sp>
        <p:nvSpPr>
          <p:cNvPr id="45059" name="Rectangle 3"/>
          <p:cNvSpPr>
            <a:spLocks noGrp="1" noChangeArrowheads="1"/>
          </p:cNvSpPr>
          <p:nvPr>
            <p:ph idx="1"/>
          </p:nvPr>
        </p:nvSpPr>
        <p:spPr>
          <a:xfrm>
            <a:off x="228600" y="1981200"/>
            <a:ext cx="8686800" cy="4114800"/>
          </a:xfrm>
        </p:spPr>
        <p:txBody>
          <a:bodyPr/>
          <a:lstStyle/>
          <a:p>
            <a:pPr>
              <a:buFont typeface="Wingdings" pitchFamily="2" charset="2"/>
              <a:buNone/>
            </a:pPr>
            <a:r>
              <a:rPr lang="en-US" altLang="zh-CN" b="1" dirty="0">
                <a:effectLst>
                  <a:outerShdw blurRad="38100" dist="38100" dir="2700000" algn="tl">
                    <a:srgbClr val="000000"/>
                  </a:outerShdw>
                </a:effectLst>
              </a:rPr>
              <a:t>          </a:t>
            </a:r>
            <a:r>
              <a:rPr lang="en-US" altLang="zh-CN" dirty="0"/>
              <a:t>The two most important adverse effects </a:t>
            </a:r>
          </a:p>
          <a:p>
            <a:pPr>
              <a:buFont typeface="Wingdings" pitchFamily="2" charset="2"/>
              <a:buNone/>
            </a:pPr>
            <a:r>
              <a:rPr lang="en-US" altLang="zh-CN" dirty="0"/>
              <a:t>    of   isoniazid   therapy  are    hepatotoxicity</a:t>
            </a:r>
          </a:p>
          <a:p>
            <a:pPr>
              <a:buFont typeface="Wingdings" pitchFamily="2" charset="2"/>
              <a:buNone/>
            </a:pPr>
            <a:r>
              <a:rPr lang="en-US" altLang="zh-CN" dirty="0"/>
              <a:t>    and  </a:t>
            </a:r>
            <a:r>
              <a:rPr lang="en-US" altLang="zh-CN" dirty="0" smtClean="0"/>
              <a:t>peripheral neuropathy. </a:t>
            </a:r>
            <a:endParaRPr lang="en-US" altLang="zh-CN" dirty="0"/>
          </a:p>
        </p:txBody>
      </p:sp>
    </p:spTree>
    <p:extLst>
      <p:ext uri="{BB962C8B-B14F-4D97-AF65-F5344CB8AC3E}">
        <p14:creationId xmlns:p14="http://schemas.microsoft.com/office/powerpoint/2010/main" val="242642101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400" y="609600"/>
            <a:ext cx="7772400" cy="1143000"/>
          </a:xfrm>
        </p:spPr>
        <p:txBody>
          <a:bodyPr>
            <a:normAutofit/>
          </a:bodyPr>
          <a:lstStyle/>
          <a:p>
            <a:pPr algn="l"/>
            <a:r>
              <a:rPr lang="en-US" altLang="zh-CN" sz="4400" b="1" dirty="0" smtClean="0">
                <a:solidFill>
                  <a:srgbClr val="0070C0"/>
                </a:solidFill>
                <a:latin typeface="+mj-ea"/>
              </a:rPr>
              <a:t>Hepatotoxicity</a:t>
            </a:r>
            <a:endParaRPr lang="en-US" altLang="zh-CN" sz="4400" b="1" dirty="0">
              <a:solidFill>
                <a:srgbClr val="0070C0"/>
              </a:solidFill>
              <a:latin typeface="+mj-ea"/>
            </a:endParaRPr>
          </a:p>
        </p:txBody>
      </p:sp>
      <p:sp>
        <p:nvSpPr>
          <p:cNvPr id="46083" name="Rectangle 3"/>
          <p:cNvSpPr>
            <a:spLocks noGrp="1" noChangeArrowheads="1"/>
          </p:cNvSpPr>
          <p:nvPr>
            <p:ph idx="1"/>
          </p:nvPr>
        </p:nvSpPr>
        <p:spPr>
          <a:xfrm>
            <a:off x="838200" y="1981200"/>
            <a:ext cx="7772400" cy="4114800"/>
          </a:xfrm>
        </p:spPr>
        <p:txBody>
          <a:bodyPr/>
          <a:lstStyle/>
          <a:p>
            <a:pPr>
              <a:buClr>
                <a:srgbClr val="FF3300"/>
              </a:buClr>
            </a:pPr>
            <a:r>
              <a:rPr lang="en-US" altLang="zh-CN" sz="2800" dirty="0"/>
              <a:t>Isoniazid associated hepatitis is </a:t>
            </a:r>
            <a:r>
              <a:rPr lang="en-US" altLang="zh-CN" sz="2800" dirty="0">
                <a:solidFill>
                  <a:srgbClr val="00B0F0"/>
                </a:solidFill>
              </a:rPr>
              <a:t>idiosyncratic</a:t>
            </a:r>
            <a:r>
              <a:rPr lang="en-US" altLang="zh-CN" sz="2800" dirty="0"/>
              <a:t>  </a:t>
            </a:r>
          </a:p>
          <a:p>
            <a:pPr>
              <a:buClr>
                <a:srgbClr val="FF3300"/>
              </a:buClr>
              <a:buFont typeface="Wingdings" pitchFamily="2" charset="2"/>
              <a:buNone/>
            </a:pPr>
            <a:r>
              <a:rPr lang="en-US" altLang="zh-CN" sz="2800" dirty="0"/>
              <a:t>    and increase in incidence with </a:t>
            </a:r>
            <a:r>
              <a:rPr lang="en-US" altLang="zh-CN" sz="2800" dirty="0" smtClean="0"/>
              <a:t>age.</a:t>
            </a:r>
            <a:endParaRPr lang="en-US" altLang="zh-CN" sz="2800" dirty="0"/>
          </a:p>
          <a:p>
            <a:pPr>
              <a:buClr>
                <a:srgbClr val="FF3300"/>
              </a:buClr>
            </a:pPr>
            <a:r>
              <a:rPr lang="en-US" altLang="zh-CN" sz="2800" dirty="0"/>
              <a:t>We must measure liver enzymes before     </a:t>
            </a:r>
          </a:p>
          <a:p>
            <a:pPr>
              <a:buClr>
                <a:srgbClr val="FF3300"/>
              </a:buClr>
              <a:buFont typeface="Wingdings" pitchFamily="2" charset="2"/>
              <a:buNone/>
            </a:pPr>
            <a:r>
              <a:rPr lang="en-US" altLang="zh-CN" sz="2800" dirty="0"/>
              <a:t>    administrating and during treatment       </a:t>
            </a:r>
          </a:p>
          <a:p>
            <a:pPr>
              <a:buClr>
                <a:srgbClr val="FF3300"/>
              </a:buClr>
              <a:buFont typeface="Wingdings" pitchFamily="2" charset="2"/>
              <a:buNone/>
            </a:pPr>
            <a:r>
              <a:rPr lang="en-US" altLang="zh-CN" sz="2800" dirty="0"/>
              <a:t>    periods(usually monthly measure</a:t>
            </a:r>
            <a:r>
              <a:rPr lang="en-US" altLang="zh-CN" sz="2800" dirty="0" smtClean="0"/>
              <a:t>).</a:t>
            </a:r>
            <a:endParaRPr lang="en-US" altLang="zh-CN" sz="2800" dirty="0"/>
          </a:p>
          <a:p>
            <a:pPr>
              <a:buClr>
                <a:srgbClr val="FF3300"/>
              </a:buClr>
            </a:pPr>
            <a:r>
              <a:rPr lang="en-US" altLang="zh-CN" sz="2800" dirty="0"/>
              <a:t>If the liver enzymes level is higher than </a:t>
            </a:r>
          </a:p>
          <a:p>
            <a:pPr>
              <a:buClr>
                <a:srgbClr val="FF3300"/>
              </a:buClr>
              <a:buFont typeface="Wingdings" pitchFamily="2" charset="2"/>
              <a:buNone/>
            </a:pPr>
            <a:r>
              <a:rPr lang="en-US" altLang="zh-CN" sz="2800" dirty="0"/>
              <a:t>    </a:t>
            </a:r>
            <a:r>
              <a:rPr lang="en-US" altLang="zh-CN" sz="2800" dirty="0" smtClean="0"/>
              <a:t>normal , the </a:t>
            </a:r>
            <a:r>
              <a:rPr lang="en-US" altLang="zh-CN" sz="2800" dirty="0"/>
              <a:t>drug must be </a:t>
            </a:r>
            <a:r>
              <a:rPr lang="en-US" altLang="zh-CN" sz="2800" dirty="0" smtClean="0"/>
              <a:t>discontinued.</a:t>
            </a:r>
            <a:endParaRPr lang="en-US" altLang="zh-CN" sz="2800" dirty="0"/>
          </a:p>
        </p:txBody>
      </p:sp>
    </p:spTree>
    <p:extLst>
      <p:ext uri="{BB962C8B-B14F-4D97-AF65-F5344CB8AC3E}">
        <p14:creationId xmlns:p14="http://schemas.microsoft.com/office/powerpoint/2010/main" val="64876507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848189">
            <a:off x="266369" y="2689125"/>
            <a:ext cx="8565293" cy="1077218"/>
          </a:xfrm>
          <a:prstGeom prst="rect">
            <a:avLst/>
          </a:prstGeom>
        </p:spPr>
        <p:txBody>
          <a:bodyPr wrap="square">
            <a:spAutoFit/>
          </a:bodyPr>
          <a:lstStyle/>
          <a:p>
            <a:r>
              <a:rPr lang="en-US" sz="3200" dirty="0" smtClean="0">
                <a:solidFill>
                  <a:srgbClr val="00B0F0"/>
                </a:solidFill>
              </a:rPr>
              <a:t>Idiosyncrasy</a:t>
            </a:r>
            <a:r>
              <a:rPr lang="en-US" sz="3200" dirty="0" smtClean="0"/>
              <a:t> = A behavioral attribute that is distinctive and peculiar to an individual.</a:t>
            </a:r>
            <a:endParaRPr lang="en-US" sz="3200" dirty="0"/>
          </a:p>
        </p:txBody>
      </p:sp>
    </p:spTree>
    <p:extLst>
      <p:ext uri="{BB962C8B-B14F-4D97-AF65-F5344CB8AC3E}">
        <p14:creationId xmlns:p14="http://schemas.microsoft.com/office/powerpoint/2010/main" val="11124954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r>
              <a:rPr lang="en-US" altLang="zh-CN" sz="3200" b="1" dirty="0">
                <a:solidFill>
                  <a:srgbClr val="0070C0"/>
                </a:solidFill>
                <a:latin typeface="+mj-ea"/>
              </a:rPr>
              <a:t> </a:t>
            </a:r>
            <a:r>
              <a:rPr lang="en-US" altLang="zh-CN" sz="3200" b="1" dirty="0" smtClean="0">
                <a:solidFill>
                  <a:srgbClr val="0070C0"/>
                </a:solidFill>
                <a:latin typeface="+mj-ea"/>
              </a:rPr>
              <a:t>Peripheral </a:t>
            </a:r>
            <a:r>
              <a:rPr lang="en-US" altLang="zh-CN" sz="3200" b="1" dirty="0">
                <a:solidFill>
                  <a:srgbClr val="0070C0"/>
                </a:solidFill>
                <a:latin typeface="+mj-ea"/>
              </a:rPr>
              <a:t>neuritis</a:t>
            </a:r>
            <a:endParaRPr lang="en-US" altLang="zh-CN" b="1" dirty="0">
              <a:solidFill>
                <a:srgbClr val="0070C0"/>
              </a:solidFill>
              <a:latin typeface="+mj-ea"/>
            </a:endParaRPr>
          </a:p>
        </p:txBody>
      </p:sp>
      <p:sp>
        <p:nvSpPr>
          <p:cNvPr id="47107" name="Rectangle 3"/>
          <p:cNvSpPr>
            <a:spLocks noGrp="1" noChangeArrowheads="1"/>
          </p:cNvSpPr>
          <p:nvPr>
            <p:ph idx="1"/>
          </p:nvPr>
        </p:nvSpPr>
        <p:spPr>
          <a:xfrm>
            <a:off x="685800" y="1981200"/>
            <a:ext cx="8153400" cy="4114800"/>
          </a:xfrm>
        </p:spPr>
        <p:txBody>
          <a:bodyPr>
            <a:normAutofit/>
          </a:bodyPr>
          <a:lstStyle/>
          <a:p>
            <a:pPr>
              <a:buClr>
                <a:srgbClr val="FF3300"/>
              </a:buClr>
            </a:pPr>
            <a:r>
              <a:rPr lang="en-US" altLang="zh-CN" sz="2800" b="1" dirty="0">
                <a:effectLst>
                  <a:outerShdw blurRad="38100" dist="38100" dir="2700000" algn="tl">
                    <a:srgbClr val="000000"/>
                  </a:outerShdw>
                </a:effectLst>
              </a:rPr>
              <a:t>   </a:t>
            </a:r>
            <a:r>
              <a:rPr lang="en-US" altLang="zh-CN" sz="2800" dirty="0"/>
              <a:t>It’s   associated   with  </a:t>
            </a:r>
            <a:r>
              <a:rPr lang="en-US" altLang="zh-CN" sz="2800" dirty="0" smtClean="0"/>
              <a:t>isoniazid  </a:t>
            </a:r>
            <a:r>
              <a:rPr lang="en-US" altLang="zh-CN" sz="2800" dirty="0"/>
              <a:t>develops  at  a </a:t>
            </a:r>
          </a:p>
          <a:p>
            <a:pPr>
              <a:buFont typeface="Wingdings" pitchFamily="2" charset="2"/>
              <a:buNone/>
            </a:pPr>
            <a:r>
              <a:rPr lang="en-US" altLang="zh-CN" sz="2800" dirty="0"/>
              <a:t>dose-dependent  rate  of  2  to  20%  and  probably </a:t>
            </a:r>
          </a:p>
          <a:p>
            <a:pPr>
              <a:buFont typeface="Wingdings" pitchFamily="2" charset="2"/>
              <a:buNone/>
            </a:pPr>
            <a:r>
              <a:rPr lang="en-US" altLang="zh-CN" sz="2800" dirty="0"/>
              <a:t>relates to interference with </a:t>
            </a:r>
            <a:r>
              <a:rPr lang="en-US" altLang="zh-CN" sz="2800" dirty="0">
                <a:solidFill>
                  <a:srgbClr val="00B0F0"/>
                </a:solidFill>
              </a:rPr>
              <a:t>pyridoxine</a:t>
            </a:r>
            <a:r>
              <a:rPr lang="en-US" altLang="zh-CN" sz="2800" dirty="0"/>
              <a:t>  </a:t>
            </a:r>
            <a:r>
              <a:rPr lang="en-US" altLang="zh-CN" sz="2800" dirty="0" smtClean="0"/>
              <a:t>metabolism.  </a:t>
            </a:r>
            <a:endParaRPr lang="en-US" altLang="zh-CN" sz="2800" dirty="0"/>
          </a:p>
          <a:p>
            <a:pPr>
              <a:buFont typeface="Wingdings" pitchFamily="2" charset="2"/>
              <a:buNone/>
            </a:pPr>
            <a:r>
              <a:rPr lang="en-US" altLang="zh-CN" sz="2800" dirty="0"/>
              <a:t> </a:t>
            </a:r>
          </a:p>
          <a:p>
            <a:pPr>
              <a:buClr>
                <a:srgbClr val="FF3300"/>
              </a:buClr>
            </a:pPr>
            <a:r>
              <a:rPr lang="en-US" altLang="zh-CN" sz="2800" dirty="0"/>
              <a:t>   This  rate  can  be  reduced  to  0.2%  with  the </a:t>
            </a:r>
          </a:p>
          <a:p>
            <a:pPr>
              <a:buFont typeface="Wingdings" pitchFamily="2" charset="2"/>
              <a:buNone/>
            </a:pPr>
            <a:r>
              <a:rPr lang="en-US" altLang="zh-CN" sz="2800" dirty="0"/>
              <a:t>prophylactic    administration  of  10  to  50  mg  of </a:t>
            </a:r>
          </a:p>
          <a:p>
            <a:pPr>
              <a:buFont typeface="Wingdings" pitchFamily="2" charset="2"/>
              <a:buNone/>
            </a:pPr>
            <a:r>
              <a:rPr lang="en-US" altLang="zh-CN" sz="2800" dirty="0"/>
              <a:t>pyridoxine  </a:t>
            </a:r>
            <a:r>
              <a:rPr lang="en-US" altLang="zh-CN" sz="2800" dirty="0" smtClean="0"/>
              <a:t>daily.</a:t>
            </a:r>
            <a:endParaRPr lang="en-US" altLang="zh-CN" sz="2800" dirty="0"/>
          </a:p>
        </p:txBody>
      </p:sp>
    </p:spTree>
    <p:extLst>
      <p:ext uri="{BB962C8B-B14F-4D97-AF65-F5344CB8AC3E}">
        <p14:creationId xmlns:p14="http://schemas.microsoft.com/office/powerpoint/2010/main" val="31315013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980127">
            <a:off x="1086858" y="2004535"/>
            <a:ext cx="4572000" cy="3416320"/>
          </a:xfrm>
          <a:prstGeom prst="rect">
            <a:avLst/>
          </a:prstGeom>
        </p:spPr>
        <p:txBody>
          <a:bodyPr>
            <a:spAutoFit/>
          </a:bodyPr>
          <a:lstStyle/>
          <a:p>
            <a:r>
              <a:rPr lang="en-US" sz="3600" dirty="0" smtClean="0">
                <a:solidFill>
                  <a:srgbClr val="00B0F0"/>
                </a:solidFill>
              </a:rPr>
              <a:t>pyridoxine</a:t>
            </a:r>
            <a:r>
              <a:rPr lang="en-US" sz="3600" dirty="0" smtClean="0"/>
              <a:t>  = A B vitamin that is essential for metabolism of amino acids and starch.</a:t>
            </a:r>
            <a:endParaRPr lang="en-US" sz="3600" dirty="0"/>
          </a:p>
        </p:txBody>
      </p:sp>
    </p:spTree>
    <p:extLst>
      <p:ext uri="{BB962C8B-B14F-4D97-AF65-F5344CB8AC3E}">
        <p14:creationId xmlns:p14="http://schemas.microsoft.com/office/powerpoint/2010/main" val="771419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lgn="l"/>
            <a:r>
              <a:rPr lang="en-US" altLang="zh-CN" sz="4400" b="1" dirty="0">
                <a:solidFill>
                  <a:srgbClr val="66FFFF"/>
                </a:solidFill>
              </a:rPr>
              <a:t>Resistance</a:t>
            </a:r>
            <a:endParaRPr lang="en-US" altLang="zh-CN" sz="4400" dirty="0"/>
          </a:p>
        </p:txBody>
      </p:sp>
      <p:sp>
        <p:nvSpPr>
          <p:cNvPr id="48131" name="Rectangle 3"/>
          <p:cNvSpPr>
            <a:spLocks noGrp="1" noChangeArrowheads="1"/>
          </p:cNvSpPr>
          <p:nvPr>
            <p:ph idx="1"/>
          </p:nvPr>
        </p:nvSpPr>
        <p:spPr/>
        <p:txBody>
          <a:bodyPr/>
          <a:lstStyle/>
          <a:p>
            <a:pPr>
              <a:buClr>
                <a:srgbClr val="FF3300"/>
              </a:buClr>
            </a:pPr>
            <a:r>
              <a:rPr lang="en-US" altLang="zh-CN" sz="2800" b="1" dirty="0">
                <a:effectLst>
                  <a:outerShdw blurRad="38100" dist="38100" dir="2700000" algn="tl">
                    <a:srgbClr val="000000"/>
                  </a:outerShdw>
                </a:effectLst>
              </a:rPr>
              <a:t>  It is associated with loss of  </a:t>
            </a:r>
            <a:r>
              <a:rPr lang="en-US" altLang="zh-CN" sz="2800" b="1" dirty="0" err="1" smtClean="0">
                <a:effectLst>
                  <a:outerShdw blurRad="38100" dist="38100" dir="2700000" algn="tl">
                    <a:srgbClr val="000000"/>
                  </a:outerShdw>
                </a:effectLst>
              </a:rPr>
              <a:t>pyrazinamidase</a:t>
            </a:r>
            <a:r>
              <a:rPr lang="en-US" altLang="zh-CN" sz="2800" b="1" dirty="0">
                <a:effectLst>
                  <a:outerShdw blurRad="38100" dist="38100" dir="2700000" algn="tl">
                    <a:srgbClr val="000000"/>
                  </a:outerShdw>
                </a:effectLst>
              </a:rPr>
              <a:t> </a:t>
            </a:r>
            <a:r>
              <a:rPr lang="en-US" altLang="zh-CN" sz="2800" b="1" dirty="0" smtClean="0">
                <a:effectLst>
                  <a:outerShdw blurRad="38100" dist="38100" dir="2700000" algn="tl">
                    <a:srgbClr val="000000"/>
                  </a:outerShdw>
                </a:effectLst>
              </a:rPr>
              <a:t>activity.</a:t>
            </a:r>
            <a:endParaRPr lang="en-US" altLang="zh-CN" sz="2800" b="1" dirty="0">
              <a:effectLst>
                <a:outerShdw blurRad="38100" dist="38100" dir="2700000" algn="tl">
                  <a:srgbClr val="000000"/>
                </a:outerShdw>
              </a:effectLst>
            </a:endParaRPr>
          </a:p>
          <a:p>
            <a:pPr>
              <a:buClr>
                <a:srgbClr val="FF3300"/>
              </a:buClr>
            </a:pPr>
            <a:endParaRPr lang="en-US" altLang="zh-CN" sz="2800" b="1" dirty="0">
              <a:effectLst>
                <a:outerShdw blurRad="38100" dist="38100" dir="2700000" algn="tl">
                  <a:srgbClr val="000000"/>
                </a:outerShdw>
              </a:effectLst>
            </a:endParaRPr>
          </a:p>
          <a:p>
            <a:pPr>
              <a:buClr>
                <a:srgbClr val="FF3300"/>
              </a:buClr>
            </a:pPr>
            <a:r>
              <a:rPr lang="en-US" altLang="zh-CN" sz="2800" b="1" dirty="0">
                <a:effectLst>
                  <a:outerShdw blurRad="38100" dist="38100" dir="2700000" algn="tl">
                    <a:srgbClr val="000000"/>
                  </a:outerShdw>
                </a:effectLst>
              </a:rPr>
              <a:t>  </a:t>
            </a:r>
            <a:r>
              <a:rPr lang="en-US" altLang="zh-CN" sz="2800" b="1" dirty="0" err="1">
                <a:effectLst>
                  <a:outerShdw blurRad="38100" dist="38100" dir="2700000" algn="tl">
                    <a:srgbClr val="000000"/>
                  </a:outerShdw>
                </a:effectLst>
              </a:rPr>
              <a:t>Pyrazinamidase</a:t>
            </a:r>
            <a:r>
              <a:rPr lang="en-US" altLang="zh-CN" sz="2800" b="1" dirty="0">
                <a:effectLst>
                  <a:outerShdw blurRad="38100" dist="38100" dir="2700000" algn="tl">
                    <a:srgbClr val="000000"/>
                  </a:outerShdw>
                </a:effectLst>
              </a:rPr>
              <a:t>   activity  is  determined </a:t>
            </a:r>
            <a:r>
              <a:rPr lang="en-US" altLang="zh-CN" sz="2800" b="1" dirty="0" smtClean="0">
                <a:effectLst>
                  <a:outerShdw blurRad="38100" dist="38100" dir="2700000" algn="tl">
                    <a:srgbClr val="000000"/>
                  </a:outerShdw>
                </a:effectLst>
              </a:rPr>
              <a:t>by PNCA  </a:t>
            </a:r>
            <a:r>
              <a:rPr lang="en-US" altLang="zh-CN" sz="2800" b="1" dirty="0">
                <a:effectLst>
                  <a:outerShdw blurRad="38100" dist="38100" dir="2700000" algn="tl">
                    <a:srgbClr val="000000"/>
                  </a:outerShdw>
                </a:effectLst>
              </a:rPr>
              <a:t>gene, if PNCA gene  is  mutated,  </a:t>
            </a:r>
            <a:r>
              <a:rPr lang="en-US" altLang="zh-CN" sz="2800" b="1" dirty="0" smtClean="0">
                <a:effectLst>
                  <a:outerShdw blurRad="38100" dist="38100" dir="2700000" algn="tl">
                    <a:srgbClr val="000000"/>
                  </a:outerShdw>
                </a:effectLst>
              </a:rPr>
              <a:t>its activity  </a:t>
            </a:r>
            <a:r>
              <a:rPr lang="en-US" altLang="zh-CN" sz="2800" b="1" dirty="0">
                <a:effectLst>
                  <a:outerShdw blurRad="38100" dist="38100" dir="2700000" algn="tl">
                    <a:srgbClr val="000000"/>
                  </a:outerShdw>
                </a:effectLst>
              </a:rPr>
              <a:t>is  lost  </a:t>
            </a:r>
            <a:r>
              <a:rPr lang="en-US" altLang="zh-CN" sz="2800" b="1" dirty="0" smtClean="0">
                <a:effectLst>
                  <a:outerShdw blurRad="38100" dist="38100" dir="2700000" algn="tl">
                    <a:srgbClr val="000000"/>
                  </a:outerShdw>
                </a:effectLst>
              </a:rPr>
              <a:t>( </a:t>
            </a:r>
            <a:r>
              <a:rPr lang="en-US" altLang="zh-CN" sz="2800" b="1" dirty="0" err="1" smtClean="0">
                <a:effectLst>
                  <a:outerShdw blurRad="38100" dist="38100" dir="2700000" algn="tl">
                    <a:srgbClr val="000000"/>
                  </a:outerShdw>
                </a:effectLst>
              </a:rPr>
              <a:t>pyrazinamidase</a:t>
            </a:r>
            <a:r>
              <a:rPr lang="en-US" altLang="zh-CN" sz="2800" b="1" dirty="0" smtClean="0">
                <a:effectLst>
                  <a:outerShdw blurRad="38100" dist="38100" dir="2700000" algn="tl">
                    <a:srgbClr val="000000"/>
                  </a:outerShdw>
                </a:effectLst>
              </a:rPr>
              <a:t> )</a:t>
            </a:r>
            <a:endParaRPr lang="en-US" altLang="zh-CN" sz="2800" b="1" dirty="0">
              <a:effectLst>
                <a:outerShdw blurRad="38100" dist="38100" dir="2700000" algn="tl">
                  <a:srgbClr val="000000"/>
                </a:outerShdw>
              </a:effectLst>
            </a:endParaRPr>
          </a:p>
        </p:txBody>
      </p:sp>
    </p:spTree>
    <p:extLst>
      <p:ext uri="{BB962C8B-B14F-4D97-AF65-F5344CB8AC3E}">
        <p14:creationId xmlns:p14="http://schemas.microsoft.com/office/powerpoint/2010/main" val="17172182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Autofit/>
          </a:bodyPr>
          <a:lstStyle/>
          <a:p>
            <a:pPr algn="l"/>
            <a:r>
              <a:rPr lang="en-US" altLang="zh-CN" sz="3600" b="1" dirty="0">
                <a:solidFill>
                  <a:srgbClr val="00B0F0"/>
                </a:solidFill>
              </a:rPr>
              <a:t> Rifampin (RFP)                first-line drug</a:t>
            </a:r>
            <a:br>
              <a:rPr lang="en-US" altLang="zh-CN" sz="3600" b="1" dirty="0">
                <a:solidFill>
                  <a:srgbClr val="00B0F0"/>
                </a:solidFill>
              </a:rPr>
            </a:br>
            <a:endParaRPr lang="en-US" altLang="zh-CN" sz="3600" b="1" dirty="0">
              <a:solidFill>
                <a:srgbClr val="00B0F0"/>
              </a:solidFill>
            </a:endParaRPr>
          </a:p>
        </p:txBody>
      </p:sp>
      <p:sp>
        <p:nvSpPr>
          <p:cNvPr id="24579" name="Rectangle 3"/>
          <p:cNvSpPr>
            <a:spLocks noGrp="1" noChangeArrowheads="1"/>
          </p:cNvSpPr>
          <p:nvPr>
            <p:ph idx="1"/>
          </p:nvPr>
        </p:nvSpPr>
        <p:spPr/>
        <p:txBody>
          <a:bodyPr/>
          <a:lstStyle/>
          <a:p>
            <a:pPr>
              <a:buClr>
                <a:srgbClr val="FF3300"/>
              </a:buClr>
            </a:pPr>
            <a:r>
              <a:rPr lang="en-US" altLang="zh-CN" sz="2800" dirty="0"/>
              <a:t>It is also considered the most important </a:t>
            </a:r>
            <a:r>
              <a:rPr lang="en-US" altLang="zh-CN" sz="2800" dirty="0" smtClean="0"/>
              <a:t>and </a:t>
            </a:r>
            <a:r>
              <a:rPr lang="en-US" altLang="zh-CN" sz="2800" dirty="0"/>
              <a:t>potent </a:t>
            </a:r>
            <a:r>
              <a:rPr lang="en-US" altLang="zh-CN" sz="2800" dirty="0" smtClean="0"/>
              <a:t>antituberculosis agent.</a:t>
            </a:r>
            <a:endParaRPr lang="en-US" altLang="zh-CN" sz="2800" dirty="0"/>
          </a:p>
          <a:p>
            <a:pPr>
              <a:buClr>
                <a:srgbClr val="FF3300"/>
              </a:buClr>
            </a:pPr>
            <a:r>
              <a:rPr lang="en-US" altLang="zh-CN" sz="2800" dirty="0"/>
              <a:t>Like  isoniazid  it  is  bactericidal and highly</a:t>
            </a:r>
          </a:p>
          <a:p>
            <a:pPr>
              <a:buFont typeface="Wingdings" pitchFamily="2" charset="2"/>
              <a:buNone/>
            </a:pPr>
            <a:r>
              <a:rPr lang="en-US" altLang="zh-CN" sz="2800" dirty="0"/>
              <a:t>   </a:t>
            </a:r>
            <a:r>
              <a:rPr lang="en-US" altLang="zh-CN" sz="2800" dirty="0" smtClean="0"/>
              <a:t>effective. </a:t>
            </a:r>
            <a:endParaRPr lang="en-US" altLang="zh-CN" sz="2800" dirty="0"/>
          </a:p>
          <a:p>
            <a:pPr>
              <a:buClr>
                <a:srgbClr val="FF3300"/>
              </a:buClr>
            </a:pPr>
            <a:r>
              <a:rPr lang="en-US" altLang="zh-CN" sz="2800" dirty="0"/>
              <a:t>Unlike isoniazid, it is also effective against</a:t>
            </a:r>
          </a:p>
          <a:p>
            <a:pPr>
              <a:buFont typeface="Wingdings" pitchFamily="2" charset="2"/>
              <a:buNone/>
            </a:pPr>
            <a:r>
              <a:rPr lang="en-US" altLang="zh-CN" sz="2800" dirty="0"/>
              <a:t>    most other </a:t>
            </a:r>
            <a:r>
              <a:rPr lang="en-US" altLang="zh-CN" sz="2800" dirty="0" smtClean="0"/>
              <a:t>mycobacteria  as </a:t>
            </a:r>
            <a:r>
              <a:rPr lang="en-US" altLang="zh-CN" sz="2800" dirty="0"/>
              <a:t>well as other</a:t>
            </a:r>
          </a:p>
          <a:p>
            <a:pPr>
              <a:buFont typeface="Wingdings" pitchFamily="2" charset="2"/>
              <a:buNone/>
            </a:pPr>
            <a:r>
              <a:rPr lang="en-US" altLang="zh-CN" sz="2800" dirty="0"/>
              <a:t>    </a:t>
            </a:r>
            <a:r>
              <a:rPr lang="en-US" altLang="zh-CN" sz="2800" dirty="0" smtClean="0"/>
              <a:t>organisms.</a:t>
            </a:r>
            <a:endParaRPr lang="en-US" altLang="zh-CN" sz="2800" dirty="0"/>
          </a:p>
        </p:txBody>
      </p:sp>
    </p:spTree>
    <p:extLst>
      <p:ext uri="{BB962C8B-B14F-4D97-AF65-F5344CB8AC3E}">
        <p14:creationId xmlns:p14="http://schemas.microsoft.com/office/powerpoint/2010/main" val="21986505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algn="l"/>
            <a:r>
              <a:rPr lang="en-US" altLang="zh-CN" sz="4400" b="1" dirty="0">
                <a:solidFill>
                  <a:srgbClr val="00B0F0"/>
                </a:solidFill>
              </a:rPr>
              <a:t>Advantage include</a:t>
            </a:r>
          </a:p>
        </p:txBody>
      </p:sp>
      <p:sp>
        <p:nvSpPr>
          <p:cNvPr id="49155" name="Rectangle 3"/>
          <p:cNvSpPr>
            <a:spLocks noGrp="1" noChangeArrowheads="1"/>
          </p:cNvSpPr>
          <p:nvPr>
            <p:ph idx="1"/>
          </p:nvPr>
        </p:nvSpPr>
        <p:spPr/>
        <p:txBody>
          <a:bodyPr/>
          <a:lstStyle/>
          <a:p>
            <a:pPr>
              <a:buClr>
                <a:srgbClr val="FF3300"/>
              </a:buClr>
            </a:pPr>
            <a:r>
              <a:rPr lang="en-US" altLang="zh-CN" sz="2800" dirty="0"/>
              <a:t>  It is absorbed after either oral or intravenous </a:t>
            </a:r>
          </a:p>
          <a:p>
            <a:pPr>
              <a:buClr>
                <a:srgbClr val="FF3300"/>
              </a:buClr>
              <a:buFont typeface="Wingdings" pitchFamily="2" charset="2"/>
              <a:buNone/>
            </a:pPr>
            <a:r>
              <a:rPr lang="en-US" altLang="zh-CN" sz="2800" dirty="0"/>
              <a:t>      </a:t>
            </a:r>
            <a:r>
              <a:rPr lang="en-US" altLang="zh-CN" sz="2800" dirty="0" smtClean="0"/>
              <a:t>administration.</a:t>
            </a:r>
            <a:endParaRPr lang="en-US" altLang="zh-CN" sz="2800" dirty="0"/>
          </a:p>
          <a:p>
            <a:pPr>
              <a:buClr>
                <a:srgbClr val="FF3300"/>
              </a:buClr>
              <a:buFont typeface="Wingdings" pitchFamily="2" charset="2"/>
              <a:buNone/>
            </a:pPr>
            <a:r>
              <a:rPr lang="en-US" altLang="zh-CN" sz="2800" dirty="0"/>
              <a:t>  </a:t>
            </a:r>
          </a:p>
          <a:p>
            <a:pPr>
              <a:buClr>
                <a:srgbClr val="FF3300"/>
              </a:buClr>
            </a:pPr>
            <a:r>
              <a:rPr lang="en-US" altLang="zh-CN" sz="2800" dirty="0"/>
              <a:t>  It  has  both  intracellular  and  extracellular </a:t>
            </a:r>
          </a:p>
          <a:p>
            <a:pPr>
              <a:buClr>
                <a:srgbClr val="FF3300"/>
              </a:buClr>
              <a:buFont typeface="Wingdings" pitchFamily="2" charset="2"/>
              <a:buNone/>
            </a:pPr>
            <a:r>
              <a:rPr lang="en-US" altLang="zh-CN" sz="2800" dirty="0"/>
              <a:t>      anti-bacterial </a:t>
            </a:r>
            <a:r>
              <a:rPr lang="en-US" altLang="zh-CN" sz="2800" dirty="0" smtClean="0"/>
              <a:t>activity.</a:t>
            </a:r>
            <a:endParaRPr lang="en-US" altLang="zh-CN" sz="2800" dirty="0"/>
          </a:p>
        </p:txBody>
      </p:sp>
    </p:spTree>
    <p:extLst>
      <p:ext uri="{BB962C8B-B14F-4D97-AF65-F5344CB8AC3E}">
        <p14:creationId xmlns:p14="http://schemas.microsoft.com/office/powerpoint/2010/main" val="280724683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404664"/>
            <a:ext cx="7772400" cy="1152128"/>
          </a:xfrm>
        </p:spPr>
        <p:txBody>
          <a:bodyPr>
            <a:normAutofit/>
          </a:bodyPr>
          <a:lstStyle/>
          <a:p>
            <a:pPr algn="l">
              <a:buClr>
                <a:srgbClr val="FF3300"/>
              </a:buClr>
              <a:buSzPct val="115000"/>
              <a:buFontTx/>
              <a:buChar char="•"/>
            </a:pPr>
            <a:r>
              <a:rPr lang="en-US" altLang="zh-CN" sz="4000" b="1" dirty="0">
                <a:solidFill>
                  <a:srgbClr val="00B0F0"/>
                </a:solidFill>
              </a:rPr>
              <a:t>      Dosage</a:t>
            </a:r>
          </a:p>
        </p:txBody>
      </p:sp>
      <p:sp>
        <p:nvSpPr>
          <p:cNvPr id="50179" name="Rectangle 3"/>
          <p:cNvSpPr>
            <a:spLocks noGrp="1" noChangeArrowheads="1"/>
          </p:cNvSpPr>
          <p:nvPr>
            <p:ph idx="1"/>
          </p:nvPr>
        </p:nvSpPr>
        <p:spPr>
          <a:xfrm>
            <a:off x="685800" y="1524000"/>
            <a:ext cx="7772400" cy="1219200"/>
          </a:xfrm>
        </p:spPr>
        <p:txBody>
          <a:bodyPr/>
          <a:lstStyle/>
          <a:p>
            <a:pPr>
              <a:buFont typeface="Wingdings" pitchFamily="2" charset="2"/>
              <a:buNone/>
            </a:pPr>
            <a:r>
              <a:rPr lang="en-US" altLang="zh-CN" dirty="0">
                <a:effectLst>
                  <a:outerShdw blurRad="38100" dist="38100" dir="2700000" algn="tl">
                    <a:srgbClr val="000000"/>
                  </a:outerShdw>
                </a:effectLst>
              </a:rPr>
              <a:t>          </a:t>
            </a:r>
            <a:r>
              <a:rPr lang="en-US" altLang="zh-CN" dirty="0"/>
              <a:t>Generally, 10mg/kg, 600mg daily</a:t>
            </a:r>
          </a:p>
          <a:p>
            <a:pPr>
              <a:buFont typeface="Wingdings" pitchFamily="2" charset="2"/>
              <a:buNone/>
            </a:pPr>
            <a:r>
              <a:rPr lang="en-US" altLang="zh-CN" dirty="0"/>
              <a:t>          or twice </a:t>
            </a:r>
            <a:r>
              <a:rPr lang="en-US" altLang="zh-CN" dirty="0" smtClean="0"/>
              <a:t>weekly.</a:t>
            </a:r>
            <a:endParaRPr lang="en-US" altLang="zh-CN" dirty="0"/>
          </a:p>
          <a:p>
            <a:pPr>
              <a:buFont typeface="Wingdings" pitchFamily="2" charset="2"/>
              <a:buNone/>
            </a:pPr>
            <a:endParaRPr lang="en-US" altLang="zh-CN" b="1" dirty="0">
              <a:effectLst>
                <a:outerShdw blurRad="38100" dist="38100" dir="2700000" algn="tl">
                  <a:srgbClr val="000000"/>
                </a:outerShdw>
              </a:effectLst>
            </a:endParaRPr>
          </a:p>
        </p:txBody>
      </p:sp>
      <p:sp>
        <p:nvSpPr>
          <p:cNvPr id="50180" name="Rectangle 4"/>
          <p:cNvSpPr>
            <a:spLocks noChangeArrowheads="1"/>
          </p:cNvSpPr>
          <p:nvPr/>
        </p:nvSpPr>
        <p:spPr bwMode="auto">
          <a:xfrm>
            <a:off x="838200" y="2590800"/>
            <a:ext cx="8686800" cy="1143000"/>
          </a:xfrm>
          <a:prstGeom prst="rect">
            <a:avLst/>
          </a:prstGeom>
          <a:noFill/>
          <a:ln w="9525">
            <a:noFill/>
            <a:miter lim="800000"/>
            <a:headEnd/>
            <a:tailEnd/>
          </a:ln>
          <a:effectLst/>
        </p:spPr>
        <p:txBody>
          <a:bodyPr anchor="ctr"/>
          <a:lstStyle/>
          <a:p>
            <a:pPr>
              <a:buClr>
                <a:srgbClr val="FF3300"/>
              </a:buClr>
              <a:buSzPct val="115000"/>
              <a:buFontTx/>
              <a:buChar char="•"/>
            </a:pPr>
            <a:r>
              <a:rPr lang="en-US" altLang="zh-CN" sz="4000" dirty="0">
                <a:solidFill>
                  <a:srgbClr val="00B0F0"/>
                </a:solidFill>
                <a:latin typeface="Arial" pitchFamily="34" charset="0"/>
              </a:rPr>
              <a:t>       Adverse effects</a:t>
            </a:r>
            <a:endParaRPr lang="en-US" altLang="zh-CN" sz="4000" dirty="0">
              <a:solidFill>
                <a:srgbClr val="00B0F0"/>
              </a:solidFill>
            </a:endParaRPr>
          </a:p>
        </p:txBody>
      </p:sp>
      <p:sp>
        <p:nvSpPr>
          <p:cNvPr id="50181" name="Rectangle 5"/>
          <p:cNvSpPr>
            <a:spLocks noChangeArrowheads="1"/>
          </p:cNvSpPr>
          <p:nvPr/>
        </p:nvSpPr>
        <p:spPr bwMode="auto">
          <a:xfrm>
            <a:off x="1371600" y="3657600"/>
            <a:ext cx="6705600" cy="2795736"/>
          </a:xfrm>
          <a:prstGeom prst="rect">
            <a:avLst/>
          </a:prstGeom>
          <a:noFill/>
          <a:ln w="9525">
            <a:noFill/>
            <a:miter lim="800000"/>
            <a:headEnd/>
            <a:tailEnd/>
          </a:ln>
          <a:effectLst/>
        </p:spPr>
        <p:txBody>
          <a:bodyPr/>
          <a:lstStyle/>
          <a:p>
            <a:r>
              <a:rPr lang="en-US" altLang="zh-CN" sz="3200" dirty="0"/>
              <a:t>    The most common adverse event</a:t>
            </a:r>
          </a:p>
          <a:p>
            <a:r>
              <a:rPr lang="en-US" altLang="zh-CN" sz="3200" dirty="0"/>
              <a:t>    included gastrointestinal </a:t>
            </a:r>
            <a:r>
              <a:rPr lang="en-US" altLang="zh-CN" sz="3200" dirty="0" smtClean="0"/>
              <a:t>upset(Disturb the balance or stability of),hepatitis.</a:t>
            </a:r>
            <a:endParaRPr lang="en-US" altLang="zh-CN" sz="3200" dirty="0"/>
          </a:p>
        </p:txBody>
      </p:sp>
    </p:spTree>
    <p:extLst>
      <p:ext uri="{BB962C8B-B14F-4D97-AF65-F5344CB8AC3E}">
        <p14:creationId xmlns:p14="http://schemas.microsoft.com/office/powerpoint/2010/main" val="411634599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762000"/>
            <a:ext cx="7772400" cy="1143000"/>
          </a:xfrm>
        </p:spPr>
        <p:txBody>
          <a:bodyPr>
            <a:normAutofit/>
          </a:bodyPr>
          <a:lstStyle/>
          <a:p>
            <a:pPr algn="l"/>
            <a:r>
              <a:rPr lang="en-US" altLang="zh-CN" sz="3600" b="1" dirty="0">
                <a:solidFill>
                  <a:srgbClr val="00B0F0"/>
                </a:solidFill>
              </a:rPr>
              <a:t> Pyrazinamide (PZA)        first-line drug</a:t>
            </a:r>
          </a:p>
        </p:txBody>
      </p:sp>
      <p:sp>
        <p:nvSpPr>
          <p:cNvPr id="26627" name="Rectangle 3"/>
          <p:cNvSpPr>
            <a:spLocks noGrp="1" noChangeArrowheads="1"/>
          </p:cNvSpPr>
          <p:nvPr>
            <p:ph idx="1"/>
          </p:nvPr>
        </p:nvSpPr>
        <p:spPr>
          <a:xfrm>
            <a:off x="609600" y="2286000"/>
            <a:ext cx="7772400" cy="4114800"/>
          </a:xfrm>
        </p:spPr>
        <p:txBody>
          <a:bodyPr/>
          <a:lstStyle/>
          <a:p>
            <a:pPr>
              <a:buClr>
                <a:srgbClr val="FF3300"/>
              </a:buClr>
            </a:pPr>
            <a:r>
              <a:rPr lang="en-US" altLang="zh-CN" dirty="0"/>
              <a:t> Pyrazinamide is a major oral agent used </a:t>
            </a:r>
          </a:p>
          <a:p>
            <a:pPr>
              <a:buClr>
                <a:srgbClr val="FF3300"/>
              </a:buClr>
              <a:buFont typeface="Wingdings" pitchFamily="2" charset="2"/>
              <a:buNone/>
            </a:pPr>
            <a:r>
              <a:rPr lang="en-US" altLang="zh-CN" dirty="0"/>
              <a:t>    against  </a:t>
            </a:r>
            <a:r>
              <a:rPr lang="en-US" altLang="zh-CN" dirty="0" smtClean="0"/>
              <a:t>mycobacteria.</a:t>
            </a:r>
            <a:endParaRPr lang="en-US" altLang="zh-CN" dirty="0"/>
          </a:p>
          <a:p>
            <a:pPr>
              <a:buClr>
                <a:srgbClr val="FF3300"/>
              </a:buClr>
            </a:pPr>
            <a:r>
              <a:rPr lang="en-US" altLang="zh-CN" dirty="0"/>
              <a:t> It is an important bactericidal drug used </a:t>
            </a:r>
          </a:p>
          <a:p>
            <a:pPr>
              <a:buClr>
                <a:srgbClr val="FF3300"/>
              </a:buClr>
              <a:buFont typeface="Wingdings" pitchFamily="2" charset="2"/>
              <a:buNone/>
            </a:pPr>
            <a:r>
              <a:rPr lang="en-US" altLang="zh-CN" dirty="0"/>
              <a:t>    in short-course therapy for </a:t>
            </a:r>
            <a:r>
              <a:rPr lang="en-US" altLang="zh-CN" dirty="0" smtClean="0"/>
              <a:t>tuberculosis.</a:t>
            </a:r>
            <a:endParaRPr lang="en-US" altLang="zh-CN" dirty="0"/>
          </a:p>
        </p:txBody>
      </p:sp>
    </p:spTree>
    <p:extLst>
      <p:ext uri="{BB962C8B-B14F-4D97-AF65-F5344CB8AC3E}">
        <p14:creationId xmlns:p14="http://schemas.microsoft.com/office/powerpoint/2010/main" val="4165862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084263" y="1993900"/>
            <a:ext cx="7920037" cy="4038600"/>
          </a:xfrm>
        </p:spPr>
        <p:txBody>
          <a:bodyPr/>
          <a:lstStyle/>
          <a:p>
            <a:pPr marL="280988" indent="-280988">
              <a:lnSpc>
                <a:spcPct val="90000"/>
              </a:lnSpc>
            </a:pPr>
            <a:r>
              <a:rPr lang="en-US" sz="2200" smtClean="0"/>
              <a:t>Respiratory viruses are common pathogens in acute bronchitis</a:t>
            </a:r>
            <a:r>
              <a:rPr lang="en-US" sz="2200" baseline="30000" smtClean="0"/>
              <a:t>1</a:t>
            </a:r>
          </a:p>
          <a:p>
            <a:pPr marL="280988" indent="-280988">
              <a:lnSpc>
                <a:spcPct val="90000"/>
              </a:lnSpc>
            </a:pPr>
            <a:r>
              <a:rPr lang="en-US" sz="2200" smtClean="0"/>
              <a:t>Respiratory virus infection associated with cough</a:t>
            </a:r>
            <a:r>
              <a:rPr lang="en-US" sz="2200" baseline="30000" smtClean="0"/>
              <a:t>1</a:t>
            </a:r>
          </a:p>
          <a:p>
            <a:pPr marL="687388" lvl="1" indent="-292100">
              <a:lnSpc>
                <a:spcPct val="90000"/>
              </a:lnSpc>
            </a:pPr>
            <a:r>
              <a:rPr lang="en-US" sz="2000" smtClean="0"/>
              <a:t>Influenza virus: 75%–93% of cases</a:t>
            </a:r>
          </a:p>
          <a:p>
            <a:pPr marL="687388" lvl="1" indent="-292100">
              <a:lnSpc>
                <a:spcPct val="90000"/>
              </a:lnSpc>
            </a:pPr>
            <a:r>
              <a:rPr lang="en-US" sz="2000" smtClean="0"/>
              <a:t>Adenovirus:  45%–90%</a:t>
            </a:r>
          </a:p>
          <a:p>
            <a:pPr marL="687388" lvl="1" indent="-292100">
              <a:lnSpc>
                <a:spcPct val="90000"/>
              </a:lnSpc>
            </a:pPr>
            <a:r>
              <a:rPr lang="en-US" sz="2000" smtClean="0"/>
              <a:t>RVs: 32%–60%</a:t>
            </a:r>
          </a:p>
          <a:p>
            <a:pPr marL="687388" lvl="1" indent="-292100">
              <a:lnSpc>
                <a:spcPct val="90000"/>
              </a:lnSpc>
            </a:pPr>
            <a:r>
              <a:rPr lang="en-US" sz="2000" smtClean="0"/>
              <a:t>Coronavirus: 10%–50%</a:t>
            </a:r>
          </a:p>
          <a:p>
            <a:pPr marL="280988" indent="-280988">
              <a:lnSpc>
                <a:spcPct val="90000"/>
              </a:lnSpc>
            </a:pPr>
            <a:r>
              <a:rPr lang="en-US" sz="2200" smtClean="0"/>
              <a:t>40% of nonasthmatic patients with acute</a:t>
            </a:r>
            <a:br>
              <a:rPr lang="en-US" sz="2200" smtClean="0"/>
            </a:br>
            <a:r>
              <a:rPr lang="en-US" sz="2200" smtClean="0"/>
              <a:t>bronchitis had FEV</a:t>
            </a:r>
            <a:r>
              <a:rPr lang="en-US" sz="2200" baseline="-25000" smtClean="0"/>
              <a:t>1</a:t>
            </a:r>
            <a:r>
              <a:rPr lang="en-US" sz="2200" smtClean="0"/>
              <a:t> </a:t>
            </a:r>
            <a:r>
              <a:rPr lang="en-US" sz="2200" smtClean="0">
                <a:sym typeface="Symbol" pitchFamily="18" charset="2"/>
              </a:rPr>
              <a:t></a:t>
            </a:r>
            <a:r>
              <a:rPr lang="en-US" sz="2200" smtClean="0"/>
              <a:t>80% of predicted</a:t>
            </a:r>
            <a:r>
              <a:rPr lang="en-US" sz="2200" baseline="30000" smtClean="0"/>
              <a:t>2</a:t>
            </a:r>
            <a:r>
              <a:rPr lang="en-US" sz="2200" smtClean="0"/>
              <a:t> </a:t>
            </a:r>
          </a:p>
          <a:p>
            <a:pPr marL="280988" indent="-280988">
              <a:lnSpc>
                <a:spcPct val="90000"/>
              </a:lnSpc>
            </a:pPr>
            <a:r>
              <a:rPr lang="en-US" sz="2200" smtClean="0"/>
              <a:t>Bronchial reactivity remained increased up to </a:t>
            </a:r>
            <a:br>
              <a:rPr lang="en-US" sz="2200" smtClean="0"/>
            </a:br>
            <a:r>
              <a:rPr lang="en-US" sz="2200" smtClean="0"/>
              <a:t>5 weeks after episode of acute bronchitis</a:t>
            </a:r>
            <a:r>
              <a:rPr lang="en-US" sz="2200" baseline="30000" smtClean="0"/>
              <a:t>2,3</a:t>
            </a:r>
          </a:p>
        </p:txBody>
      </p:sp>
      <p:sp>
        <p:nvSpPr>
          <p:cNvPr id="12291" name="Rectangle 3"/>
          <p:cNvSpPr>
            <a:spLocks noGrp="1" noChangeArrowheads="1"/>
          </p:cNvSpPr>
          <p:nvPr>
            <p:ph type="title"/>
          </p:nvPr>
        </p:nvSpPr>
        <p:spPr>
          <a:xfrm>
            <a:off x="1333500" y="533400"/>
            <a:ext cx="7772400" cy="1143000"/>
          </a:xfrm>
        </p:spPr>
        <p:txBody>
          <a:bodyPr/>
          <a:lstStyle/>
          <a:p>
            <a:r>
              <a:rPr lang="en-US" smtClean="0"/>
              <a:t>Acute Bronchitis</a:t>
            </a:r>
          </a:p>
        </p:txBody>
      </p:sp>
      <p:sp>
        <p:nvSpPr>
          <p:cNvPr id="12292" name="Rectangle 4"/>
          <p:cNvSpPr>
            <a:spLocks noChangeArrowheads="1"/>
          </p:cNvSpPr>
          <p:nvPr/>
        </p:nvSpPr>
        <p:spPr bwMode="auto">
          <a:xfrm>
            <a:off x="1309688" y="5883275"/>
            <a:ext cx="7485062" cy="365125"/>
          </a:xfrm>
          <a:prstGeom prst="rect">
            <a:avLst/>
          </a:prstGeom>
          <a:noFill/>
          <a:ln w="9525">
            <a:noFill/>
            <a:miter lim="800000"/>
            <a:headEnd/>
            <a:tailEnd/>
          </a:ln>
        </p:spPr>
        <p:txBody>
          <a:bodyPr/>
          <a:lstStyle/>
          <a:p>
            <a:pPr>
              <a:tabLst>
                <a:tab pos="174625" algn="l"/>
              </a:tabLst>
            </a:pPr>
            <a:r>
              <a:rPr lang="en-US" sz="1200"/>
              <a:t>1. Gwaltney JM Jr. In: Mandell GL, Bennett JE, Dolin R, eds. </a:t>
            </a:r>
            <a:r>
              <a:rPr lang="en-US" sz="1200" i="1"/>
              <a:t>Principles and Practice of Infectious Diseases.</a:t>
            </a:r>
            <a:r>
              <a:rPr lang="en-US" sz="1200"/>
              <a:t> 	5th ed. Philadelphia: Churchill Livingstone; 2000:703.</a:t>
            </a:r>
            <a:br>
              <a:rPr lang="en-US" sz="1200"/>
            </a:br>
            <a:r>
              <a:rPr lang="en-US" sz="1200"/>
              <a:t>2. Williamson HA Jr. </a:t>
            </a:r>
            <a:r>
              <a:rPr lang="en-US" sz="1200" i="1"/>
              <a:t>J Fam Pract. </a:t>
            </a:r>
            <a:r>
              <a:rPr lang="en-US" sz="1200"/>
              <a:t>1987;25:251. </a:t>
            </a:r>
          </a:p>
          <a:p>
            <a:pPr>
              <a:tabLst>
                <a:tab pos="174625" algn="l"/>
              </a:tabLst>
            </a:pPr>
            <a:r>
              <a:rPr lang="en-US" sz="1200"/>
              <a:t>3. Hallett JS, Jacobs RL. </a:t>
            </a:r>
            <a:r>
              <a:rPr lang="en-US" sz="1200" i="1"/>
              <a:t>Ann Allergy. </a:t>
            </a:r>
            <a:r>
              <a:rPr lang="en-US" sz="1200"/>
              <a:t>1985;55:568.</a:t>
            </a:r>
          </a:p>
        </p:txBody>
      </p:sp>
    </p:spTree>
    <p:extLst>
      <p:ext uri="{BB962C8B-B14F-4D97-AF65-F5344CB8AC3E}">
        <p14:creationId xmlns:p14="http://schemas.microsoft.com/office/powerpoint/2010/main" val="2641714519"/>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685800" y="914400"/>
            <a:ext cx="7772400" cy="5322912"/>
          </a:xfrm>
        </p:spPr>
        <p:txBody>
          <a:bodyPr>
            <a:normAutofit/>
          </a:bodyPr>
          <a:lstStyle/>
          <a:p>
            <a:pPr>
              <a:lnSpc>
                <a:spcPct val="90000"/>
              </a:lnSpc>
              <a:buFont typeface="Wingdings" pitchFamily="2" charset="2"/>
              <a:buNone/>
            </a:pPr>
            <a:r>
              <a:rPr lang="en-US" altLang="zh-CN" sz="3600" b="1" dirty="0">
                <a:solidFill>
                  <a:srgbClr val="00B0F0"/>
                </a:solidFill>
                <a:latin typeface="Arial" pitchFamily="34" charset="0"/>
              </a:rPr>
              <a:t>Advantage</a:t>
            </a:r>
            <a:endParaRPr lang="en-US" altLang="zh-CN" sz="3600" dirty="0">
              <a:solidFill>
                <a:srgbClr val="00B0F0"/>
              </a:solidFill>
            </a:endParaRPr>
          </a:p>
          <a:p>
            <a:pPr>
              <a:lnSpc>
                <a:spcPct val="90000"/>
              </a:lnSpc>
              <a:buClr>
                <a:srgbClr val="FF3300"/>
              </a:buClr>
            </a:pPr>
            <a:r>
              <a:rPr lang="en-US" altLang="zh-CN" sz="2800" dirty="0"/>
              <a:t>  It is well absorbed after oral administration</a:t>
            </a:r>
          </a:p>
          <a:p>
            <a:pPr>
              <a:lnSpc>
                <a:spcPct val="90000"/>
              </a:lnSpc>
              <a:buClr>
                <a:srgbClr val="FF3300"/>
              </a:buClr>
            </a:pPr>
            <a:r>
              <a:rPr lang="en-US" altLang="zh-CN" sz="2800" dirty="0"/>
              <a:t>  The drug is used to kill intracellular tubercle    </a:t>
            </a:r>
          </a:p>
          <a:p>
            <a:pPr>
              <a:lnSpc>
                <a:spcPct val="90000"/>
              </a:lnSpc>
              <a:buClr>
                <a:srgbClr val="FF3300"/>
              </a:buClr>
              <a:buFont typeface="Wingdings" pitchFamily="2" charset="2"/>
              <a:buNone/>
            </a:pPr>
            <a:r>
              <a:rPr lang="en-US" altLang="zh-CN" sz="2800" dirty="0"/>
              <a:t>      </a:t>
            </a:r>
            <a:r>
              <a:rPr lang="en-US" altLang="zh-CN" sz="2800" dirty="0" smtClean="0"/>
              <a:t>bacillus.</a:t>
            </a:r>
            <a:endParaRPr lang="en-US" altLang="zh-CN" sz="2800" dirty="0"/>
          </a:p>
          <a:p>
            <a:pPr>
              <a:lnSpc>
                <a:spcPct val="90000"/>
              </a:lnSpc>
              <a:buClr>
                <a:srgbClr val="FF3300"/>
              </a:buClr>
            </a:pPr>
            <a:r>
              <a:rPr lang="en-US" altLang="zh-CN" sz="2800" dirty="0"/>
              <a:t>  It  is  distributed  </a:t>
            </a:r>
            <a:r>
              <a:rPr lang="en-US" altLang="zh-CN" sz="2800" dirty="0" smtClean="0"/>
              <a:t>throughout  </a:t>
            </a:r>
            <a:r>
              <a:rPr lang="en-US" altLang="zh-CN" sz="2800" dirty="0"/>
              <a:t>the  body,</a:t>
            </a:r>
          </a:p>
          <a:p>
            <a:pPr>
              <a:lnSpc>
                <a:spcPct val="90000"/>
              </a:lnSpc>
              <a:buClr>
                <a:srgbClr val="FF3300"/>
              </a:buClr>
              <a:buFont typeface="Wingdings" pitchFamily="2" charset="2"/>
              <a:buNone/>
            </a:pPr>
            <a:r>
              <a:rPr lang="en-US" altLang="zh-CN" sz="2800" dirty="0"/>
              <a:t>      excellent  in  </a:t>
            </a:r>
            <a:r>
              <a:rPr lang="en-US" altLang="zh-CN" sz="2800" dirty="0" smtClean="0"/>
              <a:t>CSF.</a:t>
            </a:r>
            <a:endParaRPr lang="en-US" altLang="zh-CN" sz="2800" dirty="0"/>
          </a:p>
          <a:p>
            <a:pPr>
              <a:lnSpc>
                <a:spcPct val="90000"/>
              </a:lnSpc>
              <a:buFont typeface="Wingdings" pitchFamily="2" charset="2"/>
              <a:buNone/>
            </a:pPr>
            <a:endParaRPr lang="en-US" altLang="zh-CN" b="1" dirty="0">
              <a:latin typeface="Arial" pitchFamily="34" charset="0"/>
            </a:endParaRPr>
          </a:p>
          <a:p>
            <a:pPr>
              <a:lnSpc>
                <a:spcPct val="90000"/>
              </a:lnSpc>
              <a:buFont typeface="Wingdings" pitchFamily="2" charset="2"/>
              <a:buNone/>
            </a:pPr>
            <a:r>
              <a:rPr lang="en-US" altLang="zh-CN" b="1" dirty="0">
                <a:solidFill>
                  <a:srgbClr val="00B0F0"/>
                </a:solidFill>
                <a:latin typeface="Arial" pitchFamily="34" charset="0"/>
              </a:rPr>
              <a:t>Dosage</a:t>
            </a:r>
          </a:p>
          <a:p>
            <a:pPr>
              <a:lnSpc>
                <a:spcPct val="90000"/>
              </a:lnSpc>
              <a:buFont typeface="Wingdings" pitchFamily="2" charset="2"/>
              <a:buNone/>
            </a:pPr>
            <a:r>
              <a:rPr lang="en-US" altLang="zh-CN"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rPr>
              <a:t>15 to 30 mg/Kg</a:t>
            </a:r>
          </a:p>
        </p:txBody>
      </p:sp>
    </p:spTree>
    <p:extLst>
      <p:ext uri="{BB962C8B-B14F-4D97-AF65-F5344CB8AC3E}">
        <p14:creationId xmlns:p14="http://schemas.microsoft.com/office/powerpoint/2010/main" val="22081862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685800" y="1196752"/>
            <a:ext cx="8206680" cy="4594448"/>
          </a:xfrm>
        </p:spPr>
        <p:txBody>
          <a:bodyPr/>
          <a:lstStyle/>
          <a:p>
            <a:pPr>
              <a:buClr>
                <a:srgbClr val="FF3300"/>
              </a:buClr>
            </a:pPr>
            <a:r>
              <a:rPr lang="en-US" altLang="zh-CN" sz="3600" b="1" dirty="0">
                <a:solidFill>
                  <a:srgbClr val="00B0F0"/>
                </a:solidFill>
                <a:latin typeface="Arial" pitchFamily="34" charset="0"/>
              </a:rPr>
              <a:t>Adverse effect</a:t>
            </a:r>
            <a:endParaRPr lang="en-US" altLang="zh-CN" sz="3600" dirty="0">
              <a:solidFill>
                <a:srgbClr val="00B0F0"/>
              </a:solidFill>
            </a:endParaRPr>
          </a:p>
          <a:p>
            <a:pPr>
              <a:buFont typeface="Wingdings" pitchFamily="2" charset="2"/>
              <a:buNone/>
            </a:pPr>
            <a:r>
              <a:rPr lang="en-US" altLang="zh-CN" dirty="0"/>
              <a:t>  </a:t>
            </a:r>
            <a:r>
              <a:rPr lang="en-US" altLang="zh-CN" dirty="0" smtClean="0"/>
              <a:t>At </a:t>
            </a:r>
            <a:r>
              <a:rPr lang="en-US" altLang="zh-CN" dirty="0"/>
              <a:t>the high dosages, </a:t>
            </a:r>
            <a:r>
              <a:rPr lang="en-US" altLang="zh-CN" dirty="0" smtClean="0"/>
              <a:t>hepatotoxicity </a:t>
            </a:r>
            <a:r>
              <a:rPr lang="en-US" altLang="zh-CN" dirty="0"/>
              <a:t>is a prominent side </a:t>
            </a:r>
            <a:r>
              <a:rPr lang="en-US" altLang="zh-CN" dirty="0" smtClean="0"/>
              <a:t>effect.</a:t>
            </a:r>
            <a:endParaRPr lang="en-US" altLang="zh-CN" dirty="0"/>
          </a:p>
          <a:p>
            <a:endParaRPr lang="en-US" altLang="zh-CN" b="1" dirty="0">
              <a:effectLst>
                <a:outerShdw blurRad="38100" dist="38100" dir="2700000" algn="tl">
                  <a:srgbClr val="000000"/>
                </a:outerShdw>
              </a:effectLst>
            </a:endParaRPr>
          </a:p>
        </p:txBody>
      </p:sp>
    </p:spTree>
    <p:extLst>
      <p:ext uri="{BB962C8B-B14F-4D97-AF65-F5344CB8AC3E}">
        <p14:creationId xmlns:p14="http://schemas.microsoft.com/office/powerpoint/2010/main" val="417962252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1066800"/>
            <a:ext cx="7772400" cy="1143000"/>
          </a:xfrm>
          <a:prstGeom prst="rect">
            <a:avLst/>
          </a:prstGeom>
          <a:noFill/>
          <a:ln w="9525">
            <a:noFill/>
            <a:miter lim="800000"/>
            <a:headEnd/>
            <a:tailEnd/>
          </a:ln>
          <a:effectLst/>
        </p:spPr>
        <p:txBody>
          <a:bodyPr anchor="ctr"/>
          <a:lstStyle/>
          <a:p>
            <a:r>
              <a:rPr lang="en-US" altLang="zh-CN" sz="3200" b="1" dirty="0">
                <a:solidFill>
                  <a:srgbClr val="00B0F0"/>
                </a:solidFill>
                <a:latin typeface="Arial" pitchFamily="34" charset="0"/>
              </a:rPr>
              <a:t>Streptomycin (SM)            </a:t>
            </a:r>
            <a:r>
              <a:rPr lang="en-US" altLang="zh-CN" sz="3200" b="1" dirty="0">
                <a:solidFill>
                  <a:srgbClr val="00B0F0"/>
                </a:solidFill>
                <a:effectLst>
                  <a:outerShdw blurRad="38100" dist="38100" dir="2700000" algn="tl">
                    <a:srgbClr val="000000"/>
                  </a:outerShdw>
                </a:effectLst>
                <a:latin typeface="Arial" pitchFamily="34" charset="0"/>
              </a:rPr>
              <a:t>first-line drug</a:t>
            </a:r>
            <a:endParaRPr lang="en-US" altLang="zh-CN" sz="3200" dirty="0">
              <a:solidFill>
                <a:srgbClr val="00B0F0"/>
              </a:solidFill>
            </a:endParaRPr>
          </a:p>
        </p:txBody>
      </p:sp>
      <p:sp>
        <p:nvSpPr>
          <p:cNvPr id="53251" name="Rectangle 3"/>
          <p:cNvSpPr>
            <a:spLocks noChangeArrowheads="1"/>
          </p:cNvSpPr>
          <p:nvPr/>
        </p:nvSpPr>
        <p:spPr bwMode="auto">
          <a:xfrm>
            <a:off x="762000" y="2276475"/>
            <a:ext cx="7772400" cy="2665413"/>
          </a:xfrm>
          <a:prstGeom prst="rect">
            <a:avLst/>
          </a:prstGeom>
          <a:noFill/>
          <a:ln w="9525">
            <a:noFill/>
            <a:miter lim="800000"/>
            <a:headEnd/>
            <a:tailEnd/>
          </a:ln>
          <a:effectLst/>
        </p:spPr>
        <p:txBody>
          <a:bodyPr/>
          <a:lstStyle/>
          <a:p>
            <a:pPr>
              <a:buClr>
                <a:srgbClr val="FF3300"/>
              </a:buClr>
            </a:pPr>
            <a:r>
              <a:rPr lang="en-US" altLang="zh-CN" b="1" dirty="0">
                <a:effectLst>
                  <a:outerShdw blurRad="38100" dist="38100" dir="2700000" algn="tl">
                    <a:srgbClr val="000000"/>
                  </a:outerShdw>
                </a:effectLst>
              </a:rPr>
              <a:t>  </a:t>
            </a:r>
            <a:r>
              <a:rPr lang="en-US" altLang="zh-CN" sz="3600" dirty="0"/>
              <a:t>It  is frequently  used  in  developing </a:t>
            </a:r>
          </a:p>
          <a:p>
            <a:pPr>
              <a:buClr>
                <a:srgbClr val="FF3300"/>
              </a:buClr>
            </a:pPr>
            <a:r>
              <a:rPr lang="en-US" altLang="zh-CN" sz="3600" dirty="0"/>
              <a:t>     country for its lower </a:t>
            </a:r>
            <a:r>
              <a:rPr lang="en-US" altLang="zh-CN" sz="3600" dirty="0" smtClean="0"/>
              <a:t>cost. </a:t>
            </a:r>
            <a:endParaRPr lang="en-US" altLang="zh-CN" sz="3600" dirty="0"/>
          </a:p>
          <a:p>
            <a:pPr>
              <a:buClr>
                <a:srgbClr val="FF3300"/>
              </a:buClr>
            </a:pPr>
            <a:r>
              <a:rPr lang="en-US" altLang="zh-CN" sz="3600" dirty="0"/>
              <a:t>  It  is administered only parenterally, </a:t>
            </a:r>
          </a:p>
          <a:p>
            <a:pPr>
              <a:buClr>
                <a:srgbClr val="FF3300"/>
              </a:buClr>
            </a:pPr>
            <a:r>
              <a:rPr lang="en-US" altLang="zh-CN" sz="3600" dirty="0"/>
              <a:t>     intramuscular or </a:t>
            </a:r>
            <a:r>
              <a:rPr lang="en-US" altLang="zh-CN" sz="3600" dirty="0" smtClean="0"/>
              <a:t>intravenous.</a:t>
            </a:r>
            <a:endParaRPr lang="en-US" altLang="zh-CN" sz="3600" dirty="0"/>
          </a:p>
          <a:p>
            <a:endParaRPr lang="en-US" altLang="zh-CN" sz="3600" dirty="0"/>
          </a:p>
        </p:txBody>
      </p:sp>
    </p:spTree>
    <p:extLst>
      <p:ext uri="{BB962C8B-B14F-4D97-AF65-F5344CB8AC3E}">
        <p14:creationId xmlns:p14="http://schemas.microsoft.com/office/powerpoint/2010/main" val="9240027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609600"/>
            <a:ext cx="7772400" cy="1143000"/>
          </a:xfrm>
        </p:spPr>
        <p:txBody>
          <a:bodyPr>
            <a:normAutofit/>
          </a:bodyPr>
          <a:lstStyle/>
          <a:p>
            <a:pPr algn="l"/>
            <a:r>
              <a:rPr lang="en-US" altLang="zh-CN" sz="4800" b="1" dirty="0">
                <a:solidFill>
                  <a:srgbClr val="00B0F0"/>
                </a:solidFill>
              </a:rPr>
              <a:t>Dosage</a:t>
            </a:r>
            <a:endParaRPr lang="en-US" altLang="zh-CN" sz="4800" dirty="0">
              <a:solidFill>
                <a:srgbClr val="00B0F0"/>
              </a:solidFill>
            </a:endParaRPr>
          </a:p>
        </p:txBody>
      </p:sp>
      <p:sp>
        <p:nvSpPr>
          <p:cNvPr id="56323" name="Rectangle 3"/>
          <p:cNvSpPr>
            <a:spLocks noGrp="1" noChangeArrowheads="1"/>
          </p:cNvSpPr>
          <p:nvPr>
            <p:ph idx="1"/>
          </p:nvPr>
        </p:nvSpPr>
        <p:spPr>
          <a:xfrm>
            <a:off x="457200" y="1676400"/>
            <a:ext cx="8458200" cy="4848944"/>
          </a:xfrm>
        </p:spPr>
        <p:txBody>
          <a:bodyPr/>
          <a:lstStyle/>
          <a:p>
            <a:pPr>
              <a:buClr>
                <a:srgbClr val="FF3300"/>
              </a:buClr>
            </a:pPr>
            <a:r>
              <a:rPr lang="en-US" altLang="zh-CN" sz="2800" b="1" dirty="0">
                <a:effectLst>
                  <a:outerShdw blurRad="38100" dist="38100" dir="2700000" algn="tl">
                    <a:srgbClr val="000000"/>
                  </a:outerShdw>
                </a:effectLst>
              </a:rPr>
              <a:t>  </a:t>
            </a:r>
            <a:r>
              <a:rPr lang="en-US" altLang="zh-CN" sz="2800" dirty="0"/>
              <a:t>The usual adult dose is 0.5-1.0 g ( 10 to 15 mg/kg) </a:t>
            </a:r>
          </a:p>
          <a:p>
            <a:pPr>
              <a:buClr>
                <a:srgbClr val="FF3300"/>
              </a:buClr>
              <a:buFont typeface="Wingdings" pitchFamily="2" charset="2"/>
              <a:buNone/>
            </a:pPr>
            <a:r>
              <a:rPr lang="en-US" altLang="zh-CN" sz="2800" dirty="0"/>
              <a:t>      daily or five times </a:t>
            </a:r>
            <a:r>
              <a:rPr lang="en-US" altLang="zh-CN" sz="2800" dirty="0" smtClean="0"/>
              <a:t>weekly.</a:t>
            </a:r>
            <a:endParaRPr lang="en-US" altLang="zh-CN" sz="2800" dirty="0"/>
          </a:p>
          <a:p>
            <a:pPr>
              <a:buClr>
                <a:srgbClr val="FF3300"/>
              </a:buClr>
            </a:pPr>
            <a:r>
              <a:rPr lang="en-US" altLang="zh-CN" sz="2800" dirty="0"/>
              <a:t>  The dosage must be lowered and the frequency</a:t>
            </a:r>
          </a:p>
          <a:p>
            <a:pPr>
              <a:buClr>
                <a:srgbClr val="FF3300"/>
              </a:buClr>
              <a:buFont typeface="Wingdings" pitchFamily="2" charset="2"/>
              <a:buNone/>
            </a:pPr>
            <a:r>
              <a:rPr lang="en-US" altLang="zh-CN" sz="2800" dirty="0"/>
              <a:t>      of </a:t>
            </a:r>
            <a:r>
              <a:rPr lang="en-US" altLang="zh-CN" sz="2800" dirty="0" smtClean="0"/>
              <a:t>administration </a:t>
            </a:r>
            <a:r>
              <a:rPr lang="en-US" altLang="zh-CN" sz="2800" dirty="0"/>
              <a:t>reduced(to only   </a:t>
            </a:r>
          </a:p>
          <a:p>
            <a:pPr>
              <a:buClr>
                <a:srgbClr val="FF3300"/>
              </a:buClr>
              <a:buFont typeface="Wingdings" pitchFamily="2" charset="2"/>
              <a:buNone/>
            </a:pPr>
            <a:r>
              <a:rPr lang="en-US" altLang="zh-CN" sz="2800" dirty="0"/>
              <a:t>      two or three times per week) in most patients  </a:t>
            </a:r>
          </a:p>
          <a:p>
            <a:pPr>
              <a:buClr>
                <a:srgbClr val="FF3300"/>
              </a:buClr>
              <a:buFont typeface="Wingdings" pitchFamily="2" charset="2"/>
              <a:buNone/>
            </a:pPr>
            <a:r>
              <a:rPr lang="en-US" altLang="zh-CN" sz="2800" dirty="0"/>
              <a:t>      over </a:t>
            </a:r>
            <a:r>
              <a:rPr lang="en-US" altLang="zh-CN" sz="2800" b="1" dirty="0">
                <a:solidFill>
                  <a:srgbClr val="00B050"/>
                </a:solidFill>
              </a:rPr>
              <a:t>fifty years old </a:t>
            </a:r>
            <a:r>
              <a:rPr lang="en-US" altLang="zh-CN" sz="2800" dirty="0"/>
              <a:t>and in any patient with  </a:t>
            </a:r>
          </a:p>
          <a:p>
            <a:pPr>
              <a:buClr>
                <a:srgbClr val="FF3300"/>
              </a:buClr>
              <a:buFont typeface="Wingdings" pitchFamily="2" charset="2"/>
              <a:buNone/>
            </a:pPr>
            <a:r>
              <a:rPr lang="en-US" altLang="zh-CN" sz="2800" dirty="0"/>
              <a:t>      </a:t>
            </a:r>
            <a:r>
              <a:rPr lang="en-US" altLang="zh-CN" sz="2800" b="1" dirty="0">
                <a:solidFill>
                  <a:srgbClr val="00B050"/>
                </a:solidFill>
              </a:rPr>
              <a:t>renal </a:t>
            </a:r>
            <a:r>
              <a:rPr lang="en-US" altLang="zh-CN" sz="2800" b="1" dirty="0" smtClean="0">
                <a:solidFill>
                  <a:srgbClr val="00B050"/>
                </a:solidFill>
              </a:rPr>
              <a:t>impairment</a:t>
            </a:r>
            <a:r>
              <a:rPr lang="en-US" altLang="zh-CN" sz="2800" dirty="0" smtClean="0"/>
              <a:t>.</a:t>
            </a:r>
            <a:endParaRPr lang="en-US" altLang="zh-CN" sz="2800" dirty="0"/>
          </a:p>
        </p:txBody>
      </p:sp>
    </p:spTree>
    <p:extLst>
      <p:ext uri="{BB962C8B-B14F-4D97-AF65-F5344CB8AC3E}">
        <p14:creationId xmlns:p14="http://schemas.microsoft.com/office/powerpoint/2010/main" val="137588532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752600" y="1524000"/>
            <a:ext cx="7772400" cy="2553072"/>
          </a:xfrm>
        </p:spPr>
        <p:txBody>
          <a:bodyPr/>
          <a:lstStyle/>
          <a:p>
            <a:pPr>
              <a:buClr>
                <a:srgbClr val="FF3300"/>
              </a:buClr>
            </a:pPr>
            <a:r>
              <a:rPr lang="en-US" altLang="zh-CN" dirty="0">
                <a:solidFill>
                  <a:srgbClr val="00B0F0"/>
                </a:solidFill>
                <a:latin typeface="Arial" pitchFamily="34" charset="0"/>
              </a:rPr>
              <a:t>Adverse effects</a:t>
            </a:r>
          </a:p>
          <a:p>
            <a:pPr>
              <a:buFont typeface="Wingdings" pitchFamily="2" charset="2"/>
              <a:buNone/>
            </a:pPr>
            <a:r>
              <a:rPr lang="en-US" altLang="zh-CN" dirty="0"/>
              <a:t>            Ototoxity</a:t>
            </a:r>
          </a:p>
          <a:p>
            <a:pPr>
              <a:buFont typeface="Wingdings" pitchFamily="2" charset="2"/>
              <a:buNone/>
            </a:pPr>
            <a:r>
              <a:rPr lang="en-US" altLang="zh-CN" dirty="0"/>
              <a:t>            Renal </a:t>
            </a:r>
            <a:r>
              <a:rPr lang="en-US" altLang="zh-CN" dirty="0" smtClean="0"/>
              <a:t>toxicity</a:t>
            </a:r>
            <a:endParaRPr lang="en-US" altLang="zh-CN" dirty="0"/>
          </a:p>
        </p:txBody>
      </p:sp>
      <p:sp>
        <p:nvSpPr>
          <p:cNvPr id="3" name="Rectangle 2"/>
          <p:cNvSpPr/>
          <p:nvPr/>
        </p:nvSpPr>
        <p:spPr>
          <a:xfrm rot="20666129">
            <a:off x="2226051" y="4524942"/>
            <a:ext cx="5904656" cy="1569660"/>
          </a:xfrm>
          <a:prstGeom prst="rect">
            <a:avLst/>
          </a:prstGeom>
        </p:spPr>
        <p:txBody>
          <a:bodyPr wrap="square">
            <a:spAutoFit/>
          </a:bodyPr>
          <a:lstStyle/>
          <a:p>
            <a:r>
              <a:rPr lang="en-US" sz="3200" dirty="0" err="1" smtClean="0">
                <a:solidFill>
                  <a:srgbClr val="00B0F0"/>
                </a:solidFill>
              </a:rPr>
              <a:t>Ototoxic</a:t>
            </a:r>
            <a:r>
              <a:rPr lang="en-US" sz="3200" dirty="0" smtClean="0"/>
              <a:t> = Toxic to the organs of hearing, balance or to the auditory nerve.</a:t>
            </a:r>
            <a:endParaRPr lang="en-US" sz="3200" dirty="0"/>
          </a:p>
        </p:txBody>
      </p:sp>
    </p:spTree>
    <p:extLst>
      <p:ext uri="{BB962C8B-B14F-4D97-AF65-F5344CB8AC3E}">
        <p14:creationId xmlns:p14="http://schemas.microsoft.com/office/powerpoint/2010/main" val="53024541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pPr algn="l"/>
            <a:r>
              <a:rPr lang="en-US" altLang="zh-CN" sz="4000" b="1" dirty="0">
                <a:solidFill>
                  <a:srgbClr val="00B0F0"/>
                </a:solidFill>
              </a:rPr>
              <a:t> </a:t>
            </a:r>
            <a:r>
              <a:rPr lang="en-US" altLang="zh-CN" sz="4000" b="1" dirty="0" smtClean="0">
                <a:solidFill>
                  <a:srgbClr val="00B0F0"/>
                </a:solidFill>
              </a:rPr>
              <a:t>Ethambutol</a:t>
            </a:r>
            <a:endParaRPr lang="en-US" altLang="zh-CN" sz="4000" dirty="0">
              <a:solidFill>
                <a:srgbClr val="00B0F0"/>
              </a:solidFill>
            </a:endParaRPr>
          </a:p>
        </p:txBody>
      </p:sp>
      <p:sp>
        <p:nvSpPr>
          <p:cNvPr id="58371" name="Rectangle 3"/>
          <p:cNvSpPr>
            <a:spLocks noGrp="1" noChangeArrowheads="1"/>
          </p:cNvSpPr>
          <p:nvPr>
            <p:ph idx="1"/>
          </p:nvPr>
        </p:nvSpPr>
        <p:spPr>
          <a:xfrm>
            <a:off x="838200" y="1752600"/>
            <a:ext cx="7772400" cy="4114800"/>
          </a:xfrm>
        </p:spPr>
        <p:txBody>
          <a:bodyPr/>
          <a:lstStyle/>
          <a:p>
            <a:pPr>
              <a:buClr>
                <a:srgbClr val="FF3300"/>
              </a:buClr>
            </a:pPr>
            <a:r>
              <a:rPr lang="en-US" altLang="zh-CN" sz="2800" b="1" dirty="0">
                <a:effectLst>
                  <a:outerShdw blurRad="38100" dist="38100" dir="2700000" algn="tl">
                    <a:srgbClr val="000000"/>
                  </a:outerShdw>
                </a:effectLst>
              </a:rPr>
              <a:t> </a:t>
            </a:r>
            <a:r>
              <a:rPr lang="en-US" altLang="zh-CN" sz="2800" dirty="0"/>
              <a:t>It is used most often to protect against the        </a:t>
            </a:r>
          </a:p>
          <a:p>
            <a:pPr>
              <a:buClr>
                <a:srgbClr val="FF3300"/>
              </a:buClr>
              <a:buFont typeface="Wingdings" pitchFamily="2" charset="2"/>
              <a:buNone/>
            </a:pPr>
            <a:r>
              <a:rPr lang="en-US" altLang="zh-CN" sz="2800" dirty="0"/>
              <a:t>     emergency of drug </a:t>
            </a:r>
            <a:r>
              <a:rPr lang="en-US" altLang="zh-CN" sz="2800" dirty="0" smtClean="0"/>
              <a:t>resistance.</a:t>
            </a:r>
            <a:endParaRPr lang="en-US" altLang="zh-CN" sz="2800" dirty="0"/>
          </a:p>
          <a:p>
            <a:pPr>
              <a:buClr>
                <a:srgbClr val="FF3300"/>
              </a:buClr>
            </a:pPr>
            <a:r>
              <a:rPr lang="en-US" altLang="zh-CN" sz="2800" dirty="0"/>
              <a:t> Oral administration</a:t>
            </a:r>
          </a:p>
          <a:p>
            <a:pPr>
              <a:buClr>
                <a:srgbClr val="FF3300"/>
              </a:buClr>
            </a:pPr>
            <a:r>
              <a:rPr lang="en-US" altLang="zh-CN" sz="2800" dirty="0"/>
              <a:t> The dosage is usually 25 mg/Kg</a:t>
            </a:r>
          </a:p>
          <a:p>
            <a:pPr>
              <a:buClr>
                <a:srgbClr val="FF3300"/>
              </a:buClr>
            </a:pPr>
            <a:r>
              <a:rPr lang="en-US" altLang="zh-CN" sz="2800" dirty="0"/>
              <a:t> It will distributes throughout the body except  </a:t>
            </a:r>
          </a:p>
          <a:p>
            <a:pPr>
              <a:buClr>
                <a:srgbClr val="FF3300"/>
              </a:buClr>
              <a:buFont typeface="Wingdings" pitchFamily="2" charset="2"/>
              <a:buNone/>
            </a:pPr>
            <a:r>
              <a:rPr lang="en-US" altLang="zh-CN" sz="2800" dirty="0"/>
              <a:t>     CSF</a:t>
            </a:r>
          </a:p>
          <a:p>
            <a:pPr>
              <a:buClr>
                <a:srgbClr val="FF3300"/>
              </a:buClr>
            </a:pPr>
            <a:r>
              <a:rPr lang="en-US" altLang="zh-CN" sz="2800" dirty="0"/>
              <a:t> Retrobulbar optic neuritis is the most serious </a:t>
            </a:r>
          </a:p>
          <a:p>
            <a:pPr>
              <a:buClr>
                <a:srgbClr val="FF3300"/>
              </a:buClr>
              <a:buFont typeface="Wingdings" pitchFamily="2" charset="2"/>
              <a:buNone/>
            </a:pPr>
            <a:r>
              <a:rPr lang="en-US" altLang="zh-CN" sz="2800" dirty="0"/>
              <a:t>     adverse </a:t>
            </a:r>
            <a:r>
              <a:rPr lang="en-US" altLang="zh-CN" sz="2800" dirty="0" smtClean="0"/>
              <a:t>effect.</a:t>
            </a:r>
            <a:endParaRPr lang="en-US" altLang="zh-CN" sz="2800" dirty="0"/>
          </a:p>
        </p:txBody>
      </p:sp>
    </p:spTree>
    <p:extLst>
      <p:ext uri="{BB962C8B-B14F-4D97-AF65-F5344CB8AC3E}">
        <p14:creationId xmlns:p14="http://schemas.microsoft.com/office/powerpoint/2010/main" val="23821803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ZA" dirty="0" smtClean="0"/>
              <a:t/>
            </a:r>
            <a:br>
              <a:rPr lang="en-ZA" dirty="0" smtClean="0"/>
            </a:br>
            <a:endParaRPr lang="en-ZA" dirty="0"/>
          </a:p>
        </p:txBody>
      </p:sp>
      <p:sp>
        <p:nvSpPr>
          <p:cNvPr id="27651" name="Rectangle 3"/>
          <p:cNvSpPr>
            <a:spLocks noGrp="1" noChangeArrowheads="1"/>
          </p:cNvSpPr>
          <p:nvPr>
            <p:ph idx="1"/>
          </p:nvPr>
        </p:nvSpPr>
        <p:spPr>
          <a:xfrm>
            <a:off x="762000" y="1143000"/>
            <a:ext cx="8001000" cy="4114800"/>
          </a:xfrm>
        </p:spPr>
        <p:txBody>
          <a:bodyPr>
            <a:normAutofit fontScale="92500" lnSpcReduction="10000"/>
          </a:bodyPr>
          <a:lstStyle/>
          <a:p>
            <a:pPr algn="just">
              <a:lnSpc>
                <a:spcPct val="90000"/>
              </a:lnSpc>
            </a:pPr>
            <a:endParaRPr lang="en-US" altLang="zh-CN" sz="2400" dirty="0"/>
          </a:p>
          <a:p>
            <a:pPr algn="just">
              <a:lnSpc>
                <a:spcPct val="90000"/>
              </a:lnSpc>
              <a:buClr>
                <a:srgbClr val="FF3300"/>
              </a:buClr>
            </a:pPr>
            <a:r>
              <a:rPr lang="en-US" altLang="zh-CN" dirty="0"/>
              <a:t>   INH  and  RFP  are  the  central  agent</a:t>
            </a:r>
          </a:p>
          <a:p>
            <a:pPr algn="just">
              <a:lnSpc>
                <a:spcPct val="90000"/>
              </a:lnSpc>
              <a:buFont typeface="Wingdings" pitchFamily="2" charset="2"/>
              <a:buNone/>
            </a:pPr>
            <a:r>
              <a:rPr lang="en-US" altLang="zh-CN" dirty="0"/>
              <a:t>       of any regimen based on their superior</a:t>
            </a:r>
          </a:p>
          <a:p>
            <a:pPr algn="just">
              <a:lnSpc>
                <a:spcPct val="90000"/>
              </a:lnSpc>
              <a:buFont typeface="Wingdings" pitchFamily="2" charset="2"/>
              <a:buNone/>
            </a:pPr>
            <a:r>
              <a:rPr lang="en-US" altLang="zh-CN" dirty="0"/>
              <a:t>       bactericidal activity and low </a:t>
            </a:r>
            <a:r>
              <a:rPr lang="en-US" altLang="zh-CN" dirty="0" smtClean="0"/>
              <a:t>toxicity. </a:t>
            </a:r>
            <a:endParaRPr lang="en-US" altLang="zh-CN" dirty="0"/>
          </a:p>
          <a:p>
            <a:pPr algn="just">
              <a:lnSpc>
                <a:spcPct val="90000"/>
              </a:lnSpc>
              <a:buClr>
                <a:srgbClr val="FF3300"/>
              </a:buClr>
            </a:pPr>
            <a:r>
              <a:rPr lang="en-US" altLang="zh-CN" dirty="0"/>
              <a:t>   PZA has special utility in promoting</a:t>
            </a:r>
          </a:p>
          <a:p>
            <a:pPr algn="just">
              <a:lnSpc>
                <a:spcPct val="90000"/>
              </a:lnSpc>
              <a:buFont typeface="Wingdings" pitchFamily="2" charset="2"/>
              <a:buNone/>
            </a:pPr>
            <a:r>
              <a:rPr lang="en-US" altLang="zh-CN" dirty="0"/>
              <a:t>       rapid,  early  reduction  in  bacillary</a:t>
            </a:r>
          </a:p>
          <a:p>
            <a:pPr algn="just">
              <a:lnSpc>
                <a:spcPct val="90000"/>
              </a:lnSpc>
              <a:buFont typeface="Wingdings" pitchFamily="2" charset="2"/>
              <a:buNone/>
            </a:pPr>
            <a:r>
              <a:rPr lang="en-US" altLang="zh-CN" dirty="0"/>
              <a:t>       burden; in drug-susceptible </a:t>
            </a:r>
            <a:r>
              <a:rPr lang="en-US" altLang="zh-CN" dirty="0" smtClean="0"/>
              <a:t>cases.</a:t>
            </a:r>
            <a:endParaRPr lang="en-US" altLang="zh-CN" dirty="0"/>
          </a:p>
          <a:p>
            <a:pPr algn="just">
              <a:lnSpc>
                <a:spcPct val="90000"/>
              </a:lnSpc>
              <a:buClr>
                <a:srgbClr val="FF3300"/>
              </a:buClr>
            </a:pPr>
            <a:r>
              <a:rPr lang="en-US" altLang="zh-CN" dirty="0"/>
              <a:t>   PZA need be given only for the initial 2 </a:t>
            </a:r>
          </a:p>
          <a:p>
            <a:pPr algn="just">
              <a:lnSpc>
                <a:spcPct val="90000"/>
              </a:lnSpc>
              <a:buFont typeface="Wingdings" pitchFamily="2" charset="2"/>
              <a:buNone/>
            </a:pPr>
            <a:r>
              <a:rPr lang="en-US" altLang="zh-CN" dirty="0"/>
              <a:t>       months to produce this </a:t>
            </a:r>
            <a:r>
              <a:rPr lang="en-US" altLang="zh-CN" dirty="0" smtClean="0"/>
              <a:t>effect.</a:t>
            </a:r>
            <a:endParaRPr lang="en-US" altLang="zh-CN" dirty="0"/>
          </a:p>
        </p:txBody>
      </p:sp>
    </p:spTree>
    <p:extLst>
      <p:ext uri="{BB962C8B-B14F-4D97-AF65-F5344CB8AC3E}">
        <p14:creationId xmlns:p14="http://schemas.microsoft.com/office/powerpoint/2010/main" val="1540282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fontScale="90000"/>
          </a:bodyPr>
          <a:lstStyle/>
          <a:p>
            <a:pPr eaLnBrk="1" hangingPunct="1">
              <a:defRPr/>
            </a:pPr>
            <a:r>
              <a:rPr lang="en-US" dirty="0" smtClean="0"/>
              <a:t/>
            </a:r>
            <a:br>
              <a:rPr lang="en-US" dirty="0" smtClean="0"/>
            </a:br>
            <a:endParaRPr lang="en-US" dirty="0" smtClean="0"/>
          </a:p>
        </p:txBody>
      </p:sp>
      <p:sp>
        <p:nvSpPr>
          <p:cNvPr id="497667" name="Rectangle 3"/>
          <p:cNvSpPr>
            <a:spLocks noGrp="1" noChangeArrowheads="1"/>
          </p:cNvSpPr>
          <p:nvPr>
            <p:ph idx="1"/>
          </p:nvPr>
        </p:nvSpPr>
        <p:spPr/>
        <p:txBody>
          <a:bodyPr/>
          <a:lstStyle/>
          <a:p>
            <a:pPr eaLnBrk="1" hangingPunct="1">
              <a:defRPr/>
            </a:pPr>
            <a:r>
              <a:rPr lang="en-US" dirty="0" smtClean="0"/>
              <a:t>Initial non-MDR-TB therapy in drug-susceptible disease calls for 8 weeks of therapy with </a:t>
            </a:r>
            <a:r>
              <a:rPr lang="en-US" dirty="0" smtClean="0">
                <a:solidFill>
                  <a:srgbClr val="00B050"/>
                </a:solidFill>
              </a:rPr>
              <a:t>isoniazid, </a:t>
            </a:r>
            <a:r>
              <a:rPr lang="en-US" dirty="0" err="1" smtClean="0">
                <a:solidFill>
                  <a:srgbClr val="00B050"/>
                </a:solidFill>
              </a:rPr>
              <a:t>rifampin</a:t>
            </a:r>
            <a:r>
              <a:rPr lang="en-US" dirty="0" smtClean="0">
                <a:solidFill>
                  <a:srgbClr val="00B050"/>
                </a:solidFill>
              </a:rPr>
              <a:t>, </a:t>
            </a:r>
            <a:r>
              <a:rPr lang="en-US" dirty="0" err="1" smtClean="0">
                <a:solidFill>
                  <a:srgbClr val="00B050"/>
                </a:solidFill>
              </a:rPr>
              <a:t>pyrazinamide</a:t>
            </a:r>
            <a:r>
              <a:rPr lang="en-US" dirty="0" smtClean="0">
                <a:solidFill>
                  <a:srgbClr val="00B050"/>
                </a:solidFill>
              </a:rPr>
              <a:t>, and </a:t>
            </a:r>
            <a:r>
              <a:rPr lang="en-US" dirty="0" err="1" smtClean="0">
                <a:solidFill>
                  <a:srgbClr val="00B050"/>
                </a:solidFill>
              </a:rPr>
              <a:t>ethambutol</a:t>
            </a:r>
            <a:r>
              <a:rPr lang="en-US" dirty="0" smtClean="0">
                <a:solidFill>
                  <a:srgbClr val="00B050"/>
                </a:solidFill>
              </a:rPr>
              <a:t> </a:t>
            </a:r>
            <a:r>
              <a:rPr lang="en-US" dirty="0" smtClean="0"/>
              <a:t>followed by a continuation regimen of </a:t>
            </a:r>
            <a:r>
              <a:rPr lang="en-US" dirty="0" smtClean="0">
                <a:solidFill>
                  <a:srgbClr val="00B0F0"/>
                </a:solidFill>
              </a:rPr>
              <a:t>isoniazid and </a:t>
            </a:r>
            <a:r>
              <a:rPr lang="en-US" dirty="0" err="1" smtClean="0">
                <a:solidFill>
                  <a:srgbClr val="00B0F0"/>
                </a:solidFill>
              </a:rPr>
              <a:t>rifampin</a:t>
            </a:r>
            <a:r>
              <a:rPr lang="en-US" dirty="0" smtClean="0"/>
              <a:t> for 18 more weeks as the most frequent option.</a:t>
            </a:r>
          </a:p>
          <a:p>
            <a:pPr eaLnBrk="1" hangingPunct="1">
              <a:defRPr/>
            </a:pPr>
            <a:r>
              <a:rPr lang="en-US" dirty="0" smtClean="0"/>
              <a:t>Aggressive treatment is suggested.</a:t>
            </a:r>
          </a:p>
        </p:txBody>
      </p:sp>
    </p:spTree>
    <p:extLst>
      <p:ext uri="{BB962C8B-B14F-4D97-AF65-F5344CB8AC3E}">
        <p14:creationId xmlns:p14="http://schemas.microsoft.com/office/powerpoint/2010/main" val="8677161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solidFill>
                  <a:srgbClr val="00B050"/>
                </a:solidFill>
              </a:rPr>
              <a:t>Protocol (national)</a:t>
            </a:r>
            <a:endParaRPr lang="en-ZA" b="1" dirty="0">
              <a:solidFill>
                <a:srgbClr val="00B050"/>
              </a:solidFill>
            </a:endParaRPr>
          </a:p>
        </p:txBody>
      </p:sp>
      <p:sp>
        <p:nvSpPr>
          <p:cNvPr id="3" name="Content Placeholder 2"/>
          <p:cNvSpPr>
            <a:spLocks noGrp="1"/>
          </p:cNvSpPr>
          <p:nvPr>
            <p:ph idx="1"/>
          </p:nvPr>
        </p:nvSpPr>
        <p:spPr/>
        <p:txBody>
          <a:bodyPr/>
          <a:lstStyle/>
          <a:p>
            <a:pPr>
              <a:buNone/>
            </a:pPr>
            <a:r>
              <a:rPr lang="en-ZA" dirty="0" smtClean="0"/>
              <a:t>Primo ttt 2RHZE</a:t>
            </a:r>
            <a:r>
              <a:rPr lang="en-ZA" baseline="-25000" dirty="0" smtClean="0"/>
              <a:t>7</a:t>
            </a:r>
            <a:r>
              <a:rPr lang="en-ZA" dirty="0" smtClean="0"/>
              <a:t>/4RH (every day for 6 months).</a:t>
            </a:r>
          </a:p>
          <a:p>
            <a:pPr>
              <a:buNone/>
            </a:pPr>
            <a:endParaRPr lang="en-ZA" dirty="0" smtClean="0"/>
          </a:p>
          <a:p>
            <a:pPr>
              <a:buNone/>
            </a:pPr>
            <a:r>
              <a:rPr lang="en-ZA" b="1" dirty="0" smtClean="0">
                <a:solidFill>
                  <a:srgbClr val="FFFF00"/>
                </a:solidFill>
              </a:rPr>
              <a:t>Retreatment: 2SRHE/1RHZE/5RHE</a:t>
            </a:r>
            <a:r>
              <a:rPr lang="en-ZA" dirty="0" smtClean="0"/>
              <a:t> (every day for 8 months).</a:t>
            </a:r>
            <a:endParaRPr lang="en-ZA" dirty="0"/>
          </a:p>
        </p:txBody>
      </p:sp>
    </p:spTree>
    <p:extLst>
      <p:ext uri="{BB962C8B-B14F-4D97-AF65-F5344CB8AC3E}">
        <p14:creationId xmlns:p14="http://schemas.microsoft.com/office/powerpoint/2010/main" val="36702234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71500" y="76200"/>
            <a:ext cx="8001000" cy="457200"/>
          </a:xfrm>
          <a:prstGeom prst="rect">
            <a:avLst/>
          </a:prstGeom>
          <a:noFill/>
          <a:ln w="9525">
            <a:noFill/>
            <a:miter lim="800000"/>
            <a:headEnd/>
            <a:tailEnd/>
          </a:ln>
        </p:spPr>
        <p:txBody>
          <a:bodyPr>
            <a:spAutoFit/>
          </a:bodyPr>
          <a:lstStyle/>
          <a:p>
            <a:pPr algn="ctr">
              <a:spcBef>
                <a:spcPct val="50000"/>
              </a:spcBef>
            </a:pPr>
            <a:endParaRPr lang="nl-BE" sz="2400">
              <a:latin typeface="Times New Roman" pitchFamily="18" charset="0"/>
            </a:endParaRPr>
          </a:p>
        </p:txBody>
      </p:sp>
      <p:sp>
        <p:nvSpPr>
          <p:cNvPr id="39939" name="Rectangle 3"/>
          <p:cNvSpPr>
            <a:spLocks noChangeArrowheads="1"/>
          </p:cNvSpPr>
          <p:nvPr/>
        </p:nvSpPr>
        <p:spPr bwMode="auto">
          <a:xfrm>
            <a:off x="6705600" y="671513"/>
            <a:ext cx="2438400" cy="395287"/>
          </a:xfrm>
          <a:prstGeom prst="rect">
            <a:avLst/>
          </a:prstGeom>
          <a:noFill/>
          <a:ln w="9525">
            <a:noFill/>
            <a:miter lim="800000"/>
            <a:headEnd/>
            <a:tailEnd/>
          </a:ln>
        </p:spPr>
        <p:txBody>
          <a:bodyPr/>
          <a:lstStyle/>
          <a:p>
            <a:pPr>
              <a:spcBef>
                <a:spcPct val="20000"/>
              </a:spcBef>
            </a:pPr>
            <a:r>
              <a:rPr lang="en-GB" sz="2000">
                <a:latin typeface="Tahoma" pitchFamily="34" charset="0"/>
                <a:cs typeface="Times New Roman" pitchFamily="18" charset="0"/>
              </a:rPr>
              <a:t>  </a:t>
            </a:r>
            <a:r>
              <a:rPr lang="en-GB" sz="2000">
                <a:solidFill>
                  <a:srgbClr val="FFCC00"/>
                </a:solidFill>
                <a:latin typeface="Tahoma" pitchFamily="34" charset="0"/>
                <a:cs typeface="Times New Roman" pitchFamily="18" charset="0"/>
              </a:rPr>
              <a:t>IV: Very Severe</a:t>
            </a:r>
            <a:endParaRPr lang="en-US" sz="2000">
              <a:solidFill>
                <a:srgbClr val="FFCC00"/>
              </a:solidFill>
              <a:latin typeface="Tahoma" pitchFamily="34" charset="0"/>
              <a:cs typeface="Times New Roman" pitchFamily="18" charset="0"/>
            </a:endParaRPr>
          </a:p>
        </p:txBody>
      </p:sp>
      <p:sp>
        <p:nvSpPr>
          <p:cNvPr id="39940" name="Rectangle 4"/>
          <p:cNvSpPr>
            <a:spLocks noChangeArrowheads="1"/>
          </p:cNvSpPr>
          <p:nvPr/>
        </p:nvSpPr>
        <p:spPr bwMode="auto">
          <a:xfrm>
            <a:off x="4572000" y="671513"/>
            <a:ext cx="2133600" cy="395287"/>
          </a:xfrm>
          <a:prstGeom prst="rect">
            <a:avLst/>
          </a:prstGeom>
          <a:noFill/>
          <a:ln w="9525">
            <a:noFill/>
            <a:miter lim="800000"/>
            <a:headEnd/>
            <a:tailEnd/>
          </a:ln>
        </p:spPr>
        <p:txBody>
          <a:bodyPr/>
          <a:lstStyle/>
          <a:p>
            <a:pPr>
              <a:spcBef>
                <a:spcPct val="20000"/>
              </a:spcBef>
            </a:pPr>
            <a:r>
              <a:rPr lang="en-US" sz="2000">
                <a:latin typeface="Tahoma" pitchFamily="34" charset="0"/>
              </a:rPr>
              <a:t>    </a:t>
            </a:r>
            <a:r>
              <a:rPr lang="en-US" sz="2000">
                <a:solidFill>
                  <a:srgbClr val="FFCC00"/>
                </a:solidFill>
                <a:latin typeface="Tahoma" pitchFamily="34" charset="0"/>
              </a:rPr>
              <a:t>III: Severe</a:t>
            </a:r>
          </a:p>
        </p:txBody>
      </p:sp>
      <p:sp>
        <p:nvSpPr>
          <p:cNvPr id="39941" name="Rectangle 5"/>
          <p:cNvSpPr>
            <a:spLocks noChangeArrowheads="1"/>
          </p:cNvSpPr>
          <p:nvPr/>
        </p:nvSpPr>
        <p:spPr bwMode="auto">
          <a:xfrm>
            <a:off x="2063750" y="671513"/>
            <a:ext cx="2508250" cy="395287"/>
          </a:xfrm>
          <a:prstGeom prst="rect">
            <a:avLst/>
          </a:prstGeom>
          <a:noFill/>
          <a:ln w="9525">
            <a:noFill/>
            <a:miter lim="800000"/>
            <a:headEnd/>
            <a:tailEnd/>
          </a:ln>
        </p:spPr>
        <p:txBody>
          <a:bodyPr/>
          <a:lstStyle/>
          <a:p>
            <a:pPr>
              <a:spcBef>
                <a:spcPct val="20000"/>
              </a:spcBef>
            </a:pPr>
            <a:r>
              <a:rPr lang="en-US" sz="2000">
                <a:latin typeface="Tahoma" pitchFamily="34" charset="0"/>
              </a:rPr>
              <a:t>     </a:t>
            </a:r>
            <a:r>
              <a:rPr lang="en-US" sz="2000">
                <a:solidFill>
                  <a:srgbClr val="FFCC00"/>
                </a:solidFill>
                <a:latin typeface="Tahoma" pitchFamily="34" charset="0"/>
              </a:rPr>
              <a:t>II: Moderate</a:t>
            </a:r>
          </a:p>
        </p:txBody>
      </p:sp>
      <p:sp>
        <p:nvSpPr>
          <p:cNvPr id="39942" name="Rectangle 6"/>
          <p:cNvSpPr>
            <a:spLocks noChangeArrowheads="1"/>
          </p:cNvSpPr>
          <p:nvPr/>
        </p:nvSpPr>
        <p:spPr bwMode="auto">
          <a:xfrm>
            <a:off x="28575" y="671513"/>
            <a:ext cx="2035175" cy="395287"/>
          </a:xfrm>
          <a:prstGeom prst="rect">
            <a:avLst/>
          </a:prstGeom>
          <a:noFill/>
          <a:ln w="9525">
            <a:noFill/>
            <a:miter lim="800000"/>
            <a:headEnd/>
            <a:tailEnd/>
          </a:ln>
        </p:spPr>
        <p:txBody>
          <a:bodyPr/>
          <a:lstStyle/>
          <a:p>
            <a:pPr>
              <a:spcBef>
                <a:spcPct val="20000"/>
              </a:spcBef>
            </a:pPr>
            <a:r>
              <a:rPr lang="en-GB" sz="2000">
                <a:latin typeface="Tahoma" pitchFamily="34" charset="0"/>
                <a:cs typeface="Times New Roman" pitchFamily="18" charset="0"/>
              </a:rPr>
              <a:t>       </a:t>
            </a:r>
            <a:r>
              <a:rPr lang="en-GB" sz="2000">
                <a:solidFill>
                  <a:srgbClr val="FFCC00"/>
                </a:solidFill>
                <a:latin typeface="Tahoma" pitchFamily="34" charset="0"/>
                <a:cs typeface="Times New Roman" pitchFamily="18" charset="0"/>
              </a:rPr>
              <a:t>I: Mild</a:t>
            </a:r>
            <a:endParaRPr lang="en-US" sz="2000">
              <a:solidFill>
                <a:srgbClr val="FFCC00"/>
              </a:solidFill>
              <a:latin typeface="Tahoma" pitchFamily="34" charset="0"/>
              <a:cs typeface="Times New Roman" pitchFamily="18" charset="0"/>
            </a:endParaRPr>
          </a:p>
        </p:txBody>
      </p:sp>
      <p:sp>
        <p:nvSpPr>
          <p:cNvPr id="39943" name="Line 7"/>
          <p:cNvSpPr>
            <a:spLocks noChangeShapeType="1"/>
          </p:cNvSpPr>
          <p:nvPr/>
        </p:nvSpPr>
        <p:spPr bwMode="auto">
          <a:xfrm>
            <a:off x="28575" y="671513"/>
            <a:ext cx="2035175" cy="0"/>
          </a:xfrm>
          <a:prstGeom prst="line">
            <a:avLst/>
          </a:prstGeom>
          <a:noFill/>
          <a:ln w="28575" cap="sq">
            <a:solidFill>
              <a:schemeClr val="bg1"/>
            </a:solidFill>
            <a:round/>
            <a:headEnd/>
            <a:tailEnd/>
          </a:ln>
        </p:spPr>
        <p:txBody>
          <a:bodyPr/>
          <a:lstStyle/>
          <a:p>
            <a:endParaRPr lang="en-US"/>
          </a:p>
        </p:txBody>
      </p:sp>
      <p:sp>
        <p:nvSpPr>
          <p:cNvPr id="39944" name="Line 8"/>
          <p:cNvSpPr>
            <a:spLocks noChangeShapeType="1"/>
          </p:cNvSpPr>
          <p:nvPr/>
        </p:nvSpPr>
        <p:spPr bwMode="auto">
          <a:xfrm>
            <a:off x="28575" y="1066800"/>
            <a:ext cx="9115425" cy="0"/>
          </a:xfrm>
          <a:prstGeom prst="line">
            <a:avLst/>
          </a:prstGeom>
          <a:noFill/>
          <a:ln w="12700">
            <a:solidFill>
              <a:schemeClr val="bg1"/>
            </a:solidFill>
            <a:round/>
            <a:headEnd/>
            <a:tailEnd/>
          </a:ln>
        </p:spPr>
        <p:txBody>
          <a:bodyPr/>
          <a:lstStyle/>
          <a:p>
            <a:endParaRPr lang="en-US"/>
          </a:p>
        </p:txBody>
      </p:sp>
      <p:sp>
        <p:nvSpPr>
          <p:cNvPr id="39945" name="Line 9"/>
          <p:cNvSpPr>
            <a:spLocks noChangeShapeType="1"/>
          </p:cNvSpPr>
          <p:nvPr/>
        </p:nvSpPr>
        <p:spPr bwMode="auto">
          <a:xfrm>
            <a:off x="28575" y="671513"/>
            <a:ext cx="0" cy="395287"/>
          </a:xfrm>
          <a:prstGeom prst="line">
            <a:avLst/>
          </a:prstGeom>
          <a:noFill/>
          <a:ln w="12700">
            <a:solidFill>
              <a:schemeClr val="tx1"/>
            </a:solidFill>
            <a:round/>
            <a:headEnd/>
            <a:tailEnd/>
          </a:ln>
        </p:spPr>
        <p:txBody>
          <a:bodyPr/>
          <a:lstStyle/>
          <a:p>
            <a:endParaRPr lang="en-US"/>
          </a:p>
        </p:txBody>
      </p:sp>
      <p:sp>
        <p:nvSpPr>
          <p:cNvPr id="39946" name="Line 10"/>
          <p:cNvSpPr>
            <a:spLocks noChangeShapeType="1"/>
          </p:cNvSpPr>
          <p:nvPr/>
        </p:nvSpPr>
        <p:spPr bwMode="auto">
          <a:xfrm>
            <a:off x="2209800" y="685800"/>
            <a:ext cx="0" cy="395288"/>
          </a:xfrm>
          <a:prstGeom prst="line">
            <a:avLst/>
          </a:prstGeom>
          <a:noFill/>
          <a:ln w="12700">
            <a:solidFill>
              <a:schemeClr val="bg1"/>
            </a:solidFill>
            <a:round/>
            <a:headEnd/>
            <a:tailEnd/>
          </a:ln>
        </p:spPr>
        <p:txBody>
          <a:bodyPr/>
          <a:lstStyle/>
          <a:p>
            <a:endParaRPr lang="en-US"/>
          </a:p>
        </p:txBody>
      </p:sp>
      <p:sp>
        <p:nvSpPr>
          <p:cNvPr id="39947" name="Line 11"/>
          <p:cNvSpPr>
            <a:spLocks noChangeShapeType="1"/>
          </p:cNvSpPr>
          <p:nvPr/>
        </p:nvSpPr>
        <p:spPr bwMode="auto">
          <a:xfrm>
            <a:off x="4572000" y="671513"/>
            <a:ext cx="0" cy="395287"/>
          </a:xfrm>
          <a:prstGeom prst="line">
            <a:avLst/>
          </a:prstGeom>
          <a:noFill/>
          <a:ln w="12700">
            <a:solidFill>
              <a:schemeClr val="bg1"/>
            </a:solidFill>
            <a:round/>
            <a:headEnd/>
            <a:tailEnd/>
          </a:ln>
        </p:spPr>
        <p:txBody>
          <a:bodyPr/>
          <a:lstStyle/>
          <a:p>
            <a:endParaRPr lang="en-US"/>
          </a:p>
        </p:txBody>
      </p:sp>
      <p:sp>
        <p:nvSpPr>
          <p:cNvPr id="39948" name="Line 12"/>
          <p:cNvSpPr>
            <a:spLocks noChangeShapeType="1"/>
          </p:cNvSpPr>
          <p:nvPr/>
        </p:nvSpPr>
        <p:spPr bwMode="auto">
          <a:xfrm>
            <a:off x="6705600" y="671513"/>
            <a:ext cx="0" cy="395287"/>
          </a:xfrm>
          <a:prstGeom prst="line">
            <a:avLst/>
          </a:prstGeom>
          <a:noFill/>
          <a:ln w="12700">
            <a:solidFill>
              <a:schemeClr val="bg1"/>
            </a:solidFill>
            <a:round/>
            <a:headEnd/>
            <a:tailEnd/>
          </a:ln>
        </p:spPr>
        <p:txBody>
          <a:bodyPr/>
          <a:lstStyle/>
          <a:p>
            <a:endParaRPr lang="en-US"/>
          </a:p>
        </p:txBody>
      </p:sp>
      <p:sp>
        <p:nvSpPr>
          <p:cNvPr id="39949" name="Line 13"/>
          <p:cNvSpPr>
            <a:spLocks noChangeShapeType="1"/>
          </p:cNvSpPr>
          <p:nvPr/>
        </p:nvSpPr>
        <p:spPr bwMode="auto">
          <a:xfrm>
            <a:off x="9144000" y="671513"/>
            <a:ext cx="0" cy="395287"/>
          </a:xfrm>
          <a:prstGeom prst="line">
            <a:avLst/>
          </a:prstGeom>
          <a:noFill/>
          <a:ln w="12700">
            <a:solidFill>
              <a:schemeClr val="tx1"/>
            </a:solidFill>
            <a:round/>
            <a:headEnd/>
            <a:tailEnd/>
          </a:ln>
        </p:spPr>
        <p:txBody>
          <a:bodyPr/>
          <a:lstStyle/>
          <a:p>
            <a:endParaRPr lang="en-US"/>
          </a:p>
        </p:txBody>
      </p:sp>
      <p:sp>
        <p:nvSpPr>
          <p:cNvPr id="39950" name="Line 14"/>
          <p:cNvSpPr>
            <a:spLocks noChangeShapeType="1"/>
          </p:cNvSpPr>
          <p:nvPr/>
        </p:nvSpPr>
        <p:spPr bwMode="auto">
          <a:xfrm>
            <a:off x="2063750" y="671513"/>
            <a:ext cx="2508250" cy="0"/>
          </a:xfrm>
          <a:prstGeom prst="line">
            <a:avLst/>
          </a:prstGeom>
          <a:noFill/>
          <a:ln w="28575" cap="sq">
            <a:solidFill>
              <a:schemeClr val="bg1"/>
            </a:solidFill>
            <a:round/>
            <a:headEnd/>
            <a:tailEnd/>
          </a:ln>
        </p:spPr>
        <p:txBody>
          <a:bodyPr/>
          <a:lstStyle/>
          <a:p>
            <a:endParaRPr lang="en-US"/>
          </a:p>
        </p:txBody>
      </p:sp>
      <p:sp>
        <p:nvSpPr>
          <p:cNvPr id="39951" name="Line 15"/>
          <p:cNvSpPr>
            <a:spLocks noChangeShapeType="1"/>
          </p:cNvSpPr>
          <p:nvPr/>
        </p:nvSpPr>
        <p:spPr bwMode="auto">
          <a:xfrm>
            <a:off x="4572000" y="671513"/>
            <a:ext cx="2133600" cy="0"/>
          </a:xfrm>
          <a:prstGeom prst="line">
            <a:avLst/>
          </a:prstGeom>
          <a:noFill/>
          <a:ln w="28575" cap="sq">
            <a:solidFill>
              <a:schemeClr val="bg1"/>
            </a:solidFill>
            <a:round/>
            <a:headEnd/>
            <a:tailEnd/>
          </a:ln>
        </p:spPr>
        <p:txBody>
          <a:bodyPr/>
          <a:lstStyle/>
          <a:p>
            <a:endParaRPr lang="en-US"/>
          </a:p>
        </p:txBody>
      </p:sp>
      <p:sp>
        <p:nvSpPr>
          <p:cNvPr id="39952" name="Line 16"/>
          <p:cNvSpPr>
            <a:spLocks noChangeShapeType="1"/>
          </p:cNvSpPr>
          <p:nvPr/>
        </p:nvSpPr>
        <p:spPr bwMode="auto">
          <a:xfrm>
            <a:off x="6705600" y="671513"/>
            <a:ext cx="2438400" cy="0"/>
          </a:xfrm>
          <a:prstGeom prst="line">
            <a:avLst/>
          </a:prstGeom>
          <a:noFill/>
          <a:ln w="28575" cap="sq">
            <a:solidFill>
              <a:schemeClr val="bg1"/>
            </a:solidFill>
            <a:round/>
            <a:headEnd/>
            <a:tailEnd/>
          </a:ln>
        </p:spPr>
        <p:txBody>
          <a:bodyPr/>
          <a:lstStyle/>
          <a:p>
            <a:endParaRPr lang="en-US"/>
          </a:p>
        </p:txBody>
      </p:sp>
      <p:graphicFrame>
        <p:nvGraphicFramePr>
          <p:cNvPr id="44049" name="Group 17"/>
          <p:cNvGraphicFramePr>
            <a:graphicFrameLocks noGrp="1"/>
          </p:cNvGraphicFramePr>
          <p:nvPr/>
        </p:nvGraphicFramePr>
        <p:xfrm>
          <a:off x="0" y="31750"/>
          <a:ext cx="9144000" cy="579120"/>
        </p:xfrm>
        <a:graphic>
          <a:graphicData uri="http://schemas.openxmlformats.org/drawingml/2006/table">
            <a:tbl>
              <a:tblPr/>
              <a:tblGrid>
                <a:gridCol w="9144000">
                  <a:extLst>
                    <a:ext uri="{9D8B030D-6E8A-4147-A177-3AD203B41FA5}">
                      <a16:colId xmlns:a16="http://schemas.microsoft.com/office/drawing/2014/main" val="20000"/>
                    </a:ext>
                  </a:extLst>
                </a:gridCol>
              </a:tblGrid>
              <a:tr h="5080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GB" sz="3200" b="0" i="0" u="none" strike="noStrike" cap="none" normalizeH="0" baseline="0" smtClean="0">
                          <a:ln>
                            <a:noFill/>
                          </a:ln>
                          <a:solidFill>
                            <a:srgbClr val="FFCC00"/>
                          </a:solidFill>
                          <a:effectLst/>
                          <a:latin typeface="Tahoma" pitchFamily="34" charset="0"/>
                          <a:cs typeface="Times New Roman" pitchFamily="18" charset="0"/>
                        </a:rPr>
                        <a:t>Therapy at Each Stage of COPD</a:t>
                      </a:r>
                      <a:r>
                        <a:rPr kumimoji="0" lang="en-US" sz="2400" b="1" i="0" u="none" strike="noStrike" cap="none" normalizeH="0" baseline="0" smtClean="0">
                          <a:ln>
                            <a:noFill/>
                          </a:ln>
                          <a:solidFill>
                            <a:schemeClr val="tx1"/>
                          </a:solidFill>
                          <a:effectLst/>
                          <a:latin typeface="Arial" pitchFamily="34" charset="0"/>
                        </a:rPr>
                        <a:t> </a:t>
                      </a:r>
                      <a:endParaRPr kumimoji="0" lang="en-US" sz="2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055" name="Group 23"/>
          <p:cNvGraphicFramePr>
            <a:graphicFrameLocks noGrp="1"/>
          </p:cNvGraphicFramePr>
          <p:nvPr/>
        </p:nvGraphicFramePr>
        <p:xfrm>
          <a:off x="0" y="2667000"/>
          <a:ext cx="2286000" cy="1203325"/>
        </p:xfrm>
        <a:graphic>
          <a:graphicData uri="http://schemas.openxmlformats.org/drawingml/2006/table">
            <a:tbl>
              <a:tblPr/>
              <a:tblGrid>
                <a:gridCol w="2286000">
                  <a:extLst>
                    <a:ext uri="{9D8B030D-6E8A-4147-A177-3AD203B41FA5}">
                      <a16:colId xmlns:a16="http://schemas.microsoft.com/office/drawing/2014/main" val="20000"/>
                    </a:ext>
                  </a:extLst>
                </a:gridCol>
              </a:tblGrid>
              <a:tr h="12033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tx1"/>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tx1"/>
                          </a:solidFill>
                          <a:effectLst/>
                          <a:latin typeface="Tahoma" pitchFamily="34" charset="0"/>
                          <a:cs typeface="Times New Roman" pitchFamily="18" charset="0"/>
                        </a:rPr>
                        <a:t>1</a:t>
                      </a:r>
                      <a:r>
                        <a:rPr kumimoji="0" lang="en-GB" sz="1400" b="1" i="0" u="none" strike="noStrike" cap="none" normalizeH="0" baseline="0" smtClean="0">
                          <a:ln>
                            <a:noFill/>
                          </a:ln>
                          <a:solidFill>
                            <a:schemeClr val="tx1"/>
                          </a:solidFill>
                          <a:effectLst/>
                          <a:latin typeface="Tahoma" pitchFamily="34" charset="0"/>
                          <a:cs typeface="Times New Roman" pitchFamily="18" charset="0"/>
                        </a:rPr>
                        <a:t>/FVC &lt; 70%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chemeClr val="tx1"/>
                        </a:solidFill>
                        <a:effectLst/>
                        <a:latin typeface="Tahoma"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tx1"/>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tx1"/>
                          </a:solidFill>
                          <a:effectLst/>
                          <a:latin typeface="Tahoma" pitchFamily="34" charset="0"/>
                          <a:cs typeface="Times New Roman" pitchFamily="18" charset="0"/>
                        </a:rPr>
                        <a:t>1 </a:t>
                      </a:r>
                      <a:r>
                        <a:rPr kumimoji="0" lang="en-GB" sz="1400" b="1" i="0" u="none" strike="noStrike" cap="none" normalizeH="0" baseline="0" smtClean="0">
                          <a:ln>
                            <a:noFill/>
                          </a:ln>
                          <a:solidFill>
                            <a:schemeClr val="tx1"/>
                          </a:solidFill>
                          <a:effectLst/>
                          <a:latin typeface="Tahoma" pitchFamily="34" charset="0"/>
                          <a:cs typeface="Times New Roman" pitchFamily="18" charset="0"/>
                          <a:sym typeface="Courier New" pitchFamily="49" charset="0"/>
                        </a:rPr>
                        <a:t> </a:t>
                      </a:r>
                      <a:r>
                        <a:rPr kumimoji="0" lang="en-GB" sz="1400" b="1" i="0" u="sng" strike="noStrike" cap="none" normalizeH="0" baseline="0" smtClean="0">
                          <a:ln>
                            <a:noFill/>
                          </a:ln>
                          <a:solidFill>
                            <a:schemeClr val="tx1"/>
                          </a:solidFill>
                          <a:effectLst/>
                          <a:latin typeface="Tahoma" pitchFamily="34" charset="0"/>
                          <a:cs typeface="Times New Roman" pitchFamily="18" charset="0"/>
                          <a:sym typeface="Courier New" pitchFamily="49" charset="0"/>
                        </a:rPr>
                        <a:t>&gt;</a:t>
                      </a:r>
                      <a:r>
                        <a:rPr kumimoji="0" lang="en-GB" sz="1400" b="1" i="0" u="none" strike="noStrike" cap="none" normalizeH="0" baseline="0" smtClean="0">
                          <a:ln>
                            <a:noFill/>
                          </a:ln>
                          <a:solidFill>
                            <a:schemeClr val="tx1"/>
                          </a:solidFill>
                          <a:effectLst/>
                          <a:latin typeface="Tahoma" pitchFamily="34" charset="0"/>
                          <a:cs typeface="Times New Roman" pitchFamily="18" charset="0"/>
                        </a:rPr>
                        <a:t> 80% predicted</a:t>
                      </a:r>
                      <a:endParaRPr kumimoji="0" lang="en-US" sz="14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4061" name="Group 29"/>
          <p:cNvGraphicFramePr>
            <a:graphicFrameLocks noGrp="1"/>
          </p:cNvGraphicFramePr>
          <p:nvPr/>
        </p:nvGraphicFramePr>
        <p:xfrm>
          <a:off x="2286000" y="2057400"/>
          <a:ext cx="2286000" cy="1600200"/>
        </p:xfrm>
        <a:graphic>
          <a:graphicData uri="http://schemas.openxmlformats.org/drawingml/2006/table">
            <a:tbl>
              <a:tblPr/>
              <a:tblGrid>
                <a:gridCol w="2286000">
                  <a:extLst>
                    <a:ext uri="{9D8B030D-6E8A-4147-A177-3AD203B41FA5}">
                      <a16:colId xmlns:a16="http://schemas.microsoft.com/office/drawing/2014/main" val="20000"/>
                    </a:ext>
                  </a:extLst>
                </a:gridCol>
              </a:tblGrid>
              <a:tr h="1600200">
                <a:tc>
                  <a:txBody>
                    <a:bodyPr/>
                    <a:lstStyle/>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Char char="•"/>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a:t>
                      </a:r>
                      <a:r>
                        <a:rPr kumimoji="0" lang="en-GB" sz="1400" b="1" i="0" u="none" strike="noStrike" cap="none" normalizeH="0" baseline="0" smtClean="0">
                          <a:ln>
                            <a:noFill/>
                          </a:ln>
                          <a:solidFill>
                            <a:schemeClr val="bg2"/>
                          </a:solidFill>
                          <a:effectLst/>
                          <a:latin typeface="Tahoma" pitchFamily="34" charset="0"/>
                          <a:cs typeface="Times New Roman" pitchFamily="18" charset="0"/>
                        </a:rPr>
                        <a:t>/FVC &lt; 70%</a:t>
                      </a: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endParaRPr kumimoji="0" lang="en-GB" sz="1400" b="1" i="0" u="none" strike="noStrike" cap="none" normalizeH="0" baseline="0" smtClean="0">
                        <a:ln>
                          <a:noFill/>
                        </a:ln>
                        <a:solidFill>
                          <a:schemeClr val="bg2"/>
                        </a:solidFill>
                        <a:effectLst/>
                        <a:latin typeface="Tahoma"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50% </a:t>
                      </a:r>
                      <a:r>
                        <a:rPr kumimoji="0" lang="en-GB" sz="1400" b="1" i="0" u="sng" strike="noStrike" cap="none" normalizeH="0" baseline="0" smtClean="0">
                          <a:ln>
                            <a:noFill/>
                          </a:ln>
                          <a:solidFill>
                            <a:schemeClr val="bg2"/>
                          </a:solidFill>
                          <a:effectLst/>
                          <a:latin typeface="Tahoma" pitchFamily="34" charset="0"/>
                          <a:cs typeface="Times New Roman" pitchFamily="18" charset="0"/>
                        </a:rPr>
                        <a:t>&lt;</a:t>
                      </a:r>
                      <a:r>
                        <a:rPr kumimoji="0" lang="en-GB" sz="1400" b="1" i="0" u="none" strike="noStrike" cap="none" normalizeH="0" baseline="0" smtClean="0">
                          <a:ln>
                            <a:noFill/>
                          </a:ln>
                          <a:solidFill>
                            <a:schemeClr val="bg2"/>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80%</a:t>
                      </a:r>
                    </a:p>
                    <a:p>
                      <a:pPr marL="173038" marR="0" lvl="0" indent="-173038"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    predicted</a:t>
                      </a:r>
                      <a:endParaRPr kumimoji="0" lang="en-US" sz="1400" b="1" i="0" u="none" strike="noStrike" cap="none" normalizeH="0" baseline="0" smtClean="0">
                        <a:ln>
                          <a:noFill/>
                        </a:ln>
                        <a:solidFill>
                          <a:schemeClr val="bg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44067" name="Group 35"/>
          <p:cNvGraphicFramePr>
            <a:graphicFrameLocks noGrp="1"/>
          </p:cNvGraphicFramePr>
          <p:nvPr/>
        </p:nvGraphicFramePr>
        <p:xfrm>
          <a:off x="4572000" y="1828800"/>
          <a:ext cx="2133600" cy="1828800"/>
        </p:xfrm>
        <a:graphic>
          <a:graphicData uri="http://schemas.openxmlformats.org/drawingml/2006/table">
            <a:tbl>
              <a:tblPr/>
              <a:tblGrid>
                <a:gridCol w="2133600">
                  <a:extLst>
                    <a:ext uri="{9D8B030D-6E8A-4147-A177-3AD203B41FA5}">
                      <a16:colId xmlns:a16="http://schemas.microsoft.com/office/drawing/2014/main" val="20000"/>
                    </a:ext>
                  </a:extLst>
                </a:gridCol>
              </a:tblGrid>
              <a:tr h="1828800">
                <a:tc>
                  <a:txBody>
                    <a:bodyPr/>
                    <a:lstStyle/>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a:t>
                      </a:r>
                      <a:r>
                        <a:rPr kumimoji="0" lang="en-GB" sz="1400" b="1" i="0" u="none" strike="noStrike" cap="none" normalizeH="0" baseline="0" smtClean="0">
                          <a:ln>
                            <a:noFill/>
                          </a:ln>
                          <a:solidFill>
                            <a:schemeClr val="bg2"/>
                          </a:solidFill>
                          <a:effectLst/>
                          <a:latin typeface="Tahoma" pitchFamily="34" charset="0"/>
                          <a:cs typeface="Times New Roman" pitchFamily="18" charset="0"/>
                        </a:rPr>
                        <a:t>/FVC &lt; 70%</a:t>
                      </a: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endParaRPr kumimoji="0" lang="en-GB" sz="1400" b="1" i="0" u="none" strike="noStrike" cap="none" normalizeH="0" baseline="0" smtClean="0">
                        <a:ln>
                          <a:noFill/>
                        </a:ln>
                        <a:solidFill>
                          <a:schemeClr val="bg2"/>
                        </a:solidFill>
                        <a:effectLst/>
                        <a:latin typeface="Tahoma"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30% </a:t>
                      </a:r>
                      <a:r>
                        <a:rPr kumimoji="0" lang="en-GB" sz="1400" b="1" i="0" u="sng" strike="noStrike" cap="none" normalizeH="0" baseline="0" smtClean="0">
                          <a:ln>
                            <a:noFill/>
                          </a:ln>
                          <a:solidFill>
                            <a:schemeClr val="bg2"/>
                          </a:solidFill>
                          <a:effectLst/>
                          <a:latin typeface="Tahoma" pitchFamily="34" charset="0"/>
                          <a:cs typeface="Times New Roman" pitchFamily="18" charset="0"/>
                        </a:rPr>
                        <a:t>&lt;</a:t>
                      </a:r>
                      <a:r>
                        <a:rPr kumimoji="0" lang="en-GB" sz="1400" b="1" i="0" u="none" strike="noStrike" cap="none" normalizeH="0" baseline="0" smtClean="0">
                          <a:ln>
                            <a:noFill/>
                          </a:ln>
                          <a:solidFill>
                            <a:schemeClr val="bg2"/>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50% predicted</a:t>
                      </a:r>
                      <a:endParaRPr kumimoji="0" lang="en-US" sz="1400" b="1" i="0" u="none" strike="noStrike" cap="none" normalizeH="0" baseline="0" smtClean="0">
                        <a:ln>
                          <a:noFill/>
                        </a:ln>
                        <a:solidFill>
                          <a:schemeClr val="bg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44073" name="Group 41"/>
          <p:cNvGraphicFramePr>
            <a:graphicFrameLocks noGrp="1"/>
          </p:cNvGraphicFramePr>
          <p:nvPr/>
        </p:nvGraphicFramePr>
        <p:xfrm>
          <a:off x="6705600" y="1295400"/>
          <a:ext cx="2286000" cy="2514600"/>
        </p:xfrm>
        <a:graphic>
          <a:graphicData uri="http://schemas.openxmlformats.org/drawingml/2006/table">
            <a:tbl>
              <a:tblPr/>
              <a:tblGrid>
                <a:gridCol w="2286000">
                  <a:extLst>
                    <a:ext uri="{9D8B030D-6E8A-4147-A177-3AD203B41FA5}">
                      <a16:colId xmlns:a16="http://schemas.microsoft.com/office/drawing/2014/main" val="20000"/>
                    </a:ext>
                  </a:extLst>
                </a:gridCol>
              </a:tblGrid>
              <a:tr h="2514600">
                <a:tc>
                  <a:txBody>
                    <a:bodyPr/>
                    <a:lstStyle/>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Char char="•"/>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a:t>
                      </a:r>
                      <a:r>
                        <a:rPr kumimoji="0" lang="en-GB" sz="1400" b="1" i="0" u="none" strike="noStrike" cap="none" normalizeH="0" baseline="0" smtClean="0">
                          <a:ln>
                            <a:noFill/>
                          </a:ln>
                          <a:solidFill>
                            <a:schemeClr val="bg2"/>
                          </a:solidFill>
                          <a:effectLst/>
                          <a:latin typeface="Tahoma" pitchFamily="34" charset="0"/>
                          <a:cs typeface="Times New Roman" pitchFamily="18" charset="0"/>
                        </a:rPr>
                        <a:t>/FVC &lt; 70% </a:t>
                      </a: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chemeClr val="bg2"/>
                        </a:solidFill>
                        <a:effectLst/>
                        <a:latin typeface="Tahoma" pitchFamily="34" charset="0"/>
                        <a:cs typeface="Times New Roman" pitchFamily="18" charset="0"/>
                      </a:endParaRPr>
                    </a:p>
                    <a:p>
                      <a:pPr marL="173038" marR="0" lvl="0" indent="-1730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30% predicted</a:t>
                      </a:r>
                    </a:p>
                    <a:p>
                      <a:pPr marL="173038" marR="0" lvl="0" indent="-173038" algn="l" defTabSz="914400" rtl="0" eaLnBrk="0" fontAlgn="base" latinLnBrk="0" hangingPunct="0">
                        <a:lnSpc>
                          <a:spcPct val="100000"/>
                        </a:lnSpc>
                        <a:spcBef>
                          <a:spcPct val="0"/>
                        </a:spcBef>
                        <a:spcAft>
                          <a:spcPct val="0"/>
                        </a:spcAft>
                        <a:buClrTx/>
                        <a:buSzTx/>
                        <a:buFontTx/>
                        <a:buNone/>
                        <a:tabLst/>
                      </a:pPr>
                      <a:r>
                        <a:rPr kumimoji="0" lang="en-GB" sz="1400" b="1" i="1" u="none" strike="noStrike" cap="none" normalizeH="0" baseline="0" smtClean="0">
                          <a:ln>
                            <a:noFill/>
                          </a:ln>
                          <a:solidFill>
                            <a:schemeClr val="bg2"/>
                          </a:solidFill>
                          <a:effectLst/>
                          <a:latin typeface="Tahoma" pitchFamily="34" charset="0"/>
                          <a:cs typeface="Times New Roman" pitchFamily="18" charset="0"/>
                        </a:rPr>
                        <a:t>or</a:t>
                      </a:r>
                      <a:r>
                        <a:rPr kumimoji="0" lang="en-GB" sz="1400" b="1" i="0" u="none" strike="noStrike" cap="none" normalizeH="0" baseline="0" smtClean="0">
                          <a:ln>
                            <a:noFill/>
                          </a:ln>
                          <a:solidFill>
                            <a:schemeClr val="bg2"/>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50% predicted plus chronic respiratory failure</a:t>
                      </a:r>
                      <a:endParaRPr kumimoji="0" lang="en-US" sz="1400" b="1" i="0" u="none" strike="noStrike" cap="none" normalizeH="0" baseline="0" smtClean="0">
                        <a:ln>
                          <a:noFill/>
                        </a:ln>
                        <a:solidFill>
                          <a:schemeClr val="bg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sp>
        <p:nvSpPr>
          <p:cNvPr id="39983" name="Rectangle 47"/>
          <p:cNvSpPr>
            <a:spLocks noChangeArrowheads="1"/>
          </p:cNvSpPr>
          <p:nvPr/>
        </p:nvSpPr>
        <p:spPr bwMode="auto">
          <a:xfrm>
            <a:off x="2286000" y="4343400"/>
            <a:ext cx="6705600" cy="641350"/>
          </a:xfrm>
          <a:prstGeom prst="rect">
            <a:avLst/>
          </a:prstGeom>
          <a:solidFill>
            <a:srgbClr val="333333"/>
          </a:solidFill>
          <a:ln w="9525">
            <a:noFill/>
            <a:miter lim="800000"/>
            <a:headEnd/>
            <a:tailEnd/>
          </a:ln>
        </p:spPr>
        <p:txBody>
          <a:bodyPr>
            <a:spAutoFit/>
          </a:bodyPr>
          <a:lstStyle/>
          <a:p>
            <a:r>
              <a:rPr lang="en-GB" b="1" i="1">
                <a:solidFill>
                  <a:srgbClr val="FF9900"/>
                </a:solidFill>
                <a:latin typeface="Tahoma" pitchFamily="34" charset="0"/>
              </a:rPr>
              <a:t>Add</a:t>
            </a:r>
            <a:r>
              <a:rPr lang="en-GB">
                <a:solidFill>
                  <a:srgbClr val="FF9900"/>
                </a:solidFill>
                <a:latin typeface="Tahoma" pitchFamily="34" charset="0"/>
              </a:rPr>
              <a:t> </a:t>
            </a:r>
            <a:r>
              <a:rPr lang="en-GB">
                <a:latin typeface="Tahoma" pitchFamily="34" charset="0"/>
              </a:rPr>
              <a:t>regular treatment with one or more long-acting bronchodilators (when needed);  </a:t>
            </a:r>
            <a:r>
              <a:rPr lang="en-GB" b="1" i="1">
                <a:latin typeface="Tahoma" pitchFamily="34" charset="0"/>
              </a:rPr>
              <a:t>Add</a:t>
            </a:r>
            <a:r>
              <a:rPr lang="en-GB">
                <a:latin typeface="Tahoma" pitchFamily="34" charset="0"/>
              </a:rPr>
              <a:t> rehabilitation</a:t>
            </a:r>
            <a:endParaRPr lang="en-US">
              <a:latin typeface="Tahoma" pitchFamily="34" charset="0"/>
            </a:endParaRPr>
          </a:p>
        </p:txBody>
      </p:sp>
      <p:sp>
        <p:nvSpPr>
          <p:cNvPr id="39984" name="Rectangle 48"/>
          <p:cNvSpPr>
            <a:spLocks noChangeArrowheads="1"/>
          </p:cNvSpPr>
          <p:nvPr/>
        </p:nvSpPr>
        <p:spPr bwMode="auto">
          <a:xfrm>
            <a:off x="4648200" y="4953000"/>
            <a:ext cx="4343400" cy="533400"/>
          </a:xfrm>
          <a:prstGeom prst="rect">
            <a:avLst/>
          </a:prstGeom>
          <a:solidFill>
            <a:srgbClr val="808080"/>
          </a:solidFill>
          <a:ln w="9525">
            <a:noFill/>
            <a:miter lim="800000"/>
            <a:headEnd/>
            <a:tailEnd/>
          </a:ln>
        </p:spPr>
        <p:txBody>
          <a:bodyPr>
            <a:spAutoFit/>
          </a:bodyPr>
          <a:lstStyle/>
          <a:p>
            <a:pPr>
              <a:lnSpc>
                <a:spcPct val="80000"/>
              </a:lnSpc>
              <a:buClr>
                <a:srgbClr val="FFCC00"/>
              </a:buClr>
              <a:buSzPct val="150000"/>
              <a:buFont typeface="Agfa Rotis Semisans"/>
              <a:buNone/>
            </a:pPr>
            <a:r>
              <a:rPr lang="en-GB" b="1" i="1">
                <a:solidFill>
                  <a:srgbClr val="FF9900"/>
                </a:solidFill>
                <a:latin typeface="Tahoma" pitchFamily="34" charset="0"/>
              </a:rPr>
              <a:t>Add</a:t>
            </a:r>
            <a:r>
              <a:rPr lang="en-GB">
                <a:solidFill>
                  <a:srgbClr val="FF9900"/>
                </a:solidFill>
                <a:latin typeface="Tahoma" pitchFamily="34" charset="0"/>
              </a:rPr>
              <a:t> </a:t>
            </a:r>
            <a:r>
              <a:rPr lang="en-GB">
                <a:solidFill>
                  <a:schemeClr val="bg1"/>
                </a:solidFill>
                <a:latin typeface="Tahoma" pitchFamily="34" charset="0"/>
              </a:rPr>
              <a:t>inhaled glucocorticosteroids if repeated exacerbations</a:t>
            </a:r>
            <a:r>
              <a:rPr lang="en-US"/>
              <a:t> </a:t>
            </a:r>
          </a:p>
        </p:txBody>
      </p:sp>
      <p:grpSp>
        <p:nvGrpSpPr>
          <p:cNvPr id="39985" name="Group 49"/>
          <p:cNvGrpSpPr>
            <a:grpSpLocks/>
          </p:cNvGrpSpPr>
          <p:nvPr/>
        </p:nvGrpSpPr>
        <p:grpSpPr bwMode="auto">
          <a:xfrm>
            <a:off x="0" y="3657600"/>
            <a:ext cx="8991600" cy="700088"/>
            <a:chOff x="144" y="2304"/>
            <a:chExt cx="5520" cy="441"/>
          </a:xfrm>
        </p:grpSpPr>
        <p:sp>
          <p:nvSpPr>
            <p:cNvPr id="39988" name="Rectangle 50"/>
            <p:cNvSpPr>
              <a:spLocks noChangeArrowheads="1"/>
            </p:cNvSpPr>
            <p:nvPr/>
          </p:nvSpPr>
          <p:spPr bwMode="auto">
            <a:xfrm>
              <a:off x="144" y="2304"/>
              <a:ext cx="5520" cy="441"/>
            </a:xfrm>
            <a:prstGeom prst="rect">
              <a:avLst/>
            </a:prstGeom>
            <a:solidFill>
              <a:schemeClr val="tx1"/>
            </a:solidFill>
            <a:ln w="9525">
              <a:noFill/>
              <a:miter lim="800000"/>
              <a:headEnd/>
              <a:tailEnd/>
            </a:ln>
          </p:spPr>
          <p:txBody>
            <a:bodyPr>
              <a:spAutoFit/>
            </a:bodyPr>
            <a:lstStyle/>
            <a:p>
              <a:pPr>
                <a:spcBef>
                  <a:spcPct val="20000"/>
                </a:spcBef>
                <a:buClr>
                  <a:srgbClr val="FFCC00"/>
                </a:buClr>
                <a:buSzPct val="150000"/>
                <a:buFont typeface="Agfa Rotis Semisans"/>
                <a:buNone/>
              </a:pPr>
              <a:r>
                <a:rPr lang="en-GB">
                  <a:solidFill>
                    <a:srgbClr val="66FF33"/>
                  </a:solidFill>
                  <a:latin typeface="Tahoma" pitchFamily="34" charset="0"/>
                </a:rPr>
                <a:t>Active reduction of risk factor(s); influenza vaccination</a:t>
              </a:r>
            </a:p>
            <a:p>
              <a:pPr>
                <a:spcBef>
                  <a:spcPct val="20000"/>
                </a:spcBef>
                <a:buClr>
                  <a:srgbClr val="FFCC00"/>
                </a:buClr>
                <a:buSzPct val="150000"/>
                <a:buFont typeface="Agfa Rotis Semisans"/>
                <a:buNone/>
              </a:pPr>
              <a:r>
                <a:rPr lang="en-GB" b="1" i="1">
                  <a:solidFill>
                    <a:srgbClr val="FF9900"/>
                  </a:solidFill>
                  <a:latin typeface="Tahoma" pitchFamily="34" charset="0"/>
                </a:rPr>
                <a:t>Add</a:t>
              </a:r>
              <a:r>
                <a:rPr lang="en-GB" b="1">
                  <a:solidFill>
                    <a:srgbClr val="FF9900"/>
                  </a:solidFill>
                  <a:latin typeface="Tahoma" pitchFamily="34" charset="0"/>
                </a:rPr>
                <a:t> </a:t>
              </a:r>
              <a:r>
                <a:rPr lang="en-GB">
                  <a:solidFill>
                    <a:schemeClr val="bg1"/>
                  </a:solidFill>
                  <a:latin typeface="Tahoma" pitchFamily="34" charset="0"/>
                </a:rPr>
                <a:t>short-acting bronchodilator (when needed)</a:t>
              </a:r>
              <a:endParaRPr lang="en-US">
                <a:solidFill>
                  <a:schemeClr val="bg1"/>
                </a:solidFill>
                <a:latin typeface="Tahoma" pitchFamily="34" charset="0"/>
              </a:endParaRPr>
            </a:p>
          </p:txBody>
        </p:sp>
        <p:sp>
          <p:nvSpPr>
            <p:cNvPr id="39989" name="Line 51"/>
            <p:cNvSpPr>
              <a:spLocks noChangeShapeType="1"/>
            </p:cNvSpPr>
            <p:nvPr/>
          </p:nvSpPr>
          <p:spPr bwMode="auto">
            <a:xfrm>
              <a:off x="3744" y="2448"/>
              <a:ext cx="1872" cy="0"/>
            </a:xfrm>
            <a:prstGeom prst="line">
              <a:avLst/>
            </a:prstGeom>
            <a:noFill/>
            <a:ln w="9525">
              <a:solidFill>
                <a:schemeClr val="bg1"/>
              </a:solidFill>
              <a:round/>
              <a:headEnd/>
              <a:tailEnd type="triangle" w="med" len="med"/>
            </a:ln>
          </p:spPr>
          <p:txBody>
            <a:bodyPr/>
            <a:lstStyle/>
            <a:p>
              <a:endParaRPr lang="en-US"/>
            </a:p>
          </p:txBody>
        </p:sp>
        <p:sp>
          <p:nvSpPr>
            <p:cNvPr id="39990" name="Line 52"/>
            <p:cNvSpPr>
              <a:spLocks noChangeShapeType="1"/>
            </p:cNvSpPr>
            <p:nvPr/>
          </p:nvSpPr>
          <p:spPr bwMode="auto">
            <a:xfrm>
              <a:off x="3744" y="2640"/>
              <a:ext cx="1872" cy="0"/>
            </a:xfrm>
            <a:prstGeom prst="line">
              <a:avLst/>
            </a:prstGeom>
            <a:noFill/>
            <a:ln w="9525">
              <a:solidFill>
                <a:schemeClr val="bg1"/>
              </a:solidFill>
              <a:round/>
              <a:headEnd/>
              <a:tailEnd type="triangle" w="med" len="med"/>
            </a:ln>
          </p:spPr>
          <p:txBody>
            <a:bodyPr/>
            <a:lstStyle/>
            <a:p>
              <a:endParaRPr lang="en-US"/>
            </a:p>
          </p:txBody>
        </p:sp>
      </p:grpSp>
      <p:sp>
        <p:nvSpPr>
          <p:cNvPr id="39986" name="Rectangle 53"/>
          <p:cNvSpPr>
            <a:spLocks noChangeArrowheads="1"/>
          </p:cNvSpPr>
          <p:nvPr/>
        </p:nvSpPr>
        <p:spPr bwMode="auto">
          <a:xfrm>
            <a:off x="6781800" y="5486400"/>
            <a:ext cx="2209800" cy="1314450"/>
          </a:xfrm>
          <a:prstGeom prst="rect">
            <a:avLst/>
          </a:prstGeom>
          <a:solidFill>
            <a:srgbClr val="EAEAEA"/>
          </a:solidFill>
          <a:ln w="9525">
            <a:noFill/>
            <a:miter lim="800000"/>
            <a:headEnd/>
            <a:tailEnd/>
          </a:ln>
        </p:spPr>
        <p:txBody>
          <a:bodyPr>
            <a:spAutoFit/>
          </a:bodyPr>
          <a:lstStyle/>
          <a:p>
            <a:r>
              <a:rPr lang="en-GB" sz="1600" b="1" i="1">
                <a:solidFill>
                  <a:srgbClr val="FF9900"/>
                </a:solidFill>
                <a:latin typeface="Tahoma" pitchFamily="34" charset="0"/>
              </a:rPr>
              <a:t>Add</a:t>
            </a:r>
            <a:r>
              <a:rPr lang="en-GB" sz="1600" b="1">
                <a:solidFill>
                  <a:srgbClr val="333333"/>
                </a:solidFill>
                <a:latin typeface="Tahoma" pitchFamily="34" charset="0"/>
              </a:rPr>
              <a:t> </a:t>
            </a:r>
            <a:r>
              <a:rPr lang="en-GB" sz="1600">
                <a:solidFill>
                  <a:srgbClr val="333333"/>
                </a:solidFill>
                <a:latin typeface="Tahoma" pitchFamily="34" charset="0"/>
              </a:rPr>
              <a:t>long term oxygen</a:t>
            </a:r>
            <a:r>
              <a:rPr lang="en-GB" sz="1600" b="1" i="1">
                <a:solidFill>
                  <a:srgbClr val="333333"/>
                </a:solidFill>
                <a:latin typeface="Tahoma" pitchFamily="34" charset="0"/>
              </a:rPr>
              <a:t> </a:t>
            </a:r>
            <a:r>
              <a:rPr lang="en-GB" sz="1600">
                <a:solidFill>
                  <a:srgbClr val="333333"/>
                </a:solidFill>
                <a:latin typeface="Tahoma" pitchFamily="34" charset="0"/>
              </a:rPr>
              <a:t>if chronic  respiratory failure.  </a:t>
            </a:r>
            <a:r>
              <a:rPr lang="en-GB" sz="1600" b="1" i="1">
                <a:solidFill>
                  <a:srgbClr val="FF9900"/>
                </a:solidFill>
                <a:latin typeface="Tahoma" pitchFamily="34" charset="0"/>
              </a:rPr>
              <a:t>Consider</a:t>
            </a:r>
            <a:r>
              <a:rPr lang="en-GB" sz="1600" b="1">
                <a:solidFill>
                  <a:srgbClr val="333333"/>
                </a:solidFill>
                <a:latin typeface="Tahoma" pitchFamily="34" charset="0"/>
              </a:rPr>
              <a:t> </a:t>
            </a:r>
            <a:r>
              <a:rPr lang="en-GB" sz="1600">
                <a:solidFill>
                  <a:srgbClr val="333333"/>
                </a:solidFill>
                <a:latin typeface="Tahoma" pitchFamily="34" charset="0"/>
              </a:rPr>
              <a:t>surgical treatments</a:t>
            </a:r>
            <a:r>
              <a:rPr lang="en-US">
                <a:solidFill>
                  <a:srgbClr val="333333"/>
                </a:solidFill>
              </a:rPr>
              <a:t> </a:t>
            </a:r>
          </a:p>
        </p:txBody>
      </p:sp>
      <p:pic>
        <p:nvPicPr>
          <p:cNvPr id="39987" name="Picture 54" descr="GOLD2-vk"/>
          <p:cNvPicPr>
            <a:picLocks noChangeAspect="1" noChangeArrowheads="1"/>
          </p:cNvPicPr>
          <p:nvPr/>
        </p:nvPicPr>
        <p:blipFill>
          <a:blip r:embed="rId3"/>
          <a:srcRect/>
          <a:stretch>
            <a:fillRect/>
          </a:stretch>
        </p:blipFill>
        <p:spPr bwMode="auto">
          <a:xfrm>
            <a:off x="146050" y="0"/>
            <a:ext cx="596900" cy="669925"/>
          </a:xfrm>
          <a:prstGeom prst="rect">
            <a:avLst/>
          </a:prstGeom>
          <a:noFill/>
          <a:ln w="9525">
            <a:noFill/>
            <a:miter lim="800000"/>
            <a:headEnd/>
            <a:tailEnd/>
          </a:ln>
        </p:spPr>
      </p:pic>
    </p:spTree>
    <p:extLst>
      <p:ext uri="{BB962C8B-B14F-4D97-AF65-F5344CB8AC3E}">
        <p14:creationId xmlns:p14="http://schemas.microsoft.com/office/powerpoint/2010/main" val="264963119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FR" smtClean="0"/>
              <a:t>diagnosis</a:t>
            </a:r>
            <a:endParaRPr lang="en-US" smtClean="0"/>
          </a:p>
        </p:txBody>
      </p:sp>
      <p:sp>
        <p:nvSpPr>
          <p:cNvPr id="13315" name="Rectangle 3"/>
          <p:cNvSpPr>
            <a:spLocks noGrp="1" noChangeArrowheads="1"/>
          </p:cNvSpPr>
          <p:nvPr>
            <p:ph type="body" idx="1"/>
          </p:nvPr>
        </p:nvSpPr>
        <p:spPr/>
        <p:txBody>
          <a:bodyPr/>
          <a:lstStyle/>
          <a:p>
            <a:r>
              <a:rPr lang="fr-FR" smtClean="0"/>
              <a:t>Clinical</a:t>
            </a:r>
          </a:p>
          <a:p>
            <a:r>
              <a:rPr lang="fr-FR" smtClean="0"/>
              <a:t>Sputum culture if coloured</a:t>
            </a:r>
            <a:endParaRPr lang="en-US" smtClean="0"/>
          </a:p>
        </p:txBody>
      </p:sp>
    </p:spTree>
    <p:extLst>
      <p:ext uri="{BB962C8B-B14F-4D97-AF65-F5344CB8AC3E}">
        <p14:creationId xmlns:p14="http://schemas.microsoft.com/office/powerpoint/2010/main" val="249178304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fontScale="90000"/>
          </a:bodyPr>
          <a:lstStyle/>
          <a:p>
            <a:pPr indent="0" eaLnBrk="1" fontAlgn="auto" hangingPunct="1">
              <a:spcAft>
                <a:spcPts val="0"/>
              </a:spcAft>
              <a:defRPr/>
            </a:pPr>
            <a:r>
              <a:rPr lang="fr-BE" b="1" smtClean="0">
                <a:solidFill>
                  <a:schemeClr val="tx2">
                    <a:tint val="100000"/>
                    <a:shade val="90000"/>
                    <a:satMod val="250000"/>
                    <a:alpha val="100000"/>
                  </a:schemeClr>
                </a:solidFill>
              </a:rPr>
              <a:t>Chronic obstructive Pulmonary Disease</a:t>
            </a:r>
            <a:br>
              <a:rPr lang="fr-BE" b="1" smtClean="0">
                <a:solidFill>
                  <a:schemeClr val="tx2">
                    <a:tint val="100000"/>
                    <a:shade val="90000"/>
                    <a:satMod val="250000"/>
                    <a:alpha val="100000"/>
                  </a:schemeClr>
                </a:solidFill>
              </a:rPr>
            </a:br>
            <a:r>
              <a:rPr lang="fr-BE" b="1" smtClean="0">
                <a:solidFill>
                  <a:schemeClr val="tx2">
                    <a:tint val="100000"/>
                    <a:shade val="90000"/>
                    <a:satMod val="250000"/>
                    <a:alpha val="100000"/>
                  </a:schemeClr>
                </a:solidFill>
              </a:rPr>
              <a:t>COPD</a:t>
            </a:r>
            <a:endParaRPr lang="en-GB" b="1" smtClean="0">
              <a:solidFill>
                <a:schemeClr val="tx2">
                  <a:tint val="100000"/>
                  <a:shade val="90000"/>
                  <a:satMod val="250000"/>
                  <a:alpha val="100000"/>
                </a:schemeClr>
              </a:solidFill>
            </a:endParaRPr>
          </a:p>
        </p:txBody>
      </p:sp>
      <p:sp>
        <p:nvSpPr>
          <p:cNvPr id="10243" name="Rectangle 3"/>
          <p:cNvSpPr>
            <a:spLocks noGrp="1" noChangeArrowheads="1"/>
          </p:cNvSpPr>
          <p:nvPr>
            <p:ph type="subTitle" idx="1"/>
          </p:nvPr>
        </p:nvSpPr>
        <p:spPr>
          <a:xfrm>
            <a:off x="2133600" y="2819400"/>
            <a:ext cx="6559550" cy="1752600"/>
          </a:xfrm>
        </p:spPr>
        <p:txBody>
          <a:bodyPr/>
          <a:lstStyle/>
          <a:p>
            <a:pPr eaLnBrk="1" hangingPunct="1">
              <a:spcBef>
                <a:spcPct val="0"/>
              </a:spcBef>
            </a:pPr>
            <a:endParaRPr lang="fr-BE" smtClean="0"/>
          </a:p>
          <a:p>
            <a:pPr eaLnBrk="1" hangingPunct="1">
              <a:spcBef>
                <a:spcPct val="0"/>
              </a:spcBef>
            </a:pPr>
            <a:endParaRPr lang="en-GB" smtClean="0"/>
          </a:p>
        </p:txBody>
      </p:sp>
    </p:spTree>
    <p:extLst>
      <p:ext uri="{BB962C8B-B14F-4D97-AF65-F5344CB8AC3E}">
        <p14:creationId xmlns:p14="http://schemas.microsoft.com/office/powerpoint/2010/main" val="99338573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fr-BE" sz="4000" smtClean="0">
                <a:solidFill>
                  <a:schemeClr val="tx2">
                    <a:tint val="100000"/>
                    <a:shade val="90000"/>
                    <a:satMod val="250000"/>
                    <a:alpha val="100000"/>
                  </a:schemeClr>
                </a:solidFill>
              </a:rPr>
              <a:t/>
            </a:r>
            <a:br>
              <a:rPr lang="fr-BE" sz="4000" smtClean="0">
                <a:solidFill>
                  <a:schemeClr val="tx2">
                    <a:tint val="100000"/>
                    <a:shade val="90000"/>
                    <a:satMod val="250000"/>
                    <a:alpha val="100000"/>
                  </a:schemeClr>
                </a:solidFill>
              </a:rPr>
            </a:br>
            <a:endParaRPr lang="en-GB" sz="4000" smtClean="0">
              <a:solidFill>
                <a:schemeClr val="tx2">
                  <a:tint val="100000"/>
                  <a:shade val="90000"/>
                  <a:satMod val="250000"/>
                  <a:alpha val="100000"/>
                </a:schemeClr>
              </a:solidFill>
            </a:endParaRPr>
          </a:p>
        </p:txBody>
      </p:sp>
      <p:sp>
        <p:nvSpPr>
          <p:cNvPr id="11267" name="Rectangle 3"/>
          <p:cNvSpPr>
            <a:spLocks noGrp="1" noChangeArrowheads="1"/>
          </p:cNvSpPr>
          <p:nvPr>
            <p:ph idx="1"/>
          </p:nvPr>
        </p:nvSpPr>
        <p:spPr>
          <a:xfrm>
            <a:off x="457200" y="765175"/>
            <a:ext cx="8229600" cy="5688013"/>
          </a:xfrm>
        </p:spPr>
        <p:txBody>
          <a:bodyPr/>
          <a:lstStyle/>
          <a:p>
            <a:pPr eaLnBrk="1" hangingPunct="1">
              <a:lnSpc>
                <a:spcPct val="90000"/>
              </a:lnSpc>
            </a:pPr>
            <a:r>
              <a:rPr lang="en-US" sz="2800" b="1" smtClean="0"/>
              <a:t>Cigarette smoking is the primary Cause of COPD.</a:t>
            </a:r>
          </a:p>
          <a:p>
            <a:pPr eaLnBrk="1" hangingPunct="1">
              <a:lnSpc>
                <a:spcPct val="90000"/>
              </a:lnSpc>
            </a:pPr>
            <a:endParaRPr lang="en-US" sz="2800" b="1" smtClean="0"/>
          </a:p>
          <a:p>
            <a:pPr eaLnBrk="1" hangingPunct="1">
              <a:lnSpc>
                <a:spcPct val="90000"/>
              </a:lnSpc>
            </a:pPr>
            <a:r>
              <a:rPr lang="en-US" sz="2800" b="1" smtClean="0"/>
              <a:t>The WHO estimates 1.1 billion smoker</a:t>
            </a:r>
          </a:p>
          <a:p>
            <a:pPr eaLnBrk="1" hangingPunct="1">
              <a:lnSpc>
                <a:spcPct val="90000"/>
              </a:lnSpc>
              <a:buFontTx/>
              <a:buNone/>
            </a:pPr>
            <a:r>
              <a:rPr lang="en-US" sz="2800" b="1" smtClean="0"/>
              <a:t>  worldwide,  increasing to 1.6 billion by </a:t>
            </a:r>
          </a:p>
          <a:p>
            <a:pPr eaLnBrk="1" hangingPunct="1">
              <a:lnSpc>
                <a:spcPct val="90000"/>
              </a:lnSpc>
              <a:buFontTx/>
              <a:buNone/>
            </a:pPr>
            <a:r>
              <a:rPr lang="en-US" sz="2800" b="1" smtClean="0"/>
              <a:t>  2025  in  low&amp;middle-income  countries.</a:t>
            </a:r>
          </a:p>
          <a:p>
            <a:pPr eaLnBrk="1" hangingPunct="1">
              <a:lnSpc>
                <a:spcPct val="90000"/>
              </a:lnSpc>
            </a:pPr>
            <a:endParaRPr lang="en-US" sz="2800" b="1" smtClean="0"/>
          </a:p>
          <a:p>
            <a:pPr eaLnBrk="1" hangingPunct="1">
              <a:lnSpc>
                <a:spcPct val="90000"/>
              </a:lnSpc>
            </a:pPr>
            <a:r>
              <a:rPr lang="en-US" sz="2800" b="1" smtClean="0"/>
              <a:t>In 2000,the WHO estimated 2.74 million</a:t>
            </a:r>
          </a:p>
          <a:p>
            <a:pPr eaLnBrk="1" hangingPunct="1">
              <a:lnSpc>
                <a:spcPct val="90000"/>
              </a:lnSpc>
              <a:buFontTx/>
              <a:buNone/>
            </a:pPr>
            <a:r>
              <a:rPr lang="en-US" sz="2800" b="1" smtClean="0"/>
              <a:t>  deaths worldwide  from COPD.</a:t>
            </a:r>
          </a:p>
          <a:p>
            <a:pPr eaLnBrk="1" hangingPunct="1">
              <a:lnSpc>
                <a:spcPct val="90000"/>
              </a:lnSpc>
            </a:pPr>
            <a:endParaRPr lang="en-US" sz="2800" b="1" smtClean="0"/>
          </a:p>
          <a:p>
            <a:pPr eaLnBrk="1" hangingPunct="1">
              <a:lnSpc>
                <a:spcPct val="90000"/>
              </a:lnSpc>
            </a:pPr>
            <a:r>
              <a:rPr lang="en-US" sz="2800" b="1" smtClean="0"/>
              <a:t>In 1990 ,COPD was ranked 12th  as burden</a:t>
            </a:r>
          </a:p>
          <a:p>
            <a:pPr eaLnBrk="1" hangingPunct="1">
              <a:lnSpc>
                <a:spcPct val="90000"/>
              </a:lnSpc>
              <a:buFontTx/>
              <a:buNone/>
            </a:pPr>
            <a:r>
              <a:rPr lang="en-US" sz="2800" b="1" smtClean="0"/>
              <a:t> of disease,by 2020 it is projected to rank 5th</a:t>
            </a:r>
          </a:p>
          <a:p>
            <a:pPr eaLnBrk="1" hangingPunct="1">
              <a:lnSpc>
                <a:spcPct val="90000"/>
              </a:lnSpc>
            </a:pPr>
            <a:endParaRPr lang="en-US" sz="2800" b="1" smtClean="0"/>
          </a:p>
          <a:p>
            <a:pPr eaLnBrk="1" hangingPunct="1">
              <a:lnSpc>
                <a:spcPct val="90000"/>
              </a:lnSpc>
            </a:pPr>
            <a:endParaRPr lang="en-GB" sz="2800" smtClean="0"/>
          </a:p>
        </p:txBody>
      </p:sp>
    </p:spTree>
    <p:extLst>
      <p:ext uri="{BB962C8B-B14F-4D97-AF65-F5344CB8AC3E}">
        <p14:creationId xmlns:p14="http://schemas.microsoft.com/office/powerpoint/2010/main" val="9376283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963738" y="312738"/>
            <a:ext cx="5197475" cy="827087"/>
          </a:xfrm>
          <a:prstGeom prst="rect">
            <a:avLst/>
          </a:prstGeom>
          <a:noFill/>
          <a:ln w="9525">
            <a:noFill/>
            <a:miter lim="800000"/>
            <a:headEnd/>
            <a:tailEnd/>
          </a:ln>
        </p:spPr>
        <p:txBody>
          <a:bodyPr wrap="none">
            <a:spAutoFit/>
          </a:bodyPr>
          <a:lstStyle/>
          <a:p>
            <a:r>
              <a:rPr lang="en-US" sz="4800">
                <a:solidFill>
                  <a:srgbClr val="FFCC00"/>
                </a:solidFill>
                <a:latin typeface="Tahoma" pitchFamily="34" charset="0"/>
              </a:rPr>
              <a:t>Definition of COPD</a:t>
            </a:r>
          </a:p>
        </p:txBody>
      </p:sp>
      <p:sp>
        <p:nvSpPr>
          <p:cNvPr id="12291" name="Rectangle 3"/>
          <p:cNvSpPr>
            <a:spLocks noChangeArrowheads="1"/>
          </p:cNvSpPr>
          <p:nvPr/>
        </p:nvSpPr>
        <p:spPr bwMode="auto">
          <a:xfrm>
            <a:off x="152400" y="1690688"/>
            <a:ext cx="8907463" cy="4378325"/>
          </a:xfrm>
          <a:prstGeom prst="rect">
            <a:avLst/>
          </a:prstGeom>
          <a:noFill/>
          <a:ln w="9525">
            <a:noFill/>
            <a:miter lim="800000"/>
            <a:headEnd/>
            <a:tailEnd/>
          </a:ln>
        </p:spPr>
        <p:txBody>
          <a:bodyPr>
            <a:spAutoFit/>
          </a:bodyPr>
          <a:lstStyle/>
          <a:p>
            <a:pPr marL="463550" indent="-463550">
              <a:buClr>
                <a:srgbClr val="FFCC00"/>
              </a:buClr>
              <a:buSzPct val="60000"/>
              <a:buFont typeface="Monotype Sorts"/>
              <a:buChar char="n"/>
            </a:pPr>
            <a:r>
              <a:rPr lang="en-US" sz="2800">
                <a:solidFill>
                  <a:srgbClr val="FFFFFF"/>
                </a:solidFill>
                <a:latin typeface="Tahoma" pitchFamily="34" charset="0"/>
              </a:rPr>
              <a:t>COPD is a preventable and treatable disease with some significant extrapulmonary effects that may contribute to the severity in individual patients. </a:t>
            </a:r>
          </a:p>
          <a:p>
            <a:pPr marL="463550" indent="-463550">
              <a:buClr>
                <a:srgbClr val="FFFF00"/>
              </a:buClr>
              <a:buSzPct val="60000"/>
              <a:buFont typeface="Monotype Sorts"/>
              <a:buNone/>
            </a:pPr>
            <a:endParaRPr lang="en-US" sz="2800">
              <a:solidFill>
                <a:srgbClr val="FFFFFF"/>
              </a:solidFill>
              <a:latin typeface="Tahoma" pitchFamily="34" charset="0"/>
            </a:endParaRPr>
          </a:p>
          <a:p>
            <a:pPr marL="463550" indent="-463550">
              <a:buClr>
                <a:srgbClr val="FFCC00"/>
              </a:buClr>
              <a:buSzPct val="60000"/>
              <a:buFont typeface="Monotype Sorts"/>
              <a:buChar char="n"/>
            </a:pPr>
            <a:r>
              <a:rPr lang="en-US" sz="2800">
                <a:solidFill>
                  <a:srgbClr val="FFFFFF"/>
                </a:solidFill>
                <a:latin typeface="Tahoma" pitchFamily="34" charset="0"/>
              </a:rPr>
              <a:t>Its pulmonary component is characterized by airflow limitation that is not fully reversible. </a:t>
            </a:r>
          </a:p>
          <a:p>
            <a:pPr marL="463550" indent="-463550">
              <a:buClr>
                <a:srgbClr val="FFFF00"/>
              </a:buClr>
              <a:buSzPct val="60000"/>
              <a:buFont typeface="Monotype Sorts"/>
              <a:buNone/>
            </a:pPr>
            <a:endParaRPr lang="en-US" sz="2800">
              <a:solidFill>
                <a:srgbClr val="FFFFFF"/>
              </a:solidFill>
              <a:latin typeface="Tahoma" pitchFamily="34" charset="0"/>
            </a:endParaRPr>
          </a:p>
          <a:p>
            <a:pPr marL="463550" indent="-463550">
              <a:buClr>
                <a:srgbClr val="FFCC00"/>
              </a:buClr>
              <a:buSzPct val="60000"/>
              <a:buFont typeface="Monotype Sorts"/>
              <a:buChar char="n"/>
            </a:pPr>
            <a:r>
              <a:rPr lang="en-US" sz="2800">
                <a:solidFill>
                  <a:srgbClr val="FFFFFF"/>
                </a:solidFill>
                <a:latin typeface="Tahoma" pitchFamily="34" charset="0"/>
              </a:rPr>
              <a:t>The airflow limitation is usually progressive and associated with an abnormal inflammatory response of the lung to noxious particles or gases.</a:t>
            </a:r>
          </a:p>
        </p:txBody>
      </p:sp>
    </p:spTree>
    <p:extLst>
      <p:ext uri="{BB962C8B-B14F-4D97-AF65-F5344CB8AC3E}">
        <p14:creationId xmlns:p14="http://schemas.microsoft.com/office/powerpoint/2010/main" val="270615948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60363" y="908050"/>
            <a:ext cx="8604250" cy="2062163"/>
          </a:xfrm>
          <a:prstGeom prst="rect">
            <a:avLst/>
          </a:prstGeom>
          <a:noFill/>
          <a:ln w="9525">
            <a:noFill/>
            <a:miter lim="800000"/>
            <a:headEnd/>
            <a:tailEnd/>
          </a:ln>
        </p:spPr>
        <p:txBody>
          <a:bodyPr>
            <a:spAutoFit/>
          </a:bodyPr>
          <a:lstStyle/>
          <a:p>
            <a:r>
              <a:rPr lang="en-US" sz="3200"/>
              <a:t>Noxious = Injurious to physical or mental health</a:t>
            </a:r>
          </a:p>
          <a:p>
            <a:endParaRPr lang="en-US" sz="3200"/>
          </a:p>
          <a:p>
            <a:r>
              <a:rPr lang="en-US" sz="3200"/>
              <a:t>noxious chemical wastes"; "noxious ideas"</a:t>
            </a:r>
          </a:p>
        </p:txBody>
      </p:sp>
    </p:spTree>
    <p:extLst>
      <p:ext uri="{BB962C8B-B14F-4D97-AF65-F5344CB8AC3E}">
        <p14:creationId xmlns:p14="http://schemas.microsoft.com/office/powerpoint/2010/main" val="192459137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14339" name="Rectangle 3"/>
          <p:cNvSpPr>
            <a:spLocks noChangeArrowheads="1"/>
          </p:cNvSpPr>
          <p:nvPr/>
        </p:nvSpPr>
        <p:spPr bwMode="auto">
          <a:xfrm>
            <a:off x="4119563" y="3219450"/>
            <a:ext cx="1092200" cy="701675"/>
          </a:xfrm>
          <a:prstGeom prst="rect">
            <a:avLst/>
          </a:prstGeom>
          <a:noFill/>
          <a:ln w="9525">
            <a:noFill/>
            <a:miter lim="800000"/>
            <a:headEnd/>
            <a:tailEnd/>
          </a:ln>
        </p:spPr>
        <p:txBody>
          <a:bodyPr wrap="none">
            <a:spAutoFit/>
          </a:bodyPr>
          <a:lstStyle/>
          <a:p>
            <a:pPr algn="ctr"/>
            <a:r>
              <a:rPr lang="en-US" sz="2000" b="1">
                <a:solidFill>
                  <a:srgbClr val="FF33CC"/>
                </a:solidFill>
              </a:rPr>
              <a:t>             </a:t>
            </a:r>
          </a:p>
          <a:p>
            <a:pPr algn="ctr"/>
            <a:r>
              <a:rPr lang="en-US" sz="2000" b="1">
                <a:solidFill>
                  <a:srgbClr val="AE286E"/>
                </a:solidFill>
              </a:rPr>
              <a:t> </a:t>
            </a:r>
            <a:endParaRPr lang="en-US" sz="2000" b="1">
              <a:solidFill>
                <a:srgbClr val="990099"/>
              </a:solidFill>
            </a:endParaRPr>
          </a:p>
        </p:txBody>
      </p:sp>
      <p:pic>
        <p:nvPicPr>
          <p:cNvPr id="14340" name="Picture 4" descr="lungs"/>
          <p:cNvPicPr>
            <a:picLocks noChangeAspect="1" noChangeArrowheads="1" noCrop="1"/>
          </p:cNvPicPr>
          <p:nvPr/>
        </p:nvPicPr>
        <p:blipFill>
          <a:blip r:embed="rId4"/>
          <a:srcRect/>
          <a:stretch>
            <a:fillRect/>
          </a:stretch>
        </p:blipFill>
        <p:spPr bwMode="auto">
          <a:xfrm>
            <a:off x="0" y="0"/>
            <a:ext cx="1143000" cy="915988"/>
          </a:xfrm>
          <a:prstGeom prst="rect">
            <a:avLst/>
          </a:prstGeom>
          <a:noFill/>
          <a:ln w="9525">
            <a:noFill/>
            <a:miter lim="800000"/>
            <a:headEnd/>
            <a:tailEnd/>
          </a:ln>
        </p:spPr>
      </p:pic>
      <p:sp>
        <p:nvSpPr>
          <p:cNvPr id="14341" name="Rectangle 5"/>
          <p:cNvSpPr>
            <a:spLocks noChangeArrowheads="1"/>
          </p:cNvSpPr>
          <p:nvPr/>
        </p:nvSpPr>
        <p:spPr bwMode="auto">
          <a:xfrm>
            <a:off x="533400" y="1676400"/>
            <a:ext cx="79248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25606" name="Rectangle 6"/>
          <p:cNvSpPr>
            <a:spLocks noChangeArrowheads="1"/>
          </p:cNvSpPr>
          <p:nvPr/>
        </p:nvSpPr>
        <p:spPr bwMode="auto">
          <a:xfrm>
            <a:off x="1087438" y="806450"/>
            <a:ext cx="6989762" cy="1373188"/>
          </a:xfrm>
          <a:prstGeom prst="rect">
            <a:avLst/>
          </a:prstGeom>
          <a:noFill/>
          <a:ln w="9525">
            <a:noFill/>
            <a:miter lim="800000"/>
            <a:headEnd/>
            <a:tailEnd/>
          </a:ln>
        </p:spPr>
        <p:txBody>
          <a:bodyPr wrap="none">
            <a:spAutoFit/>
          </a:bodyPr>
          <a:lstStyle/>
          <a:p>
            <a:pPr algn="ctr"/>
            <a:r>
              <a:rPr lang="en-US" sz="2800" b="1">
                <a:solidFill>
                  <a:srgbClr val="FF33CC"/>
                </a:solidFill>
              </a:rPr>
              <a:t>Chronic Obstructive Pulmonary Disease</a:t>
            </a:r>
          </a:p>
          <a:p>
            <a:pPr algn="ctr"/>
            <a:r>
              <a:rPr lang="en-US" sz="2800" b="1">
                <a:solidFill>
                  <a:srgbClr val="FF33CC"/>
                </a:solidFill>
              </a:rPr>
              <a:t> (</a:t>
            </a:r>
            <a:r>
              <a:rPr lang="en-US" sz="2800" b="1">
                <a:solidFill>
                  <a:srgbClr val="FF33CC"/>
                </a:solidFill>
                <a:latin typeface="Times New Roman" pitchFamily="18" charset="0"/>
                <a:cs typeface="Times New Roman" pitchFamily="18" charset="0"/>
              </a:rPr>
              <a:t>COPD</a:t>
            </a:r>
            <a:r>
              <a:rPr lang="en-US" sz="2800" b="1">
                <a:solidFill>
                  <a:srgbClr val="FF33CC"/>
                </a:solidFill>
              </a:rPr>
              <a:t>) </a:t>
            </a:r>
          </a:p>
          <a:p>
            <a:pPr algn="ctr"/>
            <a:endParaRPr lang="en-US" sz="2800" b="1">
              <a:solidFill>
                <a:srgbClr val="FF33CC"/>
              </a:solidFill>
            </a:endParaRPr>
          </a:p>
        </p:txBody>
      </p:sp>
      <p:sp>
        <p:nvSpPr>
          <p:cNvPr id="14343" name="Rectangle 7"/>
          <p:cNvSpPr>
            <a:spLocks noChangeArrowheads="1"/>
          </p:cNvSpPr>
          <p:nvPr/>
        </p:nvSpPr>
        <p:spPr bwMode="auto">
          <a:xfrm>
            <a:off x="0" y="2195513"/>
            <a:ext cx="9144000" cy="822325"/>
          </a:xfrm>
          <a:prstGeom prst="rect">
            <a:avLst/>
          </a:prstGeom>
          <a:noFill/>
          <a:ln w="9525">
            <a:noFill/>
            <a:miter lim="800000"/>
            <a:headEnd/>
            <a:tailEnd/>
          </a:ln>
        </p:spPr>
        <p:txBody>
          <a:bodyPr>
            <a:spAutoFit/>
          </a:bodyPr>
          <a:lstStyle/>
          <a:p>
            <a:endParaRPr lang="en-US" sz="2400">
              <a:latin typeface="Times New Roman" pitchFamily="18" charset="0"/>
              <a:cs typeface="Times New Roman" pitchFamily="18" charset="0"/>
            </a:endParaRPr>
          </a:p>
          <a:p>
            <a:pPr lvl="1" eaLnBrk="0" hangingPunct="0"/>
            <a:endParaRPr lang="en-US" sz="2400">
              <a:latin typeface="Times New Roman" pitchFamily="18" charset="0"/>
              <a:cs typeface="Times New Roman" pitchFamily="18" charset="0"/>
            </a:endParaRPr>
          </a:p>
        </p:txBody>
      </p:sp>
      <p:sp>
        <p:nvSpPr>
          <p:cNvPr id="14344" name="Rectangle 8"/>
          <p:cNvSpPr>
            <a:spLocks noChangeArrowheads="1"/>
          </p:cNvSpPr>
          <p:nvPr/>
        </p:nvSpPr>
        <p:spPr bwMode="auto">
          <a:xfrm>
            <a:off x="0" y="3017838"/>
            <a:ext cx="5172075" cy="0"/>
          </a:xfrm>
          <a:prstGeom prst="rect">
            <a:avLst/>
          </a:prstGeom>
          <a:noFill/>
          <a:ln w="9525">
            <a:noFill/>
            <a:miter lim="800000"/>
            <a:headEnd/>
            <a:tailEnd/>
          </a:ln>
        </p:spPr>
        <p:txBody>
          <a:bodyPr>
            <a:spAutoFit/>
          </a:bodyPr>
          <a:lstStyle/>
          <a:p>
            <a:endParaRPr lang="en-US"/>
          </a:p>
        </p:txBody>
      </p:sp>
      <p:sp>
        <p:nvSpPr>
          <p:cNvPr id="25609" name="Rectangle 9"/>
          <p:cNvSpPr>
            <a:spLocks noChangeArrowheads="1"/>
          </p:cNvSpPr>
          <p:nvPr/>
        </p:nvSpPr>
        <p:spPr bwMode="auto">
          <a:xfrm>
            <a:off x="609600" y="1828800"/>
            <a:ext cx="7848600" cy="1979613"/>
          </a:xfrm>
          <a:prstGeom prst="rect">
            <a:avLst/>
          </a:prstGeom>
          <a:noFill/>
          <a:ln w="9525">
            <a:noFill/>
            <a:miter lim="800000"/>
            <a:headEnd/>
            <a:tailEnd/>
          </a:ln>
        </p:spPr>
        <p:txBody>
          <a:bodyPr>
            <a:spAutoFit/>
          </a:bodyPr>
          <a:lstStyle/>
          <a:p>
            <a:r>
              <a:rPr lang="en-US" sz="2800" b="1">
                <a:solidFill>
                  <a:srgbClr val="0000FF"/>
                </a:solidFill>
              </a:rPr>
              <a:t>Chronic bronchitis</a:t>
            </a:r>
          </a:p>
          <a:p>
            <a:r>
              <a:rPr lang="en-US" sz="2400" b="1">
                <a:solidFill>
                  <a:schemeClr val="bg2"/>
                </a:solidFill>
              </a:rPr>
              <a:t>Defined as the presence of cough and sputum production for at least 3 months in each of</a:t>
            </a:r>
          </a:p>
          <a:p>
            <a:r>
              <a:rPr lang="en-US" sz="2400" b="1">
                <a:solidFill>
                  <a:schemeClr val="bg2"/>
                </a:solidFill>
              </a:rPr>
              <a:t> 2 consecutive years, is not necessarily associated with airflow limitation.</a:t>
            </a:r>
          </a:p>
        </p:txBody>
      </p:sp>
      <p:sp>
        <p:nvSpPr>
          <p:cNvPr id="25610" name="Rectangle 10"/>
          <p:cNvSpPr>
            <a:spLocks noChangeArrowheads="1"/>
          </p:cNvSpPr>
          <p:nvPr/>
        </p:nvSpPr>
        <p:spPr bwMode="auto">
          <a:xfrm>
            <a:off x="533400" y="4346575"/>
            <a:ext cx="8458200" cy="2673350"/>
          </a:xfrm>
          <a:prstGeom prst="rect">
            <a:avLst/>
          </a:prstGeom>
          <a:noFill/>
          <a:ln w="9525">
            <a:noFill/>
            <a:miter lim="800000"/>
            <a:headEnd/>
            <a:tailEnd/>
          </a:ln>
        </p:spPr>
        <p:txBody>
          <a:bodyPr>
            <a:spAutoFit/>
          </a:bodyPr>
          <a:lstStyle/>
          <a:p>
            <a:pPr>
              <a:spcBef>
                <a:spcPct val="50000"/>
              </a:spcBef>
            </a:pPr>
            <a:r>
              <a:rPr lang="en-US" sz="2800" b="1">
                <a:solidFill>
                  <a:srgbClr val="0000FF"/>
                </a:solidFill>
              </a:rPr>
              <a:t>Emphysema</a:t>
            </a:r>
          </a:p>
          <a:p>
            <a:pPr>
              <a:lnSpc>
                <a:spcPct val="80000"/>
              </a:lnSpc>
              <a:spcBef>
                <a:spcPct val="50000"/>
              </a:spcBef>
            </a:pPr>
            <a:r>
              <a:rPr lang="en-US" sz="2400" b="1">
                <a:solidFill>
                  <a:schemeClr val="bg2"/>
                </a:solidFill>
              </a:rPr>
              <a:t>Defined as destruction of the alveoli, is a pathological term that is sometimes (incorrectly) used clinically. </a:t>
            </a:r>
            <a:br>
              <a:rPr lang="en-US" sz="2400" b="1">
                <a:solidFill>
                  <a:schemeClr val="bg2"/>
                </a:solidFill>
              </a:rPr>
            </a:br>
            <a:endParaRPr lang="en-US" sz="2400" b="1">
              <a:solidFill>
                <a:schemeClr val="bg2"/>
              </a:solidFill>
            </a:endParaRPr>
          </a:p>
          <a:p>
            <a:pPr>
              <a:spcBef>
                <a:spcPct val="50000"/>
              </a:spcBef>
            </a:pPr>
            <a:r>
              <a:rPr lang="en-US" sz="2400" b="1">
                <a:solidFill>
                  <a:schemeClr val="bg2"/>
                </a:solidFill>
              </a:rPr>
              <a:t>            </a:t>
            </a:r>
          </a:p>
          <a:p>
            <a:pPr>
              <a:spcBef>
                <a:spcPct val="50000"/>
              </a:spcBef>
            </a:pPr>
            <a:r>
              <a:rPr lang="en-US" sz="2400">
                <a:solidFill>
                  <a:srgbClr val="AE286E"/>
                </a:solidFill>
              </a:rPr>
              <a:t> </a:t>
            </a:r>
          </a:p>
        </p:txBody>
      </p:sp>
    </p:spTree>
    <p:extLst>
      <p:ext uri="{BB962C8B-B14F-4D97-AF65-F5344CB8AC3E}">
        <p14:creationId xmlns:p14="http://schemas.microsoft.com/office/powerpoint/2010/main" val="360133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500" fill="hold"/>
                                        <p:tgtEl>
                                          <p:spTgt spid="25606"/>
                                        </p:tgtEl>
                                        <p:attrNameLst>
                                          <p:attrName>ppt_w</p:attrName>
                                        </p:attrNameLst>
                                      </p:cBhvr>
                                      <p:tavLst>
                                        <p:tav tm="0">
                                          <p:val>
                                            <p:fltVal val="0"/>
                                          </p:val>
                                        </p:tav>
                                        <p:tav tm="100000">
                                          <p:val>
                                            <p:strVal val="#ppt_w"/>
                                          </p:val>
                                        </p:tav>
                                      </p:tavLst>
                                    </p:anim>
                                    <p:anim calcmode="lin" valueType="num">
                                      <p:cBhvr>
                                        <p:cTn id="8" dur="500" fill="hold"/>
                                        <p:tgtEl>
                                          <p:spTgt spid="2560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dissolve">
                                      <p:cBhvr>
                                        <p:cTn id="12" dur="500"/>
                                        <p:tgtEl>
                                          <p:spTgt spid="256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10"/>
                                        </p:tgtEl>
                                        <p:attrNameLst>
                                          <p:attrName>style.visibility</p:attrName>
                                        </p:attrNameLst>
                                      </p:cBhvr>
                                      <p:to>
                                        <p:strVal val="visible"/>
                                      </p:to>
                                    </p:set>
                                    <p:animEffect transition="in" filter="dissolve">
                                      <p:cBhvr>
                                        <p:cTn id="17"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P spid="25609" grpId="0" autoUpdateAnimBg="0"/>
      <p:bldP spid="25610"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95288" y="0"/>
            <a:ext cx="8424862" cy="6269038"/>
          </a:xfrm>
          <a:prstGeom prst="rect">
            <a:avLst/>
          </a:prstGeom>
          <a:noFill/>
          <a:ln w="9525">
            <a:noFill/>
            <a:miter lim="800000"/>
            <a:headEnd/>
            <a:tailEnd/>
          </a:ln>
        </p:spPr>
        <p:txBody>
          <a:bodyPr>
            <a:spAutoFit/>
          </a:bodyPr>
          <a:lstStyle/>
          <a:p>
            <a:r>
              <a:rPr lang="en-US" sz="2800" baseline="-25000">
                <a:solidFill>
                  <a:srgbClr val="00B0F0"/>
                </a:solidFill>
              </a:rPr>
              <a:t>emphysema</a:t>
            </a:r>
          </a:p>
          <a:p>
            <a:r>
              <a:rPr lang="en-US" sz="2800" baseline="-25000"/>
              <a:t>em-fi-sTcm^</a:t>
            </a:r>
          </a:p>
          <a:p>
            <a:endParaRPr lang="en-US" sz="2800" baseline="-25000"/>
          </a:p>
          <a:p>
            <a:r>
              <a:rPr lang="en-US" sz="2800" b="1" baseline="-25000"/>
              <a:t>1. presence of air in the interstices of the connective tissue of a part.</a:t>
            </a:r>
          </a:p>
          <a:p>
            <a:r>
              <a:rPr lang="en-US" sz="2800" b="1" baseline="-25000"/>
              <a:t>2. a condition of the lung characterized by increase beyond the normal in the size of air spaces distal to the terminal bronchiole (those parts containing alveoli), with destructive changes in their walls and reduction in their number. Clinical manifestation is breathlessness on exertion, due to the combined effect (in varying degrees) of reduction of alveolar surface for gas exchange and collapse of smaller airways with trapping of alveolar gas in expiration; this causes the chest to be held in the position of inspiration (“barrel chest”), with prolonged expiration and increased residual volume. Symptoms of chronic bronchitis often, but not necessarily, coexist. Two structural varieties are panlobular (panacinar) emphysema and centrilobular (centriacinar) emphysema; paracicatricial, paraseptal, and bullous emphysema are also common. Syn: pulmonary emphysema.</a:t>
            </a:r>
          </a:p>
          <a:p>
            <a:endParaRPr lang="en-US" sz="2800" baseline="-25000"/>
          </a:p>
          <a:p>
            <a:r>
              <a:rPr lang="en-US" sz="2800" baseline="-25000"/>
              <a:t>Origin</a:t>
            </a:r>
          </a:p>
          <a:p>
            <a:r>
              <a:rPr lang="en-US" sz="2800" baseline="-25000"/>
              <a:t>[G. inflation of stomach, etc. fr. </a:t>
            </a:r>
            <a:r>
              <a:rPr lang="en-US" sz="2800" i="1" baseline="-25000"/>
              <a:t>en, in, + physTma, a blowing, fr. physa, bellows]</a:t>
            </a:r>
            <a:endParaRPr lang="en-US" sz="2800"/>
          </a:p>
        </p:txBody>
      </p:sp>
    </p:spTree>
    <p:extLst>
      <p:ext uri="{BB962C8B-B14F-4D97-AF65-F5344CB8AC3E}">
        <p14:creationId xmlns:p14="http://schemas.microsoft.com/office/powerpoint/2010/main" val="311137983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fr-BE" smtClean="0">
                <a:solidFill>
                  <a:schemeClr val="tx2">
                    <a:tint val="100000"/>
                    <a:shade val="90000"/>
                    <a:satMod val="250000"/>
                    <a:alpha val="100000"/>
                  </a:schemeClr>
                </a:solidFill>
              </a:rPr>
              <a:t/>
            </a:r>
            <a:br>
              <a:rPr lang="fr-BE" smtClean="0">
                <a:solidFill>
                  <a:schemeClr val="tx2">
                    <a:tint val="100000"/>
                    <a:shade val="90000"/>
                    <a:satMod val="250000"/>
                    <a:alpha val="100000"/>
                  </a:schemeClr>
                </a:solidFill>
              </a:rPr>
            </a:br>
            <a:endParaRPr lang="en-GB" smtClean="0">
              <a:solidFill>
                <a:schemeClr val="tx2">
                  <a:tint val="100000"/>
                  <a:shade val="90000"/>
                  <a:satMod val="250000"/>
                  <a:alpha val="100000"/>
                </a:schemeClr>
              </a:solidFill>
            </a:endParaRPr>
          </a:p>
        </p:txBody>
      </p:sp>
      <p:pic>
        <p:nvPicPr>
          <p:cNvPr id="16387" name="Picture 5" descr="19015"/>
          <p:cNvPicPr>
            <a:picLocks noGrp="1" noChangeAspect="1" noChangeArrowheads="1"/>
          </p:cNvPicPr>
          <p:nvPr>
            <p:ph idx="1"/>
          </p:nvPr>
        </p:nvPicPr>
        <p:blipFill>
          <a:blip r:embed="rId3"/>
          <a:srcRect/>
          <a:stretch>
            <a:fillRect/>
          </a:stretch>
        </p:blipFill>
        <p:spPr>
          <a:xfrm>
            <a:off x="0" y="0"/>
            <a:ext cx="9569450" cy="6859588"/>
          </a:xfrm>
        </p:spPr>
      </p:pic>
    </p:spTree>
    <p:extLst>
      <p:ext uri="{BB962C8B-B14F-4D97-AF65-F5344CB8AC3E}">
        <p14:creationId xmlns:p14="http://schemas.microsoft.com/office/powerpoint/2010/main" val="41205492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1763713" y="1341438"/>
            <a:ext cx="4572000" cy="3251200"/>
          </a:xfrm>
          <a:prstGeom prst="rect">
            <a:avLst/>
          </a:prstGeom>
          <a:noFill/>
          <a:ln w="9525">
            <a:noFill/>
            <a:miter lim="800000"/>
            <a:headEnd/>
            <a:tailEnd/>
          </a:ln>
        </p:spPr>
        <p:txBody>
          <a:bodyPr>
            <a:spAutoFit/>
          </a:bodyPr>
          <a:lstStyle/>
          <a:p>
            <a:r>
              <a:rPr lang="en-US" sz="4400" baseline="-25000">
                <a:solidFill>
                  <a:srgbClr val="00B0F0"/>
                </a:solidFill>
              </a:rPr>
              <a:t>residual volume (RV)</a:t>
            </a:r>
          </a:p>
          <a:p>
            <a:endParaRPr lang="en-US" sz="4400" baseline="-25000"/>
          </a:p>
          <a:p>
            <a:r>
              <a:rPr lang="en-US" sz="4400" baseline="-25000"/>
              <a:t>the volume of air remaining in the lungs after a maximal expiratory effort. Syn: residual air, residual capacity.</a:t>
            </a:r>
          </a:p>
        </p:txBody>
      </p:sp>
    </p:spTree>
    <p:extLst>
      <p:ext uri="{BB962C8B-B14F-4D97-AF65-F5344CB8AC3E}">
        <p14:creationId xmlns:p14="http://schemas.microsoft.com/office/powerpoint/2010/main" val="212532015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fr-BE" smtClean="0">
                <a:solidFill>
                  <a:schemeClr val="tx2">
                    <a:tint val="100000"/>
                    <a:shade val="90000"/>
                    <a:satMod val="250000"/>
                    <a:alpha val="100000"/>
                  </a:schemeClr>
                </a:solidFill>
              </a:rPr>
              <a:t/>
            </a:r>
            <a:br>
              <a:rPr lang="fr-BE" smtClean="0">
                <a:solidFill>
                  <a:schemeClr val="tx2">
                    <a:tint val="100000"/>
                    <a:shade val="90000"/>
                    <a:satMod val="250000"/>
                    <a:alpha val="100000"/>
                  </a:schemeClr>
                </a:solidFill>
              </a:rPr>
            </a:br>
            <a:endParaRPr lang="en-GB" smtClean="0">
              <a:solidFill>
                <a:schemeClr val="tx2">
                  <a:tint val="100000"/>
                  <a:shade val="90000"/>
                  <a:satMod val="250000"/>
                  <a:alpha val="100000"/>
                </a:schemeClr>
              </a:solidFill>
            </a:endParaRPr>
          </a:p>
        </p:txBody>
      </p:sp>
      <p:pic>
        <p:nvPicPr>
          <p:cNvPr id="18435" name="Picture 5" descr="alveoli with emphysema"/>
          <p:cNvPicPr>
            <a:picLocks noGrp="1" noChangeAspect="1" noChangeArrowheads="1"/>
          </p:cNvPicPr>
          <p:nvPr>
            <p:ph idx="1"/>
          </p:nvPr>
        </p:nvPicPr>
        <p:blipFill>
          <a:blip r:embed="rId3"/>
          <a:srcRect/>
          <a:stretch>
            <a:fillRect/>
          </a:stretch>
        </p:blipFill>
        <p:spPr>
          <a:xfrm>
            <a:off x="0" y="0"/>
            <a:ext cx="9144000" cy="6858000"/>
          </a:xfrm>
        </p:spPr>
      </p:pic>
    </p:spTree>
    <p:extLst>
      <p:ext uri="{BB962C8B-B14F-4D97-AF65-F5344CB8AC3E}">
        <p14:creationId xmlns:p14="http://schemas.microsoft.com/office/powerpoint/2010/main" val="195845626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fr-BE" smtClean="0">
                <a:solidFill>
                  <a:schemeClr val="tx2">
                    <a:tint val="100000"/>
                    <a:shade val="90000"/>
                    <a:satMod val="250000"/>
                    <a:alpha val="100000"/>
                  </a:schemeClr>
                </a:solidFill>
              </a:rPr>
              <a:t/>
            </a:r>
            <a:br>
              <a:rPr lang="fr-BE" smtClean="0">
                <a:solidFill>
                  <a:schemeClr val="tx2">
                    <a:tint val="100000"/>
                    <a:shade val="90000"/>
                    <a:satMod val="250000"/>
                    <a:alpha val="100000"/>
                  </a:schemeClr>
                </a:solidFill>
              </a:rPr>
            </a:br>
            <a:endParaRPr lang="en-GB" smtClean="0">
              <a:solidFill>
                <a:schemeClr val="tx2">
                  <a:tint val="100000"/>
                  <a:shade val="90000"/>
                  <a:satMod val="250000"/>
                  <a:alpha val="100000"/>
                </a:schemeClr>
              </a:solidFill>
            </a:endParaRPr>
          </a:p>
        </p:txBody>
      </p:sp>
      <p:pic>
        <p:nvPicPr>
          <p:cNvPr id="19459" name="Picture 8" descr="emphysema"/>
          <p:cNvPicPr>
            <a:picLocks noGrp="1" noChangeAspect="1" noChangeArrowheads="1"/>
          </p:cNvPicPr>
          <p:nvPr>
            <p:ph idx="1"/>
          </p:nvPr>
        </p:nvPicPr>
        <p:blipFill>
          <a:blip r:embed="rId3"/>
          <a:srcRect/>
          <a:stretch>
            <a:fillRect/>
          </a:stretch>
        </p:blipFill>
        <p:spPr>
          <a:xfrm>
            <a:off x="1785938" y="1071563"/>
            <a:ext cx="5500687" cy="3429000"/>
          </a:xfrm>
        </p:spPr>
      </p:pic>
    </p:spTree>
    <p:extLst>
      <p:ext uri="{BB962C8B-B14F-4D97-AF65-F5344CB8AC3E}">
        <p14:creationId xmlns:p14="http://schemas.microsoft.com/office/powerpoint/2010/main" val="2202279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GB" smtClean="0"/>
              <a:t>Acute Bronchitis</a:t>
            </a:r>
          </a:p>
        </p:txBody>
      </p:sp>
      <p:sp>
        <p:nvSpPr>
          <p:cNvPr id="14339" name="Rectangle 3"/>
          <p:cNvSpPr>
            <a:spLocks noGrp="1" noChangeArrowheads="1"/>
          </p:cNvSpPr>
          <p:nvPr>
            <p:ph type="body" idx="1"/>
          </p:nvPr>
        </p:nvSpPr>
        <p:spPr>
          <a:noFill/>
        </p:spPr>
        <p:txBody>
          <a:bodyPr/>
          <a:lstStyle/>
          <a:p>
            <a:r>
              <a:rPr lang="en-GB" b="1" smtClean="0"/>
              <a:t>Treatment</a:t>
            </a:r>
          </a:p>
          <a:p>
            <a:pPr lvl="1"/>
            <a:r>
              <a:rPr lang="en-GB" b="1" smtClean="0"/>
              <a:t>Symptomatic relief of cough</a:t>
            </a:r>
          </a:p>
          <a:p>
            <a:pPr lvl="2"/>
            <a:r>
              <a:rPr lang="en-GB" b="1" smtClean="0"/>
              <a:t>dextromethorphan, codeine, hydration</a:t>
            </a:r>
          </a:p>
          <a:p>
            <a:pPr lvl="1"/>
            <a:r>
              <a:rPr lang="en-GB" b="1" smtClean="0"/>
              <a:t>Antibiotic therapy only if pneumonia present</a:t>
            </a:r>
          </a:p>
        </p:txBody>
      </p:sp>
    </p:spTree>
    <p:extLst>
      <p:ext uri="{BB962C8B-B14F-4D97-AF65-F5344CB8AC3E}">
        <p14:creationId xmlns:p14="http://schemas.microsoft.com/office/powerpoint/2010/main" val="308018826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403350" y="1268413"/>
            <a:ext cx="5310188" cy="3416300"/>
          </a:xfrm>
          <a:prstGeom prst="rect">
            <a:avLst/>
          </a:prstGeom>
          <a:noFill/>
          <a:ln w="9525">
            <a:noFill/>
            <a:miter lim="800000"/>
            <a:headEnd/>
            <a:tailEnd/>
          </a:ln>
        </p:spPr>
        <p:txBody>
          <a:bodyPr>
            <a:spAutoFit/>
          </a:bodyPr>
          <a:lstStyle/>
          <a:p>
            <a:r>
              <a:rPr lang="en-US" sz="3600" baseline="-25000">
                <a:solidFill>
                  <a:srgbClr val="00B0F0"/>
                </a:solidFill>
              </a:rPr>
              <a:t>chronic obstructive pulmonary disease (COPD)</a:t>
            </a:r>
          </a:p>
          <a:p>
            <a:endParaRPr lang="en-US" sz="3600" baseline="-25000"/>
          </a:p>
          <a:p>
            <a:r>
              <a:rPr lang="en-US" sz="3600" baseline="-25000"/>
              <a:t>general term used for those diseases with permanent or temporary narrowing of small bronchi, in which forced expiratory flow is slowed, especially when no etiologic or other more specific term can be applied.</a:t>
            </a:r>
          </a:p>
        </p:txBody>
      </p:sp>
    </p:spTree>
    <p:extLst>
      <p:ext uri="{BB962C8B-B14F-4D97-AF65-F5344CB8AC3E}">
        <p14:creationId xmlns:p14="http://schemas.microsoft.com/office/powerpoint/2010/main" val="68852233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296988" y="90488"/>
            <a:ext cx="7183437" cy="1317625"/>
          </a:xfrm>
          <a:prstGeom prst="rect">
            <a:avLst/>
          </a:prstGeom>
          <a:noFill/>
          <a:ln w="9525">
            <a:noFill/>
            <a:miter lim="800000"/>
            <a:headEnd/>
            <a:tailEnd/>
          </a:ln>
        </p:spPr>
        <p:txBody>
          <a:bodyPr>
            <a:spAutoFit/>
          </a:bodyPr>
          <a:lstStyle/>
          <a:p>
            <a:pPr algn="ctr"/>
            <a:r>
              <a:rPr lang="en-US" sz="4000">
                <a:solidFill>
                  <a:srgbClr val="FFCC00"/>
                </a:solidFill>
                <a:latin typeface="Tahoma" pitchFamily="34" charset="0"/>
              </a:rPr>
              <a:t>Classification of COPD Severity</a:t>
            </a:r>
          </a:p>
          <a:p>
            <a:pPr algn="ctr"/>
            <a:r>
              <a:rPr lang="en-US" sz="4000">
                <a:solidFill>
                  <a:srgbClr val="FFCC00"/>
                </a:solidFill>
                <a:latin typeface="Tahoma" pitchFamily="34" charset="0"/>
              </a:rPr>
              <a:t> by Spirometry</a:t>
            </a:r>
          </a:p>
        </p:txBody>
      </p:sp>
      <p:sp>
        <p:nvSpPr>
          <p:cNvPr id="21507" name="Text Box 3"/>
          <p:cNvSpPr txBox="1">
            <a:spLocks noChangeArrowheads="1"/>
          </p:cNvSpPr>
          <p:nvPr/>
        </p:nvSpPr>
        <p:spPr bwMode="auto">
          <a:xfrm>
            <a:off x="382588" y="1484313"/>
            <a:ext cx="8305800" cy="4900612"/>
          </a:xfrm>
          <a:prstGeom prst="rect">
            <a:avLst/>
          </a:prstGeom>
          <a:noFill/>
          <a:ln w="9525">
            <a:noFill/>
            <a:miter lim="800000"/>
            <a:headEnd/>
            <a:tailEnd/>
          </a:ln>
        </p:spPr>
        <p:txBody>
          <a:bodyPr>
            <a:spAutoFit/>
          </a:bodyPr>
          <a:lstStyle/>
          <a:p>
            <a:r>
              <a:rPr lang="en-US" sz="2400">
                <a:latin typeface="Tahoma" pitchFamily="34" charset="0"/>
              </a:rPr>
              <a:t>Stage I:   Mild	      FEV</a:t>
            </a:r>
            <a:r>
              <a:rPr lang="en-US" sz="2400" baseline="-25000">
                <a:latin typeface="Tahoma" pitchFamily="34" charset="0"/>
              </a:rPr>
              <a:t>1</a:t>
            </a:r>
            <a:r>
              <a:rPr lang="en-US" sz="2400">
                <a:latin typeface="Tahoma" pitchFamily="34" charset="0"/>
              </a:rPr>
              <a:t>/FVC &lt; 0.70 </a:t>
            </a:r>
          </a:p>
          <a:p>
            <a:r>
              <a:rPr lang="en-US" sz="2400">
                <a:latin typeface="Tahoma" pitchFamily="34" charset="0"/>
              </a:rPr>
              <a:t>			      FEV</a:t>
            </a:r>
            <a:r>
              <a:rPr lang="en-US" sz="2400" baseline="-25000">
                <a:latin typeface="Tahoma" pitchFamily="34" charset="0"/>
              </a:rPr>
              <a:t>1</a:t>
            </a:r>
            <a:r>
              <a:rPr lang="en-US" sz="2400">
                <a:latin typeface="Tahoma" pitchFamily="34" charset="0"/>
              </a:rPr>
              <a:t> </a:t>
            </a:r>
            <a:r>
              <a:rPr lang="en-US" sz="2400" u="sng">
                <a:latin typeface="Tahoma" pitchFamily="34" charset="0"/>
              </a:rPr>
              <a:t>&gt;</a:t>
            </a:r>
            <a:r>
              <a:rPr lang="en-US" sz="2400">
                <a:latin typeface="Tahoma" pitchFamily="34" charset="0"/>
              </a:rPr>
              <a:t> 80% predicted</a:t>
            </a:r>
            <a:r>
              <a:rPr lang="en-US" sz="2800">
                <a:latin typeface="Tahoma" pitchFamily="34" charset="0"/>
              </a:rPr>
              <a:t>	</a:t>
            </a:r>
          </a:p>
          <a:p>
            <a:r>
              <a:rPr lang="en-US" sz="2400">
                <a:latin typeface="Tahoma" pitchFamily="34" charset="0"/>
              </a:rPr>
              <a:t>		</a:t>
            </a:r>
          </a:p>
          <a:p>
            <a:r>
              <a:rPr lang="en-US" sz="2400">
                <a:latin typeface="Tahoma" pitchFamily="34" charset="0"/>
              </a:rPr>
              <a:t>Stage II:  Moderate       FEV</a:t>
            </a:r>
            <a:r>
              <a:rPr lang="en-US" sz="2400" baseline="-25000">
                <a:latin typeface="Tahoma" pitchFamily="34" charset="0"/>
              </a:rPr>
              <a:t>1</a:t>
            </a:r>
            <a:r>
              <a:rPr lang="en-US" sz="2400">
                <a:latin typeface="Tahoma" pitchFamily="34" charset="0"/>
              </a:rPr>
              <a:t>/FVC &lt; 0.70</a:t>
            </a:r>
          </a:p>
          <a:p>
            <a:r>
              <a:rPr lang="en-US" sz="2400">
                <a:latin typeface="Tahoma" pitchFamily="34" charset="0"/>
              </a:rPr>
              <a:t>                                   50% </a:t>
            </a:r>
            <a:r>
              <a:rPr lang="en-US" sz="2400" u="sng">
                <a:latin typeface="Tahoma" pitchFamily="34" charset="0"/>
              </a:rPr>
              <a:t>&lt;</a:t>
            </a:r>
            <a:r>
              <a:rPr lang="en-US" sz="2400">
                <a:latin typeface="Tahoma" pitchFamily="34" charset="0"/>
              </a:rPr>
              <a:t> FEV</a:t>
            </a:r>
            <a:r>
              <a:rPr lang="en-US" sz="2400" baseline="-25000">
                <a:latin typeface="Tahoma" pitchFamily="34" charset="0"/>
              </a:rPr>
              <a:t>1</a:t>
            </a:r>
            <a:r>
              <a:rPr lang="en-US" sz="2400">
                <a:latin typeface="Tahoma" pitchFamily="34" charset="0"/>
              </a:rPr>
              <a:t> &lt; 80% predicted</a:t>
            </a:r>
          </a:p>
          <a:p>
            <a:endParaRPr lang="en-US" sz="2400">
              <a:latin typeface="Tahoma" pitchFamily="34" charset="0"/>
            </a:endParaRPr>
          </a:p>
          <a:p>
            <a:r>
              <a:rPr lang="en-US" sz="2400">
                <a:latin typeface="Tahoma" pitchFamily="34" charset="0"/>
              </a:rPr>
              <a:t>Stage III: Severe	      FEV</a:t>
            </a:r>
            <a:r>
              <a:rPr lang="en-US" sz="2400" baseline="-25000">
                <a:latin typeface="Tahoma" pitchFamily="34" charset="0"/>
              </a:rPr>
              <a:t>1</a:t>
            </a:r>
            <a:r>
              <a:rPr lang="en-US" sz="2400">
                <a:latin typeface="Tahoma" pitchFamily="34" charset="0"/>
              </a:rPr>
              <a:t>/FVC &lt; 0.70</a:t>
            </a:r>
          </a:p>
          <a:p>
            <a:r>
              <a:rPr lang="en-US" sz="2400">
                <a:latin typeface="Tahoma" pitchFamily="34" charset="0"/>
              </a:rPr>
              <a:t>                                   30% </a:t>
            </a:r>
            <a:r>
              <a:rPr lang="en-US" sz="2400" u="sng">
                <a:latin typeface="Tahoma" pitchFamily="34" charset="0"/>
              </a:rPr>
              <a:t>&lt;</a:t>
            </a:r>
            <a:r>
              <a:rPr lang="en-US" sz="2400">
                <a:latin typeface="Tahoma" pitchFamily="34" charset="0"/>
              </a:rPr>
              <a:t> FEV</a:t>
            </a:r>
            <a:r>
              <a:rPr lang="en-US" sz="2400" baseline="-25000">
                <a:latin typeface="Tahoma" pitchFamily="34" charset="0"/>
              </a:rPr>
              <a:t>1</a:t>
            </a:r>
            <a:r>
              <a:rPr lang="en-US" sz="2400">
                <a:latin typeface="Tahoma" pitchFamily="34" charset="0"/>
              </a:rPr>
              <a:t> &lt; 50% predicted</a:t>
            </a:r>
          </a:p>
          <a:p>
            <a:endParaRPr lang="en-US" sz="2400">
              <a:latin typeface="Tahoma" pitchFamily="34" charset="0"/>
            </a:endParaRPr>
          </a:p>
          <a:p>
            <a:r>
              <a:rPr lang="en-US" sz="2400">
                <a:latin typeface="Tahoma" pitchFamily="34" charset="0"/>
              </a:rPr>
              <a:t>Stage IV: Very Severe    FEV</a:t>
            </a:r>
            <a:r>
              <a:rPr lang="en-US" sz="2400" baseline="-25000">
                <a:latin typeface="Tahoma" pitchFamily="34" charset="0"/>
              </a:rPr>
              <a:t>1</a:t>
            </a:r>
            <a:r>
              <a:rPr lang="en-US" sz="2400">
                <a:latin typeface="Tahoma" pitchFamily="34" charset="0"/>
              </a:rPr>
              <a:t>/FVC &lt; 0.70</a:t>
            </a:r>
          </a:p>
          <a:p>
            <a:r>
              <a:rPr lang="en-US" sz="2400">
                <a:latin typeface="Tahoma" pitchFamily="34" charset="0"/>
              </a:rPr>
              <a:t>		                FEV</a:t>
            </a:r>
            <a:r>
              <a:rPr lang="en-US" sz="2400" baseline="-25000">
                <a:latin typeface="Tahoma" pitchFamily="34" charset="0"/>
              </a:rPr>
              <a:t>1</a:t>
            </a:r>
            <a:r>
              <a:rPr lang="en-US" sz="2400">
                <a:latin typeface="Tahoma" pitchFamily="34" charset="0"/>
              </a:rPr>
              <a:t> &lt; 30% predicted </a:t>
            </a:r>
            <a:r>
              <a:rPr lang="en-US" sz="2400" i="1">
                <a:latin typeface="Tahoma" pitchFamily="34" charset="0"/>
              </a:rPr>
              <a:t>or </a:t>
            </a:r>
          </a:p>
          <a:p>
            <a:r>
              <a:rPr lang="en-US" sz="2400" i="1">
                <a:latin typeface="Tahoma" pitchFamily="34" charset="0"/>
              </a:rPr>
              <a:t>				</a:t>
            </a:r>
            <a:r>
              <a:rPr lang="en-US" sz="2400">
                <a:latin typeface="Tahoma" pitchFamily="34" charset="0"/>
              </a:rPr>
              <a:t>FEV</a:t>
            </a:r>
            <a:r>
              <a:rPr lang="en-US" sz="2400" baseline="-25000">
                <a:latin typeface="Tahoma" pitchFamily="34" charset="0"/>
              </a:rPr>
              <a:t>1</a:t>
            </a:r>
            <a:r>
              <a:rPr lang="en-US" sz="2400">
                <a:latin typeface="Tahoma" pitchFamily="34" charset="0"/>
              </a:rPr>
              <a:t> &lt; 50% predicted </a:t>
            </a:r>
            <a:r>
              <a:rPr lang="en-US" sz="2400" i="1">
                <a:latin typeface="Tahoma" pitchFamily="34" charset="0"/>
              </a:rPr>
              <a:t>plus</a:t>
            </a:r>
            <a:r>
              <a:rPr lang="en-US" sz="2400">
                <a:latin typeface="Tahoma" pitchFamily="34" charset="0"/>
              </a:rPr>
              <a:t> 				chronic</a:t>
            </a:r>
            <a:r>
              <a:rPr lang="en-US" sz="2400">
                <a:solidFill>
                  <a:schemeClr val="bg1"/>
                </a:solidFill>
                <a:latin typeface="Tahoma" pitchFamily="34" charset="0"/>
              </a:rPr>
              <a:t> </a:t>
            </a:r>
            <a:r>
              <a:rPr lang="en-US" sz="2400">
                <a:latin typeface="Tahoma" pitchFamily="34" charset="0"/>
              </a:rPr>
              <a:t>respiratory failure </a:t>
            </a:r>
          </a:p>
        </p:txBody>
      </p:sp>
    </p:spTree>
    <p:extLst>
      <p:ext uri="{BB962C8B-B14F-4D97-AF65-F5344CB8AC3E}">
        <p14:creationId xmlns:p14="http://schemas.microsoft.com/office/powerpoint/2010/main" val="391888162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23850" y="981075"/>
            <a:ext cx="2232025" cy="3046413"/>
          </a:xfrm>
          <a:prstGeom prst="rect">
            <a:avLst/>
          </a:prstGeom>
          <a:noFill/>
          <a:ln w="9525">
            <a:noFill/>
            <a:miter lim="800000"/>
            <a:headEnd/>
            <a:tailEnd/>
          </a:ln>
        </p:spPr>
        <p:txBody>
          <a:bodyPr>
            <a:spAutoFit/>
          </a:bodyPr>
          <a:lstStyle/>
          <a:p>
            <a:r>
              <a:rPr lang="en-US" sz="3600" baseline="-25000">
                <a:solidFill>
                  <a:srgbClr val="00B0F0"/>
                </a:solidFill>
              </a:rPr>
              <a:t>spirometry </a:t>
            </a:r>
            <a:r>
              <a:rPr lang="en-US" sz="3600" baseline="-25000"/>
              <a:t> </a:t>
            </a:r>
          </a:p>
          <a:p>
            <a:r>
              <a:rPr lang="en-US" sz="3600" baseline="-25000"/>
              <a:t>spU-romc_-trT</a:t>
            </a:r>
          </a:p>
          <a:p>
            <a:endParaRPr lang="en-US" sz="3600" baseline="-25000"/>
          </a:p>
          <a:p>
            <a:r>
              <a:rPr lang="en-US" sz="3600" baseline="-25000"/>
              <a:t>making pulmonary measurements with a spirometer.</a:t>
            </a:r>
          </a:p>
        </p:txBody>
      </p:sp>
      <p:pic>
        <p:nvPicPr>
          <p:cNvPr id="22531" name="Picture 2"/>
          <p:cNvPicPr>
            <a:picLocks noChangeAspect="1" noChangeArrowheads="1"/>
          </p:cNvPicPr>
          <p:nvPr/>
        </p:nvPicPr>
        <p:blipFill>
          <a:blip r:embed="rId2"/>
          <a:srcRect/>
          <a:stretch>
            <a:fillRect/>
          </a:stretch>
        </p:blipFill>
        <p:spPr bwMode="auto">
          <a:xfrm>
            <a:off x="4140200" y="227013"/>
            <a:ext cx="4679950" cy="5868987"/>
          </a:xfrm>
          <a:prstGeom prst="rect">
            <a:avLst/>
          </a:prstGeom>
          <a:noFill/>
          <a:ln w="9525">
            <a:noFill/>
            <a:miter lim="800000"/>
            <a:headEnd/>
            <a:tailEnd/>
          </a:ln>
        </p:spPr>
      </p:pic>
    </p:spTree>
    <p:extLst>
      <p:ext uri="{BB962C8B-B14F-4D97-AF65-F5344CB8AC3E}">
        <p14:creationId xmlns:p14="http://schemas.microsoft.com/office/powerpoint/2010/main" val="195197668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792538" y="2286000"/>
            <a:ext cx="3794125" cy="579438"/>
          </a:xfrm>
          <a:prstGeom prst="rect">
            <a:avLst/>
          </a:prstGeom>
          <a:noFill/>
          <a:ln w="9525">
            <a:noFill/>
            <a:miter lim="800000"/>
            <a:headEnd/>
            <a:tailEnd/>
          </a:ln>
        </p:spPr>
        <p:txBody>
          <a:bodyPr>
            <a:spAutoFit/>
          </a:bodyPr>
          <a:lstStyle/>
          <a:p>
            <a:pPr>
              <a:spcBef>
                <a:spcPct val="50000"/>
              </a:spcBef>
            </a:pPr>
            <a:endParaRPr lang="nl-BE" sz="3200"/>
          </a:p>
        </p:txBody>
      </p:sp>
      <p:sp>
        <p:nvSpPr>
          <p:cNvPr id="23555" name="Rectangle 3"/>
          <p:cNvSpPr>
            <a:spLocks noChangeArrowheads="1"/>
          </p:cNvSpPr>
          <p:nvPr/>
        </p:nvSpPr>
        <p:spPr bwMode="auto">
          <a:xfrm>
            <a:off x="3975100" y="2928938"/>
            <a:ext cx="9144000" cy="0"/>
          </a:xfrm>
          <a:prstGeom prst="rect">
            <a:avLst/>
          </a:prstGeom>
          <a:noFill/>
          <a:ln w="9525">
            <a:noFill/>
            <a:miter lim="800000"/>
            <a:headEnd/>
            <a:tailEnd/>
          </a:ln>
        </p:spPr>
        <p:txBody>
          <a:bodyPr>
            <a:spAutoFit/>
          </a:bodyPr>
          <a:lstStyle/>
          <a:p>
            <a:endParaRPr lang="en-US"/>
          </a:p>
        </p:txBody>
      </p:sp>
      <p:sp>
        <p:nvSpPr>
          <p:cNvPr id="23556" name="Rectangle 4"/>
          <p:cNvSpPr>
            <a:spLocks noChangeArrowheads="1"/>
          </p:cNvSpPr>
          <p:nvPr/>
        </p:nvSpPr>
        <p:spPr bwMode="auto">
          <a:xfrm>
            <a:off x="1752600" y="306388"/>
            <a:ext cx="5594350" cy="766762"/>
          </a:xfrm>
          <a:prstGeom prst="rect">
            <a:avLst/>
          </a:prstGeom>
          <a:noFill/>
          <a:ln w="9525">
            <a:noFill/>
            <a:miter lim="800000"/>
            <a:headEnd/>
            <a:tailEnd/>
          </a:ln>
        </p:spPr>
        <p:txBody>
          <a:bodyPr wrap="none">
            <a:spAutoFit/>
          </a:bodyPr>
          <a:lstStyle/>
          <a:p>
            <a:r>
              <a:rPr lang="en-US" sz="4400">
                <a:solidFill>
                  <a:srgbClr val="FFCC00"/>
                </a:solidFill>
                <a:latin typeface="Tahoma" pitchFamily="34" charset="0"/>
              </a:rPr>
              <a:t>Risk Factors for COPD</a:t>
            </a:r>
          </a:p>
        </p:txBody>
      </p:sp>
      <p:sp>
        <p:nvSpPr>
          <p:cNvPr id="23557" name="Text Box 5"/>
          <p:cNvSpPr txBox="1">
            <a:spLocks noChangeArrowheads="1"/>
          </p:cNvSpPr>
          <p:nvPr/>
        </p:nvSpPr>
        <p:spPr bwMode="auto">
          <a:xfrm>
            <a:off x="4572000" y="1828800"/>
            <a:ext cx="4495800" cy="2743200"/>
          </a:xfrm>
          <a:prstGeom prst="rect">
            <a:avLst/>
          </a:prstGeom>
          <a:noFill/>
          <a:ln w="9525">
            <a:noFill/>
            <a:miter lim="800000"/>
            <a:headEnd/>
            <a:tailEnd/>
          </a:ln>
        </p:spPr>
        <p:txBody>
          <a:bodyPr>
            <a:spAutoFit/>
          </a:bodyPr>
          <a:lstStyle/>
          <a:p>
            <a:pPr>
              <a:spcBef>
                <a:spcPct val="25000"/>
              </a:spcBef>
            </a:pPr>
            <a:r>
              <a:rPr lang="en-US" sz="2400">
                <a:solidFill>
                  <a:srgbClr val="FFFFFF"/>
                </a:solidFill>
                <a:latin typeface="Tahoma" pitchFamily="34" charset="0"/>
              </a:rPr>
              <a:t>Gender</a:t>
            </a:r>
          </a:p>
          <a:p>
            <a:pPr>
              <a:spcBef>
                <a:spcPct val="25000"/>
              </a:spcBef>
            </a:pPr>
            <a:r>
              <a:rPr lang="en-US" sz="2400">
                <a:solidFill>
                  <a:srgbClr val="FFFFFF"/>
                </a:solidFill>
                <a:latin typeface="Tahoma" pitchFamily="34" charset="0"/>
              </a:rPr>
              <a:t>Age</a:t>
            </a:r>
          </a:p>
          <a:p>
            <a:pPr>
              <a:spcBef>
                <a:spcPct val="25000"/>
              </a:spcBef>
            </a:pPr>
            <a:r>
              <a:rPr lang="en-US" sz="2400">
                <a:solidFill>
                  <a:srgbClr val="FFFFFF"/>
                </a:solidFill>
                <a:latin typeface="Tahoma" pitchFamily="34" charset="0"/>
              </a:rPr>
              <a:t>Respiratory infections</a:t>
            </a:r>
          </a:p>
          <a:p>
            <a:pPr>
              <a:spcBef>
                <a:spcPct val="25000"/>
              </a:spcBef>
            </a:pPr>
            <a:r>
              <a:rPr lang="en-US" sz="2400">
                <a:solidFill>
                  <a:srgbClr val="FFFFFF"/>
                </a:solidFill>
                <a:latin typeface="Tahoma" pitchFamily="34" charset="0"/>
              </a:rPr>
              <a:t>Socioeconomic status</a:t>
            </a:r>
          </a:p>
          <a:p>
            <a:pPr>
              <a:spcBef>
                <a:spcPct val="25000"/>
              </a:spcBef>
            </a:pPr>
            <a:r>
              <a:rPr lang="en-US" sz="2400">
                <a:solidFill>
                  <a:srgbClr val="FFFFFF"/>
                </a:solidFill>
                <a:latin typeface="Tahoma" pitchFamily="34" charset="0"/>
              </a:rPr>
              <a:t>Nutrition</a:t>
            </a:r>
          </a:p>
          <a:p>
            <a:pPr>
              <a:spcBef>
                <a:spcPct val="25000"/>
              </a:spcBef>
            </a:pPr>
            <a:r>
              <a:rPr lang="en-US" sz="2400">
                <a:solidFill>
                  <a:srgbClr val="FFFFFF"/>
                </a:solidFill>
                <a:latin typeface="Tahoma" pitchFamily="34" charset="0"/>
              </a:rPr>
              <a:t>Comorbidities</a:t>
            </a:r>
          </a:p>
        </p:txBody>
      </p:sp>
      <p:sp>
        <p:nvSpPr>
          <p:cNvPr id="23558" name="Text Box 6"/>
          <p:cNvSpPr txBox="1">
            <a:spLocks noChangeArrowheads="1"/>
          </p:cNvSpPr>
          <p:nvPr/>
        </p:nvSpPr>
        <p:spPr bwMode="auto">
          <a:xfrm>
            <a:off x="152400" y="1784350"/>
            <a:ext cx="4540250" cy="4203700"/>
          </a:xfrm>
          <a:prstGeom prst="rect">
            <a:avLst/>
          </a:prstGeom>
          <a:noFill/>
          <a:ln w="9525">
            <a:noFill/>
            <a:miter lim="800000"/>
            <a:headEnd/>
            <a:tailEnd/>
          </a:ln>
        </p:spPr>
        <p:txBody>
          <a:bodyPr>
            <a:spAutoFit/>
          </a:bodyPr>
          <a:lstStyle/>
          <a:p>
            <a:pPr marL="290513" indent="-290513">
              <a:spcBef>
                <a:spcPct val="25000"/>
              </a:spcBef>
            </a:pPr>
            <a:r>
              <a:rPr lang="en-US" sz="2400">
                <a:solidFill>
                  <a:srgbClr val="FFFFFF"/>
                </a:solidFill>
                <a:latin typeface="Tahoma" pitchFamily="34" charset="0"/>
              </a:rPr>
              <a:t>Exposure to particles</a:t>
            </a:r>
          </a:p>
          <a:p>
            <a:pPr marL="290513" indent="-290513">
              <a:spcBef>
                <a:spcPct val="25000"/>
              </a:spcBef>
              <a:buClr>
                <a:srgbClr val="A5FF4B"/>
              </a:buClr>
              <a:buFont typeface="Tahoma" pitchFamily="34" charset="0"/>
              <a:buChar char="●"/>
            </a:pPr>
            <a:r>
              <a:rPr lang="en-US" sz="2400">
                <a:solidFill>
                  <a:srgbClr val="FFFFFF"/>
                </a:solidFill>
                <a:latin typeface="Tahoma" pitchFamily="34" charset="0"/>
              </a:rPr>
              <a:t>Tobacco smoke</a:t>
            </a:r>
          </a:p>
          <a:p>
            <a:pPr marL="290513" indent="-290513">
              <a:spcBef>
                <a:spcPct val="25000"/>
              </a:spcBef>
              <a:buClr>
                <a:srgbClr val="A5FF4B"/>
              </a:buClr>
              <a:buFont typeface="Tahoma" pitchFamily="34" charset="0"/>
              <a:buChar char="●"/>
            </a:pPr>
            <a:r>
              <a:rPr lang="en-US" sz="2400">
                <a:solidFill>
                  <a:srgbClr val="FFFFFF"/>
                </a:solidFill>
                <a:latin typeface="Tahoma" pitchFamily="34" charset="0"/>
              </a:rPr>
              <a:t>Occupational dusts, organic   and inorganic</a:t>
            </a:r>
          </a:p>
          <a:p>
            <a:pPr marL="290513" indent="-290513">
              <a:spcBef>
                <a:spcPct val="25000"/>
              </a:spcBef>
              <a:buClr>
                <a:srgbClr val="A5FF4B"/>
              </a:buClr>
              <a:buFont typeface="Tahoma" pitchFamily="34" charset="0"/>
              <a:buChar char="●"/>
            </a:pPr>
            <a:r>
              <a:rPr lang="en-US" sz="2400">
                <a:solidFill>
                  <a:srgbClr val="FFFFFF"/>
                </a:solidFill>
                <a:latin typeface="Tahoma" pitchFamily="34" charset="0"/>
              </a:rPr>
              <a:t>Indoor air pollution  from heating and cooking with biomass in poorly ventilated dwellings</a:t>
            </a:r>
          </a:p>
          <a:p>
            <a:pPr marL="290513" indent="-290513">
              <a:spcBef>
                <a:spcPct val="25000"/>
              </a:spcBef>
              <a:buClr>
                <a:srgbClr val="A5FF4B"/>
              </a:buClr>
              <a:buFont typeface="Tahoma" pitchFamily="34" charset="0"/>
              <a:buChar char="●"/>
            </a:pPr>
            <a:r>
              <a:rPr lang="en-US" sz="2400">
                <a:solidFill>
                  <a:srgbClr val="FFFFFF"/>
                </a:solidFill>
                <a:latin typeface="Tahoma" pitchFamily="34" charset="0"/>
              </a:rPr>
              <a:t>Outdoor air pollution</a:t>
            </a:r>
          </a:p>
          <a:p>
            <a:pPr marL="290513" indent="-290513">
              <a:spcBef>
                <a:spcPct val="25000"/>
              </a:spcBef>
            </a:pPr>
            <a:endParaRPr lang="en-US" sz="2400">
              <a:solidFill>
                <a:srgbClr val="FFFFFF"/>
              </a:solidFill>
              <a:latin typeface="Tahoma" pitchFamily="34" charset="0"/>
            </a:endParaRPr>
          </a:p>
        </p:txBody>
      </p:sp>
    </p:spTree>
    <p:extLst>
      <p:ext uri="{BB962C8B-B14F-4D97-AF65-F5344CB8AC3E}">
        <p14:creationId xmlns:p14="http://schemas.microsoft.com/office/powerpoint/2010/main" val="34309827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ln>
            <a:miter lim="800000"/>
            <a:headEnd/>
            <a:tailEnd/>
          </a:ln>
        </p:spPr>
        <p:txBody>
          <a:bodyPr/>
          <a:lstStyle/>
          <a:p>
            <a:fld id="{6656395D-838E-4F8A-B90C-67115BBC84F3}" type="slidenum">
              <a:rPr lang="en-GB"/>
              <a:pPr/>
              <a:t>164</a:t>
            </a:fld>
            <a:endParaRPr lang="en-GB"/>
          </a:p>
        </p:txBody>
      </p:sp>
      <p:pic>
        <p:nvPicPr>
          <p:cNvPr id="24579" name="Picture 2" descr="Fig-11"/>
          <p:cNvPicPr>
            <a:picLocks noChangeAspect="1" noChangeArrowheads="1"/>
          </p:cNvPicPr>
          <p:nvPr/>
        </p:nvPicPr>
        <p:blipFill>
          <a:blip r:embed="rId3"/>
          <a:srcRect/>
          <a:stretch>
            <a:fillRect/>
          </a:stretch>
        </p:blipFill>
        <p:spPr bwMode="auto">
          <a:xfrm>
            <a:off x="609600" y="1828800"/>
            <a:ext cx="7848600" cy="4859338"/>
          </a:xfrm>
          <a:prstGeom prst="rect">
            <a:avLst/>
          </a:prstGeom>
          <a:noFill/>
          <a:ln w="9525">
            <a:noFill/>
            <a:miter lim="800000"/>
            <a:headEnd/>
            <a:tailEnd/>
          </a:ln>
        </p:spPr>
      </p:pic>
      <p:sp>
        <p:nvSpPr>
          <p:cNvPr id="24580" name="Text Box 3"/>
          <p:cNvSpPr txBox="1">
            <a:spLocks noChangeArrowheads="1"/>
          </p:cNvSpPr>
          <p:nvPr/>
        </p:nvSpPr>
        <p:spPr bwMode="auto">
          <a:xfrm>
            <a:off x="1905000" y="304800"/>
            <a:ext cx="6477000" cy="827088"/>
          </a:xfrm>
          <a:prstGeom prst="rect">
            <a:avLst/>
          </a:prstGeom>
          <a:noFill/>
          <a:ln w="9525">
            <a:noFill/>
            <a:miter lim="800000"/>
            <a:headEnd/>
            <a:tailEnd/>
          </a:ln>
        </p:spPr>
        <p:txBody>
          <a:bodyPr>
            <a:spAutoFit/>
          </a:bodyPr>
          <a:lstStyle/>
          <a:p>
            <a:pPr algn="ctr">
              <a:spcBef>
                <a:spcPct val="50000"/>
              </a:spcBef>
            </a:pPr>
            <a:r>
              <a:rPr lang="en-US" altLang="ja-JP" sz="4800">
                <a:solidFill>
                  <a:srgbClr val="FFCC00"/>
                </a:solidFill>
                <a:latin typeface="Tahoma" pitchFamily="34" charset="0"/>
                <a:ea typeface="MS PGothic" pitchFamily="34" charset="-128"/>
              </a:rPr>
              <a:t>Risk Factors for COPD</a:t>
            </a:r>
          </a:p>
        </p:txBody>
      </p:sp>
      <p:sp>
        <p:nvSpPr>
          <p:cNvPr id="19460" name="Text Box 4"/>
          <p:cNvSpPr txBox="1">
            <a:spLocks noChangeArrowheads="1"/>
          </p:cNvSpPr>
          <p:nvPr/>
        </p:nvSpPr>
        <p:spPr bwMode="auto">
          <a:xfrm>
            <a:off x="6553200" y="2057400"/>
            <a:ext cx="1905000" cy="495300"/>
          </a:xfrm>
          <a:prstGeom prst="rect">
            <a:avLst/>
          </a:prstGeom>
          <a:solidFill>
            <a:srgbClr val="FFFFCC"/>
          </a:solidFill>
          <a:ln w="38100">
            <a:solidFill>
              <a:schemeClr val="accent2"/>
            </a:solidFill>
            <a:miter lim="800000"/>
            <a:headEnd/>
            <a:tailEnd/>
          </a:ln>
          <a:effectLst/>
        </p:spPr>
        <p:txBody>
          <a:bodyPr>
            <a:spAutoFit/>
          </a:bodyPr>
          <a:lstStyle/>
          <a:p>
            <a:pPr>
              <a:spcBef>
                <a:spcPct val="50000"/>
              </a:spcBef>
              <a:defRPr/>
            </a:pPr>
            <a:r>
              <a:rPr lang="en-US" altLang="ja-JP" sz="2400" b="1">
                <a:solidFill>
                  <a:srgbClr val="FF0000"/>
                </a:solidFill>
                <a:effectLst>
                  <a:outerShdw blurRad="38100" dist="38100" dir="2700000" algn="tl">
                    <a:srgbClr val="000000"/>
                  </a:outerShdw>
                </a:effectLst>
                <a:latin typeface="Arial" charset="0"/>
                <a:ea typeface="ＭＳ Ｐゴシック" pitchFamily="34" charset="-128"/>
                <a:cs typeface="+mn-cs"/>
              </a:rPr>
              <a:t>Nutrition</a:t>
            </a:r>
          </a:p>
        </p:txBody>
      </p:sp>
      <p:sp>
        <p:nvSpPr>
          <p:cNvPr id="19461" name="Text Box 5"/>
          <p:cNvSpPr txBox="1">
            <a:spLocks noChangeArrowheads="1"/>
          </p:cNvSpPr>
          <p:nvPr/>
        </p:nvSpPr>
        <p:spPr bwMode="auto">
          <a:xfrm>
            <a:off x="6553200" y="2895600"/>
            <a:ext cx="1905000" cy="495300"/>
          </a:xfrm>
          <a:prstGeom prst="rect">
            <a:avLst/>
          </a:prstGeom>
          <a:solidFill>
            <a:srgbClr val="FFFFCC"/>
          </a:solidFill>
          <a:ln w="38100">
            <a:solidFill>
              <a:schemeClr val="accent2"/>
            </a:solidFill>
            <a:miter lim="800000"/>
            <a:headEnd/>
            <a:tailEnd/>
          </a:ln>
          <a:effectLst/>
        </p:spPr>
        <p:txBody>
          <a:bodyPr>
            <a:spAutoFit/>
          </a:bodyPr>
          <a:lstStyle/>
          <a:p>
            <a:pPr>
              <a:spcBef>
                <a:spcPct val="50000"/>
              </a:spcBef>
              <a:defRPr/>
            </a:pPr>
            <a:r>
              <a:rPr lang="en-US" altLang="ja-JP" sz="2400" b="1">
                <a:solidFill>
                  <a:srgbClr val="FF3300"/>
                </a:solidFill>
                <a:effectLst>
                  <a:outerShdw blurRad="38100" dist="38100" dir="2700000" algn="tl">
                    <a:srgbClr val="000000"/>
                  </a:outerShdw>
                </a:effectLst>
                <a:latin typeface="Arial" charset="0"/>
                <a:ea typeface="ＭＳ Ｐゴシック" pitchFamily="34" charset="-128"/>
                <a:cs typeface="+mn-cs"/>
              </a:rPr>
              <a:t>Infections</a:t>
            </a:r>
          </a:p>
        </p:txBody>
      </p:sp>
      <p:sp>
        <p:nvSpPr>
          <p:cNvPr id="19462" name="Text Box 6"/>
          <p:cNvSpPr txBox="1">
            <a:spLocks noChangeArrowheads="1"/>
          </p:cNvSpPr>
          <p:nvPr/>
        </p:nvSpPr>
        <p:spPr bwMode="auto">
          <a:xfrm>
            <a:off x="5791200" y="3657600"/>
            <a:ext cx="2667000" cy="860425"/>
          </a:xfrm>
          <a:prstGeom prst="rect">
            <a:avLst/>
          </a:prstGeom>
          <a:solidFill>
            <a:srgbClr val="FFFFCC"/>
          </a:solidFill>
          <a:ln w="38100">
            <a:solidFill>
              <a:schemeClr val="accent2"/>
            </a:solidFill>
            <a:miter lim="800000"/>
            <a:headEnd/>
            <a:tailEnd/>
          </a:ln>
          <a:effectLst/>
        </p:spPr>
        <p:txBody>
          <a:bodyPr>
            <a:spAutoFit/>
          </a:bodyPr>
          <a:lstStyle/>
          <a:p>
            <a:pPr>
              <a:spcBef>
                <a:spcPct val="50000"/>
              </a:spcBef>
              <a:defRPr/>
            </a:pPr>
            <a:r>
              <a:rPr lang="en-US" altLang="ja-JP" sz="2400" b="1">
                <a:solidFill>
                  <a:srgbClr val="FF0000"/>
                </a:solidFill>
                <a:effectLst>
                  <a:outerShdw blurRad="38100" dist="38100" dir="2700000" algn="tl">
                    <a:srgbClr val="000000"/>
                  </a:outerShdw>
                </a:effectLst>
                <a:latin typeface="Arial" charset="0"/>
                <a:ea typeface="ＭＳ Ｐゴシック" pitchFamily="34" charset="-128"/>
                <a:cs typeface="+mn-cs"/>
              </a:rPr>
              <a:t>Socio-economic status</a:t>
            </a:r>
          </a:p>
        </p:txBody>
      </p:sp>
      <p:sp>
        <p:nvSpPr>
          <p:cNvPr id="19463" name="Text Box 7"/>
          <p:cNvSpPr txBox="1">
            <a:spLocks noChangeArrowheads="1"/>
          </p:cNvSpPr>
          <p:nvPr/>
        </p:nvSpPr>
        <p:spPr bwMode="auto">
          <a:xfrm>
            <a:off x="1828800" y="5748338"/>
            <a:ext cx="5715000" cy="881062"/>
          </a:xfrm>
          <a:prstGeom prst="rect">
            <a:avLst/>
          </a:prstGeom>
          <a:solidFill>
            <a:srgbClr val="FFFFCC"/>
          </a:solidFill>
          <a:ln w="57150">
            <a:solidFill>
              <a:schemeClr val="accent2"/>
            </a:solidFill>
            <a:miter lim="800000"/>
            <a:headEnd/>
            <a:tailEnd/>
          </a:ln>
          <a:effectLst/>
        </p:spPr>
        <p:txBody>
          <a:bodyPr>
            <a:spAutoFit/>
          </a:bodyPr>
          <a:lstStyle/>
          <a:p>
            <a:pPr>
              <a:spcBef>
                <a:spcPct val="50000"/>
              </a:spcBef>
              <a:defRPr/>
            </a:pPr>
            <a:r>
              <a:rPr lang="en-US" altLang="ja-JP" sz="4800" b="1">
                <a:solidFill>
                  <a:srgbClr val="FF0000"/>
                </a:solidFill>
                <a:effectLst>
                  <a:outerShdw blurRad="38100" dist="38100" dir="2700000" algn="tl">
                    <a:srgbClr val="000000"/>
                  </a:outerShdw>
                </a:effectLst>
                <a:latin typeface="Arial" charset="0"/>
                <a:ea typeface="ＭＳ Ｐゴシック" pitchFamily="34" charset="-128"/>
                <a:cs typeface="+mn-cs"/>
              </a:rPr>
              <a:t>Aging Populations</a:t>
            </a:r>
          </a:p>
        </p:txBody>
      </p:sp>
    </p:spTree>
    <p:extLst>
      <p:ext uri="{BB962C8B-B14F-4D97-AF65-F5344CB8AC3E}">
        <p14:creationId xmlns:p14="http://schemas.microsoft.com/office/powerpoint/2010/main" val="3584234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1000" fill="hold"/>
                                        <p:tgtEl>
                                          <p:spTgt spid="19460"/>
                                        </p:tgtEl>
                                        <p:attrNameLst>
                                          <p:attrName>ppt_x</p:attrName>
                                        </p:attrNameLst>
                                      </p:cBhvr>
                                      <p:tavLst>
                                        <p:tav tm="0">
                                          <p:val>
                                            <p:strVal val="1+#ppt_w/2"/>
                                          </p:val>
                                        </p:tav>
                                        <p:tav tm="100000">
                                          <p:val>
                                            <p:strVal val="#ppt_x"/>
                                          </p:val>
                                        </p:tav>
                                      </p:tavLst>
                                    </p:anim>
                                    <p:anim calcmode="lin" valueType="num">
                                      <p:cBhvr additive="base">
                                        <p:cTn id="8" dur="10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1000" fill="hold"/>
                                        <p:tgtEl>
                                          <p:spTgt spid="19461"/>
                                        </p:tgtEl>
                                        <p:attrNameLst>
                                          <p:attrName>ppt_x</p:attrName>
                                        </p:attrNameLst>
                                      </p:cBhvr>
                                      <p:tavLst>
                                        <p:tav tm="0">
                                          <p:val>
                                            <p:strVal val="1+#ppt_w/2"/>
                                          </p:val>
                                        </p:tav>
                                        <p:tav tm="100000">
                                          <p:val>
                                            <p:strVal val="#ppt_x"/>
                                          </p:val>
                                        </p:tav>
                                      </p:tavLst>
                                    </p:anim>
                                    <p:anim calcmode="lin" valueType="num">
                                      <p:cBhvr additive="base">
                                        <p:cTn id="14" dur="10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462"/>
                                        </p:tgtEl>
                                        <p:attrNameLst>
                                          <p:attrName>style.visibility</p:attrName>
                                        </p:attrNameLst>
                                      </p:cBhvr>
                                      <p:to>
                                        <p:strVal val="visible"/>
                                      </p:to>
                                    </p:set>
                                    <p:anim calcmode="lin" valueType="num">
                                      <p:cBhvr additive="base">
                                        <p:cTn id="19" dur="1000" fill="hold"/>
                                        <p:tgtEl>
                                          <p:spTgt spid="19462"/>
                                        </p:tgtEl>
                                        <p:attrNameLst>
                                          <p:attrName>ppt_x</p:attrName>
                                        </p:attrNameLst>
                                      </p:cBhvr>
                                      <p:tavLst>
                                        <p:tav tm="0">
                                          <p:val>
                                            <p:strVal val="1+#ppt_w/2"/>
                                          </p:val>
                                        </p:tav>
                                        <p:tav tm="100000">
                                          <p:val>
                                            <p:strVal val="#ppt_x"/>
                                          </p:val>
                                        </p:tav>
                                      </p:tavLst>
                                    </p:anim>
                                    <p:anim calcmode="lin" valueType="num">
                                      <p:cBhvr additive="base">
                                        <p:cTn id="20" dur="10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3"/>
                                        </p:tgtEl>
                                        <p:attrNameLst>
                                          <p:attrName>style.visibility</p:attrName>
                                        </p:attrNameLst>
                                      </p:cBhvr>
                                      <p:to>
                                        <p:strVal val="visible"/>
                                      </p:to>
                                    </p:set>
                                    <p:anim calcmode="lin" valueType="num">
                                      <p:cBhvr additive="base">
                                        <p:cTn id="25" dur="1000" fill="hold"/>
                                        <p:tgtEl>
                                          <p:spTgt spid="19463"/>
                                        </p:tgtEl>
                                        <p:attrNameLst>
                                          <p:attrName>ppt_x</p:attrName>
                                        </p:attrNameLst>
                                      </p:cBhvr>
                                      <p:tavLst>
                                        <p:tav tm="0">
                                          <p:val>
                                            <p:strVal val="#ppt_x"/>
                                          </p:val>
                                        </p:tav>
                                        <p:tav tm="100000">
                                          <p:val>
                                            <p:strVal val="#ppt_x"/>
                                          </p:val>
                                        </p:tav>
                                      </p:tavLst>
                                    </p:anim>
                                    <p:anim calcmode="lin" valueType="num">
                                      <p:cBhvr additive="base">
                                        <p:cTn id="26" dur="1000" fill="hold"/>
                                        <p:tgtEl>
                                          <p:spTgt spid="19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2" grpId="0" animBg="1"/>
      <p:bldP spid="19463"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lum bright="70000" contrast="-70000"/>
          </a:blip>
          <a:srcRect/>
          <a:stretch>
            <a:fillRect/>
          </a:stretch>
        </p:blipFill>
        <p:spPr bwMode="auto">
          <a:xfrm>
            <a:off x="0" y="0"/>
            <a:ext cx="9144000" cy="6858000"/>
          </a:xfrm>
          <a:prstGeom prst="rect">
            <a:avLst/>
          </a:prstGeom>
          <a:noFill/>
          <a:ln w="9525">
            <a:noFill/>
            <a:miter lim="800000"/>
            <a:headEnd/>
            <a:tailEnd/>
          </a:ln>
        </p:spPr>
      </p:pic>
      <p:pic>
        <p:nvPicPr>
          <p:cNvPr id="25603" name="Picture 3" descr="lungs"/>
          <p:cNvPicPr>
            <a:picLocks noChangeAspect="1" noChangeArrowheads="1" noCrop="1"/>
          </p:cNvPicPr>
          <p:nvPr/>
        </p:nvPicPr>
        <p:blipFill>
          <a:blip r:embed="rId4"/>
          <a:srcRect/>
          <a:stretch>
            <a:fillRect/>
          </a:stretch>
        </p:blipFill>
        <p:spPr bwMode="auto">
          <a:xfrm>
            <a:off x="0" y="0"/>
            <a:ext cx="1143000" cy="915988"/>
          </a:xfrm>
          <a:prstGeom prst="rect">
            <a:avLst/>
          </a:prstGeom>
          <a:noFill/>
          <a:ln w="9525">
            <a:noFill/>
            <a:miter lim="800000"/>
            <a:headEnd/>
            <a:tailEnd/>
          </a:ln>
        </p:spPr>
      </p:pic>
      <p:sp>
        <p:nvSpPr>
          <p:cNvPr id="23556" name="Rectangle 4"/>
          <p:cNvSpPr>
            <a:spLocks noChangeArrowheads="1"/>
          </p:cNvSpPr>
          <p:nvPr/>
        </p:nvSpPr>
        <p:spPr bwMode="auto">
          <a:xfrm>
            <a:off x="1905000" y="457200"/>
            <a:ext cx="5575300" cy="549275"/>
          </a:xfrm>
          <a:prstGeom prst="rect">
            <a:avLst/>
          </a:prstGeom>
          <a:noFill/>
          <a:ln w="9525">
            <a:noFill/>
            <a:miter lim="800000"/>
            <a:headEnd/>
            <a:tailEnd/>
          </a:ln>
        </p:spPr>
        <p:txBody>
          <a:bodyPr wrap="none">
            <a:spAutoFit/>
          </a:bodyPr>
          <a:lstStyle/>
          <a:p>
            <a:r>
              <a:rPr lang="en-US" sz="3000" b="1">
                <a:solidFill>
                  <a:srgbClr val="FF33CC"/>
                </a:solidFill>
              </a:rPr>
              <a:t>Role of Inflammation in</a:t>
            </a:r>
            <a:r>
              <a:rPr lang="en-US" sz="3000" b="1">
                <a:solidFill>
                  <a:srgbClr val="FF33CC"/>
                </a:solidFill>
                <a:latin typeface="Times New Roman" pitchFamily="18" charset="0"/>
                <a:cs typeface="Times New Roman" pitchFamily="18" charset="0"/>
              </a:rPr>
              <a:t> COPD</a:t>
            </a:r>
          </a:p>
        </p:txBody>
      </p:sp>
      <p:sp>
        <p:nvSpPr>
          <p:cNvPr id="23557" name="Rectangle 5"/>
          <p:cNvSpPr>
            <a:spLocks noChangeArrowheads="1"/>
          </p:cNvSpPr>
          <p:nvPr/>
        </p:nvSpPr>
        <p:spPr bwMode="auto">
          <a:xfrm>
            <a:off x="685800" y="3427413"/>
            <a:ext cx="3233738" cy="457200"/>
          </a:xfrm>
          <a:prstGeom prst="rect">
            <a:avLst/>
          </a:prstGeom>
          <a:noFill/>
          <a:ln w="9525">
            <a:noFill/>
            <a:miter lim="800000"/>
            <a:headEnd/>
            <a:tailEnd/>
          </a:ln>
        </p:spPr>
        <p:txBody>
          <a:bodyPr wrap="none">
            <a:spAutoFit/>
          </a:bodyPr>
          <a:lstStyle/>
          <a:p>
            <a:r>
              <a:rPr lang="en-US" sz="2400" b="1">
                <a:solidFill>
                  <a:srgbClr val="0000FF"/>
                </a:solidFill>
              </a:rPr>
              <a:t>Small airway disease</a:t>
            </a:r>
          </a:p>
        </p:txBody>
      </p:sp>
      <p:sp>
        <p:nvSpPr>
          <p:cNvPr id="23558" name="Rectangle 6"/>
          <p:cNvSpPr>
            <a:spLocks noChangeArrowheads="1"/>
          </p:cNvSpPr>
          <p:nvPr/>
        </p:nvSpPr>
        <p:spPr bwMode="auto">
          <a:xfrm>
            <a:off x="4724400" y="3381375"/>
            <a:ext cx="3825875" cy="884238"/>
          </a:xfrm>
          <a:prstGeom prst="rect">
            <a:avLst/>
          </a:prstGeom>
          <a:noFill/>
          <a:ln w="9525">
            <a:noFill/>
            <a:miter lim="800000"/>
            <a:headEnd/>
            <a:tailEnd/>
          </a:ln>
        </p:spPr>
        <p:txBody>
          <a:bodyPr wrap="none">
            <a:spAutoFit/>
          </a:bodyPr>
          <a:lstStyle/>
          <a:p>
            <a:r>
              <a:rPr lang="en-US" sz="2400" b="1">
                <a:solidFill>
                  <a:srgbClr val="0000FF"/>
                </a:solidFill>
              </a:rPr>
              <a:t>Parenchymal destruction</a:t>
            </a:r>
          </a:p>
          <a:p>
            <a:endParaRPr lang="en-US" sz="2800" b="1">
              <a:solidFill>
                <a:srgbClr val="0000FF"/>
              </a:solidFill>
            </a:endParaRPr>
          </a:p>
        </p:txBody>
      </p:sp>
      <p:sp>
        <p:nvSpPr>
          <p:cNvPr id="23559" name="Rectangle 7"/>
          <p:cNvSpPr>
            <a:spLocks noChangeArrowheads="1"/>
          </p:cNvSpPr>
          <p:nvPr/>
        </p:nvSpPr>
        <p:spPr bwMode="auto">
          <a:xfrm>
            <a:off x="2743200" y="5195888"/>
            <a:ext cx="3154363" cy="519112"/>
          </a:xfrm>
          <a:prstGeom prst="rect">
            <a:avLst/>
          </a:prstGeom>
          <a:noFill/>
          <a:ln w="9525">
            <a:noFill/>
            <a:miter lim="800000"/>
            <a:headEnd/>
            <a:tailEnd/>
          </a:ln>
        </p:spPr>
        <p:txBody>
          <a:bodyPr wrap="none">
            <a:spAutoFit/>
          </a:bodyPr>
          <a:lstStyle/>
          <a:p>
            <a:r>
              <a:rPr lang="en-US" sz="2600" b="1">
                <a:solidFill>
                  <a:srgbClr val="FF33CC"/>
                </a:solidFill>
              </a:rPr>
              <a:t> Airflow Limitation</a:t>
            </a:r>
            <a:r>
              <a:rPr lang="en-US" sz="2800" b="1">
                <a:solidFill>
                  <a:srgbClr val="C2008F"/>
                </a:solidFill>
                <a:latin typeface="Times New Roman" pitchFamily="18" charset="0"/>
                <a:cs typeface="Times New Roman" pitchFamily="18" charset="0"/>
              </a:rPr>
              <a:t> </a:t>
            </a:r>
          </a:p>
        </p:txBody>
      </p:sp>
      <p:sp>
        <p:nvSpPr>
          <p:cNvPr id="23560" name="Rectangle 8"/>
          <p:cNvSpPr>
            <a:spLocks noChangeArrowheads="1"/>
          </p:cNvSpPr>
          <p:nvPr/>
        </p:nvSpPr>
        <p:spPr bwMode="auto">
          <a:xfrm>
            <a:off x="609600" y="3276600"/>
            <a:ext cx="3352800" cy="762000"/>
          </a:xfrm>
          <a:prstGeom prst="rect">
            <a:avLst/>
          </a:prstGeom>
          <a:noFill/>
          <a:ln w="38100" cmpd="dbl">
            <a:solidFill>
              <a:srgbClr val="0000FF"/>
            </a:solidFill>
            <a:miter lim="800000"/>
            <a:headEnd/>
            <a:tailEnd/>
          </a:ln>
        </p:spPr>
        <p:txBody>
          <a:bodyPr wrap="none" anchor="ctr"/>
          <a:lstStyle/>
          <a:p>
            <a:endParaRPr lang="en-US"/>
          </a:p>
        </p:txBody>
      </p:sp>
      <p:sp>
        <p:nvSpPr>
          <p:cNvPr id="23561" name="Rectangle 9"/>
          <p:cNvSpPr>
            <a:spLocks noChangeArrowheads="1"/>
          </p:cNvSpPr>
          <p:nvPr/>
        </p:nvSpPr>
        <p:spPr bwMode="auto">
          <a:xfrm>
            <a:off x="4724400" y="3276600"/>
            <a:ext cx="3810000" cy="762000"/>
          </a:xfrm>
          <a:prstGeom prst="rect">
            <a:avLst/>
          </a:prstGeom>
          <a:noFill/>
          <a:ln w="38100" cmpd="dbl">
            <a:solidFill>
              <a:srgbClr val="0000FF"/>
            </a:solidFill>
            <a:miter lim="800000"/>
            <a:headEnd/>
            <a:tailEnd/>
          </a:ln>
        </p:spPr>
        <p:txBody>
          <a:bodyPr wrap="none" anchor="ctr"/>
          <a:lstStyle/>
          <a:p>
            <a:endParaRPr lang="en-US"/>
          </a:p>
        </p:txBody>
      </p:sp>
      <p:sp>
        <p:nvSpPr>
          <p:cNvPr id="23562" name="Rectangle 10"/>
          <p:cNvSpPr>
            <a:spLocks noChangeArrowheads="1"/>
          </p:cNvSpPr>
          <p:nvPr/>
        </p:nvSpPr>
        <p:spPr bwMode="auto">
          <a:xfrm>
            <a:off x="3048000" y="1524000"/>
            <a:ext cx="2590800" cy="762000"/>
          </a:xfrm>
          <a:prstGeom prst="rect">
            <a:avLst/>
          </a:prstGeom>
          <a:noFill/>
          <a:ln w="38100" cmpd="dbl">
            <a:solidFill>
              <a:schemeClr val="tx1"/>
            </a:solidFill>
            <a:miter lim="800000"/>
            <a:headEnd/>
            <a:tailEnd/>
          </a:ln>
        </p:spPr>
        <p:txBody>
          <a:bodyPr wrap="none" anchor="ctr"/>
          <a:lstStyle/>
          <a:p>
            <a:pPr algn="ctr"/>
            <a:endParaRPr lang="en-US">
              <a:solidFill>
                <a:schemeClr val="bg2"/>
              </a:solidFill>
            </a:endParaRPr>
          </a:p>
        </p:txBody>
      </p:sp>
      <p:sp>
        <p:nvSpPr>
          <p:cNvPr id="23563" name="Rectangle 11"/>
          <p:cNvSpPr>
            <a:spLocks noChangeArrowheads="1"/>
          </p:cNvSpPr>
          <p:nvPr/>
        </p:nvSpPr>
        <p:spPr bwMode="auto">
          <a:xfrm>
            <a:off x="3246438" y="1600200"/>
            <a:ext cx="2239962" cy="488950"/>
          </a:xfrm>
          <a:prstGeom prst="rect">
            <a:avLst/>
          </a:prstGeom>
          <a:noFill/>
          <a:ln w="9525">
            <a:noFill/>
            <a:miter lim="800000"/>
            <a:headEnd/>
            <a:tailEnd/>
          </a:ln>
        </p:spPr>
        <p:txBody>
          <a:bodyPr wrap="none">
            <a:spAutoFit/>
          </a:bodyPr>
          <a:lstStyle/>
          <a:p>
            <a:r>
              <a:rPr lang="en-US" sz="2600" b="1">
                <a:solidFill>
                  <a:schemeClr val="bg2"/>
                </a:solidFill>
              </a:rPr>
              <a:t>Inflammation</a:t>
            </a:r>
          </a:p>
        </p:txBody>
      </p:sp>
      <p:sp>
        <p:nvSpPr>
          <p:cNvPr id="23564" name="Rectangle 12"/>
          <p:cNvSpPr>
            <a:spLocks noChangeArrowheads="1"/>
          </p:cNvSpPr>
          <p:nvPr/>
        </p:nvSpPr>
        <p:spPr bwMode="auto">
          <a:xfrm>
            <a:off x="2667000" y="5105400"/>
            <a:ext cx="3276600" cy="762000"/>
          </a:xfrm>
          <a:prstGeom prst="rect">
            <a:avLst/>
          </a:prstGeom>
          <a:noFill/>
          <a:ln w="38100" cmpd="dbl">
            <a:solidFill>
              <a:srgbClr val="FF33CC"/>
            </a:solidFill>
            <a:miter lim="800000"/>
            <a:headEnd/>
            <a:tailEnd/>
          </a:ln>
        </p:spPr>
        <p:txBody>
          <a:bodyPr wrap="none" anchor="ctr"/>
          <a:lstStyle/>
          <a:p>
            <a:endParaRPr lang="en-US"/>
          </a:p>
        </p:txBody>
      </p:sp>
      <p:sp>
        <p:nvSpPr>
          <p:cNvPr id="23565" name="Line 13"/>
          <p:cNvSpPr>
            <a:spLocks noChangeShapeType="1"/>
          </p:cNvSpPr>
          <p:nvPr/>
        </p:nvSpPr>
        <p:spPr bwMode="auto">
          <a:xfrm>
            <a:off x="3429000" y="2286000"/>
            <a:ext cx="0" cy="838200"/>
          </a:xfrm>
          <a:prstGeom prst="line">
            <a:avLst/>
          </a:prstGeom>
          <a:noFill/>
          <a:ln w="57150">
            <a:solidFill>
              <a:schemeClr val="tx1"/>
            </a:solidFill>
            <a:round/>
            <a:headEnd/>
            <a:tailEnd type="triangle" w="med" len="med"/>
          </a:ln>
        </p:spPr>
        <p:txBody>
          <a:bodyPr/>
          <a:lstStyle/>
          <a:p>
            <a:endParaRPr lang="en-US"/>
          </a:p>
        </p:txBody>
      </p:sp>
      <p:sp>
        <p:nvSpPr>
          <p:cNvPr id="23566" name="Line 14"/>
          <p:cNvSpPr>
            <a:spLocks noChangeShapeType="1"/>
          </p:cNvSpPr>
          <p:nvPr/>
        </p:nvSpPr>
        <p:spPr bwMode="auto">
          <a:xfrm>
            <a:off x="5257800" y="2286000"/>
            <a:ext cx="0" cy="838200"/>
          </a:xfrm>
          <a:prstGeom prst="line">
            <a:avLst/>
          </a:prstGeom>
          <a:noFill/>
          <a:ln w="57150">
            <a:solidFill>
              <a:schemeClr val="tx1"/>
            </a:solidFill>
            <a:round/>
            <a:headEnd/>
            <a:tailEnd type="triangle" w="med" len="med"/>
          </a:ln>
        </p:spPr>
        <p:txBody>
          <a:bodyPr/>
          <a:lstStyle/>
          <a:p>
            <a:endParaRPr lang="en-US"/>
          </a:p>
        </p:txBody>
      </p:sp>
      <p:sp>
        <p:nvSpPr>
          <p:cNvPr id="23567" name="Line 15"/>
          <p:cNvSpPr>
            <a:spLocks noChangeShapeType="1"/>
          </p:cNvSpPr>
          <p:nvPr/>
        </p:nvSpPr>
        <p:spPr bwMode="auto">
          <a:xfrm>
            <a:off x="4343400" y="3733800"/>
            <a:ext cx="0" cy="1219200"/>
          </a:xfrm>
          <a:prstGeom prst="line">
            <a:avLst/>
          </a:prstGeom>
          <a:noFill/>
          <a:ln w="57150">
            <a:solidFill>
              <a:schemeClr val="tx1"/>
            </a:solidFill>
            <a:round/>
            <a:headEnd/>
            <a:tailEnd type="triangle" w="med" len="med"/>
          </a:ln>
        </p:spPr>
        <p:txBody>
          <a:bodyPr/>
          <a:lstStyle/>
          <a:p>
            <a:endParaRPr lang="en-US"/>
          </a:p>
        </p:txBody>
      </p:sp>
      <p:sp>
        <p:nvSpPr>
          <p:cNvPr id="23568" name="Line 16"/>
          <p:cNvSpPr>
            <a:spLocks noChangeShapeType="1"/>
          </p:cNvSpPr>
          <p:nvPr/>
        </p:nvSpPr>
        <p:spPr bwMode="auto">
          <a:xfrm flipV="1">
            <a:off x="3962400" y="3733800"/>
            <a:ext cx="762000" cy="0"/>
          </a:xfrm>
          <a:prstGeom prst="line">
            <a:avLst/>
          </a:prstGeom>
          <a:noFill/>
          <a:ln w="57150">
            <a:solidFill>
              <a:schemeClr val="tx1"/>
            </a:solidFill>
            <a:round/>
            <a:headEnd/>
            <a:tailEnd/>
          </a:ln>
        </p:spPr>
        <p:txBody>
          <a:bodyPr/>
          <a:lstStyle/>
          <a:p>
            <a:endParaRPr lang="en-US"/>
          </a:p>
        </p:txBody>
      </p:sp>
    </p:spTree>
    <p:extLst>
      <p:ext uri="{BB962C8B-B14F-4D97-AF65-F5344CB8AC3E}">
        <p14:creationId xmlns:p14="http://schemas.microsoft.com/office/powerpoint/2010/main" val="37963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p:cTn id="7" dur="500" fill="hold"/>
                                        <p:tgtEl>
                                          <p:spTgt spid="23556"/>
                                        </p:tgtEl>
                                        <p:attrNameLst>
                                          <p:attrName>ppt_w</p:attrName>
                                        </p:attrNameLst>
                                      </p:cBhvr>
                                      <p:tavLst>
                                        <p:tav tm="0">
                                          <p:val>
                                            <p:fltVal val="0"/>
                                          </p:val>
                                        </p:tav>
                                        <p:tav tm="100000">
                                          <p:val>
                                            <p:strVal val="#ppt_w"/>
                                          </p:val>
                                        </p:tav>
                                      </p:tavLst>
                                    </p:anim>
                                    <p:anim calcmode="lin" valueType="num">
                                      <p:cBhvr>
                                        <p:cTn id="8"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562"/>
                                        </p:tgtEl>
                                        <p:attrNameLst>
                                          <p:attrName>style.visibility</p:attrName>
                                        </p:attrNameLst>
                                      </p:cBhvr>
                                      <p:to>
                                        <p:strVal val="visible"/>
                                      </p:to>
                                    </p:set>
                                    <p:animEffect transition="in" filter="dissolve">
                                      <p:cBhvr>
                                        <p:cTn id="13" dur="500"/>
                                        <p:tgtEl>
                                          <p:spTgt spid="2356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3563"/>
                                        </p:tgtEl>
                                        <p:attrNameLst>
                                          <p:attrName>style.visibility</p:attrName>
                                        </p:attrNameLst>
                                      </p:cBhvr>
                                      <p:to>
                                        <p:strVal val="visible"/>
                                      </p:to>
                                    </p:set>
                                    <p:animEffect transition="in" filter="dissolve">
                                      <p:cBhvr>
                                        <p:cTn id="17" dur="500"/>
                                        <p:tgtEl>
                                          <p:spTgt spid="2356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3565"/>
                                        </p:tgtEl>
                                        <p:attrNameLst>
                                          <p:attrName>style.visibility</p:attrName>
                                        </p:attrNameLst>
                                      </p:cBhvr>
                                      <p:to>
                                        <p:strVal val="visible"/>
                                      </p:to>
                                    </p:set>
                                    <p:animEffect transition="in" filter="wipe(up)">
                                      <p:cBhvr>
                                        <p:cTn id="21" dur="500"/>
                                        <p:tgtEl>
                                          <p:spTgt spid="23565"/>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23560"/>
                                        </p:tgtEl>
                                        <p:attrNameLst>
                                          <p:attrName>style.visibility</p:attrName>
                                        </p:attrNameLst>
                                      </p:cBhvr>
                                      <p:to>
                                        <p:strVal val="visible"/>
                                      </p:to>
                                    </p:set>
                                    <p:animEffect transition="in" filter="dissolve">
                                      <p:cBhvr>
                                        <p:cTn id="25" dur="500"/>
                                        <p:tgtEl>
                                          <p:spTgt spid="23560"/>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23557"/>
                                        </p:tgtEl>
                                        <p:attrNameLst>
                                          <p:attrName>style.visibility</p:attrName>
                                        </p:attrNameLst>
                                      </p:cBhvr>
                                      <p:to>
                                        <p:strVal val="visible"/>
                                      </p:to>
                                    </p:set>
                                    <p:animEffect transition="in" filter="dissolve">
                                      <p:cBhvr>
                                        <p:cTn id="29" dur="500"/>
                                        <p:tgtEl>
                                          <p:spTgt spid="235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566"/>
                                        </p:tgtEl>
                                        <p:attrNameLst>
                                          <p:attrName>style.visibility</p:attrName>
                                        </p:attrNameLst>
                                      </p:cBhvr>
                                      <p:to>
                                        <p:strVal val="visible"/>
                                      </p:to>
                                    </p:set>
                                    <p:animEffect transition="in" filter="wipe(up)">
                                      <p:cBhvr>
                                        <p:cTn id="34" dur="500"/>
                                        <p:tgtEl>
                                          <p:spTgt spid="23566"/>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3561"/>
                                        </p:tgtEl>
                                        <p:attrNameLst>
                                          <p:attrName>style.visibility</p:attrName>
                                        </p:attrNameLst>
                                      </p:cBhvr>
                                      <p:to>
                                        <p:strVal val="visible"/>
                                      </p:to>
                                    </p:set>
                                    <p:animEffect transition="in" filter="dissolve">
                                      <p:cBhvr>
                                        <p:cTn id="38" dur="500"/>
                                        <p:tgtEl>
                                          <p:spTgt spid="23561"/>
                                        </p:tgtEl>
                                      </p:cBhvr>
                                    </p:animEffect>
                                  </p:childTnLst>
                                </p:cTn>
                              </p:par>
                            </p:childTnLst>
                          </p:cTn>
                        </p:par>
                        <p:par>
                          <p:cTn id="39" fill="hold">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23558"/>
                                        </p:tgtEl>
                                        <p:attrNameLst>
                                          <p:attrName>style.visibility</p:attrName>
                                        </p:attrNameLst>
                                      </p:cBhvr>
                                      <p:to>
                                        <p:strVal val="visible"/>
                                      </p:to>
                                    </p:set>
                                    <p:animEffect transition="in" filter="dissolve">
                                      <p:cBhvr>
                                        <p:cTn id="42" dur="500"/>
                                        <p:tgtEl>
                                          <p:spTgt spid="2355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3568"/>
                                        </p:tgtEl>
                                        <p:attrNameLst>
                                          <p:attrName>style.visibility</p:attrName>
                                        </p:attrNameLst>
                                      </p:cBhvr>
                                      <p:to>
                                        <p:strVal val="visible"/>
                                      </p:to>
                                    </p:set>
                                    <p:animEffect transition="in" filter="dissolve">
                                      <p:cBhvr>
                                        <p:cTn id="47" dur="500"/>
                                        <p:tgtEl>
                                          <p:spTgt spid="23568"/>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23567"/>
                                        </p:tgtEl>
                                        <p:attrNameLst>
                                          <p:attrName>style.visibility</p:attrName>
                                        </p:attrNameLst>
                                      </p:cBhvr>
                                      <p:to>
                                        <p:strVal val="visible"/>
                                      </p:to>
                                    </p:set>
                                    <p:animEffect transition="in" filter="wipe(up)">
                                      <p:cBhvr>
                                        <p:cTn id="51" dur="500"/>
                                        <p:tgtEl>
                                          <p:spTgt spid="23567"/>
                                        </p:tgtEl>
                                      </p:cBhvr>
                                    </p:animEffect>
                                  </p:childTnLst>
                                </p:cTn>
                              </p:par>
                            </p:childTnLst>
                          </p:cTn>
                        </p:par>
                        <p:par>
                          <p:cTn id="52" fill="hold">
                            <p:stCondLst>
                              <p:cond delay="1000"/>
                            </p:stCondLst>
                            <p:childTnLst>
                              <p:par>
                                <p:cTn id="53" presetID="9" presetClass="entr" presetSubtype="0" fill="hold" grpId="0" nodeType="afterEffect">
                                  <p:stCondLst>
                                    <p:cond delay="0"/>
                                  </p:stCondLst>
                                  <p:childTnLst>
                                    <p:set>
                                      <p:cBhvr>
                                        <p:cTn id="54" dur="1" fill="hold">
                                          <p:stCondLst>
                                            <p:cond delay="0"/>
                                          </p:stCondLst>
                                        </p:cTn>
                                        <p:tgtEl>
                                          <p:spTgt spid="23564"/>
                                        </p:tgtEl>
                                        <p:attrNameLst>
                                          <p:attrName>style.visibility</p:attrName>
                                        </p:attrNameLst>
                                      </p:cBhvr>
                                      <p:to>
                                        <p:strVal val="visible"/>
                                      </p:to>
                                    </p:set>
                                    <p:animEffect transition="in" filter="dissolve">
                                      <p:cBhvr>
                                        <p:cTn id="55" dur="500"/>
                                        <p:tgtEl>
                                          <p:spTgt spid="23564"/>
                                        </p:tgtEl>
                                      </p:cBhvr>
                                    </p:animEffect>
                                  </p:childTnLst>
                                </p:cTn>
                              </p:par>
                            </p:childTnLst>
                          </p:cTn>
                        </p:par>
                        <p:par>
                          <p:cTn id="56" fill="hold">
                            <p:stCondLst>
                              <p:cond delay="1500"/>
                            </p:stCondLst>
                            <p:childTnLst>
                              <p:par>
                                <p:cTn id="57" presetID="9" presetClass="entr" presetSubtype="0" fill="hold" grpId="0" nodeType="afterEffect">
                                  <p:stCondLst>
                                    <p:cond delay="0"/>
                                  </p:stCondLst>
                                  <p:childTnLst>
                                    <p:set>
                                      <p:cBhvr>
                                        <p:cTn id="58" dur="1" fill="hold">
                                          <p:stCondLst>
                                            <p:cond delay="0"/>
                                          </p:stCondLst>
                                        </p:cTn>
                                        <p:tgtEl>
                                          <p:spTgt spid="23559"/>
                                        </p:tgtEl>
                                        <p:attrNameLst>
                                          <p:attrName>style.visibility</p:attrName>
                                        </p:attrNameLst>
                                      </p:cBhvr>
                                      <p:to>
                                        <p:strVal val="visible"/>
                                      </p:to>
                                    </p:set>
                                    <p:animEffect transition="in" filter="dissolve">
                                      <p:cBhvr>
                                        <p:cTn id="59"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autoUpdateAnimBg="0"/>
      <p:bldP spid="23558" grpId="0" autoUpdateAnimBg="0"/>
      <p:bldP spid="23559" grpId="0" autoUpdateAnimBg="0"/>
      <p:bldP spid="23560" grpId="0" animBg="1"/>
      <p:bldP spid="23561" grpId="0" animBg="1"/>
      <p:bldP spid="23562" grpId="0" animBg="1"/>
      <p:bldP spid="23563" grpId="0" autoUpdateAnimBg="0"/>
      <p:bldP spid="23564" grpId="0" animBg="1"/>
      <p:bldP spid="23565" grpId="0" animBg="1"/>
      <p:bldP spid="23566" grpId="0" animBg="1"/>
      <p:bldP spid="23567" grpId="0" animBg="1"/>
      <p:bldP spid="23568"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2"/>
          <p:cNvSpPr>
            <a:spLocks noChangeArrowheads="1"/>
          </p:cNvSpPr>
          <p:nvPr/>
        </p:nvSpPr>
        <p:spPr bwMode="auto">
          <a:xfrm flipV="1">
            <a:off x="1627188" y="2060575"/>
            <a:ext cx="3327400" cy="3529013"/>
          </a:xfrm>
          <a:prstGeom prst="ellipse">
            <a:avLst/>
          </a:prstGeom>
          <a:solidFill>
            <a:srgbClr val="FF0000"/>
          </a:solidFill>
          <a:ln w="28575">
            <a:solidFill>
              <a:srgbClr val="FFFFFF"/>
            </a:solidFill>
            <a:round/>
            <a:headEnd/>
            <a:tailEnd/>
          </a:ln>
        </p:spPr>
        <p:txBody>
          <a:bodyPr wrap="none" anchor="ctr"/>
          <a:lstStyle/>
          <a:p>
            <a:endParaRPr lang="en-US"/>
          </a:p>
        </p:txBody>
      </p:sp>
      <p:sp useBgFill="1">
        <p:nvSpPr>
          <p:cNvPr id="26627" name="Oval 3"/>
          <p:cNvSpPr>
            <a:spLocks noChangeArrowheads="1"/>
          </p:cNvSpPr>
          <p:nvPr/>
        </p:nvSpPr>
        <p:spPr bwMode="auto">
          <a:xfrm flipV="1">
            <a:off x="2246313" y="2709863"/>
            <a:ext cx="2089150" cy="2295525"/>
          </a:xfrm>
          <a:prstGeom prst="ellipse">
            <a:avLst/>
          </a:prstGeom>
          <a:ln w="80010">
            <a:solidFill>
              <a:srgbClr val="FF8000"/>
            </a:solidFill>
            <a:round/>
            <a:headEnd/>
            <a:tailEnd/>
          </a:ln>
        </p:spPr>
        <p:txBody>
          <a:bodyPr wrap="none" anchor="ctr"/>
          <a:lstStyle/>
          <a:p>
            <a:endParaRPr lang="en-US"/>
          </a:p>
        </p:txBody>
      </p:sp>
      <p:sp>
        <p:nvSpPr>
          <p:cNvPr id="26628" name="Oval 4"/>
          <p:cNvSpPr>
            <a:spLocks noChangeArrowheads="1"/>
          </p:cNvSpPr>
          <p:nvPr/>
        </p:nvSpPr>
        <p:spPr bwMode="auto">
          <a:xfrm>
            <a:off x="2217738" y="2652713"/>
            <a:ext cx="2176462" cy="2374900"/>
          </a:xfrm>
          <a:prstGeom prst="ellipse">
            <a:avLst/>
          </a:prstGeom>
          <a:noFill/>
          <a:ln w="57150" algn="ctr">
            <a:solidFill>
              <a:schemeClr val="accent2"/>
            </a:solidFill>
            <a:round/>
            <a:headEnd/>
            <a:tailEnd/>
          </a:ln>
        </p:spPr>
        <p:txBody>
          <a:bodyPr wrap="none" anchor="ctr"/>
          <a:lstStyle/>
          <a:p>
            <a:endParaRPr lang="en-US"/>
          </a:p>
        </p:txBody>
      </p:sp>
      <p:sp>
        <p:nvSpPr>
          <p:cNvPr id="26629" name="Text Box 5"/>
          <p:cNvSpPr txBox="1">
            <a:spLocks noChangeArrowheads="1"/>
          </p:cNvSpPr>
          <p:nvPr/>
        </p:nvSpPr>
        <p:spPr bwMode="auto">
          <a:xfrm>
            <a:off x="5226050" y="2452688"/>
            <a:ext cx="2774950" cy="366712"/>
          </a:xfrm>
          <a:prstGeom prst="rect">
            <a:avLst/>
          </a:prstGeom>
          <a:noFill/>
          <a:ln w="9525" algn="ctr">
            <a:noFill/>
            <a:miter lim="800000"/>
            <a:headEnd/>
            <a:tailEnd/>
          </a:ln>
        </p:spPr>
        <p:txBody>
          <a:bodyPr wrap="none">
            <a:spAutoFit/>
          </a:bodyPr>
          <a:lstStyle/>
          <a:p>
            <a:pPr algn="ctr" eaLnBrk="0" hangingPunct="0"/>
            <a:r>
              <a:rPr lang="en-GB" b="1"/>
              <a:t>Endothelial dysfunction</a:t>
            </a:r>
          </a:p>
        </p:txBody>
      </p:sp>
      <p:sp>
        <p:nvSpPr>
          <p:cNvPr id="26630" name="Line 6"/>
          <p:cNvSpPr>
            <a:spLocks noChangeShapeType="1"/>
          </p:cNvSpPr>
          <p:nvPr/>
        </p:nvSpPr>
        <p:spPr bwMode="auto">
          <a:xfrm flipH="1">
            <a:off x="4122738" y="2636838"/>
            <a:ext cx="1025525" cy="576262"/>
          </a:xfrm>
          <a:prstGeom prst="line">
            <a:avLst/>
          </a:prstGeom>
          <a:noFill/>
          <a:ln w="9525">
            <a:solidFill>
              <a:schemeClr val="tx1"/>
            </a:solidFill>
            <a:round/>
            <a:headEnd/>
            <a:tailEnd type="triangle" w="med" len="med"/>
          </a:ln>
        </p:spPr>
        <p:txBody>
          <a:bodyPr/>
          <a:lstStyle/>
          <a:p>
            <a:endParaRPr lang="en-US"/>
          </a:p>
        </p:txBody>
      </p:sp>
      <p:sp>
        <p:nvSpPr>
          <p:cNvPr id="26631" name="Text Box 7"/>
          <p:cNvSpPr txBox="1">
            <a:spLocks noChangeArrowheads="1"/>
          </p:cNvSpPr>
          <p:nvPr/>
        </p:nvSpPr>
        <p:spPr bwMode="auto">
          <a:xfrm>
            <a:off x="5441950" y="3290888"/>
            <a:ext cx="2254250" cy="366712"/>
          </a:xfrm>
          <a:prstGeom prst="rect">
            <a:avLst/>
          </a:prstGeom>
          <a:noFill/>
          <a:ln w="9525" algn="ctr">
            <a:noFill/>
            <a:miter lim="800000"/>
            <a:headEnd/>
            <a:tailEnd/>
          </a:ln>
        </p:spPr>
        <p:txBody>
          <a:bodyPr wrap="none">
            <a:spAutoFit/>
          </a:bodyPr>
          <a:lstStyle/>
          <a:p>
            <a:pPr algn="ctr" eaLnBrk="0" hangingPunct="0"/>
            <a:r>
              <a:rPr lang="en-GB" b="1"/>
              <a:t>Intimal hyperplasia</a:t>
            </a:r>
          </a:p>
        </p:txBody>
      </p:sp>
      <p:sp>
        <p:nvSpPr>
          <p:cNvPr id="26632" name="Line 8"/>
          <p:cNvSpPr>
            <a:spLocks noChangeShapeType="1"/>
          </p:cNvSpPr>
          <p:nvPr/>
        </p:nvSpPr>
        <p:spPr bwMode="auto">
          <a:xfrm flipH="1">
            <a:off x="4379913" y="3500438"/>
            <a:ext cx="1023937" cy="144462"/>
          </a:xfrm>
          <a:prstGeom prst="line">
            <a:avLst/>
          </a:prstGeom>
          <a:noFill/>
          <a:ln w="9525">
            <a:solidFill>
              <a:schemeClr val="tx1"/>
            </a:solidFill>
            <a:round/>
            <a:headEnd/>
            <a:tailEnd type="triangle" w="med" len="med"/>
          </a:ln>
        </p:spPr>
        <p:txBody>
          <a:bodyPr/>
          <a:lstStyle/>
          <a:p>
            <a:endParaRPr lang="en-US"/>
          </a:p>
        </p:txBody>
      </p:sp>
      <p:sp>
        <p:nvSpPr>
          <p:cNvPr id="26633" name="Text Box 9"/>
          <p:cNvSpPr txBox="1">
            <a:spLocks noChangeArrowheads="1"/>
          </p:cNvSpPr>
          <p:nvPr/>
        </p:nvSpPr>
        <p:spPr bwMode="auto">
          <a:xfrm>
            <a:off x="5467350" y="4221163"/>
            <a:ext cx="3221038" cy="366712"/>
          </a:xfrm>
          <a:prstGeom prst="rect">
            <a:avLst/>
          </a:prstGeom>
          <a:noFill/>
          <a:ln w="9525" algn="ctr">
            <a:noFill/>
            <a:miter lim="800000"/>
            <a:headEnd/>
            <a:tailEnd/>
          </a:ln>
        </p:spPr>
        <p:txBody>
          <a:bodyPr wrap="none">
            <a:spAutoFit/>
          </a:bodyPr>
          <a:lstStyle/>
          <a:p>
            <a:pPr algn="ctr" eaLnBrk="0" hangingPunct="0"/>
            <a:r>
              <a:rPr lang="en-GB" b="1"/>
              <a:t>Smooth muscle hyperplasia</a:t>
            </a:r>
          </a:p>
        </p:txBody>
      </p:sp>
      <p:sp>
        <p:nvSpPr>
          <p:cNvPr id="26634" name="Line 10"/>
          <p:cNvSpPr>
            <a:spLocks noChangeShapeType="1"/>
          </p:cNvSpPr>
          <p:nvPr/>
        </p:nvSpPr>
        <p:spPr bwMode="auto">
          <a:xfrm flipH="1" flipV="1">
            <a:off x="4508500" y="4221163"/>
            <a:ext cx="895350" cy="215900"/>
          </a:xfrm>
          <a:prstGeom prst="line">
            <a:avLst/>
          </a:prstGeom>
          <a:noFill/>
          <a:ln w="9525">
            <a:solidFill>
              <a:schemeClr val="tx1"/>
            </a:solidFill>
            <a:round/>
            <a:headEnd/>
            <a:tailEnd type="triangle" w="med" len="med"/>
          </a:ln>
        </p:spPr>
        <p:txBody>
          <a:bodyPr/>
          <a:lstStyle/>
          <a:p>
            <a:endParaRPr lang="en-US"/>
          </a:p>
        </p:txBody>
      </p:sp>
      <p:sp>
        <p:nvSpPr>
          <p:cNvPr id="26635" name="Text Box 11"/>
          <p:cNvSpPr txBox="1">
            <a:spLocks noChangeArrowheads="1"/>
          </p:cNvSpPr>
          <p:nvPr/>
        </p:nvSpPr>
        <p:spPr bwMode="auto">
          <a:xfrm>
            <a:off x="4953000" y="5302250"/>
            <a:ext cx="4019550" cy="641350"/>
          </a:xfrm>
          <a:prstGeom prst="rect">
            <a:avLst/>
          </a:prstGeom>
          <a:noFill/>
          <a:ln w="9525" algn="ctr">
            <a:noFill/>
            <a:miter lim="800000"/>
            <a:headEnd/>
            <a:tailEnd/>
          </a:ln>
        </p:spPr>
        <p:txBody>
          <a:bodyPr wrap="none">
            <a:spAutoFit/>
          </a:bodyPr>
          <a:lstStyle/>
          <a:p>
            <a:pPr eaLnBrk="0" hangingPunct="0"/>
            <a:r>
              <a:rPr lang="en-GB" b="1"/>
              <a:t>↑ Inflammatory cells</a:t>
            </a:r>
          </a:p>
          <a:p>
            <a:pPr eaLnBrk="0" hangingPunct="0"/>
            <a:r>
              <a:rPr lang="en-GB" b="1"/>
              <a:t> (macrophages, CD8</a:t>
            </a:r>
            <a:r>
              <a:rPr lang="en-GB" b="1" baseline="30000"/>
              <a:t>+</a:t>
            </a:r>
            <a:r>
              <a:rPr lang="en-GB" b="1"/>
              <a:t> lymphocytes)</a:t>
            </a:r>
          </a:p>
        </p:txBody>
      </p:sp>
      <p:sp>
        <p:nvSpPr>
          <p:cNvPr id="26636" name="Line 12"/>
          <p:cNvSpPr>
            <a:spLocks noChangeShapeType="1"/>
          </p:cNvSpPr>
          <p:nvPr/>
        </p:nvSpPr>
        <p:spPr bwMode="auto">
          <a:xfrm flipH="1" flipV="1">
            <a:off x="4187825" y="4652963"/>
            <a:ext cx="1089025" cy="647700"/>
          </a:xfrm>
          <a:prstGeom prst="line">
            <a:avLst/>
          </a:prstGeom>
          <a:noFill/>
          <a:ln w="9525">
            <a:solidFill>
              <a:schemeClr val="tx1"/>
            </a:solidFill>
            <a:round/>
            <a:headEnd/>
            <a:tailEnd type="triangle" w="med" len="med"/>
          </a:ln>
        </p:spPr>
        <p:txBody>
          <a:bodyPr/>
          <a:lstStyle/>
          <a:p>
            <a:endParaRPr lang="en-US"/>
          </a:p>
        </p:txBody>
      </p:sp>
      <p:sp>
        <p:nvSpPr>
          <p:cNvPr id="26637" name="Text Box 13"/>
          <p:cNvSpPr txBox="1">
            <a:spLocks noChangeArrowheads="1"/>
          </p:cNvSpPr>
          <p:nvPr/>
        </p:nvSpPr>
        <p:spPr bwMode="auto">
          <a:xfrm>
            <a:off x="838200" y="601663"/>
            <a:ext cx="7434263" cy="519112"/>
          </a:xfrm>
          <a:prstGeom prst="rect">
            <a:avLst/>
          </a:prstGeom>
          <a:noFill/>
          <a:ln w="28575">
            <a:solidFill>
              <a:srgbClr val="FFCC00"/>
            </a:solidFill>
            <a:miter lim="800000"/>
            <a:headEnd/>
            <a:tailEnd/>
          </a:ln>
        </p:spPr>
        <p:txBody>
          <a:bodyPr>
            <a:spAutoFit/>
          </a:bodyPr>
          <a:lstStyle/>
          <a:p>
            <a:pPr algn="ctr">
              <a:spcBef>
                <a:spcPct val="50000"/>
              </a:spcBef>
            </a:pPr>
            <a:r>
              <a:rPr lang="en-US" altLang="ja-JP" sz="2600">
                <a:latin typeface="Tahoma" pitchFamily="34" charset="0"/>
                <a:ea typeface="MS PGothic" pitchFamily="34" charset="-128"/>
              </a:rPr>
              <a:t>Changes in Pulmonary Arteries in COPD Patients</a:t>
            </a:r>
            <a:r>
              <a:rPr lang="en-US" altLang="ja-JP" sz="2800">
                <a:latin typeface="Tahoma" pitchFamily="34" charset="0"/>
                <a:ea typeface="MS PGothic" pitchFamily="34" charset="-128"/>
              </a:rPr>
              <a:t> </a:t>
            </a:r>
            <a:endParaRPr lang="en-US" sz="2800">
              <a:latin typeface="Tahoma" pitchFamily="34" charset="0"/>
            </a:endParaRPr>
          </a:p>
        </p:txBody>
      </p:sp>
      <p:sp>
        <p:nvSpPr>
          <p:cNvPr id="26638" name="Text Box 14"/>
          <p:cNvSpPr txBox="1">
            <a:spLocks noChangeArrowheads="1"/>
          </p:cNvSpPr>
          <p:nvPr/>
        </p:nvSpPr>
        <p:spPr bwMode="auto">
          <a:xfrm>
            <a:off x="5943600" y="6294438"/>
            <a:ext cx="2760663" cy="306387"/>
          </a:xfrm>
          <a:prstGeom prst="rect">
            <a:avLst/>
          </a:prstGeom>
          <a:solidFill>
            <a:schemeClr val="tx1"/>
          </a:solidFill>
          <a:ln w="9525">
            <a:noFill/>
            <a:miter lim="800000"/>
            <a:headEnd/>
            <a:tailEnd/>
          </a:ln>
        </p:spPr>
        <p:txBody>
          <a:bodyPr>
            <a:spAutoFit/>
          </a:bodyPr>
          <a:lstStyle/>
          <a:p>
            <a:pPr>
              <a:spcBef>
                <a:spcPct val="50000"/>
              </a:spcBef>
            </a:pPr>
            <a:r>
              <a:rPr lang="en-US" sz="1400" b="1" i="1">
                <a:solidFill>
                  <a:schemeClr val="bg1"/>
                </a:solidFill>
                <a:latin typeface="Tahoma" pitchFamily="34" charset="0"/>
              </a:rPr>
              <a:t>Source</a:t>
            </a:r>
            <a:r>
              <a:rPr lang="en-US" sz="1400" b="1">
                <a:solidFill>
                  <a:schemeClr val="bg1"/>
                </a:solidFill>
                <a:latin typeface="Tahoma" pitchFamily="34" charset="0"/>
              </a:rPr>
              <a:t>:  Peter J. Barnes, MD</a:t>
            </a:r>
          </a:p>
        </p:txBody>
      </p:sp>
    </p:spTree>
    <p:extLst>
      <p:ext uri="{BB962C8B-B14F-4D97-AF65-F5344CB8AC3E}">
        <p14:creationId xmlns:p14="http://schemas.microsoft.com/office/powerpoint/2010/main" val="388814766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27651" name="Rectangle 3"/>
          <p:cNvSpPr>
            <a:spLocks noChangeArrowheads="1"/>
          </p:cNvSpPr>
          <p:nvPr/>
        </p:nvSpPr>
        <p:spPr bwMode="auto">
          <a:xfrm>
            <a:off x="3665538" y="2927350"/>
            <a:ext cx="2000250" cy="1431925"/>
          </a:xfrm>
          <a:prstGeom prst="rect">
            <a:avLst/>
          </a:prstGeom>
          <a:noFill/>
          <a:ln w="9525">
            <a:noFill/>
            <a:miter lim="800000"/>
            <a:headEnd/>
            <a:tailEnd/>
          </a:ln>
        </p:spPr>
        <p:txBody>
          <a:bodyPr wrap="none">
            <a:spAutoFit/>
          </a:bodyPr>
          <a:lstStyle/>
          <a:p>
            <a:pPr algn="ctr"/>
            <a:r>
              <a:rPr lang="en-US" sz="4400" b="1">
                <a:solidFill>
                  <a:srgbClr val="FF33CC"/>
                </a:solidFill>
                <a:latin typeface="Times New Roman" pitchFamily="18" charset="0"/>
                <a:cs typeface="Times New Roman" pitchFamily="18" charset="0"/>
              </a:rPr>
              <a:t>             </a:t>
            </a:r>
          </a:p>
          <a:p>
            <a:pPr algn="ctr"/>
            <a:r>
              <a:rPr lang="en-US" sz="4400" b="1">
                <a:solidFill>
                  <a:srgbClr val="AE286E"/>
                </a:solidFill>
                <a:latin typeface="Times New Roman" pitchFamily="18" charset="0"/>
                <a:cs typeface="Times New Roman" pitchFamily="18" charset="0"/>
              </a:rPr>
              <a:t> </a:t>
            </a:r>
            <a:endParaRPr lang="en-US" sz="4000" b="1">
              <a:solidFill>
                <a:srgbClr val="990099"/>
              </a:solidFill>
              <a:latin typeface="Times New Roman" pitchFamily="18" charset="0"/>
              <a:cs typeface="Times New Roman" pitchFamily="18" charset="0"/>
            </a:endParaRPr>
          </a:p>
        </p:txBody>
      </p:sp>
      <p:pic>
        <p:nvPicPr>
          <p:cNvPr id="27652" name="Picture 4" descr="lungs"/>
          <p:cNvPicPr>
            <a:picLocks noChangeAspect="1" noChangeArrowheads="1" noCrop="1"/>
          </p:cNvPicPr>
          <p:nvPr/>
        </p:nvPicPr>
        <p:blipFill>
          <a:blip r:embed="rId4"/>
          <a:srcRect/>
          <a:stretch>
            <a:fillRect/>
          </a:stretch>
        </p:blipFill>
        <p:spPr bwMode="auto">
          <a:xfrm>
            <a:off x="0" y="0"/>
            <a:ext cx="1143000" cy="915988"/>
          </a:xfrm>
          <a:prstGeom prst="rect">
            <a:avLst/>
          </a:prstGeom>
          <a:noFill/>
          <a:ln w="9525">
            <a:noFill/>
            <a:miter lim="800000"/>
            <a:headEnd/>
            <a:tailEnd/>
          </a:ln>
        </p:spPr>
      </p:pic>
      <p:sp>
        <p:nvSpPr>
          <p:cNvPr id="27653" name="Rectangle 5"/>
          <p:cNvSpPr>
            <a:spLocks noChangeArrowheads="1"/>
          </p:cNvSpPr>
          <p:nvPr/>
        </p:nvSpPr>
        <p:spPr bwMode="auto">
          <a:xfrm>
            <a:off x="685800" y="2514600"/>
            <a:ext cx="7772400" cy="3021013"/>
          </a:xfrm>
          <a:prstGeom prst="rect">
            <a:avLst/>
          </a:prstGeom>
          <a:noFill/>
          <a:ln w="9525">
            <a:noFill/>
            <a:miter lim="800000"/>
            <a:headEnd/>
            <a:tailEnd/>
          </a:ln>
        </p:spPr>
        <p:txBody>
          <a:bodyPr>
            <a:spAutoFit/>
          </a:bodyPr>
          <a:lstStyle/>
          <a:p>
            <a:pPr>
              <a:spcBef>
                <a:spcPct val="50000"/>
              </a:spcBef>
            </a:pPr>
            <a:r>
              <a:rPr lang="en-US" sz="2400" b="1"/>
              <a:t>         </a:t>
            </a:r>
            <a:r>
              <a:rPr lang="en-US" sz="2400" b="1">
                <a:solidFill>
                  <a:schemeClr val="bg2"/>
                </a:solidFill>
              </a:rPr>
              <a:t>When performing spirometry, measure: </a:t>
            </a:r>
            <a:endParaRPr lang="en-US" sz="2400" b="1">
              <a:solidFill>
                <a:schemeClr val="bg2"/>
              </a:solidFill>
              <a:cs typeface="Times New Roman" pitchFamily="18" charset="0"/>
            </a:endParaRPr>
          </a:p>
          <a:p>
            <a:pPr>
              <a:lnSpc>
                <a:spcPct val="80000"/>
              </a:lnSpc>
              <a:spcBef>
                <a:spcPct val="50000"/>
              </a:spcBef>
              <a:buFontTx/>
              <a:buChar char="•"/>
            </a:pPr>
            <a:r>
              <a:rPr lang="en-US" sz="2400" b="1">
                <a:solidFill>
                  <a:schemeClr val="bg2"/>
                </a:solidFill>
              </a:rPr>
              <a:t> Forced Vital Capacity (FVC) and </a:t>
            </a:r>
          </a:p>
          <a:p>
            <a:pPr>
              <a:lnSpc>
                <a:spcPct val="40000"/>
              </a:lnSpc>
              <a:spcBef>
                <a:spcPct val="50000"/>
              </a:spcBef>
              <a:buFontTx/>
              <a:buChar char="•"/>
            </a:pPr>
            <a:r>
              <a:rPr lang="en-US" sz="2400" b="1">
                <a:solidFill>
                  <a:schemeClr val="bg2"/>
                </a:solidFill>
              </a:rPr>
              <a:t> Forced Expiratory Volume in one second (FEV1).</a:t>
            </a:r>
          </a:p>
          <a:p>
            <a:pPr>
              <a:lnSpc>
                <a:spcPct val="80000"/>
              </a:lnSpc>
              <a:spcBef>
                <a:spcPct val="50000"/>
              </a:spcBef>
              <a:buFontTx/>
              <a:buChar char="•"/>
            </a:pPr>
            <a:r>
              <a:rPr lang="en-US" sz="2400" b="1">
                <a:solidFill>
                  <a:schemeClr val="bg2"/>
                </a:solidFill>
              </a:rPr>
              <a:t>Calculate the FEV1/FVC ratio.         </a:t>
            </a:r>
          </a:p>
          <a:p>
            <a:pPr>
              <a:spcBef>
                <a:spcPct val="50000"/>
              </a:spcBef>
            </a:pPr>
            <a:r>
              <a:rPr lang="en-US" sz="2400" b="1">
                <a:solidFill>
                  <a:schemeClr val="bg2"/>
                </a:solidFill>
              </a:rPr>
              <a:t>           Patients with </a:t>
            </a:r>
            <a:r>
              <a:rPr lang="en-US" sz="2400" b="1" u="sng">
                <a:solidFill>
                  <a:schemeClr val="bg2"/>
                </a:solidFill>
              </a:rPr>
              <a:t>COPD</a:t>
            </a:r>
            <a:r>
              <a:rPr lang="en-US" sz="2400" b="1">
                <a:solidFill>
                  <a:schemeClr val="bg2"/>
                </a:solidFill>
              </a:rPr>
              <a:t> typically show : </a:t>
            </a:r>
          </a:p>
          <a:p>
            <a:pPr>
              <a:lnSpc>
                <a:spcPct val="70000"/>
              </a:lnSpc>
              <a:spcBef>
                <a:spcPct val="50000"/>
              </a:spcBef>
            </a:pPr>
            <a:r>
              <a:rPr lang="en-US" sz="2300" b="1">
                <a:solidFill>
                  <a:schemeClr val="bg2"/>
                </a:solidFill>
              </a:rPr>
              <a:t>        a decrease in both FEV1 and FEV1/FVC</a:t>
            </a:r>
          </a:p>
          <a:p>
            <a:pPr>
              <a:lnSpc>
                <a:spcPct val="40000"/>
              </a:lnSpc>
              <a:spcBef>
                <a:spcPct val="50000"/>
              </a:spcBef>
            </a:pPr>
            <a:r>
              <a:rPr lang="en-US" sz="2300" b="1">
                <a:solidFill>
                  <a:schemeClr val="bg2"/>
                </a:solidFill>
              </a:rPr>
              <a:t>     With limited reversibility </a:t>
            </a:r>
            <a:r>
              <a:rPr lang="en-US" sz="2300" b="1" u="sng">
                <a:solidFill>
                  <a:schemeClr val="bg2"/>
                </a:solidFill>
              </a:rPr>
              <a:t>after bronchodilators</a:t>
            </a:r>
          </a:p>
        </p:txBody>
      </p:sp>
      <p:sp>
        <p:nvSpPr>
          <p:cNvPr id="27654" name="Rectangle 6"/>
          <p:cNvSpPr>
            <a:spLocks noChangeArrowheads="1"/>
          </p:cNvSpPr>
          <p:nvPr/>
        </p:nvSpPr>
        <p:spPr bwMode="auto">
          <a:xfrm>
            <a:off x="2819400" y="484188"/>
            <a:ext cx="3973513" cy="579437"/>
          </a:xfrm>
          <a:prstGeom prst="rect">
            <a:avLst/>
          </a:prstGeom>
          <a:noFill/>
          <a:ln w="9525">
            <a:noFill/>
            <a:miter lim="800000"/>
            <a:headEnd/>
            <a:tailEnd/>
          </a:ln>
        </p:spPr>
        <p:txBody>
          <a:bodyPr wrap="none">
            <a:spAutoFit/>
          </a:bodyPr>
          <a:lstStyle/>
          <a:p>
            <a:r>
              <a:rPr lang="en-US" sz="3200" b="1">
                <a:solidFill>
                  <a:srgbClr val="FF33CC"/>
                </a:solidFill>
              </a:rPr>
              <a:t>Diagnosis Of COPD</a:t>
            </a:r>
            <a:endParaRPr lang="en-US" sz="2000" b="1" i="1">
              <a:solidFill>
                <a:srgbClr val="FF33CC"/>
              </a:solidFill>
            </a:endParaRPr>
          </a:p>
        </p:txBody>
      </p:sp>
      <p:sp>
        <p:nvSpPr>
          <p:cNvPr id="27655" name="Rectangle 7"/>
          <p:cNvSpPr>
            <a:spLocks noChangeArrowheads="1"/>
          </p:cNvSpPr>
          <p:nvPr/>
        </p:nvSpPr>
        <p:spPr bwMode="auto">
          <a:xfrm>
            <a:off x="1600200" y="1143000"/>
            <a:ext cx="6400800" cy="1920875"/>
          </a:xfrm>
          <a:prstGeom prst="rect">
            <a:avLst/>
          </a:prstGeom>
          <a:noFill/>
          <a:ln w="9525">
            <a:noFill/>
            <a:miter lim="800000"/>
            <a:headEnd/>
            <a:tailEnd/>
          </a:ln>
        </p:spPr>
        <p:txBody>
          <a:bodyPr>
            <a:spAutoFit/>
          </a:bodyPr>
          <a:lstStyle/>
          <a:p>
            <a:pPr>
              <a:spcBef>
                <a:spcPct val="50000"/>
              </a:spcBef>
            </a:pPr>
            <a:r>
              <a:rPr lang="en-US" sz="2400" b="1">
                <a:solidFill>
                  <a:schemeClr val="bg2"/>
                </a:solidFill>
              </a:rPr>
              <a:t>The diagnosis should be confirmed by</a:t>
            </a:r>
          </a:p>
          <a:p>
            <a:pPr>
              <a:spcBef>
                <a:spcPct val="50000"/>
              </a:spcBef>
            </a:pPr>
            <a:r>
              <a:rPr lang="en-US" sz="3200" b="1">
                <a:solidFill>
                  <a:schemeClr val="bg2"/>
                </a:solidFill>
              </a:rPr>
              <a:t>                Spirometry</a:t>
            </a:r>
          </a:p>
          <a:p>
            <a:pPr>
              <a:spcBef>
                <a:spcPct val="50000"/>
              </a:spcBef>
            </a:pPr>
            <a:endParaRPr lang="en-US" sz="3200" b="1">
              <a:solidFill>
                <a:srgbClr val="FF33CC"/>
              </a:solidFill>
            </a:endParaRPr>
          </a:p>
        </p:txBody>
      </p:sp>
      <p:sp>
        <p:nvSpPr>
          <p:cNvPr id="27657" name="Rectangle 9"/>
          <p:cNvSpPr>
            <a:spLocks noChangeArrowheads="1"/>
          </p:cNvSpPr>
          <p:nvPr/>
        </p:nvSpPr>
        <p:spPr bwMode="auto">
          <a:xfrm>
            <a:off x="685800" y="2514600"/>
            <a:ext cx="7620000" cy="3124200"/>
          </a:xfrm>
          <a:prstGeom prst="rect">
            <a:avLst/>
          </a:prstGeom>
          <a:noFill/>
          <a:ln w="38100" cmpd="dbl">
            <a:solidFill>
              <a:schemeClr val="tx1"/>
            </a:solidFill>
            <a:miter lim="800000"/>
            <a:headEnd/>
            <a:tailEnd/>
          </a:ln>
        </p:spPr>
        <p:txBody>
          <a:bodyPr wrap="none" anchor="ctr"/>
          <a:lstStyle/>
          <a:p>
            <a:endParaRPr lang="en-US"/>
          </a:p>
        </p:txBody>
      </p:sp>
      <p:sp>
        <p:nvSpPr>
          <p:cNvPr id="27658" name="Rectangle 10"/>
          <p:cNvSpPr>
            <a:spLocks noChangeArrowheads="1"/>
          </p:cNvSpPr>
          <p:nvPr/>
        </p:nvSpPr>
        <p:spPr bwMode="auto">
          <a:xfrm>
            <a:off x="609600" y="5791200"/>
            <a:ext cx="7696200" cy="685800"/>
          </a:xfrm>
          <a:prstGeom prst="rect">
            <a:avLst/>
          </a:prstGeom>
          <a:noFill/>
          <a:ln w="38100" cmpd="dbl">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04318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p:cTn id="7" dur="500" fill="hold"/>
                                        <p:tgtEl>
                                          <p:spTgt spid="27654"/>
                                        </p:tgtEl>
                                        <p:attrNameLst>
                                          <p:attrName>ppt_w</p:attrName>
                                        </p:attrNameLst>
                                      </p:cBhvr>
                                      <p:tavLst>
                                        <p:tav tm="0">
                                          <p:val>
                                            <p:fltVal val="0"/>
                                          </p:val>
                                        </p:tav>
                                        <p:tav tm="100000">
                                          <p:val>
                                            <p:strVal val="#ppt_w"/>
                                          </p:val>
                                        </p:tav>
                                      </p:tavLst>
                                    </p:anim>
                                    <p:anim calcmode="lin" valueType="num">
                                      <p:cBhvr>
                                        <p:cTn id="8" dur="500" fill="hold"/>
                                        <p:tgtEl>
                                          <p:spTgt spid="2765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dissolve">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7"/>
                                        </p:tgtEl>
                                        <p:attrNameLst>
                                          <p:attrName>style.visibility</p:attrName>
                                        </p:attrNameLst>
                                      </p:cBhvr>
                                      <p:to>
                                        <p:strVal val="visible"/>
                                      </p:to>
                                    </p:set>
                                    <p:animEffect transition="in" filter="dissolve">
                                      <p:cBhvr>
                                        <p:cTn id="17" dur="500"/>
                                        <p:tgtEl>
                                          <p:spTgt spid="2765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7653"/>
                                        </p:tgtEl>
                                        <p:attrNameLst>
                                          <p:attrName>style.visibility</p:attrName>
                                        </p:attrNameLst>
                                      </p:cBhvr>
                                      <p:to>
                                        <p:strVal val="visible"/>
                                      </p:to>
                                    </p:set>
                                    <p:animEffect transition="in" filter="wipe(up)">
                                      <p:cBhvr>
                                        <p:cTn id="21" dur="500"/>
                                        <p:tgtEl>
                                          <p:spTgt spid="2765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7658"/>
                                        </p:tgtEl>
                                        <p:attrNameLst>
                                          <p:attrName>style.visibility</p:attrName>
                                        </p:attrNameLst>
                                      </p:cBhvr>
                                      <p:to>
                                        <p:strVal val="visible"/>
                                      </p:to>
                                    </p:set>
                                    <p:animEffect transition="in" filter="dissolve">
                                      <p:cBhvr>
                                        <p:cTn id="26"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utoUpdateAnimBg="0"/>
      <p:bldP spid="27654" grpId="0" autoUpdateAnimBg="0"/>
      <p:bldP spid="27655" grpId="0" autoUpdateAnimBg="0"/>
      <p:bldP spid="27657" grpId="0" animBg="1"/>
      <p:bldP spid="27658"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reeform 2"/>
          <p:cNvSpPr>
            <a:spLocks/>
          </p:cNvSpPr>
          <p:nvPr/>
        </p:nvSpPr>
        <p:spPr bwMode="auto">
          <a:xfrm>
            <a:off x="2505075" y="5645150"/>
            <a:ext cx="3521075" cy="836613"/>
          </a:xfrm>
          <a:custGeom>
            <a:avLst/>
            <a:gdLst/>
            <a:ahLst/>
            <a:cxnLst>
              <a:cxn ang="0">
                <a:pos x="79" y="0"/>
              </a:cxn>
              <a:cxn ang="0">
                <a:pos x="62" y="2"/>
              </a:cxn>
              <a:cxn ang="0">
                <a:pos x="48" y="8"/>
              </a:cxn>
              <a:cxn ang="0">
                <a:pos x="35" y="16"/>
              </a:cxn>
              <a:cxn ang="0">
                <a:pos x="23" y="26"/>
              </a:cxn>
              <a:cxn ang="0">
                <a:pos x="14" y="40"/>
              </a:cxn>
              <a:cxn ang="0">
                <a:pos x="7" y="54"/>
              </a:cxn>
              <a:cxn ang="0">
                <a:pos x="1" y="70"/>
              </a:cxn>
              <a:cxn ang="0">
                <a:pos x="0" y="89"/>
              </a:cxn>
              <a:cxn ang="0">
                <a:pos x="0" y="440"/>
              </a:cxn>
              <a:cxn ang="0">
                <a:pos x="1" y="458"/>
              </a:cxn>
              <a:cxn ang="0">
                <a:pos x="7" y="475"/>
              </a:cxn>
              <a:cxn ang="0">
                <a:pos x="14" y="489"/>
              </a:cxn>
              <a:cxn ang="0">
                <a:pos x="23" y="503"/>
              </a:cxn>
              <a:cxn ang="0">
                <a:pos x="35" y="513"/>
              </a:cxn>
              <a:cxn ang="0">
                <a:pos x="48" y="521"/>
              </a:cxn>
              <a:cxn ang="0">
                <a:pos x="62" y="525"/>
              </a:cxn>
              <a:cxn ang="0">
                <a:pos x="79" y="527"/>
              </a:cxn>
              <a:cxn ang="0">
                <a:pos x="2419" y="527"/>
              </a:cxn>
              <a:cxn ang="0">
                <a:pos x="2435" y="525"/>
              </a:cxn>
              <a:cxn ang="0">
                <a:pos x="2449" y="521"/>
              </a:cxn>
              <a:cxn ang="0">
                <a:pos x="2462" y="513"/>
              </a:cxn>
              <a:cxn ang="0">
                <a:pos x="2475" y="503"/>
              </a:cxn>
              <a:cxn ang="0">
                <a:pos x="2484" y="489"/>
              </a:cxn>
              <a:cxn ang="0">
                <a:pos x="2491" y="475"/>
              </a:cxn>
              <a:cxn ang="0">
                <a:pos x="2494" y="458"/>
              </a:cxn>
              <a:cxn ang="0">
                <a:pos x="2496" y="440"/>
              </a:cxn>
              <a:cxn ang="0">
                <a:pos x="2496" y="89"/>
              </a:cxn>
              <a:cxn ang="0">
                <a:pos x="2494" y="70"/>
              </a:cxn>
              <a:cxn ang="0">
                <a:pos x="2491" y="54"/>
              </a:cxn>
              <a:cxn ang="0">
                <a:pos x="2484" y="40"/>
              </a:cxn>
              <a:cxn ang="0">
                <a:pos x="2475" y="26"/>
              </a:cxn>
              <a:cxn ang="0">
                <a:pos x="2462" y="16"/>
              </a:cxn>
              <a:cxn ang="0">
                <a:pos x="2449" y="8"/>
              </a:cxn>
              <a:cxn ang="0">
                <a:pos x="2435" y="2"/>
              </a:cxn>
              <a:cxn ang="0">
                <a:pos x="2419" y="0"/>
              </a:cxn>
              <a:cxn ang="0">
                <a:pos x="79" y="0"/>
              </a:cxn>
            </a:cxnLst>
            <a:rect l="0" t="0" r="r" b="b"/>
            <a:pathLst>
              <a:path w="2496" h="527">
                <a:moveTo>
                  <a:pt x="79" y="0"/>
                </a:moveTo>
                <a:lnTo>
                  <a:pt x="62" y="2"/>
                </a:lnTo>
                <a:lnTo>
                  <a:pt x="48" y="8"/>
                </a:lnTo>
                <a:lnTo>
                  <a:pt x="35" y="16"/>
                </a:lnTo>
                <a:lnTo>
                  <a:pt x="23" y="26"/>
                </a:lnTo>
                <a:lnTo>
                  <a:pt x="14" y="40"/>
                </a:lnTo>
                <a:lnTo>
                  <a:pt x="7" y="54"/>
                </a:lnTo>
                <a:lnTo>
                  <a:pt x="1" y="70"/>
                </a:lnTo>
                <a:lnTo>
                  <a:pt x="0" y="89"/>
                </a:lnTo>
                <a:lnTo>
                  <a:pt x="0" y="440"/>
                </a:lnTo>
                <a:lnTo>
                  <a:pt x="1" y="458"/>
                </a:lnTo>
                <a:lnTo>
                  <a:pt x="7" y="475"/>
                </a:lnTo>
                <a:lnTo>
                  <a:pt x="14" y="489"/>
                </a:lnTo>
                <a:lnTo>
                  <a:pt x="23" y="503"/>
                </a:lnTo>
                <a:lnTo>
                  <a:pt x="35" y="513"/>
                </a:lnTo>
                <a:lnTo>
                  <a:pt x="48" y="521"/>
                </a:lnTo>
                <a:lnTo>
                  <a:pt x="62" y="525"/>
                </a:lnTo>
                <a:lnTo>
                  <a:pt x="79" y="527"/>
                </a:lnTo>
                <a:lnTo>
                  <a:pt x="2419" y="527"/>
                </a:lnTo>
                <a:lnTo>
                  <a:pt x="2435" y="525"/>
                </a:lnTo>
                <a:lnTo>
                  <a:pt x="2449" y="521"/>
                </a:lnTo>
                <a:lnTo>
                  <a:pt x="2462" y="513"/>
                </a:lnTo>
                <a:lnTo>
                  <a:pt x="2475" y="503"/>
                </a:lnTo>
                <a:lnTo>
                  <a:pt x="2484" y="489"/>
                </a:lnTo>
                <a:lnTo>
                  <a:pt x="2491" y="475"/>
                </a:lnTo>
                <a:lnTo>
                  <a:pt x="2494" y="458"/>
                </a:lnTo>
                <a:lnTo>
                  <a:pt x="2496" y="440"/>
                </a:lnTo>
                <a:lnTo>
                  <a:pt x="2496" y="89"/>
                </a:lnTo>
                <a:lnTo>
                  <a:pt x="2494" y="70"/>
                </a:lnTo>
                <a:lnTo>
                  <a:pt x="2491" y="54"/>
                </a:lnTo>
                <a:lnTo>
                  <a:pt x="2484" y="40"/>
                </a:lnTo>
                <a:lnTo>
                  <a:pt x="2475" y="26"/>
                </a:lnTo>
                <a:lnTo>
                  <a:pt x="2462" y="16"/>
                </a:lnTo>
                <a:lnTo>
                  <a:pt x="2449" y="8"/>
                </a:lnTo>
                <a:lnTo>
                  <a:pt x="2435" y="2"/>
                </a:lnTo>
                <a:lnTo>
                  <a:pt x="2419" y="0"/>
                </a:lnTo>
                <a:lnTo>
                  <a:pt x="79" y="0"/>
                </a:lnTo>
                <a:close/>
              </a:path>
            </a:pathLst>
          </a:custGeom>
          <a:solidFill>
            <a:srgbClr val="FF3300"/>
          </a:solidFill>
          <a:ln w="9525">
            <a:noFill/>
            <a:round/>
            <a:headEnd/>
            <a:tailEnd/>
          </a:ln>
          <a:effectLst>
            <a:outerShdw dist="53882" dir="2700000" algn="ctr" rotWithShape="0">
              <a:srgbClr val="000000"/>
            </a:outerShdw>
          </a:effectLst>
        </p:spPr>
        <p:txBody>
          <a:bodyPr/>
          <a:lstStyle/>
          <a:p>
            <a:pPr>
              <a:defRPr/>
            </a:pPr>
            <a:endParaRPr lang="en-GB">
              <a:latin typeface="Arial" charset="0"/>
              <a:cs typeface="+mn-cs"/>
            </a:endParaRPr>
          </a:p>
        </p:txBody>
      </p:sp>
      <p:sp>
        <p:nvSpPr>
          <p:cNvPr id="29699" name="Freeform 3"/>
          <p:cNvSpPr>
            <a:spLocks/>
          </p:cNvSpPr>
          <p:nvPr/>
        </p:nvSpPr>
        <p:spPr bwMode="auto">
          <a:xfrm>
            <a:off x="457200" y="2130425"/>
            <a:ext cx="3638550" cy="2206625"/>
          </a:xfrm>
          <a:custGeom>
            <a:avLst/>
            <a:gdLst/>
            <a:ahLst/>
            <a:cxnLst>
              <a:cxn ang="0">
                <a:pos x="206" y="0"/>
              </a:cxn>
              <a:cxn ang="0">
                <a:pos x="185" y="2"/>
              </a:cxn>
              <a:cxn ang="0">
                <a:pos x="165" y="4"/>
              </a:cxn>
              <a:cxn ang="0">
                <a:pos x="145" y="10"/>
              </a:cxn>
              <a:cxn ang="0">
                <a:pos x="125" y="18"/>
              </a:cxn>
              <a:cxn ang="0">
                <a:pos x="91" y="38"/>
              </a:cxn>
              <a:cxn ang="0">
                <a:pos x="61" y="67"/>
              </a:cxn>
              <a:cxn ang="0">
                <a:pos x="35" y="101"/>
              </a:cxn>
              <a:cxn ang="0">
                <a:pos x="16" y="141"/>
              </a:cxn>
              <a:cxn ang="0">
                <a:pos x="8" y="161"/>
              </a:cxn>
              <a:cxn ang="0">
                <a:pos x="3" y="184"/>
              </a:cxn>
              <a:cxn ang="0">
                <a:pos x="1" y="206"/>
              </a:cxn>
              <a:cxn ang="0">
                <a:pos x="0" y="230"/>
              </a:cxn>
              <a:cxn ang="0">
                <a:pos x="0" y="1160"/>
              </a:cxn>
              <a:cxn ang="0">
                <a:pos x="1" y="1184"/>
              </a:cxn>
              <a:cxn ang="0">
                <a:pos x="3" y="1206"/>
              </a:cxn>
              <a:cxn ang="0">
                <a:pos x="8" y="1228"/>
              </a:cxn>
              <a:cxn ang="0">
                <a:pos x="16" y="1249"/>
              </a:cxn>
              <a:cxn ang="0">
                <a:pos x="35" y="1289"/>
              </a:cxn>
              <a:cxn ang="0">
                <a:pos x="61" y="1323"/>
              </a:cxn>
              <a:cxn ang="0">
                <a:pos x="91" y="1352"/>
              </a:cxn>
              <a:cxn ang="0">
                <a:pos x="125" y="1372"/>
              </a:cxn>
              <a:cxn ang="0">
                <a:pos x="145" y="1380"/>
              </a:cxn>
              <a:cxn ang="0">
                <a:pos x="165" y="1386"/>
              </a:cxn>
              <a:cxn ang="0">
                <a:pos x="185" y="1388"/>
              </a:cxn>
              <a:cxn ang="0">
                <a:pos x="206" y="1390"/>
              </a:cxn>
              <a:cxn ang="0">
                <a:pos x="1458" y="1390"/>
              </a:cxn>
              <a:cxn ang="0">
                <a:pos x="1479" y="1388"/>
              </a:cxn>
              <a:cxn ang="0">
                <a:pos x="1499" y="1386"/>
              </a:cxn>
              <a:cxn ang="0">
                <a:pos x="1519" y="1380"/>
              </a:cxn>
              <a:cxn ang="0">
                <a:pos x="1539" y="1372"/>
              </a:cxn>
              <a:cxn ang="0">
                <a:pos x="1573" y="1352"/>
              </a:cxn>
              <a:cxn ang="0">
                <a:pos x="1603" y="1323"/>
              </a:cxn>
              <a:cxn ang="0">
                <a:pos x="1629" y="1289"/>
              </a:cxn>
              <a:cxn ang="0">
                <a:pos x="1648" y="1249"/>
              </a:cxn>
              <a:cxn ang="0">
                <a:pos x="1655" y="1228"/>
              </a:cxn>
              <a:cxn ang="0">
                <a:pos x="1661" y="1206"/>
              </a:cxn>
              <a:cxn ang="0">
                <a:pos x="1663" y="1184"/>
              </a:cxn>
              <a:cxn ang="0">
                <a:pos x="1664" y="1160"/>
              </a:cxn>
              <a:cxn ang="0">
                <a:pos x="1664" y="230"/>
              </a:cxn>
              <a:cxn ang="0">
                <a:pos x="1663" y="206"/>
              </a:cxn>
              <a:cxn ang="0">
                <a:pos x="1661" y="184"/>
              </a:cxn>
              <a:cxn ang="0">
                <a:pos x="1655" y="161"/>
              </a:cxn>
              <a:cxn ang="0">
                <a:pos x="1648" y="141"/>
              </a:cxn>
              <a:cxn ang="0">
                <a:pos x="1629" y="101"/>
              </a:cxn>
              <a:cxn ang="0">
                <a:pos x="1603" y="67"/>
              </a:cxn>
              <a:cxn ang="0">
                <a:pos x="1573" y="38"/>
              </a:cxn>
              <a:cxn ang="0">
                <a:pos x="1539" y="18"/>
              </a:cxn>
              <a:cxn ang="0">
                <a:pos x="1519" y="10"/>
              </a:cxn>
              <a:cxn ang="0">
                <a:pos x="1499" y="4"/>
              </a:cxn>
              <a:cxn ang="0">
                <a:pos x="1479" y="2"/>
              </a:cxn>
              <a:cxn ang="0">
                <a:pos x="1458" y="0"/>
              </a:cxn>
              <a:cxn ang="0">
                <a:pos x="206" y="0"/>
              </a:cxn>
            </a:cxnLst>
            <a:rect l="0" t="0" r="r" b="b"/>
            <a:pathLst>
              <a:path w="1664" h="1390">
                <a:moveTo>
                  <a:pt x="206" y="0"/>
                </a:moveTo>
                <a:lnTo>
                  <a:pt x="185" y="2"/>
                </a:lnTo>
                <a:lnTo>
                  <a:pt x="165" y="4"/>
                </a:lnTo>
                <a:lnTo>
                  <a:pt x="145" y="10"/>
                </a:lnTo>
                <a:lnTo>
                  <a:pt x="125" y="18"/>
                </a:lnTo>
                <a:lnTo>
                  <a:pt x="91" y="38"/>
                </a:lnTo>
                <a:lnTo>
                  <a:pt x="61" y="67"/>
                </a:lnTo>
                <a:lnTo>
                  <a:pt x="35" y="101"/>
                </a:lnTo>
                <a:lnTo>
                  <a:pt x="16" y="141"/>
                </a:lnTo>
                <a:lnTo>
                  <a:pt x="8" y="161"/>
                </a:lnTo>
                <a:lnTo>
                  <a:pt x="3" y="184"/>
                </a:lnTo>
                <a:lnTo>
                  <a:pt x="1" y="206"/>
                </a:lnTo>
                <a:lnTo>
                  <a:pt x="0" y="230"/>
                </a:lnTo>
                <a:lnTo>
                  <a:pt x="0" y="1160"/>
                </a:lnTo>
                <a:lnTo>
                  <a:pt x="1" y="1184"/>
                </a:lnTo>
                <a:lnTo>
                  <a:pt x="3" y="1206"/>
                </a:lnTo>
                <a:lnTo>
                  <a:pt x="8" y="1228"/>
                </a:lnTo>
                <a:lnTo>
                  <a:pt x="16" y="1249"/>
                </a:lnTo>
                <a:lnTo>
                  <a:pt x="35" y="1289"/>
                </a:lnTo>
                <a:lnTo>
                  <a:pt x="61" y="1323"/>
                </a:lnTo>
                <a:lnTo>
                  <a:pt x="91" y="1352"/>
                </a:lnTo>
                <a:lnTo>
                  <a:pt x="125" y="1372"/>
                </a:lnTo>
                <a:lnTo>
                  <a:pt x="145" y="1380"/>
                </a:lnTo>
                <a:lnTo>
                  <a:pt x="165" y="1386"/>
                </a:lnTo>
                <a:lnTo>
                  <a:pt x="185" y="1388"/>
                </a:lnTo>
                <a:lnTo>
                  <a:pt x="206" y="1390"/>
                </a:lnTo>
                <a:lnTo>
                  <a:pt x="1458" y="1390"/>
                </a:lnTo>
                <a:lnTo>
                  <a:pt x="1479" y="1388"/>
                </a:lnTo>
                <a:lnTo>
                  <a:pt x="1499" y="1386"/>
                </a:lnTo>
                <a:lnTo>
                  <a:pt x="1519" y="1380"/>
                </a:lnTo>
                <a:lnTo>
                  <a:pt x="1539" y="1372"/>
                </a:lnTo>
                <a:lnTo>
                  <a:pt x="1573" y="1352"/>
                </a:lnTo>
                <a:lnTo>
                  <a:pt x="1603" y="1323"/>
                </a:lnTo>
                <a:lnTo>
                  <a:pt x="1629" y="1289"/>
                </a:lnTo>
                <a:lnTo>
                  <a:pt x="1648" y="1249"/>
                </a:lnTo>
                <a:lnTo>
                  <a:pt x="1655" y="1228"/>
                </a:lnTo>
                <a:lnTo>
                  <a:pt x="1661" y="1206"/>
                </a:lnTo>
                <a:lnTo>
                  <a:pt x="1663" y="1184"/>
                </a:lnTo>
                <a:lnTo>
                  <a:pt x="1664" y="1160"/>
                </a:lnTo>
                <a:lnTo>
                  <a:pt x="1664" y="230"/>
                </a:lnTo>
                <a:lnTo>
                  <a:pt x="1663" y="206"/>
                </a:lnTo>
                <a:lnTo>
                  <a:pt x="1661" y="184"/>
                </a:lnTo>
                <a:lnTo>
                  <a:pt x="1655" y="161"/>
                </a:lnTo>
                <a:lnTo>
                  <a:pt x="1648" y="141"/>
                </a:lnTo>
                <a:lnTo>
                  <a:pt x="1629" y="101"/>
                </a:lnTo>
                <a:lnTo>
                  <a:pt x="1603" y="67"/>
                </a:lnTo>
                <a:lnTo>
                  <a:pt x="1573" y="38"/>
                </a:lnTo>
                <a:lnTo>
                  <a:pt x="1539" y="18"/>
                </a:lnTo>
                <a:lnTo>
                  <a:pt x="1519" y="10"/>
                </a:lnTo>
                <a:lnTo>
                  <a:pt x="1499" y="4"/>
                </a:lnTo>
                <a:lnTo>
                  <a:pt x="1479" y="2"/>
                </a:lnTo>
                <a:lnTo>
                  <a:pt x="1458" y="0"/>
                </a:lnTo>
                <a:lnTo>
                  <a:pt x="206" y="0"/>
                </a:lnTo>
                <a:close/>
              </a:path>
            </a:pathLst>
          </a:custGeom>
          <a:solidFill>
            <a:srgbClr val="F08F00"/>
          </a:solidFill>
          <a:ln w="9525">
            <a:noFill/>
            <a:round/>
            <a:headEnd/>
            <a:tailEnd/>
          </a:ln>
          <a:effectLst>
            <a:outerShdw dist="53882" dir="2700000" algn="ctr" rotWithShape="0">
              <a:srgbClr val="000000"/>
            </a:outerShdw>
          </a:effectLst>
        </p:spPr>
        <p:txBody>
          <a:bodyPr/>
          <a:lstStyle/>
          <a:p>
            <a:pPr>
              <a:defRPr/>
            </a:pPr>
            <a:endParaRPr lang="en-GB">
              <a:latin typeface="Arial" charset="0"/>
              <a:cs typeface="+mn-cs"/>
            </a:endParaRPr>
          </a:p>
        </p:txBody>
      </p:sp>
      <p:sp>
        <p:nvSpPr>
          <p:cNvPr id="28676" name="Rectangle 4"/>
          <p:cNvSpPr>
            <a:spLocks noChangeArrowheads="1"/>
          </p:cNvSpPr>
          <p:nvPr/>
        </p:nvSpPr>
        <p:spPr bwMode="auto">
          <a:xfrm>
            <a:off x="468313" y="2300288"/>
            <a:ext cx="2351087" cy="1895475"/>
          </a:xfrm>
          <a:prstGeom prst="rect">
            <a:avLst/>
          </a:prstGeom>
          <a:noFill/>
          <a:ln w="9525">
            <a:noFill/>
            <a:miter lim="800000"/>
            <a:headEnd/>
            <a:tailEnd/>
          </a:ln>
        </p:spPr>
        <p:txBody>
          <a:bodyPr/>
          <a:lstStyle/>
          <a:p>
            <a:endParaRPr lang="en-US"/>
          </a:p>
        </p:txBody>
      </p:sp>
      <p:sp>
        <p:nvSpPr>
          <p:cNvPr id="28677" name="Rectangle 5"/>
          <p:cNvSpPr>
            <a:spLocks noChangeArrowheads="1"/>
          </p:cNvSpPr>
          <p:nvPr/>
        </p:nvSpPr>
        <p:spPr bwMode="auto">
          <a:xfrm>
            <a:off x="1203325" y="2327275"/>
            <a:ext cx="2035175" cy="427038"/>
          </a:xfrm>
          <a:prstGeom prst="rect">
            <a:avLst/>
          </a:prstGeom>
          <a:noFill/>
          <a:ln w="9525">
            <a:noFill/>
            <a:miter lim="800000"/>
            <a:headEnd/>
            <a:tailEnd/>
          </a:ln>
        </p:spPr>
        <p:txBody>
          <a:bodyPr wrap="none" lIns="0" tIns="0" rIns="0" bIns="0">
            <a:spAutoFit/>
          </a:bodyPr>
          <a:lstStyle/>
          <a:p>
            <a:pPr algn="ctr"/>
            <a:r>
              <a:rPr lang="en-US" altLang="ja-JP" sz="2800" b="1">
                <a:solidFill>
                  <a:srgbClr val="000000"/>
                </a:solidFill>
                <a:ea typeface="MS PGothic" pitchFamily="34" charset="-128"/>
              </a:rPr>
              <a:t>SYMPTOMS</a:t>
            </a:r>
            <a:endParaRPr lang="en-US" altLang="ja-JP" sz="2800" b="1">
              <a:ea typeface="MS PGothic" pitchFamily="34" charset="-128"/>
            </a:endParaRPr>
          </a:p>
        </p:txBody>
      </p:sp>
      <p:sp>
        <p:nvSpPr>
          <p:cNvPr id="29702" name="Rectangle 6"/>
          <p:cNvSpPr>
            <a:spLocks noChangeArrowheads="1"/>
          </p:cNvSpPr>
          <p:nvPr/>
        </p:nvSpPr>
        <p:spPr bwMode="auto">
          <a:xfrm>
            <a:off x="1631950" y="2776538"/>
            <a:ext cx="1066800" cy="427037"/>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defRPr/>
            </a:pPr>
            <a:r>
              <a:rPr lang="en-US" altLang="ja-JP" sz="2800" b="1">
                <a:solidFill>
                  <a:srgbClr val="FFFFFF"/>
                </a:solidFill>
                <a:ea typeface="MS PGothic" pitchFamily="34" charset="-128"/>
              </a:rPr>
              <a:t>cough</a:t>
            </a:r>
            <a:endParaRPr lang="en-US" altLang="ja-JP" sz="2800" b="1">
              <a:ea typeface="MS PGothic" pitchFamily="34" charset="-128"/>
            </a:endParaRPr>
          </a:p>
        </p:txBody>
      </p:sp>
      <p:sp>
        <p:nvSpPr>
          <p:cNvPr id="29703" name="Rectangle 7"/>
          <p:cNvSpPr>
            <a:spLocks noChangeArrowheads="1"/>
          </p:cNvSpPr>
          <p:nvPr/>
        </p:nvSpPr>
        <p:spPr bwMode="auto">
          <a:xfrm>
            <a:off x="1500188" y="3235325"/>
            <a:ext cx="1284287" cy="427038"/>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defRPr/>
            </a:pPr>
            <a:r>
              <a:rPr lang="en-US" altLang="ja-JP" sz="2800" b="1">
                <a:solidFill>
                  <a:srgbClr val="FFFFFF"/>
                </a:solidFill>
                <a:ea typeface="MS PGothic" pitchFamily="34" charset="-128"/>
              </a:rPr>
              <a:t>sputum</a:t>
            </a:r>
            <a:endParaRPr lang="en-US" altLang="ja-JP" sz="2800" b="1">
              <a:ea typeface="MS PGothic" pitchFamily="34" charset="-128"/>
            </a:endParaRPr>
          </a:p>
        </p:txBody>
      </p:sp>
      <p:sp>
        <p:nvSpPr>
          <p:cNvPr id="29704" name="Rectangle 8"/>
          <p:cNvSpPr>
            <a:spLocks noChangeArrowheads="1"/>
          </p:cNvSpPr>
          <p:nvPr/>
        </p:nvSpPr>
        <p:spPr bwMode="auto">
          <a:xfrm>
            <a:off x="673100" y="3657600"/>
            <a:ext cx="3319463" cy="427038"/>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defRPr/>
            </a:pPr>
            <a:r>
              <a:rPr lang="en-US" altLang="ja-JP" sz="2800" b="1">
                <a:solidFill>
                  <a:srgbClr val="FFFFFF"/>
                </a:solidFill>
                <a:ea typeface="MS PGothic" pitchFamily="34" charset="-128"/>
              </a:rPr>
              <a:t>shortness of breath</a:t>
            </a:r>
            <a:endParaRPr lang="en-US" altLang="ja-JP" sz="2800" b="1">
              <a:ea typeface="MS PGothic" pitchFamily="34" charset="-128"/>
            </a:endParaRPr>
          </a:p>
        </p:txBody>
      </p:sp>
      <p:sp>
        <p:nvSpPr>
          <p:cNvPr id="29705" name="Freeform 9"/>
          <p:cNvSpPr>
            <a:spLocks/>
          </p:cNvSpPr>
          <p:nvPr/>
        </p:nvSpPr>
        <p:spPr bwMode="auto">
          <a:xfrm>
            <a:off x="4572000" y="1893888"/>
            <a:ext cx="4419600" cy="2628900"/>
          </a:xfrm>
          <a:custGeom>
            <a:avLst/>
            <a:gdLst/>
            <a:ahLst/>
            <a:cxnLst>
              <a:cxn ang="0">
                <a:pos x="235" y="0"/>
              </a:cxn>
              <a:cxn ang="0">
                <a:pos x="212" y="2"/>
              </a:cxn>
              <a:cxn ang="0">
                <a:pos x="188" y="6"/>
              </a:cxn>
              <a:cxn ang="0">
                <a:pos x="165" y="12"/>
              </a:cxn>
              <a:cxn ang="0">
                <a:pos x="143" y="20"/>
              </a:cxn>
              <a:cxn ang="0">
                <a:pos x="124" y="32"/>
              </a:cxn>
              <a:cxn ang="0">
                <a:pos x="104" y="44"/>
              </a:cxn>
              <a:cxn ang="0">
                <a:pos x="70" y="77"/>
              </a:cxn>
              <a:cxn ang="0">
                <a:pos x="39" y="115"/>
              </a:cxn>
              <a:cxn ang="0">
                <a:pos x="28" y="137"/>
              </a:cxn>
              <a:cxn ang="0">
                <a:pos x="18" y="159"/>
              </a:cxn>
              <a:cxn ang="0">
                <a:pos x="10" y="184"/>
              </a:cxn>
              <a:cxn ang="0">
                <a:pos x="5" y="210"/>
              </a:cxn>
              <a:cxn ang="0">
                <a:pos x="1" y="236"/>
              </a:cxn>
              <a:cxn ang="0">
                <a:pos x="0" y="263"/>
              </a:cxn>
              <a:cxn ang="0">
                <a:pos x="0" y="1319"/>
              </a:cxn>
              <a:cxn ang="0">
                <a:pos x="1" y="1346"/>
              </a:cxn>
              <a:cxn ang="0">
                <a:pos x="5" y="1372"/>
              </a:cxn>
              <a:cxn ang="0">
                <a:pos x="10" y="1398"/>
              </a:cxn>
              <a:cxn ang="0">
                <a:pos x="18" y="1422"/>
              </a:cxn>
              <a:cxn ang="0">
                <a:pos x="28" y="1445"/>
              </a:cxn>
              <a:cxn ang="0">
                <a:pos x="39" y="1467"/>
              </a:cxn>
              <a:cxn ang="0">
                <a:pos x="70" y="1507"/>
              </a:cxn>
              <a:cxn ang="0">
                <a:pos x="104" y="1540"/>
              </a:cxn>
              <a:cxn ang="0">
                <a:pos x="124" y="1552"/>
              </a:cxn>
              <a:cxn ang="0">
                <a:pos x="143" y="1564"/>
              </a:cxn>
              <a:cxn ang="0">
                <a:pos x="165" y="1572"/>
              </a:cxn>
              <a:cxn ang="0">
                <a:pos x="188" y="1578"/>
              </a:cxn>
              <a:cxn ang="0">
                <a:pos x="212" y="1582"/>
              </a:cxn>
              <a:cxn ang="0">
                <a:pos x="235" y="1584"/>
              </a:cxn>
              <a:cxn ang="0">
                <a:pos x="2261" y="1584"/>
              </a:cxn>
              <a:cxn ang="0">
                <a:pos x="2286" y="1582"/>
              </a:cxn>
              <a:cxn ang="0">
                <a:pos x="2309" y="1578"/>
              </a:cxn>
              <a:cxn ang="0">
                <a:pos x="2331" y="1572"/>
              </a:cxn>
              <a:cxn ang="0">
                <a:pos x="2353" y="1564"/>
              </a:cxn>
              <a:cxn ang="0">
                <a:pos x="2374" y="1552"/>
              </a:cxn>
              <a:cxn ang="0">
                <a:pos x="2394" y="1540"/>
              </a:cxn>
              <a:cxn ang="0">
                <a:pos x="2428" y="1507"/>
              </a:cxn>
              <a:cxn ang="0">
                <a:pos x="2457" y="1467"/>
              </a:cxn>
              <a:cxn ang="0">
                <a:pos x="2467" y="1445"/>
              </a:cxn>
              <a:cxn ang="0">
                <a:pos x="2478" y="1422"/>
              </a:cxn>
              <a:cxn ang="0">
                <a:pos x="2485" y="1398"/>
              </a:cxn>
              <a:cxn ang="0">
                <a:pos x="2491" y="1372"/>
              </a:cxn>
              <a:cxn ang="0">
                <a:pos x="2494" y="1346"/>
              </a:cxn>
              <a:cxn ang="0">
                <a:pos x="2496" y="1319"/>
              </a:cxn>
              <a:cxn ang="0">
                <a:pos x="2496" y="263"/>
              </a:cxn>
              <a:cxn ang="0">
                <a:pos x="2494" y="236"/>
              </a:cxn>
              <a:cxn ang="0">
                <a:pos x="2491" y="210"/>
              </a:cxn>
              <a:cxn ang="0">
                <a:pos x="2485" y="184"/>
              </a:cxn>
              <a:cxn ang="0">
                <a:pos x="2478" y="159"/>
              </a:cxn>
              <a:cxn ang="0">
                <a:pos x="2467" y="137"/>
              </a:cxn>
              <a:cxn ang="0">
                <a:pos x="2457" y="115"/>
              </a:cxn>
              <a:cxn ang="0">
                <a:pos x="2428" y="77"/>
              </a:cxn>
              <a:cxn ang="0">
                <a:pos x="2394" y="44"/>
              </a:cxn>
              <a:cxn ang="0">
                <a:pos x="2374" y="32"/>
              </a:cxn>
              <a:cxn ang="0">
                <a:pos x="2353" y="20"/>
              </a:cxn>
              <a:cxn ang="0">
                <a:pos x="2331" y="12"/>
              </a:cxn>
              <a:cxn ang="0">
                <a:pos x="2309" y="6"/>
              </a:cxn>
              <a:cxn ang="0">
                <a:pos x="2286" y="2"/>
              </a:cxn>
              <a:cxn ang="0">
                <a:pos x="2261" y="0"/>
              </a:cxn>
              <a:cxn ang="0">
                <a:pos x="235" y="0"/>
              </a:cxn>
            </a:cxnLst>
            <a:rect l="0" t="0" r="r" b="b"/>
            <a:pathLst>
              <a:path w="2496" h="1584">
                <a:moveTo>
                  <a:pt x="235" y="0"/>
                </a:moveTo>
                <a:lnTo>
                  <a:pt x="212" y="2"/>
                </a:lnTo>
                <a:lnTo>
                  <a:pt x="188" y="6"/>
                </a:lnTo>
                <a:lnTo>
                  <a:pt x="165" y="12"/>
                </a:lnTo>
                <a:lnTo>
                  <a:pt x="143" y="20"/>
                </a:lnTo>
                <a:lnTo>
                  <a:pt x="124" y="32"/>
                </a:lnTo>
                <a:lnTo>
                  <a:pt x="104" y="44"/>
                </a:lnTo>
                <a:lnTo>
                  <a:pt x="70" y="77"/>
                </a:lnTo>
                <a:lnTo>
                  <a:pt x="39" y="115"/>
                </a:lnTo>
                <a:lnTo>
                  <a:pt x="28" y="137"/>
                </a:lnTo>
                <a:lnTo>
                  <a:pt x="18" y="159"/>
                </a:lnTo>
                <a:lnTo>
                  <a:pt x="10" y="184"/>
                </a:lnTo>
                <a:lnTo>
                  <a:pt x="5" y="210"/>
                </a:lnTo>
                <a:lnTo>
                  <a:pt x="1" y="236"/>
                </a:lnTo>
                <a:lnTo>
                  <a:pt x="0" y="263"/>
                </a:lnTo>
                <a:lnTo>
                  <a:pt x="0" y="1319"/>
                </a:lnTo>
                <a:lnTo>
                  <a:pt x="1" y="1346"/>
                </a:lnTo>
                <a:lnTo>
                  <a:pt x="5" y="1372"/>
                </a:lnTo>
                <a:lnTo>
                  <a:pt x="10" y="1398"/>
                </a:lnTo>
                <a:lnTo>
                  <a:pt x="18" y="1422"/>
                </a:lnTo>
                <a:lnTo>
                  <a:pt x="28" y="1445"/>
                </a:lnTo>
                <a:lnTo>
                  <a:pt x="39" y="1467"/>
                </a:lnTo>
                <a:lnTo>
                  <a:pt x="70" y="1507"/>
                </a:lnTo>
                <a:lnTo>
                  <a:pt x="104" y="1540"/>
                </a:lnTo>
                <a:lnTo>
                  <a:pt x="124" y="1552"/>
                </a:lnTo>
                <a:lnTo>
                  <a:pt x="143" y="1564"/>
                </a:lnTo>
                <a:lnTo>
                  <a:pt x="165" y="1572"/>
                </a:lnTo>
                <a:lnTo>
                  <a:pt x="188" y="1578"/>
                </a:lnTo>
                <a:lnTo>
                  <a:pt x="212" y="1582"/>
                </a:lnTo>
                <a:lnTo>
                  <a:pt x="235" y="1584"/>
                </a:lnTo>
                <a:lnTo>
                  <a:pt x="2261" y="1584"/>
                </a:lnTo>
                <a:lnTo>
                  <a:pt x="2286" y="1582"/>
                </a:lnTo>
                <a:lnTo>
                  <a:pt x="2309" y="1578"/>
                </a:lnTo>
                <a:lnTo>
                  <a:pt x="2331" y="1572"/>
                </a:lnTo>
                <a:lnTo>
                  <a:pt x="2353" y="1564"/>
                </a:lnTo>
                <a:lnTo>
                  <a:pt x="2374" y="1552"/>
                </a:lnTo>
                <a:lnTo>
                  <a:pt x="2394" y="1540"/>
                </a:lnTo>
                <a:lnTo>
                  <a:pt x="2428" y="1507"/>
                </a:lnTo>
                <a:lnTo>
                  <a:pt x="2457" y="1467"/>
                </a:lnTo>
                <a:lnTo>
                  <a:pt x="2467" y="1445"/>
                </a:lnTo>
                <a:lnTo>
                  <a:pt x="2478" y="1422"/>
                </a:lnTo>
                <a:lnTo>
                  <a:pt x="2485" y="1398"/>
                </a:lnTo>
                <a:lnTo>
                  <a:pt x="2491" y="1372"/>
                </a:lnTo>
                <a:lnTo>
                  <a:pt x="2494" y="1346"/>
                </a:lnTo>
                <a:lnTo>
                  <a:pt x="2496" y="1319"/>
                </a:lnTo>
                <a:lnTo>
                  <a:pt x="2496" y="263"/>
                </a:lnTo>
                <a:lnTo>
                  <a:pt x="2494" y="236"/>
                </a:lnTo>
                <a:lnTo>
                  <a:pt x="2491" y="210"/>
                </a:lnTo>
                <a:lnTo>
                  <a:pt x="2485" y="184"/>
                </a:lnTo>
                <a:lnTo>
                  <a:pt x="2478" y="159"/>
                </a:lnTo>
                <a:lnTo>
                  <a:pt x="2467" y="137"/>
                </a:lnTo>
                <a:lnTo>
                  <a:pt x="2457" y="115"/>
                </a:lnTo>
                <a:lnTo>
                  <a:pt x="2428" y="77"/>
                </a:lnTo>
                <a:lnTo>
                  <a:pt x="2394" y="44"/>
                </a:lnTo>
                <a:lnTo>
                  <a:pt x="2374" y="32"/>
                </a:lnTo>
                <a:lnTo>
                  <a:pt x="2353" y="20"/>
                </a:lnTo>
                <a:lnTo>
                  <a:pt x="2331" y="12"/>
                </a:lnTo>
                <a:lnTo>
                  <a:pt x="2309" y="6"/>
                </a:lnTo>
                <a:lnTo>
                  <a:pt x="2286" y="2"/>
                </a:lnTo>
                <a:lnTo>
                  <a:pt x="2261" y="0"/>
                </a:lnTo>
                <a:lnTo>
                  <a:pt x="235" y="0"/>
                </a:lnTo>
                <a:close/>
              </a:path>
            </a:pathLst>
          </a:custGeom>
          <a:solidFill>
            <a:srgbClr val="F08F00"/>
          </a:solidFill>
          <a:ln w="9525">
            <a:noFill/>
            <a:round/>
            <a:headEnd/>
            <a:tailEnd/>
          </a:ln>
          <a:effectLst>
            <a:outerShdw dist="53882" dir="2700000" algn="ctr" rotWithShape="0">
              <a:srgbClr val="000000"/>
            </a:outerShdw>
          </a:effectLst>
        </p:spPr>
        <p:txBody>
          <a:bodyPr/>
          <a:lstStyle/>
          <a:p>
            <a:pPr>
              <a:defRPr/>
            </a:pPr>
            <a:endParaRPr lang="en-GB">
              <a:latin typeface="Arial" charset="0"/>
              <a:cs typeface="+mn-cs"/>
            </a:endParaRPr>
          </a:p>
        </p:txBody>
      </p:sp>
      <p:sp>
        <p:nvSpPr>
          <p:cNvPr id="28682" name="Rectangle 10"/>
          <p:cNvSpPr>
            <a:spLocks noChangeArrowheads="1"/>
          </p:cNvSpPr>
          <p:nvPr/>
        </p:nvSpPr>
        <p:spPr bwMode="auto">
          <a:xfrm>
            <a:off x="5119688" y="1982788"/>
            <a:ext cx="3556000" cy="2322512"/>
          </a:xfrm>
          <a:prstGeom prst="rect">
            <a:avLst/>
          </a:prstGeom>
          <a:noFill/>
          <a:ln w="9525">
            <a:noFill/>
            <a:miter lim="800000"/>
            <a:headEnd/>
            <a:tailEnd/>
          </a:ln>
        </p:spPr>
        <p:txBody>
          <a:bodyPr/>
          <a:lstStyle/>
          <a:p>
            <a:endParaRPr lang="en-US"/>
          </a:p>
        </p:txBody>
      </p:sp>
      <p:sp>
        <p:nvSpPr>
          <p:cNvPr id="28683" name="Rectangle 11"/>
          <p:cNvSpPr>
            <a:spLocks noChangeArrowheads="1"/>
          </p:cNvSpPr>
          <p:nvPr/>
        </p:nvSpPr>
        <p:spPr bwMode="auto">
          <a:xfrm>
            <a:off x="5062538" y="2047875"/>
            <a:ext cx="3517900" cy="768350"/>
          </a:xfrm>
          <a:prstGeom prst="rect">
            <a:avLst/>
          </a:prstGeom>
          <a:noFill/>
          <a:ln w="9525">
            <a:noFill/>
            <a:miter lim="800000"/>
            <a:headEnd/>
            <a:tailEnd/>
          </a:ln>
        </p:spPr>
        <p:txBody>
          <a:bodyPr wrap="none" lIns="0" tIns="0" rIns="0" bIns="0">
            <a:spAutoFit/>
          </a:bodyPr>
          <a:lstStyle/>
          <a:p>
            <a:pPr algn="ctr">
              <a:lnSpc>
                <a:spcPct val="90000"/>
              </a:lnSpc>
            </a:pPr>
            <a:r>
              <a:rPr lang="en-US" altLang="ja-JP" sz="2800" b="1">
                <a:solidFill>
                  <a:srgbClr val="000000"/>
                </a:solidFill>
                <a:ea typeface="MS PGothic" pitchFamily="34" charset="-128"/>
              </a:rPr>
              <a:t>EXPOSURE TO RISK</a:t>
            </a:r>
          </a:p>
          <a:p>
            <a:pPr algn="ctr">
              <a:lnSpc>
                <a:spcPct val="90000"/>
              </a:lnSpc>
            </a:pPr>
            <a:r>
              <a:rPr lang="en-US" altLang="ja-JP" sz="2800" b="1">
                <a:solidFill>
                  <a:srgbClr val="000000"/>
                </a:solidFill>
                <a:ea typeface="MS PGothic" pitchFamily="34" charset="-128"/>
              </a:rPr>
              <a:t>FACTORS </a:t>
            </a:r>
            <a:endParaRPr lang="en-US" altLang="ja-JP" sz="2400">
              <a:latin typeface="Times New Roman" pitchFamily="18" charset="0"/>
              <a:ea typeface="MS PGothic" pitchFamily="34" charset="-128"/>
            </a:endParaRPr>
          </a:p>
        </p:txBody>
      </p:sp>
      <p:sp>
        <p:nvSpPr>
          <p:cNvPr id="29708" name="Rectangle 12"/>
          <p:cNvSpPr>
            <a:spLocks noChangeArrowheads="1"/>
          </p:cNvSpPr>
          <p:nvPr/>
        </p:nvSpPr>
        <p:spPr bwMode="auto">
          <a:xfrm>
            <a:off x="6148388" y="2949575"/>
            <a:ext cx="1363662" cy="427038"/>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lgn="ctr">
              <a:defRPr/>
            </a:pPr>
            <a:r>
              <a:rPr lang="en-US" altLang="ja-JP" sz="2800" b="1">
                <a:solidFill>
                  <a:srgbClr val="FFFFFF"/>
                </a:solidFill>
                <a:ea typeface="MS PGothic" pitchFamily="34" charset="-128"/>
              </a:rPr>
              <a:t>tobacco</a:t>
            </a:r>
            <a:endParaRPr lang="en-US" altLang="ja-JP" sz="2800">
              <a:ea typeface="MS PGothic" pitchFamily="34" charset="-128"/>
            </a:endParaRPr>
          </a:p>
        </p:txBody>
      </p:sp>
      <p:sp>
        <p:nvSpPr>
          <p:cNvPr id="29709" name="Rectangle 13"/>
          <p:cNvSpPr>
            <a:spLocks noChangeArrowheads="1"/>
          </p:cNvSpPr>
          <p:nvPr/>
        </p:nvSpPr>
        <p:spPr bwMode="auto">
          <a:xfrm>
            <a:off x="5883275" y="3408363"/>
            <a:ext cx="1897063" cy="427037"/>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lgn="ctr">
              <a:defRPr/>
            </a:pPr>
            <a:r>
              <a:rPr lang="en-US" altLang="ja-JP" sz="2800" b="1">
                <a:solidFill>
                  <a:srgbClr val="FFFFFF"/>
                </a:solidFill>
                <a:ea typeface="MS PGothic" pitchFamily="34" charset="-128"/>
              </a:rPr>
              <a:t>occupation</a:t>
            </a:r>
            <a:endParaRPr lang="en-US" altLang="ja-JP" sz="2800">
              <a:ea typeface="MS PGothic" pitchFamily="34" charset="-128"/>
            </a:endParaRPr>
          </a:p>
        </p:txBody>
      </p:sp>
      <p:sp>
        <p:nvSpPr>
          <p:cNvPr id="29710" name="Rectangle 14"/>
          <p:cNvSpPr>
            <a:spLocks noChangeArrowheads="1"/>
          </p:cNvSpPr>
          <p:nvPr/>
        </p:nvSpPr>
        <p:spPr bwMode="auto">
          <a:xfrm>
            <a:off x="4756150" y="3863975"/>
            <a:ext cx="4148138" cy="427038"/>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lgn="ctr">
              <a:defRPr/>
            </a:pPr>
            <a:r>
              <a:rPr lang="en-US" altLang="ja-JP" sz="2800" b="1">
                <a:solidFill>
                  <a:srgbClr val="FFFFFF"/>
                </a:solidFill>
                <a:ea typeface="MS PGothic" pitchFamily="34" charset="-128"/>
              </a:rPr>
              <a:t>indoor/outdoor pollution</a:t>
            </a:r>
            <a:endParaRPr lang="en-US" altLang="ja-JP" sz="2800">
              <a:ea typeface="MS PGothic" pitchFamily="34" charset="-128"/>
            </a:endParaRPr>
          </a:p>
        </p:txBody>
      </p:sp>
      <p:sp>
        <p:nvSpPr>
          <p:cNvPr id="28687" name="Rectangle 15"/>
          <p:cNvSpPr>
            <a:spLocks noChangeArrowheads="1"/>
          </p:cNvSpPr>
          <p:nvPr/>
        </p:nvSpPr>
        <p:spPr bwMode="auto">
          <a:xfrm>
            <a:off x="2165350" y="5741988"/>
            <a:ext cx="3436938" cy="644525"/>
          </a:xfrm>
          <a:prstGeom prst="rect">
            <a:avLst/>
          </a:prstGeom>
          <a:noFill/>
          <a:ln w="9525">
            <a:noFill/>
            <a:miter lim="800000"/>
            <a:headEnd/>
            <a:tailEnd/>
          </a:ln>
        </p:spPr>
        <p:txBody>
          <a:bodyPr/>
          <a:lstStyle/>
          <a:p>
            <a:endParaRPr lang="en-US"/>
          </a:p>
        </p:txBody>
      </p:sp>
      <p:sp>
        <p:nvSpPr>
          <p:cNvPr id="29712" name="Rectangle 16"/>
          <p:cNvSpPr>
            <a:spLocks noChangeArrowheads="1"/>
          </p:cNvSpPr>
          <p:nvPr/>
        </p:nvSpPr>
        <p:spPr bwMode="auto">
          <a:xfrm>
            <a:off x="2947988" y="5789613"/>
            <a:ext cx="3022600" cy="549275"/>
          </a:xfrm>
          <a:prstGeom prst="rect">
            <a:avLst/>
          </a:prstGeom>
          <a:noFill/>
          <a:ln w="9525">
            <a:noFill/>
            <a:miter lim="800000"/>
            <a:headEnd/>
            <a:tailEnd/>
          </a:ln>
          <a:effectLst>
            <a:outerShdw dist="17961" dir="2700000" algn="ctr" rotWithShape="0">
              <a:srgbClr val="000000"/>
            </a:outerShdw>
          </a:effectLst>
        </p:spPr>
        <p:txBody>
          <a:bodyPr wrap="none" lIns="0" tIns="0" rIns="0" bIns="0">
            <a:spAutoFit/>
          </a:bodyPr>
          <a:lstStyle/>
          <a:p>
            <a:pPr>
              <a:defRPr/>
            </a:pPr>
            <a:r>
              <a:rPr lang="en-US" altLang="ja-JP" sz="3600" b="1">
                <a:solidFill>
                  <a:srgbClr val="FFFF00"/>
                </a:solidFill>
                <a:ea typeface="MS PGothic" pitchFamily="34" charset="-128"/>
              </a:rPr>
              <a:t>SPIROMETRY</a:t>
            </a:r>
            <a:endParaRPr lang="en-US" altLang="ja-JP" sz="2400">
              <a:latin typeface="Times New Roman" pitchFamily="18" charset="0"/>
              <a:ea typeface="MS PGothic" pitchFamily="34" charset="-128"/>
            </a:endParaRPr>
          </a:p>
        </p:txBody>
      </p:sp>
      <p:sp>
        <p:nvSpPr>
          <p:cNvPr id="28689" name="Rectangle 17"/>
          <p:cNvSpPr>
            <a:spLocks noChangeArrowheads="1"/>
          </p:cNvSpPr>
          <p:nvPr/>
        </p:nvSpPr>
        <p:spPr bwMode="auto">
          <a:xfrm>
            <a:off x="1265238" y="438150"/>
            <a:ext cx="6807200" cy="766763"/>
          </a:xfrm>
          <a:prstGeom prst="rect">
            <a:avLst/>
          </a:prstGeom>
          <a:noFill/>
          <a:ln w="9525">
            <a:noFill/>
            <a:miter lim="800000"/>
            <a:headEnd/>
            <a:tailEnd/>
          </a:ln>
        </p:spPr>
        <p:txBody>
          <a:bodyPr/>
          <a:lstStyle/>
          <a:p>
            <a:endParaRPr lang="en-US"/>
          </a:p>
        </p:txBody>
      </p:sp>
      <p:sp>
        <p:nvSpPr>
          <p:cNvPr id="29714" name="Rectangle 18"/>
          <p:cNvSpPr>
            <a:spLocks noChangeArrowheads="1"/>
          </p:cNvSpPr>
          <p:nvPr/>
        </p:nvSpPr>
        <p:spPr bwMode="auto">
          <a:xfrm>
            <a:off x="1981200" y="304800"/>
            <a:ext cx="6324600" cy="827088"/>
          </a:xfrm>
          <a:prstGeom prst="rect">
            <a:avLst/>
          </a:prstGeom>
          <a:noFill/>
          <a:ln w="9525">
            <a:noFill/>
            <a:miter lim="800000"/>
            <a:headEnd/>
            <a:tailEnd/>
          </a:ln>
          <a:effectLst>
            <a:outerShdw dist="17961" dir="2700000" algn="ctr" rotWithShape="0">
              <a:srgbClr val="000000"/>
            </a:outerShdw>
          </a:effectLst>
        </p:spPr>
        <p:txBody>
          <a:bodyPr lIns="0" tIns="0" rIns="0" bIns="0">
            <a:spAutoFit/>
          </a:bodyPr>
          <a:lstStyle/>
          <a:p>
            <a:pPr>
              <a:defRPr/>
            </a:pPr>
            <a:r>
              <a:rPr lang="en-US" altLang="ja-JP" sz="5400">
                <a:solidFill>
                  <a:srgbClr val="FFCC00"/>
                </a:solidFill>
                <a:latin typeface="Tahoma" pitchFamily="34" charset="0"/>
                <a:ea typeface="ＭＳ Ｐゴシック" pitchFamily="34" charset="-128"/>
                <a:cs typeface="+mn-cs"/>
              </a:rPr>
              <a:t>Diagnosis of COPD</a:t>
            </a:r>
          </a:p>
        </p:txBody>
      </p:sp>
      <p:sp>
        <p:nvSpPr>
          <p:cNvPr id="29715" name="AutoShape 19"/>
          <p:cNvSpPr>
            <a:spLocks/>
          </p:cNvSpPr>
          <p:nvPr/>
        </p:nvSpPr>
        <p:spPr bwMode="auto">
          <a:xfrm rot="5400000">
            <a:off x="3949700" y="2709863"/>
            <a:ext cx="490538" cy="4157662"/>
          </a:xfrm>
          <a:prstGeom prst="rightBrace">
            <a:avLst>
              <a:gd name="adj1" fmla="val 70631"/>
              <a:gd name="adj2" fmla="val 50000"/>
            </a:avLst>
          </a:prstGeom>
          <a:noFill/>
          <a:ln w="28575">
            <a:solidFill>
              <a:srgbClr val="A5FF4B"/>
            </a:solidFill>
            <a:round/>
            <a:headEnd/>
            <a:tailEnd/>
          </a:ln>
          <a:effectLst>
            <a:outerShdw dist="17961" dir="2700000" algn="ctr" rotWithShape="0">
              <a:srgbClr val="000000"/>
            </a:outerShdw>
          </a:effectLst>
        </p:spPr>
        <p:txBody>
          <a:bodyPr wrap="none" anchor="ctr"/>
          <a:lstStyle/>
          <a:p>
            <a:pPr>
              <a:defRPr/>
            </a:pPr>
            <a:endParaRPr lang="en-US"/>
          </a:p>
        </p:txBody>
      </p:sp>
      <p:sp>
        <p:nvSpPr>
          <p:cNvPr id="29716" name="Text Box 20"/>
          <p:cNvSpPr txBox="1">
            <a:spLocks noChangeArrowheads="1"/>
          </p:cNvSpPr>
          <p:nvPr/>
        </p:nvSpPr>
        <p:spPr bwMode="auto">
          <a:xfrm rot="5400000">
            <a:off x="3875087" y="4902201"/>
            <a:ext cx="722313" cy="823912"/>
          </a:xfrm>
          <a:prstGeom prst="rect">
            <a:avLst/>
          </a:prstGeom>
          <a:noFill/>
          <a:ln w="9525">
            <a:noFill/>
            <a:miter lim="800000"/>
            <a:headEnd/>
            <a:tailEnd/>
          </a:ln>
          <a:effectLst>
            <a:outerShdw dist="35921" dir="2700000" algn="ctr" rotWithShape="0">
              <a:srgbClr val="000000"/>
            </a:outerShdw>
          </a:effectLst>
        </p:spPr>
        <p:txBody>
          <a:bodyPr wrap="none">
            <a:spAutoFit/>
          </a:bodyPr>
          <a:lstStyle/>
          <a:p>
            <a:pPr>
              <a:defRPr/>
            </a:pPr>
            <a:r>
              <a:rPr lang="en-US" altLang="ja-JP" sz="4800">
                <a:solidFill>
                  <a:srgbClr val="A5FF4B"/>
                </a:solidFill>
                <a:latin typeface="Monotype Sorts"/>
                <a:ea typeface="MS PGothic" pitchFamily="34" charset="-128"/>
              </a:rPr>
              <a:t>è</a:t>
            </a:r>
          </a:p>
        </p:txBody>
      </p:sp>
      <p:sp>
        <p:nvSpPr>
          <p:cNvPr id="29717" name="Text Box 21"/>
          <p:cNvSpPr txBox="1">
            <a:spLocks noChangeArrowheads="1"/>
          </p:cNvSpPr>
          <p:nvPr/>
        </p:nvSpPr>
        <p:spPr bwMode="auto">
          <a:xfrm rot="5400000">
            <a:off x="3860800" y="4902200"/>
            <a:ext cx="722313" cy="823913"/>
          </a:xfrm>
          <a:prstGeom prst="rect">
            <a:avLst/>
          </a:prstGeom>
          <a:noFill/>
          <a:ln w="9525">
            <a:noFill/>
            <a:miter lim="800000"/>
            <a:headEnd/>
            <a:tailEnd/>
          </a:ln>
          <a:effectLst>
            <a:outerShdw dist="35921" dir="2700000" algn="ctr" rotWithShape="0">
              <a:srgbClr val="000000"/>
            </a:outerShdw>
          </a:effectLst>
        </p:spPr>
        <p:txBody>
          <a:bodyPr wrap="none">
            <a:spAutoFit/>
          </a:bodyPr>
          <a:lstStyle/>
          <a:p>
            <a:pPr>
              <a:defRPr/>
            </a:pPr>
            <a:r>
              <a:rPr lang="en-US" altLang="ja-JP" sz="4800">
                <a:solidFill>
                  <a:srgbClr val="A5FF4B"/>
                </a:solidFill>
                <a:latin typeface="Monotype Sorts"/>
                <a:ea typeface="MS PGothic" pitchFamily="34" charset="-128"/>
              </a:rPr>
              <a:t>è</a:t>
            </a:r>
          </a:p>
        </p:txBody>
      </p:sp>
      <p:sp>
        <p:nvSpPr>
          <p:cNvPr id="29718" name="Text Box 22"/>
          <p:cNvSpPr txBox="1">
            <a:spLocks noChangeArrowheads="1"/>
          </p:cNvSpPr>
          <p:nvPr/>
        </p:nvSpPr>
        <p:spPr bwMode="auto">
          <a:xfrm rot="5400000">
            <a:off x="3862387" y="4892676"/>
            <a:ext cx="722313" cy="823912"/>
          </a:xfrm>
          <a:prstGeom prst="rect">
            <a:avLst/>
          </a:prstGeom>
          <a:noFill/>
          <a:ln w="9525">
            <a:noFill/>
            <a:miter lim="800000"/>
            <a:headEnd/>
            <a:tailEnd/>
          </a:ln>
          <a:effectLst>
            <a:outerShdw dist="35921" dir="2700000" algn="ctr" rotWithShape="0">
              <a:srgbClr val="000000"/>
            </a:outerShdw>
          </a:effectLst>
        </p:spPr>
        <p:txBody>
          <a:bodyPr wrap="none">
            <a:spAutoFit/>
          </a:bodyPr>
          <a:lstStyle/>
          <a:p>
            <a:pPr>
              <a:defRPr/>
            </a:pPr>
            <a:r>
              <a:rPr lang="en-US" altLang="ja-JP" sz="4800">
                <a:solidFill>
                  <a:srgbClr val="A5FF4B"/>
                </a:solidFill>
                <a:latin typeface="Monotype Sorts"/>
                <a:ea typeface="MS PGothic" pitchFamily="34" charset="-128"/>
              </a:rPr>
              <a:t>è</a:t>
            </a:r>
          </a:p>
        </p:txBody>
      </p:sp>
    </p:spTree>
    <p:extLst>
      <p:ext uri="{BB962C8B-B14F-4D97-AF65-F5344CB8AC3E}">
        <p14:creationId xmlns:p14="http://schemas.microsoft.com/office/powerpoint/2010/main" val="2709926865"/>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bwMode="auto">
          <a:noFill/>
          <a:ln>
            <a:miter lim="800000"/>
            <a:headEnd/>
            <a:tailEnd/>
          </a:ln>
        </p:spPr>
        <p:txBody>
          <a:bodyPr/>
          <a:lstStyle/>
          <a:p>
            <a:fld id="{E9DF1E0B-5E8C-45B1-A58C-92AFC6DDD6EB}" type="slidenum">
              <a:rPr lang="en-GB"/>
              <a:pPr/>
              <a:t>169</a:t>
            </a:fld>
            <a:endParaRPr lang="en-GB"/>
          </a:p>
        </p:txBody>
      </p:sp>
      <p:sp>
        <p:nvSpPr>
          <p:cNvPr id="29699" name="Text Box 3"/>
          <p:cNvSpPr txBox="1">
            <a:spLocks noChangeArrowheads="1"/>
          </p:cNvSpPr>
          <p:nvPr/>
        </p:nvSpPr>
        <p:spPr bwMode="auto">
          <a:xfrm>
            <a:off x="355600" y="620713"/>
            <a:ext cx="8634413" cy="4151312"/>
          </a:xfrm>
          <a:prstGeom prst="rect">
            <a:avLst/>
          </a:prstGeom>
          <a:noFill/>
          <a:ln w="9525">
            <a:noFill/>
            <a:miter lim="800000"/>
            <a:headEnd/>
            <a:tailEnd/>
          </a:ln>
        </p:spPr>
        <p:txBody>
          <a:bodyPr>
            <a:spAutoFit/>
          </a:bodyPr>
          <a:lstStyle/>
          <a:p>
            <a:pPr indent="404813">
              <a:spcBef>
                <a:spcPct val="50000"/>
              </a:spcBef>
              <a:buClr>
                <a:srgbClr val="FFCC00"/>
              </a:buClr>
              <a:buFont typeface="Wingdings" pitchFamily="2" charset="2"/>
              <a:buNone/>
              <a:tabLst>
                <a:tab pos="404813" algn="l"/>
              </a:tabLst>
            </a:pPr>
            <a:endParaRPr lang="en-US" altLang="ja-JP" sz="2800">
              <a:solidFill>
                <a:schemeClr val="bg1"/>
              </a:solidFill>
              <a:latin typeface="Tahoma" pitchFamily="34" charset="0"/>
              <a:ea typeface="MS PGothic" pitchFamily="34" charset="-128"/>
            </a:endParaRPr>
          </a:p>
          <a:p>
            <a:pPr indent="404813">
              <a:spcBef>
                <a:spcPct val="50000"/>
              </a:spcBef>
              <a:buClr>
                <a:srgbClr val="FFCC00"/>
              </a:buClr>
              <a:buFont typeface="Wingdings" pitchFamily="2" charset="2"/>
              <a:buChar char="§"/>
              <a:tabLst>
                <a:tab pos="404813" algn="l"/>
              </a:tabLst>
            </a:pPr>
            <a:r>
              <a:rPr lang="en-US" altLang="ja-JP" sz="2800">
                <a:latin typeface="Tahoma" pitchFamily="34" charset="0"/>
                <a:ea typeface="MS PGothic" pitchFamily="34" charset="-128"/>
              </a:rPr>
              <a:t>A post-bronchodilator FEV</a:t>
            </a:r>
            <a:r>
              <a:rPr lang="en-US" altLang="ja-JP" sz="2800" baseline="-25000">
                <a:latin typeface="Tahoma" pitchFamily="34" charset="0"/>
                <a:ea typeface="MS PGothic" pitchFamily="34" charset="-128"/>
              </a:rPr>
              <a:t>1</a:t>
            </a:r>
            <a:r>
              <a:rPr lang="en-US" altLang="ja-JP" sz="2800">
                <a:latin typeface="Tahoma" pitchFamily="34" charset="0"/>
                <a:ea typeface="MS PGothic" pitchFamily="34" charset="-128"/>
              </a:rPr>
              <a:t>/FVC &lt; 0.70 confirms 	the presence of airflow limitation that is not fully 	reversible.</a:t>
            </a:r>
          </a:p>
          <a:p>
            <a:pPr indent="404813">
              <a:spcBef>
                <a:spcPct val="50000"/>
              </a:spcBef>
              <a:buClr>
                <a:srgbClr val="FFCC00"/>
              </a:buClr>
              <a:buFont typeface="Wingdings" pitchFamily="2" charset="2"/>
              <a:buNone/>
              <a:tabLst>
                <a:tab pos="404813" algn="l"/>
              </a:tabLst>
            </a:pPr>
            <a:endParaRPr lang="en-US" altLang="ja-JP" sz="2800">
              <a:latin typeface="Tahoma" pitchFamily="34" charset="0"/>
              <a:ea typeface="MS PGothic" pitchFamily="34" charset="-128"/>
            </a:endParaRPr>
          </a:p>
          <a:p>
            <a:pPr indent="404813">
              <a:spcBef>
                <a:spcPct val="50000"/>
              </a:spcBef>
              <a:buClr>
                <a:srgbClr val="FFCC00"/>
              </a:buClr>
              <a:buFont typeface="Wingdings" pitchFamily="2" charset="2"/>
              <a:buChar char="§"/>
              <a:tabLst>
                <a:tab pos="404813" algn="l"/>
              </a:tabLst>
            </a:pPr>
            <a:r>
              <a:rPr lang="en-US" altLang="ja-JP" sz="2800">
                <a:latin typeface="Tahoma" pitchFamily="34" charset="0"/>
                <a:ea typeface="MS PGothic" pitchFamily="34" charset="-128"/>
              </a:rPr>
              <a:t>Where possible, values should be compared to 	age-related normal values to avoid overdiagnosis 	of COPD in the elderly</a:t>
            </a:r>
            <a:r>
              <a:rPr lang="en-US" altLang="ja-JP" sz="2800">
                <a:solidFill>
                  <a:schemeClr val="bg1"/>
                </a:solidFill>
                <a:latin typeface="Tahoma" pitchFamily="34" charset="0"/>
                <a:ea typeface="MS PGothic" pitchFamily="34" charset="-128"/>
              </a:rPr>
              <a:t>.</a:t>
            </a:r>
          </a:p>
        </p:txBody>
      </p:sp>
    </p:spTree>
    <p:extLst>
      <p:ext uri="{BB962C8B-B14F-4D97-AF65-F5344CB8AC3E}">
        <p14:creationId xmlns:p14="http://schemas.microsoft.com/office/powerpoint/2010/main" val="20221735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GB" smtClean="0"/>
              <a:t>Chronic Bronchitis</a:t>
            </a:r>
          </a:p>
        </p:txBody>
      </p:sp>
      <p:sp>
        <p:nvSpPr>
          <p:cNvPr id="15363" name="Rectangle 3"/>
          <p:cNvSpPr>
            <a:spLocks noGrp="1" noChangeArrowheads="1"/>
          </p:cNvSpPr>
          <p:nvPr>
            <p:ph type="body" idx="1"/>
          </p:nvPr>
        </p:nvSpPr>
        <p:spPr>
          <a:noFill/>
        </p:spPr>
        <p:txBody>
          <a:bodyPr/>
          <a:lstStyle/>
          <a:p>
            <a:r>
              <a:rPr lang="en-GB" b="1" smtClean="0"/>
              <a:t>Definition</a:t>
            </a:r>
          </a:p>
          <a:p>
            <a:pPr lvl="1"/>
            <a:r>
              <a:rPr lang="en-GB" b="1" smtClean="0"/>
              <a:t>Coughing up colorless sputum on most days during 3 consecutive months for more than 2 consecutive years.</a:t>
            </a:r>
          </a:p>
          <a:p>
            <a:pPr>
              <a:buFont typeface="Monotype Sorts" pitchFamily="2" charset="2"/>
              <a:buNone/>
            </a:pPr>
            <a:endParaRPr lang="en-GB" b="1" smtClean="0"/>
          </a:p>
          <a:p>
            <a:pPr>
              <a:buFont typeface="Monotype Sorts" pitchFamily="2" charset="2"/>
              <a:buNone/>
            </a:pPr>
            <a:r>
              <a:rPr lang="en-GB" b="1" smtClean="0"/>
              <a:t>Seen often with COPD, asthma and smoking.</a:t>
            </a:r>
          </a:p>
          <a:p>
            <a:pPr>
              <a:buFont typeface="Monotype Sorts" pitchFamily="2" charset="2"/>
              <a:buNone/>
            </a:pPr>
            <a:endParaRPr lang="en-GB" smtClean="0"/>
          </a:p>
        </p:txBody>
      </p:sp>
    </p:spTree>
    <p:extLst>
      <p:ext uri="{BB962C8B-B14F-4D97-AF65-F5344CB8AC3E}">
        <p14:creationId xmlns:p14="http://schemas.microsoft.com/office/powerpoint/2010/main" val="308352321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1979613" y="1268413"/>
            <a:ext cx="4572000" cy="4032250"/>
          </a:xfrm>
          <a:prstGeom prst="rect">
            <a:avLst/>
          </a:prstGeom>
          <a:noFill/>
          <a:ln w="9525">
            <a:noFill/>
            <a:miter lim="800000"/>
            <a:headEnd/>
            <a:tailEnd/>
          </a:ln>
        </p:spPr>
        <p:txBody>
          <a:bodyPr>
            <a:spAutoFit/>
          </a:bodyPr>
          <a:lstStyle/>
          <a:p>
            <a:r>
              <a:rPr lang="en-US" sz="4800" baseline="-25000">
                <a:solidFill>
                  <a:srgbClr val="00B0F0"/>
                </a:solidFill>
              </a:rPr>
              <a:t>vital capacity (VC)</a:t>
            </a:r>
          </a:p>
          <a:p>
            <a:endParaRPr lang="en-US" sz="4800" baseline="-25000"/>
          </a:p>
          <a:p>
            <a:r>
              <a:rPr lang="en-US" sz="4800" baseline="-25000"/>
              <a:t>the greatest volume of air that can be exhaled from the lungs after a maximum inspiration. Syn: respiratory capacity.</a:t>
            </a:r>
          </a:p>
        </p:txBody>
      </p:sp>
    </p:spTree>
    <p:extLst>
      <p:ext uri="{BB962C8B-B14F-4D97-AF65-F5344CB8AC3E}">
        <p14:creationId xmlns:p14="http://schemas.microsoft.com/office/powerpoint/2010/main" val="253596748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792538" y="2286000"/>
            <a:ext cx="3794125" cy="579438"/>
          </a:xfrm>
          <a:prstGeom prst="rect">
            <a:avLst/>
          </a:prstGeom>
          <a:noFill/>
          <a:ln w="9525">
            <a:noFill/>
            <a:miter lim="800000"/>
            <a:headEnd/>
            <a:tailEnd/>
          </a:ln>
        </p:spPr>
        <p:txBody>
          <a:bodyPr>
            <a:spAutoFit/>
          </a:bodyPr>
          <a:lstStyle/>
          <a:p>
            <a:pPr>
              <a:spcBef>
                <a:spcPct val="50000"/>
              </a:spcBef>
            </a:pPr>
            <a:endParaRPr lang="nl-BE" sz="3200"/>
          </a:p>
        </p:txBody>
      </p:sp>
      <p:sp>
        <p:nvSpPr>
          <p:cNvPr id="31747" name="Rectangle 3"/>
          <p:cNvSpPr>
            <a:spLocks noChangeArrowheads="1"/>
          </p:cNvSpPr>
          <p:nvPr/>
        </p:nvSpPr>
        <p:spPr bwMode="auto">
          <a:xfrm>
            <a:off x="3975100" y="2928938"/>
            <a:ext cx="9144000" cy="0"/>
          </a:xfrm>
          <a:prstGeom prst="rect">
            <a:avLst/>
          </a:prstGeom>
          <a:noFill/>
          <a:ln w="9525">
            <a:noFill/>
            <a:miter lim="800000"/>
            <a:headEnd/>
            <a:tailEnd/>
          </a:ln>
        </p:spPr>
        <p:txBody>
          <a:bodyPr>
            <a:spAutoFit/>
          </a:bodyPr>
          <a:lstStyle/>
          <a:p>
            <a:endParaRPr lang="en-US"/>
          </a:p>
        </p:txBody>
      </p:sp>
      <p:sp>
        <p:nvSpPr>
          <p:cNvPr id="31748" name="Rectangle 4"/>
          <p:cNvSpPr>
            <a:spLocks noChangeArrowheads="1"/>
          </p:cNvSpPr>
          <p:nvPr/>
        </p:nvSpPr>
        <p:spPr bwMode="auto">
          <a:xfrm>
            <a:off x="1185863" y="98425"/>
            <a:ext cx="6681787" cy="1311275"/>
          </a:xfrm>
          <a:prstGeom prst="rect">
            <a:avLst/>
          </a:prstGeom>
          <a:noFill/>
          <a:ln w="9525">
            <a:noFill/>
            <a:miter lim="800000"/>
            <a:headEnd/>
            <a:tailEnd/>
          </a:ln>
        </p:spPr>
        <p:txBody>
          <a:bodyPr>
            <a:spAutoFit/>
          </a:bodyPr>
          <a:lstStyle/>
          <a:p>
            <a:pPr algn="ctr"/>
            <a:r>
              <a:rPr lang="en-US" sz="4000">
                <a:solidFill>
                  <a:srgbClr val="FFCC00"/>
                </a:solidFill>
              </a:rPr>
              <a:t>Spirometry:  Normal and Patients with COPD</a:t>
            </a:r>
          </a:p>
        </p:txBody>
      </p:sp>
      <p:pic>
        <p:nvPicPr>
          <p:cNvPr id="31749" name="Picture 5" descr="Fig_2"/>
          <p:cNvPicPr>
            <a:picLocks noChangeAspect="1" noChangeArrowheads="1"/>
          </p:cNvPicPr>
          <p:nvPr/>
        </p:nvPicPr>
        <p:blipFill>
          <a:blip r:embed="rId3"/>
          <a:srcRect/>
          <a:stretch>
            <a:fillRect/>
          </a:stretch>
        </p:blipFill>
        <p:spPr bwMode="auto">
          <a:xfrm>
            <a:off x="1117600" y="1501775"/>
            <a:ext cx="6697663" cy="5330825"/>
          </a:xfrm>
          <a:prstGeom prst="rect">
            <a:avLst/>
          </a:prstGeom>
          <a:noFill/>
          <a:ln w="38100">
            <a:solidFill>
              <a:srgbClr val="CC0000"/>
            </a:solidFill>
            <a:miter lim="800000"/>
            <a:headEnd/>
            <a:tailEnd/>
          </a:ln>
        </p:spPr>
      </p:pic>
    </p:spTree>
    <p:extLst>
      <p:ext uri="{BB962C8B-B14F-4D97-AF65-F5344CB8AC3E}">
        <p14:creationId xmlns:p14="http://schemas.microsoft.com/office/powerpoint/2010/main" val="394597075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792538" y="2300288"/>
            <a:ext cx="3794125" cy="579437"/>
          </a:xfrm>
          <a:prstGeom prst="rect">
            <a:avLst/>
          </a:prstGeom>
          <a:noFill/>
          <a:ln w="9525">
            <a:noFill/>
            <a:miter lim="800000"/>
            <a:headEnd/>
            <a:tailEnd/>
          </a:ln>
        </p:spPr>
        <p:txBody>
          <a:bodyPr>
            <a:spAutoFit/>
          </a:bodyPr>
          <a:lstStyle/>
          <a:p>
            <a:pPr>
              <a:spcBef>
                <a:spcPct val="50000"/>
              </a:spcBef>
            </a:pPr>
            <a:endParaRPr lang="nl-BE" sz="3200"/>
          </a:p>
        </p:txBody>
      </p:sp>
      <p:sp>
        <p:nvSpPr>
          <p:cNvPr id="32771" name="Rectangle 3"/>
          <p:cNvSpPr>
            <a:spLocks noChangeArrowheads="1"/>
          </p:cNvSpPr>
          <p:nvPr/>
        </p:nvSpPr>
        <p:spPr bwMode="auto">
          <a:xfrm>
            <a:off x="3975100" y="2928938"/>
            <a:ext cx="9144000" cy="0"/>
          </a:xfrm>
          <a:prstGeom prst="rect">
            <a:avLst/>
          </a:prstGeom>
          <a:noFill/>
          <a:ln w="9525">
            <a:noFill/>
            <a:miter lim="800000"/>
            <a:headEnd/>
            <a:tailEnd/>
          </a:ln>
        </p:spPr>
        <p:txBody>
          <a:bodyPr>
            <a:spAutoFit/>
          </a:bodyPr>
          <a:lstStyle/>
          <a:p>
            <a:endParaRPr lang="en-US"/>
          </a:p>
        </p:txBody>
      </p:sp>
      <p:sp>
        <p:nvSpPr>
          <p:cNvPr id="33796" name="Rectangle 4"/>
          <p:cNvSpPr>
            <a:spLocks noChangeArrowheads="1"/>
          </p:cNvSpPr>
          <p:nvPr/>
        </p:nvSpPr>
        <p:spPr bwMode="auto">
          <a:xfrm>
            <a:off x="1216025" y="0"/>
            <a:ext cx="6754813" cy="1317625"/>
          </a:xfrm>
          <a:prstGeom prst="rect">
            <a:avLst/>
          </a:prstGeom>
          <a:noFill/>
          <a:ln w="9525">
            <a:noFill/>
            <a:miter lim="800000"/>
            <a:headEnd/>
            <a:tailEnd/>
          </a:ln>
          <a:effectLst/>
        </p:spPr>
        <p:txBody>
          <a:bodyPr>
            <a:spAutoFit/>
          </a:bodyPr>
          <a:lstStyle/>
          <a:p>
            <a:pPr algn="ctr">
              <a:defRPr/>
            </a:pPr>
            <a:r>
              <a:rPr lang="en-US" sz="4000">
                <a:solidFill>
                  <a:srgbClr val="FFCC00"/>
                </a:solidFill>
                <a:effectLst>
                  <a:outerShdw blurRad="38100" dist="38100" dir="2700000" algn="tl">
                    <a:srgbClr val="000000"/>
                  </a:outerShdw>
                </a:effectLst>
                <a:latin typeface="Tahoma" pitchFamily="34" charset="0"/>
                <a:cs typeface="+mn-cs"/>
              </a:rPr>
              <a:t>Differential Diagnosis:   </a:t>
            </a:r>
            <a:br>
              <a:rPr lang="en-US" sz="4000">
                <a:solidFill>
                  <a:srgbClr val="FFCC00"/>
                </a:solidFill>
                <a:effectLst>
                  <a:outerShdw blurRad="38100" dist="38100" dir="2700000" algn="tl">
                    <a:srgbClr val="000000"/>
                  </a:outerShdw>
                </a:effectLst>
                <a:latin typeface="Tahoma" pitchFamily="34" charset="0"/>
                <a:cs typeface="+mn-cs"/>
              </a:rPr>
            </a:br>
            <a:r>
              <a:rPr lang="en-US" sz="4000">
                <a:solidFill>
                  <a:srgbClr val="FFCC00"/>
                </a:solidFill>
                <a:effectLst>
                  <a:outerShdw blurRad="38100" dist="38100" dir="2700000" algn="tl">
                    <a:srgbClr val="000000"/>
                  </a:outerShdw>
                </a:effectLst>
                <a:latin typeface="Tahoma" pitchFamily="34" charset="0"/>
                <a:cs typeface="+mn-cs"/>
              </a:rPr>
              <a:t>COPD and Asthma</a:t>
            </a:r>
          </a:p>
        </p:txBody>
      </p:sp>
      <p:sp>
        <p:nvSpPr>
          <p:cNvPr id="32773" name="Rectangle 5"/>
          <p:cNvSpPr>
            <a:spLocks noChangeArrowheads="1"/>
          </p:cNvSpPr>
          <p:nvPr/>
        </p:nvSpPr>
        <p:spPr bwMode="auto">
          <a:xfrm>
            <a:off x="871538" y="1752600"/>
            <a:ext cx="1027112" cy="427038"/>
          </a:xfrm>
          <a:prstGeom prst="rect">
            <a:avLst/>
          </a:prstGeom>
          <a:noFill/>
          <a:ln w="9525">
            <a:noFill/>
            <a:miter lim="800000"/>
            <a:headEnd/>
            <a:tailEnd/>
          </a:ln>
        </p:spPr>
        <p:txBody>
          <a:bodyPr wrap="none" lIns="0" tIns="0" rIns="0" bIns="0" anchor="b">
            <a:spAutoFit/>
          </a:bodyPr>
          <a:lstStyle/>
          <a:p>
            <a:pPr eaLnBrk="0" hangingPunct="0"/>
            <a:r>
              <a:rPr lang="en-GB" sz="2800" b="1">
                <a:solidFill>
                  <a:srgbClr val="A5FF4B"/>
                </a:solidFill>
              </a:rPr>
              <a:t>COPD</a:t>
            </a:r>
          </a:p>
        </p:txBody>
      </p:sp>
      <p:sp>
        <p:nvSpPr>
          <p:cNvPr id="32774" name="Rectangle 6"/>
          <p:cNvSpPr>
            <a:spLocks noChangeArrowheads="1"/>
          </p:cNvSpPr>
          <p:nvPr/>
        </p:nvSpPr>
        <p:spPr bwMode="auto">
          <a:xfrm>
            <a:off x="5648325" y="1768475"/>
            <a:ext cx="1303338" cy="365125"/>
          </a:xfrm>
          <a:prstGeom prst="rect">
            <a:avLst/>
          </a:prstGeom>
          <a:noFill/>
          <a:ln w="9525">
            <a:noFill/>
            <a:miter lim="800000"/>
            <a:headEnd/>
            <a:tailEnd/>
          </a:ln>
        </p:spPr>
        <p:txBody>
          <a:bodyPr wrap="none" lIns="0" tIns="0" rIns="0" bIns="0" anchor="b">
            <a:spAutoFit/>
          </a:bodyPr>
          <a:lstStyle/>
          <a:p>
            <a:pPr eaLnBrk="0" hangingPunct="0"/>
            <a:r>
              <a:rPr lang="en-GB" sz="2400" b="1">
                <a:solidFill>
                  <a:srgbClr val="A5FF4B"/>
                </a:solidFill>
              </a:rPr>
              <a:t>ASTHMA</a:t>
            </a:r>
          </a:p>
        </p:txBody>
      </p:sp>
      <p:sp>
        <p:nvSpPr>
          <p:cNvPr id="32775" name="Rectangle 7"/>
          <p:cNvSpPr>
            <a:spLocks noChangeArrowheads="1"/>
          </p:cNvSpPr>
          <p:nvPr/>
        </p:nvSpPr>
        <p:spPr bwMode="auto">
          <a:xfrm>
            <a:off x="141288" y="2286000"/>
            <a:ext cx="4010025" cy="4870450"/>
          </a:xfrm>
          <a:prstGeom prst="rect">
            <a:avLst/>
          </a:prstGeom>
          <a:noFill/>
          <a:ln w="9525">
            <a:noFill/>
            <a:miter lim="800000"/>
            <a:headEnd/>
            <a:tailEnd/>
          </a:ln>
        </p:spPr>
        <p:txBody>
          <a:bodyPr lIns="0" tIns="0" rIns="0" bIns="0">
            <a:spAutoFit/>
          </a:bodyPr>
          <a:lstStyle/>
          <a:p>
            <a:pPr eaLnBrk="0" hangingPunct="0">
              <a:spcBef>
                <a:spcPct val="50000"/>
              </a:spcBef>
              <a:buClr>
                <a:srgbClr val="A5FF4B"/>
              </a:buClr>
              <a:buSzPct val="125000"/>
              <a:buFontTx/>
              <a:buChar char="•"/>
              <a:tabLst>
                <a:tab pos="290513" algn="l"/>
              </a:tabLst>
            </a:pPr>
            <a:r>
              <a:rPr lang="en-GB" sz="2000" b="1">
                <a:solidFill>
                  <a:schemeClr val="bg1"/>
                </a:solidFill>
                <a:latin typeface="Tahoma" pitchFamily="34" charset="0"/>
              </a:rPr>
              <a:t>  </a:t>
            </a:r>
            <a:r>
              <a:rPr lang="en-GB" sz="2400"/>
              <a:t>Onset in mid-life</a:t>
            </a:r>
          </a:p>
          <a:p>
            <a:pPr eaLnBrk="0" hangingPunct="0">
              <a:spcBef>
                <a:spcPct val="50000"/>
              </a:spcBef>
              <a:buClr>
                <a:srgbClr val="A5FF4B"/>
              </a:buClr>
              <a:buSzPct val="125000"/>
              <a:buFontTx/>
              <a:buChar char="•"/>
              <a:tabLst>
                <a:tab pos="290513" algn="l"/>
              </a:tabLst>
            </a:pPr>
            <a:r>
              <a:rPr lang="en-GB" sz="2400"/>
              <a:t>  Symptoms slowly   	progressive</a:t>
            </a:r>
          </a:p>
          <a:p>
            <a:pPr eaLnBrk="0" hangingPunct="0">
              <a:spcBef>
                <a:spcPct val="50000"/>
              </a:spcBef>
              <a:buClr>
                <a:srgbClr val="A5FF4B"/>
              </a:buClr>
              <a:buSzPct val="125000"/>
              <a:buFontTx/>
              <a:buChar char="•"/>
              <a:tabLst>
                <a:tab pos="290513" algn="l"/>
              </a:tabLst>
            </a:pPr>
            <a:r>
              <a:rPr lang="en-GB" sz="2400"/>
              <a:t>  Long smoking history</a:t>
            </a:r>
          </a:p>
          <a:p>
            <a:pPr eaLnBrk="0" hangingPunct="0">
              <a:spcBef>
                <a:spcPct val="50000"/>
              </a:spcBef>
              <a:buClr>
                <a:srgbClr val="A5FF4B"/>
              </a:buClr>
              <a:buSzPct val="125000"/>
              <a:buFontTx/>
              <a:buChar char="•"/>
              <a:tabLst>
                <a:tab pos="290513" algn="l"/>
              </a:tabLst>
            </a:pPr>
            <a:r>
              <a:rPr lang="en-GB" sz="2400"/>
              <a:t>  Dyspnea during exercise</a:t>
            </a:r>
          </a:p>
          <a:p>
            <a:pPr eaLnBrk="0" hangingPunct="0">
              <a:spcBef>
                <a:spcPct val="50000"/>
              </a:spcBef>
              <a:buClr>
                <a:srgbClr val="A5FF4B"/>
              </a:buClr>
              <a:buSzPct val="125000"/>
              <a:buFontTx/>
              <a:buChar char="•"/>
              <a:tabLst>
                <a:tab pos="290513" algn="l"/>
              </a:tabLst>
            </a:pPr>
            <a:r>
              <a:rPr lang="en-GB" sz="2400"/>
              <a:t>  Largely irreversible airflow </a:t>
            </a:r>
          </a:p>
          <a:p>
            <a:pPr>
              <a:tabLst>
                <a:tab pos="290513" algn="l"/>
              </a:tabLst>
            </a:pPr>
            <a:r>
              <a:rPr lang="en-GB" sz="2400"/>
              <a:t>    limitation</a:t>
            </a:r>
          </a:p>
          <a:p>
            <a:pPr eaLnBrk="0" hangingPunct="0">
              <a:spcBef>
                <a:spcPct val="50000"/>
              </a:spcBef>
              <a:tabLst>
                <a:tab pos="290513" algn="l"/>
              </a:tabLst>
            </a:pPr>
            <a:endParaRPr lang="en-GB" sz="2400"/>
          </a:p>
          <a:p>
            <a:pPr eaLnBrk="0" hangingPunct="0">
              <a:tabLst>
                <a:tab pos="290513" algn="l"/>
              </a:tabLst>
            </a:pPr>
            <a:endParaRPr lang="en-GB" sz="2400" b="1">
              <a:latin typeface="Times New Roman" pitchFamily="18" charset="0"/>
            </a:endParaRPr>
          </a:p>
          <a:p>
            <a:pPr eaLnBrk="0" hangingPunct="0">
              <a:tabLst>
                <a:tab pos="290513" algn="l"/>
              </a:tabLst>
            </a:pPr>
            <a:endParaRPr lang="en-GB" sz="2400" b="1">
              <a:latin typeface="Times New Roman" pitchFamily="18" charset="0"/>
            </a:endParaRPr>
          </a:p>
          <a:p>
            <a:pPr eaLnBrk="0" hangingPunct="0">
              <a:tabLst>
                <a:tab pos="290513" algn="l"/>
              </a:tabLst>
            </a:pPr>
            <a:r>
              <a:rPr lang="en-GB" sz="2000" b="1">
                <a:solidFill>
                  <a:schemeClr val="bg1"/>
                </a:solidFill>
                <a:latin typeface="Tahoma" pitchFamily="34" charset="0"/>
              </a:rPr>
              <a:t> </a:t>
            </a:r>
          </a:p>
        </p:txBody>
      </p:sp>
      <p:sp>
        <p:nvSpPr>
          <p:cNvPr id="32776" name="Rectangle 8"/>
          <p:cNvSpPr>
            <a:spLocks noChangeArrowheads="1"/>
          </p:cNvSpPr>
          <p:nvPr/>
        </p:nvSpPr>
        <p:spPr bwMode="auto">
          <a:xfrm>
            <a:off x="4230688" y="2278063"/>
            <a:ext cx="4837112" cy="4198937"/>
          </a:xfrm>
          <a:prstGeom prst="rect">
            <a:avLst/>
          </a:prstGeom>
          <a:noFill/>
          <a:ln w="9525">
            <a:noFill/>
            <a:miter lim="800000"/>
            <a:headEnd/>
            <a:tailEnd/>
          </a:ln>
        </p:spPr>
        <p:txBody>
          <a:bodyPr lIns="0" tIns="0" rIns="0" bIns="0">
            <a:spAutoFit/>
          </a:bodyPr>
          <a:lstStyle/>
          <a:p>
            <a:pPr marL="290513" indent="-290513" eaLnBrk="0" hangingPunct="0">
              <a:spcBef>
                <a:spcPct val="50000"/>
              </a:spcBef>
              <a:buClr>
                <a:srgbClr val="A5FF4B"/>
              </a:buClr>
              <a:buSzPct val="120000"/>
              <a:buFontTx/>
              <a:buChar char="•"/>
            </a:pPr>
            <a:r>
              <a:rPr lang="en-GB" sz="2400"/>
              <a:t>Onset early in life (often childhood)</a:t>
            </a:r>
          </a:p>
          <a:p>
            <a:pPr marL="290513" indent="-290513" eaLnBrk="0" hangingPunct="0">
              <a:spcBef>
                <a:spcPct val="50000"/>
              </a:spcBef>
              <a:buClr>
                <a:srgbClr val="A5FF4B"/>
              </a:buClr>
              <a:buSzPct val="120000"/>
              <a:buFontTx/>
              <a:buChar char="•"/>
            </a:pPr>
            <a:r>
              <a:rPr lang="en-GB" sz="2400"/>
              <a:t>Symptoms vary from day to day</a:t>
            </a:r>
          </a:p>
          <a:p>
            <a:pPr marL="290513" indent="-290513" eaLnBrk="0" hangingPunct="0">
              <a:spcBef>
                <a:spcPct val="50000"/>
              </a:spcBef>
              <a:buClr>
                <a:srgbClr val="A5FF4B"/>
              </a:buClr>
              <a:buSzPct val="120000"/>
              <a:buFontTx/>
              <a:buChar char="•"/>
            </a:pPr>
            <a:r>
              <a:rPr lang="en-GB" sz="2400"/>
              <a:t>Symptoms at night/early morning</a:t>
            </a:r>
          </a:p>
          <a:p>
            <a:pPr marL="290513" indent="-290513" eaLnBrk="0" hangingPunct="0">
              <a:spcBef>
                <a:spcPct val="50000"/>
              </a:spcBef>
              <a:buClr>
                <a:srgbClr val="A5FF4B"/>
              </a:buClr>
              <a:buSzPct val="120000"/>
              <a:buFontTx/>
              <a:buChar char="•"/>
            </a:pPr>
            <a:r>
              <a:rPr lang="en-GB" sz="2400"/>
              <a:t>Allergy, rhinitis, and/or eczema also  present</a:t>
            </a:r>
          </a:p>
          <a:p>
            <a:pPr marL="290513" indent="-290513" eaLnBrk="0" hangingPunct="0">
              <a:spcBef>
                <a:spcPct val="50000"/>
              </a:spcBef>
              <a:buClr>
                <a:srgbClr val="A5FF4B"/>
              </a:buClr>
              <a:buSzPct val="120000"/>
              <a:buFontTx/>
              <a:buChar char="•"/>
            </a:pPr>
            <a:r>
              <a:rPr lang="en-GB" sz="2400"/>
              <a:t>Family history of asthma</a:t>
            </a:r>
          </a:p>
          <a:p>
            <a:pPr marL="290513" indent="-290513" eaLnBrk="0" hangingPunct="0">
              <a:spcBef>
                <a:spcPct val="50000"/>
              </a:spcBef>
              <a:buClr>
                <a:srgbClr val="A5FF4B"/>
              </a:buClr>
              <a:buSzPct val="120000"/>
              <a:buFontTx/>
              <a:buChar char="•"/>
            </a:pPr>
            <a:r>
              <a:rPr lang="en-GB" sz="2400"/>
              <a:t>Largely reversible airflow limitation</a:t>
            </a:r>
          </a:p>
        </p:txBody>
      </p:sp>
      <p:sp>
        <p:nvSpPr>
          <p:cNvPr id="33801" name="Line 9"/>
          <p:cNvSpPr>
            <a:spLocks noChangeShapeType="1"/>
          </p:cNvSpPr>
          <p:nvPr/>
        </p:nvSpPr>
        <p:spPr bwMode="auto">
          <a:xfrm>
            <a:off x="430213" y="1560513"/>
            <a:ext cx="8372475" cy="0"/>
          </a:xfrm>
          <a:prstGeom prst="line">
            <a:avLst/>
          </a:prstGeom>
          <a:noFill/>
          <a:ln w="28575">
            <a:solidFill>
              <a:srgbClr val="F4C600"/>
            </a:solidFill>
            <a:round/>
            <a:headEnd/>
            <a:tailEnd/>
          </a:ln>
          <a:effectLst>
            <a:outerShdw dist="17961" dir="2700000" algn="ctr" rotWithShape="0">
              <a:srgbClr val="000000"/>
            </a:outerShdw>
          </a:effectLst>
        </p:spPr>
        <p:txBody>
          <a:bodyPr wrap="none" anchor="ctr"/>
          <a:lstStyle/>
          <a:p>
            <a:pPr>
              <a:defRPr/>
            </a:pPr>
            <a:endParaRPr lang="en-GB">
              <a:latin typeface="Arial" charset="0"/>
              <a:cs typeface="+mn-cs"/>
            </a:endParaRPr>
          </a:p>
        </p:txBody>
      </p:sp>
    </p:spTree>
    <p:extLst>
      <p:ext uri="{BB962C8B-B14F-4D97-AF65-F5344CB8AC3E}">
        <p14:creationId xmlns:p14="http://schemas.microsoft.com/office/powerpoint/2010/main" val="390893945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900113" y="333375"/>
            <a:ext cx="7775575" cy="4524375"/>
          </a:xfrm>
          <a:prstGeom prst="rect">
            <a:avLst/>
          </a:prstGeom>
          <a:noFill/>
          <a:ln w="9525">
            <a:noFill/>
            <a:miter lim="800000"/>
            <a:headEnd/>
            <a:tailEnd/>
          </a:ln>
        </p:spPr>
        <p:txBody>
          <a:bodyPr>
            <a:spAutoFit/>
          </a:bodyPr>
          <a:lstStyle/>
          <a:p>
            <a:r>
              <a:rPr lang="en-US" sz="3600" baseline="-25000">
                <a:solidFill>
                  <a:srgbClr val="00B0F0"/>
                </a:solidFill>
              </a:rPr>
              <a:t>eczema</a:t>
            </a:r>
          </a:p>
          <a:p>
            <a:r>
              <a:rPr lang="en-US" sz="3600" baseline="-25000"/>
              <a:t>ekcz_-m^</a:t>
            </a:r>
          </a:p>
          <a:p>
            <a:endParaRPr lang="en-US" sz="3600" baseline="-25000"/>
          </a:p>
          <a:p>
            <a:r>
              <a:rPr lang="en-US" sz="3600" baseline="-25000"/>
              <a:t>generic term for inflammatory conditions of the skin, particularly with vesiculation in the acute stage, typically erythematous, edematous, papular, and crusting; followed often by lichenification and scaling and occasionally by duskiness of the erythema and, infrequently, hyperpigmentation; often accompanied by sensations of itching and burning; the vesicles form by intraepidermal spongiosis. Sometimes referred to colloquially as tetter, dry tetter, scaly tetter.</a:t>
            </a:r>
          </a:p>
        </p:txBody>
      </p:sp>
    </p:spTree>
    <p:extLst>
      <p:ext uri="{BB962C8B-B14F-4D97-AF65-F5344CB8AC3E}">
        <p14:creationId xmlns:p14="http://schemas.microsoft.com/office/powerpoint/2010/main" val="274030572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1116013" y="836613"/>
            <a:ext cx="4572000" cy="3703637"/>
          </a:xfrm>
          <a:prstGeom prst="rect">
            <a:avLst/>
          </a:prstGeom>
          <a:noFill/>
          <a:ln w="9525">
            <a:noFill/>
            <a:miter lim="800000"/>
            <a:headEnd/>
            <a:tailEnd/>
          </a:ln>
        </p:spPr>
        <p:txBody>
          <a:bodyPr>
            <a:spAutoFit/>
          </a:bodyPr>
          <a:lstStyle/>
          <a:p>
            <a:r>
              <a:rPr lang="en-US" sz="4400" baseline="-25000">
                <a:solidFill>
                  <a:srgbClr val="00B0F0"/>
                </a:solidFill>
              </a:rPr>
              <a:t>bronchospasm</a:t>
            </a:r>
          </a:p>
          <a:p>
            <a:r>
              <a:rPr lang="en-US" sz="4400" baseline="-25000"/>
              <a:t>brongckb-spazm</a:t>
            </a:r>
          </a:p>
          <a:p>
            <a:endParaRPr lang="en-US" sz="4400" baseline="-25000"/>
          </a:p>
          <a:p>
            <a:r>
              <a:rPr lang="en-US" sz="4400" baseline="-25000"/>
              <a:t>contraction of smooth muscle in the walls of the bronchi and bronchioles, causing narrowing of the lumen.</a:t>
            </a:r>
          </a:p>
        </p:txBody>
      </p:sp>
    </p:spTree>
    <p:extLst>
      <p:ext uri="{BB962C8B-B14F-4D97-AF65-F5344CB8AC3E}">
        <p14:creationId xmlns:p14="http://schemas.microsoft.com/office/powerpoint/2010/main" val="77312031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76400" y="381000"/>
            <a:ext cx="6880225" cy="914400"/>
          </a:xfrm>
        </p:spPr>
        <p:txBody>
          <a:bodyPr>
            <a:normAutofit fontScale="90000"/>
          </a:bodyPr>
          <a:lstStyle/>
          <a:p>
            <a:pPr marL="54864" indent="0" algn="l" eaLnBrk="1" fontAlgn="auto" hangingPunct="1">
              <a:spcAft>
                <a:spcPts val="0"/>
              </a:spcAft>
              <a:defRPr/>
            </a:pPr>
            <a:r>
              <a:rPr lang="nl-NL" b="1" smtClean="0">
                <a:solidFill>
                  <a:schemeClr val="tx2">
                    <a:tint val="100000"/>
                    <a:shade val="90000"/>
                    <a:satMod val="250000"/>
                    <a:alpha val="100000"/>
                  </a:schemeClr>
                </a:solidFill>
                <a:latin typeface="Tahoma" pitchFamily="34" charset="0"/>
              </a:rPr>
              <a:t>COPD and Co-Morbidities</a:t>
            </a:r>
            <a:endParaRPr lang="en-US" altLang="ja-JP" b="1" smtClean="0">
              <a:solidFill>
                <a:schemeClr val="tx2">
                  <a:tint val="100000"/>
                  <a:shade val="90000"/>
                  <a:satMod val="250000"/>
                  <a:alpha val="100000"/>
                </a:schemeClr>
              </a:solidFill>
              <a:latin typeface="Tahoma" pitchFamily="34" charset="0"/>
              <a:ea typeface="ＭＳ Ｐゴシック" pitchFamily="34" charset="-128"/>
            </a:endParaRPr>
          </a:p>
        </p:txBody>
      </p:sp>
      <p:sp>
        <p:nvSpPr>
          <p:cNvPr id="35843" name="Rectangle 3"/>
          <p:cNvSpPr>
            <a:spLocks noGrp="1" noChangeArrowheads="1"/>
          </p:cNvSpPr>
          <p:nvPr>
            <p:ph idx="1"/>
          </p:nvPr>
        </p:nvSpPr>
        <p:spPr>
          <a:xfrm>
            <a:off x="457200" y="1806575"/>
            <a:ext cx="8229600" cy="4176713"/>
          </a:xfrm>
        </p:spPr>
        <p:txBody>
          <a:bodyPr/>
          <a:lstStyle/>
          <a:p>
            <a:pPr eaLnBrk="1" hangingPunct="1">
              <a:spcBef>
                <a:spcPct val="35000"/>
              </a:spcBef>
              <a:buSzPct val="65000"/>
              <a:buFontTx/>
              <a:buNone/>
            </a:pPr>
            <a:r>
              <a:rPr lang="nl-NL" smtClean="0">
                <a:latin typeface="Tahoma" pitchFamily="34" charset="0"/>
              </a:rPr>
              <a:t>COPD patients are at increased risk for: </a:t>
            </a:r>
          </a:p>
          <a:p>
            <a:pPr lvl="1" eaLnBrk="1" hangingPunct="1">
              <a:spcBef>
                <a:spcPct val="35000"/>
              </a:spcBef>
              <a:buClr>
                <a:srgbClr val="A5FF4B"/>
              </a:buClr>
            </a:pPr>
            <a:r>
              <a:rPr lang="nl-NL" smtClean="0">
                <a:latin typeface="Tahoma" pitchFamily="34" charset="0"/>
              </a:rPr>
              <a:t>Myocardial infarction, angina</a:t>
            </a:r>
          </a:p>
          <a:p>
            <a:pPr lvl="1" eaLnBrk="1" hangingPunct="1">
              <a:spcBef>
                <a:spcPct val="35000"/>
              </a:spcBef>
              <a:buClr>
                <a:srgbClr val="A5FF4B"/>
              </a:buClr>
            </a:pPr>
            <a:r>
              <a:rPr lang="nl-NL" smtClean="0">
                <a:latin typeface="Tahoma" pitchFamily="34" charset="0"/>
              </a:rPr>
              <a:t>Osteoporosis</a:t>
            </a:r>
          </a:p>
          <a:p>
            <a:pPr lvl="1" eaLnBrk="1" hangingPunct="1">
              <a:spcBef>
                <a:spcPct val="35000"/>
              </a:spcBef>
              <a:buClr>
                <a:srgbClr val="A5FF4B"/>
              </a:buClr>
            </a:pPr>
            <a:r>
              <a:rPr lang="nl-NL" smtClean="0">
                <a:latin typeface="Tahoma" pitchFamily="34" charset="0"/>
              </a:rPr>
              <a:t>Respiratory infection</a:t>
            </a:r>
          </a:p>
          <a:p>
            <a:pPr lvl="1" eaLnBrk="1" hangingPunct="1">
              <a:spcBef>
                <a:spcPct val="35000"/>
              </a:spcBef>
              <a:buClr>
                <a:srgbClr val="A5FF4B"/>
              </a:buClr>
            </a:pPr>
            <a:r>
              <a:rPr lang="nl-NL" smtClean="0">
                <a:latin typeface="Tahoma" pitchFamily="34" charset="0"/>
              </a:rPr>
              <a:t>Depression</a:t>
            </a:r>
          </a:p>
          <a:p>
            <a:pPr lvl="1" eaLnBrk="1" hangingPunct="1">
              <a:spcBef>
                <a:spcPct val="35000"/>
              </a:spcBef>
              <a:buClr>
                <a:srgbClr val="A5FF4B"/>
              </a:buClr>
            </a:pPr>
            <a:r>
              <a:rPr lang="nl-NL" smtClean="0">
                <a:latin typeface="Tahoma" pitchFamily="34" charset="0"/>
              </a:rPr>
              <a:t>Diabetes</a:t>
            </a:r>
          </a:p>
          <a:p>
            <a:pPr lvl="1" eaLnBrk="1" hangingPunct="1">
              <a:spcBef>
                <a:spcPct val="35000"/>
              </a:spcBef>
              <a:buClr>
                <a:srgbClr val="A5FF4B"/>
              </a:buClr>
            </a:pPr>
            <a:r>
              <a:rPr lang="nl-NL" smtClean="0">
                <a:latin typeface="Tahoma" pitchFamily="34" charset="0"/>
              </a:rPr>
              <a:t>Lung cancer</a:t>
            </a:r>
            <a:endParaRPr lang="en-US" altLang="ja-JP" smtClean="0">
              <a:latin typeface="Tahoma" pitchFamily="34" charset="0"/>
              <a:ea typeface="MS PGothic" pitchFamily="34" charset="-128"/>
            </a:endParaRPr>
          </a:p>
        </p:txBody>
      </p:sp>
      <p:sp>
        <p:nvSpPr>
          <p:cNvPr id="37892" name="Line 4"/>
          <p:cNvSpPr>
            <a:spLocks noChangeShapeType="1"/>
          </p:cNvSpPr>
          <p:nvPr/>
        </p:nvSpPr>
        <p:spPr bwMode="auto">
          <a:xfrm>
            <a:off x="430213" y="1560513"/>
            <a:ext cx="8372475" cy="0"/>
          </a:xfrm>
          <a:prstGeom prst="line">
            <a:avLst/>
          </a:prstGeom>
          <a:noFill/>
          <a:ln w="28575">
            <a:solidFill>
              <a:srgbClr val="F4C600"/>
            </a:solidFill>
            <a:round/>
            <a:headEnd/>
            <a:tailEnd/>
          </a:ln>
          <a:effectLst>
            <a:outerShdw dist="17961" dir="2700000" algn="ctr" rotWithShape="0">
              <a:srgbClr val="000000"/>
            </a:outerShdw>
          </a:effectLst>
        </p:spPr>
        <p:txBody>
          <a:bodyPr wrap="none" anchor="ctr"/>
          <a:lstStyle/>
          <a:p>
            <a:pPr>
              <a:defRPr/>
            </a:pPr>
            <a:endParaRPr lang="en-GB">
              <a:latin typeface="Arial" charset="0"/>
              <a:cs typeface="+mn-cs"/>
            </a:endParaRPr>
          </a:p>
        </p:txBody>
      </p:sp>
    </p:spTree>
    <p:extLst>
      <p:ext uri="{BB962C8B-B14F-4D97-AF65-F5344CB8AC3E}">
        <p14:creationId xmlns:p14="http://schemas.microsoft.com/office/powerpoint/2010/main" val="3190318073"/>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82750" y="274638"/>
            <a:ext cx="6778625" cy="1143000"/>
          </a:xfrm>
        </p:spPr>
        <p:txBody>
          <a:bodyPr>
            <a:normAutofit fontScale="90000"/>
          </a:bodyPr>
          <a:lstStyle/>
          <a:p>
            <a:pPr marL="54864" indent="0" algn="l" eaLnBrk="1" fontAlgn="auto" hangingPunct="1">
              <a:spcAft>
                <a:spcPts val="0"/>
              </a:spcAft>
              <a:defRPr/>
            </a:pPr>
            <a:r>
              <a:rPr lang="nl-NL" b="1" smtClean="0">
                <a:solidFill>
                  <a:schemeClr val="tx2">
                    <a:tint val="100000"/>
                    <a:shade val="90000"/>
                    <a:satMod val="250000"/>
                    <a:alpha val="100000"/>
                  </a:schemeClr>
                </a:solidFill>
                <a:latin typeface="Tahoma" pitchFamily="34" charset="0"/>
              </a:rPr>
              <a:t>COPD and Co-Morbidities</a:t>
            </a:r>
            <a:endParaRPr lang="en-US" altLang="ja-JP" b="1" smtClean="0">
              <a:solidFill>
                <a:schemeClr val="tx2">
                  <a:tint val="100000"/>
                  <a:shade val="90000"/>
                  <a:satMod val="250000"/>
                  <a:alpha val="100000"/>
                </a:schemeClr>
              </a:solidFill>
              <a:latin typeface="Tahoma" pitchFamily="34" charset="0"/>
              <a:ea typeface="ＭＳ Ｐゴシック" pitchFamily="34" charset="-128"/>
            </a:endParaRPr>
          </a:p>
        </p:txBody>
      </p:sp>
      <p:sp>
        <p:nvSpPr>
          <p:cNvPr id="36867" name="Rectangle 3"/>
          <p:cNvSpPr>
            <a:spLocks noGrp="1" noChangeArrowheads="1"/>
          </p:cNvSpPr>
          <p:nvPr>
            <p:ph idx="1"/>
          </p:nvPr>
        </p:nvSpPr>
        <p:spPr>
          <a:xfrm>
            <a:off x="392113" y="1954213"/>
            <a:ext cx="8459787" cy="4327525"/>
          </a:xfrm>
        </p:spPr>
        <p:txBody>
          <a:bodyPr/>
          <a:lstStyle/>
          <a:p>
            <a:pPr eaLnBrk="1" hangingPunct="1">
              <a:spcBef>
                <a:spcPct val="70000"/>
              </a:spcBef>
              <a:buFontTx/>
              <a:buNone/>
              <a:tabLst>
                <a:tab pos="914400" algn="l"/>
              </a:tabLst>
            </a:pPr>
            <a:r>
              <a:rPr lang="nl-NL" smtClean="0">
                <a:latin typeface="Tahoma" pitchFamily="34" charset="0"/>
              </a:rPr>
              <a:t>COPD has significant extrapulmonary</a:t>
            </a:r>
          </a:p>
          <a:p>
            <a:pPr eaLnBrk="1" hangingPunct="1">
              <a:spcBef>
                <a:spcPct val="70000"/>
              </a:spcBef>
              <a:buFontTx/>
              <a:buNone/>
              <a:tabLst>
                <a:tab pos="914400" algn="l"/>
              </a:tabLst>
            </a:pPr>
            <a:r>
              <a:rPr lang="nl-NL" smtClean="0">
                <a:latin typeface="Tahoma" pitchFamily="34" charset="0"/>
              </a:rPr>
              <a:t>(systemic) effects including:  </a:t>
            </a:r>
          </a:p>
          <a:p>
            <a:pPr lvl="1" eaLnBrk="1" hangingPunct="1">
              <a:spcBef>
                <a:spcPct val="70000"/>
              </a:spcBef>
              <a:buClr>
                <a:srgbClr val="A5FF4B"/>
              </a:buClr>
              <a:tabLst>
                <a:tab pos="914400" algn="l"/>
              </a:tabLst>
            </a:pPr>
            <a:r>
              <a:rPr lang="nl-NL" sz="3000" smtClean="0">
                <a:latin typeface="Tahoma" pitchFamily="34" charset="0"/>
              </a:rPr>
              <a:t>Weight loss</a:t>
            </a:r>
          </a:p>
          <a:p>
            <a:pPr lvl="1" eaLnBrk="1" hangingPunct="1">
              <a:spcBef>
                <a:spcPct val="70000"/>
              </a:spcBef>
              <a:buClr>
                <a:srgbClr val="A5FF4B"/>
              </a:buClr>
              <a:tabLst>
                <a:tab pos="914400" algn="l"/>
              </a:tabLst>
            </a:pPr>
            <a:r>
              <a:rPr lang="nl-NL" sz="3000" smtClean="0">
                <a:latin typeface="Tahoma" pitchFamily="34" charset="0"/>
              </a:rPr>
              <a:t>Nutritional abnormalities</a:t>
            </a:r>
          </a:p>
          <a:p>
            <a:pPr lvl="1" eaLnBrk="1" hangingPunct="1">
              <a:spcBef>
                <a:spcPct val="70000"/>
              </a:spcBef>
              <a:buClr>
                <a:srgbClr val="A5FF4B"/>
              </a:buClr>
              <a:tabLst>
                <a:tab pos="914400" algn="l"/>
              </a:tabLst>
            </a:pPr>
            <a:r>
              <a:rPr lang="nl-NL" sz="3000" smtClean="0">
                <a:latin typeface="Tahoma" pitchFamily="34" charset="0"/>
              </a:rPr>
              <a:t>Skeletal muscle dysfunction</a:t>
            </a:r>
            <a:endParaRPr lang="en-US" altLang="ja-JP" sz="3000" smtClean="0">
              <a:latin typeface="Tahoma" pitchFamily="34" charset="0"/>
              <a:ea typeface="MS PGothic" pitchFamily="34" charset="-128"/>
            </a:endParaRPr>
          </a:p>
        </p:txBody>
      </p:sp>
      <p:sp>
        <p:nvSpPr>
          <p:cNvPr id="39940" name="Line 4"/>
          <p:cNvSpPr>
            <a:spLocks noChangeShapeType="1"/>
          </p:cNvSpPr>
          <p:nvPr/>
        </p:nvSpPr>
        <p:spPr bwMode="auto">
          <a:xfrm>
            <a:off x="430213" y="1560513"/>
            <a:ext cx="8372475" cy="0"/>
          </a:xfrm>
          <a:prstGeom prst="line">
            <a:avLst/>
          </a:prstGeom>
          <a:noFill/>
          <a:ln w="28575">
            <a:solidFill>
              <a:srgbClr val="F4C600"/>
            </a:solidFill>
            <a:round/>
            <a:headEnd/>
            <a:tailEnd/>
          </a:ln>
          <a:effectLst>
            <a:outerShdw dist="17961" dir="2700000" algn="ctr" rotWithShape="0">
              <a:srgbClr val="000000"/>
            </a:outerShdw>
          </a:effectLst>
        </p:spPr>
        <p:txBody>
          <a:bodyPr wrap="none" anchor="ctr"/>
          <a:lstStyle/>
          <a:p>
            <a:pPr>
              <a:defRPr/>
            </a:pPr>
            <a:endParaRPr lang="en-GB">
              <a:latin typeface="Arial" charset="0"/>
              <a:cs typeface="+mn-cs"/>
            </a:endParaRPr>
          </a:p>
        </p:txBody>
      </p:sp>
    </p:spTree>
    <p:extLst>
      <p:ext uri="{BB962C8B-B14F-4D97-AF65-F5344CB8AC3E}">
        <p14:creationId xmlns:p14="http://schemas.microsoft.com/office/powerpoint/2010/main" val="2670926624"/>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37891" name="Rectangle 3"/>
          <p:cNvSpPr>
            <a:spLocks noChangeArrowheads="1"/>
          </p:cNvSpPr>
          <p:nvPr/>
        </p:nvSpPr>
        <p:spPr bwMode="auto">
          <a:xfrm>
            <a:off x="3665538" y="2927350"/>
            <a:ext cx="2000250" cy="1431925"/>
          </a:xfrm>
          <a:prstGeom prst="rect">
            <a:avLst/>
          </a:prstGeom>
          <a:noFill/>
          <a:ln w="9525">
            <a:noFill/>
            <a:miter lim="800000"/>
            <a:headEnd/>
            <a:tailEnd/>
          </a:ln>
        </p:spPr>
        <p:txBody>
          <a:bodyPr wrap="none">
            <a:spAutoFit/>
          </a:bodyPr>
          <a:lstStyle/>
          <a:p>
            <a:pPr algn="ctr"/>
            <a:r>
              <a:rPr lang="en-US" sz="4400" b="1">
                <a:solidFill>
                  <a:srgbClr val="FF33CC"/>
                </a:solidFill>
                <a:latin typeface="Times New Roman" pitchFamily="18" charset="0"/>
                <a:cs typeface="Times New Roman" pitchFamily="18" charset="0"/>
              </a:rPr>
              <a:t>             </a:t>
            </a:r>
          </a:p>
          <a:p>
            <a:pPr algn="ctr"/>
            <a:r>
              <a:rPr lang="en-US" sz="4400" b="1">
                <a:solidFill>
                  <a:srgbClr val="AE286E"/>
                </a:solidFill>
                <a:latin typeface="Times New Roman" pitchFamily="18" charset="0"/>
                <a:cs typeface="Times New Roman" pitchFamily="18" charset="0"/>
              </a:rPr>
              <a:t> </a:t>
            </a:r>
            <a:endParaRPr lang="en-US" sz="4000" b="1">
              <a:solidFill>
                <a:srgbClr val="990099"/>
              </a:solidFill>
              <a:latin typeface="Times New Roman" pitchFamily="18" charset="0"/>
              <a:cs typeface="Times New Roman" pitchFamily="18" charset="0"/>
            </a:endParaRPr>
          </a:p>
        </p:txBody>
      </p:sp>
      <p:pic>
        <p:nvPicPr>
          <p:cNvPr id="37892" name="Picture 4" descr="lungs"/>
          <p:cNvPicPr>
            <a:picLocks noChangeAspect="1" noChangeArrowheads="1" noCrop="1"/>
          </p:cNvPicPr>
          <p:nvPr/>
        </p:nvPicPr>
        <p:blipFill>
          <a:blip r:embed="rId4"/>
          <a:srcRect/>
          <a:stretch>
            <a:fillRect/>
          </a:stretch>
        </p:blipFill>
        <p:spPr bwMode="auto">
          <a:xfrm>
            <a:off x="0" y="0"/>
            <a:ext cx="1143000" cy="915988"/>
          </a:xfrm>
          <a:prstGeom prst="rect">
            <a:avLst/>
          </a:prstGeom>
          <a:noFill/>
          <a:ln w="9525">
            <a:noFill/>
            <a:miter lim="800000"/>
            <a:headEnd/>
            <a:tailEnd/>
          </a:ln>
        </p:spPr>
      </p:pic>
      <p:sp>
        <p:nvSpPr>
          <p:cNvPr id="41989" name="Rectangle 5"/>
          <p:cNvSpPr>
            <a:spLocks noChangeArrowheads="1"/>
          </p:cNvSpPr>
          <p:nvPr/>
        </p:nvSpPr>
        <p:spPr bwMode="auto">
          <a:xfrm>
            <a:off x="1905000" y="2971800"/>
            <a:ext cx="7924800" cy="1524000"/>
          </a:xfrm>
          <a:prstGeom prst="rect">
            <a:avLst/>
          </a:prstGeom>
          <a:noFill/>
          <a:ln w="9525">
            <a:noFill/>
            <a:miter lim="800000"/>
            <a:headEnd/>
            <a:tailEnd/>
          </a:ln>
        </p:spPr>
        <p:txBody>
          <a:bodyPr anchor="ctr"/>
          <a:lstStyle/>
          <a:p>
            <a:endParaRPr lang="en-US" sz="2000" b="1"/>
          </a:p>
          <a:p>
            <a:pPr>
              <a:lnSpc>
                <a:spcPct val="140000"/>
              </a:lnSpc>
            </a:pPr>
            <a:endParaRPr lang="en-US" sz="2000" b="1"/>
          </a:p>
          <a:p>
            <a:endParaRPr lang="en-US" sz="2000" b="1"/>
          </a:p>
          <a:p>
            <a:pPr lvl="1" eaLnBrk="0" hangingPunct="0">
              <a:lnSpc>
                <a:spcPct val="180000"/>
              </a:lnSpc>
            </a:pPr>
            <a:r>
              <a:rPr lang="en-US" sz="2400" b="1">
                <a:solidFill>
                  <a:schemeClr val="bg2"/>
                </a:solidFill>
              </a:rPr>
              <a:t>1. Assess and Monitor Disease</a:t>
            </a:r>
            <a:br>
              <a:rPr lang="en-US" sz="2400" b="1">
                <a:solidFill>
                  <a:schemeClr val="bg2"/>
                </a:solidFill>
              </a:rPr>
            </a:br>
            <a:r>
              <a:rPr lang="en-US" sz="2400" b="1">
                <a:solidFill>
                  <a:schemeClr val="bg2"/>
                </a:solidFill>
              </a:rPr>
              <a:t>2. Reduce Risk Factors</a:t>
            </a:r>
            <a:br>
              <a:rPr lang="en-US" sz="2400" b="1">
                <a:solidFill>
                  <a:schemeClr val="bg2"/>
                </a:solidFill>
              </a:rPr>
            </a:br>
            <a:r>
              <a:rPr lang="en-US" sz="2400" b="1">
                <a:solidFill>
                  <a:schemeClr val="bg2"/>
                </a:solidFill>
              </a:rPr>
              <a:t>3. Manage Stable COPD</a:t>
            </a:r>
            <a:br>
              <a:rPr lang="en-US" sz="2400" b="1">
                <a:solidFill>
                  <a:schemeClr val="bg2"/>
                </a:solidFill>
              </a:rPr>
            </a:br>
            <a:r>
              <a:rPr lang="en-US" sz="2400" b="1">
                <a:solidFill>
                  <a:schemeClr val="bg2"/>
                </a:solidFill>
              </a:rPr>
              <a:t>4. Manage Acute Exacerbations</a:t>
            </a:r>
          </a:p>
          <a:p>
            <a:pPr eaLnBrk="0" hangingPunct="0"/>
            <a:endParaRPr lang="en-US" sz="2400" b="1">
              <a:solidFill>
                <a:schemeClr val="bg2"/>
              </a:solidFill>
            </a:endParaRPr>
          </a:p>
        </p:txBody>
      </p:sp>
      <p:sp>
        <p:nvSpPr>
          <p:cNvPr id="41990" name="Rectangle 6"/>
          <p:cNvSpPr>
            <a:spLocks noChangeArrowheads="1"/>
          </p:cNvSpPr>
          <p:nvPr/>
        </p:nvSpPr>
        <p:spPr bwMode="auto">
          <a:xfrm>
            <a:off x="-76200" y="838200"/>
            <a:ext cx="9448800" cy="1420813"/>
          </a:xfrm>
          <a:prstGeom prst="rect">
            <a:avLst/>
          </a:prstGeom>
          <a:noFill/>
          <a:ln w="9525">
            <a:noFill/>
            <a:miter lim="800000"/>
            <a:headEnd/>
            <a:tailEnd/>
          </a:ln>
        </p:spPr>
        <p:txBody>
          <a:bodyPr>
            <a:spAutoFit/>
          </a:bodyPr>
          <a:lstStyle/>
          <a:p>
            <a:pPr algn="ctr"/>
            <a:r>
              <a:rPr lang="en-US" sz="3600" b="1">
                <a:solidFill>
                  <a:srgbClr val="FF33CC"/>
                </a:solidFill>
                <a:latin typeface="Times New Roman" pitchFamily="18" charset="0"/>
                <a:cs typeface="Times New Roman" pitchFamily="18" charset="0"/>
              </a:rPr>
              <a:t>COPD</a:t>
            </a:r>
          </a:p>
          <a:p>
            <a:pPr algn="ctr">
              <a:lnSpc>
                <a:spcPct val="10000"/>
              </a:lnSpc>
            </a:pPr>
            <a:endParaRPr lang="en-US" sz="3200" b="1">
              <a:solidFill>
                <a:srgbClr val="FF33CC"/>
              </a:solidFill>
              <a:latin typeface="Times New Roman" pitchFamily="18" charset="0"/>
              <a:cs typeface="Times New Roman" pitchFamily="18" charset="0"/>
            </a:endParaRPr>
          </a:p>
          <a:p>
            <a:pPr algn="ctr"/>
            <a:r>
              <a:rPr lang="en-US" sz="2000" b="1">
                <a:solidFill>
                  <a:srgbClr val="C2008F"/>
                </a:solidFill>
              </a:rPr>
              <a:t> </a:t>
            </a:r>
            <a:r>
              <a:rPr lang="en-US" sz="2400" b="1">
                <a:solidFill>
                  <a:srgbClr val="0000FF"/>
                </a:solidFill>
              </a:rPr>
              <a:t>FOUR COMPONENT</a:t>
            </a:r>
          </a:p>
          <a:p>
            <a:pPr algn="ctr"/>
            <a:r>
              <a:rPr lang="en-US" sz="2400" b="1">
                <a:solidFill>
                  <a:srgbClr val="0000FF"/>
                </a:solidFill>
              </a:rPr>
              <a:t>MANAGEMENT  PROGRAM</a:t>
            </a:r>
          </a:p>
        </p:txBody>
      </p:sp>
    </p:spTree>
    <p:extLst>
      <p:ext uri="{BB962C8B-B14F-4D97-AF65-F5344CB8AC3E}">
        <p14:creationId xmlns:p14="http://schemas.microsoft.com/office/powerpoint/2010/main" val="236525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p:cTn id="7" dur="500" fill="hold"/>
                                        <p:tgtEl>
                                          <p:spTgt spid="41990"/>
                                        </p:tgtEl>
                                        <p:attrNameLst>
                                          <p:attrName>ppt_w</p:attrName>
                                        </p:attrNameLst>
                                      </p:cBhvr>
                                      <p:tavLst>
                                        <p:tav tm="0">
                                          <p:val>
                                            <p:fltVal val="0"/>
                                          </p:val>
                                        </p:tav>
                                        <p:tav tm="100000">
                                          <p:val>
                                            <p:strVal val="#ppt_w"/>
                                          </p:val>
                                        </p:tav>
                                      </p:tavLst>
                                    </p:anim>
                                    <p:anim calcmode="lin" valueType="num">
                                      <p:cBhvr>
                                        <p:cTn id="8" dur="500" fill="hold"/>
                                        <p:tgtEl>
                                          <p:spTgt spid="4199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wipe(left)">
                                      <p:cBhvr>
                                        <p:cTn id="1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utoUpdateAnimBg="0"/>
      <p:bldP spid="41990"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lum bright="70000" contrast="-70000"/>
          </a:blip>
          <a:srcRect/>
          <a:stretch>
            <a:fillRect/>
          </a:stretch>
        </p:blipFill>
        <p:spPr bwMode="auto">
          <a:xfrm>
            <a:off x="0" y="0"/>
            <a:ext cx="9144000" cy="6858000"/>
          </a:xfrm>
          <a:prstGeom prst="rect">
            <a:avLst/>
          </a:prstGeom>
          <a:noFill/>
          <a:ln w="9525">
            <a:noFill/>
            <a:miter lim="800000"/>
            <a:headEnd/>
            <a:tailEnd/>
          </a:ln>
        </p:spPr>
      </p:pic>
      <p:pic>
        <p:nvPicPr>
          <p:cNvPr id="38915" name="Picture 3" descr="lungs"/>
          <p:cNvPicPr>
            <a:picLocks noChangeAspect="1" noChangeArrowheads="1" noCrop="1"/>
          </p:cNvPicPr>
          <p:nvPr/>
        </p:nvPicPr>
        <p:blipFill>
          <a:blip r:embed="rId4"/>
          <a:srcRect/>
          <a:stretch>
            <a:fillRect/>
          </a:stretch>
        </p:blipFill>
        <p:spPr bwMode="auto">
          <a:xfrm>
            <a:off x="0" y="150813"/>
            <a:ext cx="1143000" cy="915987"/>
          </a:xfrm>
          <a:prstGeom prst="rect">
            <a:avLst/>
          </a:prstGeom>
          <a:noFill/>
          <a:ln w="9525">
            <a:noFill/>
            <a:miter lim="800000"/>
            <a:headEnd/>
            <a:tailEnd/>
          </a:ln>
        </p:spPr>
      </p:pic>
      <p:sp>
        <p:nvSpPr>
          <p:cNvPr id="46084" name="Rectangle 4"/>
          <p:cNvSpPr>
            <a:spLocks noChangeArrowheads="1"/>
          </p:cNvSpPr>
          <p:nvPr/>
        </p:nvSpPr>
        <p:spPr bwMode="auto">
          <a:xfrm>
            <a:off x="990600" y="3733800"/>
            <a:ext cx="7467600" cy="2209800"/>
          </a:xfrm>
          <a:prstGeom prst="rect">
            <a:avLst/>
          </a:prstGeom>
          <a:noFill/>
          <a:ln w="9525">
            <a:noFill/>
            <a:miter lim="800000"/>
            <a:headEnd/>
            <a:tailEnd/>
          </a:ln>
        </p:spPr>
        <p:txBody>
          <a:bodyPr anchor="ctr"/>
          <a:lstStyle/>
          <a:p>
            <a:pPr marL="457200" indent="-457200">
              <a:buFontTx/>
              <a:buChar char="•"/>
            </a:pPr>
            <a:r>
              <a:rPr lang="en-US" sz="2400" b="1">
                <a:solidFill>
                  <a:schemeClr val="bg2"/>
                </a:solidFill>
                <a:cs typeface="Times New Roman" pitchFamily="18" charset="0"/>
              </a:rPr>
              <a:t>Patient  education.</a:t>
            </a:r>
          </a:p>
          <a:p>
            <a:pPr marL="457200" indent="-457200">
              <a:lnSpc>
                <a:spcPct val="80000"/>
              </a:lnSpc>
            </a:pPr>
            <a:r>
              <a:rPr lang="en-US" sz="2400" b="1">
                <a:solidFill>
                  <a:schemeClr val="bg2"/>
                </a:solidFill>
                <a:cs typeface="Times New Roman" pitchFamily="18" charset="0"/>
              </a:rPr>
              <a:t> </a:t>
            </a:r>
          </a:p>
          <a:p>
            <a:pPr marL="457200" indent="-457200" eaLnBrk="0" hangingPunct="0">
              <a:buFontTx/>
              <a:buChar char="•"/>
            </a:pPr>
            <a:r>
              <a:rPr lang="en-US" sz="2400" b="1">
                <a:solidFill>
                  <a:schemeClr val="bg2"/>
                </a:solidFill>
                <a:cs typeface="Times New Roman" pitchFamily="18" charset="0"/>
              </a:rPr>
              <a:t>Pharmacologic Treatment.</a:t>
            </a:r>
          </a:p>
          <a:p>
            <a:pPr marL="457200" indent="-457200" eaLnBrk="0" hangingPunct="0"/>
            <a:r>
              <a:rPr lang="en-US" sz="2000" b="1">
                <a:cs typeface="Times New Roman" pitchFamily="18" charset="0"/>
              </a:rPr>
              <a:t>          </a:t>
            </a:r>
            <a:r>
              <a:rPr lang="en-US" sz="2000" b="1">
                <a:solidFill>
                  <a:srgbClr val="000099"/>
                </a:solidFill>
                <a:cs typeface="Times New Roman" pitchFamily="18" charset="0"/>
              </a:rPr>
              <a:t>  - </a:t>
            </a:r>
            <a:r>
              <a:rPr lang="en-US" sz="2000" b="1">
                <a:solidFill>
                  <a:srgbClr val="0000FF"/>
                </a:solidFill>
                <a:cs typeface="Times New Roman" pitchFamily="18" charset="0"/>
              </a:rPr>
              <a:t>Bronchodilators, </a:t>
            </a:r>
          </a:p>
          <a:p>
            <a:pPr marL="457200" indent="-457200" eaLnBrk="0" hangingPunct="0"/>
            <a:r>
              <a:rPr lang="en-US" sz="2000" b="1">
                <a:solidFill>
                  <a:srgbClr val="0000FF"/>
                </a:solidFill>
                <a:cs typeface="Times New Roman" pitchFamily="18" charset="0"/>
              </a:rPr>
              <a:t>            - Glucocorticosteroids,</a:t>
            </a:r>
          </a:p>
          <a:p>
            <a:pPr marL="457200" indent="-457200" eaLnBrk="0" hangingPunct="0"/>
            <a:r>
              <a:rPr lang="en-US" sz="2000" b="1">
                <a:solidFill>
                  <a:srgbClr val="0000FF"/>
                </a:solidFill>
                <a:cs typeface="Times New Roman" pitchFamily="18" charset="0"/>
              </a:rPr>
              <a:t>            - Vaccines,</a:t>
            </a:r>
          </a:p>
          <a:p>
            <a:pPr marL="457200" indent="-457200" eaLnBrk="0" hangingPunct="0"/>
            <a:r>
              <a:rPr lang="en-US" sz="2000" b="1">
                <a:solidFill>
                  <a:srgbClr val="0000FF"/>
                </a:solidFill>
                <a:cs typeface="Times New Roman" pitchFamily="18" charset="0"/>
              </a:rPr>
              <a:t>            - Antibiotics,</a:t>
            </a:r>
          </a:p>
          <a:p>
            <a:pPr marL="457200" indent="-457200" eaLnBrk="0" hangingPunct="0"/>
            <a:r>
              <a:rPr lang="en-US" sz="2000" b="1">
                <a:solidFill>
                  <a:srgbClr val="0000FF"/>
                </a:solidFill>
                <a:cs typeface="Times New Roman" pitchFamily="18" charset="0"/>
              </a:rPr>
              <a:t>            - Mucolytic</a:t>
            </a:r>
          </a:p>
          <a:p>
            <a:pPr marL="457200" indent="-457200" eaLnBrk="0" hangingPunct="0"/>
            <a:r>
              <a:rPr lang="en-US" sz="2000" b="1">
                <a:solidFill>
                  <a:srgbClr val="0000FF"/>
                </a:solidFill>
                <a:cs typeface="Times New Roman" pitchFamily="18" charset="0"/>
              </a:rPr>
              <a:t>            - Antitussives,</a:t>
            </a:r>
          </a:p>
          <a:p>
            <a:pPr marL="457200" indent="-457200" eaLnBrk="0" hangingPunct="0"/>
            <a:r>
              <a:rPr lang="en-US" sz="2000" b="1">
                <a:solidFill>
                  <a:srgbClr val="0000FF"/>
                </a:solidFill>
                <a:cs typeface="Times New Roman" pitchFamily="18" charset="0"/>
              </a:rPr>
              <a:t>       </a:t>
            </a:r>
          </a:p>
          <a:p>
            <a:pPr marL="457200" indent="-457200" eaLnBrk="0" hangingPunct="0">
              <a:buFontTx/>
              <a:buChar char="•"/>
            </a:pPr>
            <a:r>
              <a:rPr lang="en-US" sz="2400" b="1">
                <a:solidFill>
                  <a:schemeClr val="bg2"/>
                </a:solidFill>
                <a:cs typeface="Times New Roman" pitchFamily="18" charset="0"/>
              </a:rPr>
              <a:t>Non-Pharmacologic Treatment</a:t>
            </a:r>
            <a:r>
              <a:rPr lang="en-US" sz="2400" b="1">
                <a:cs typeface="Times New Roman" pitchFamily="18" charset="0"/>
              </a:rPr>
              <a:t> </a:t>
            </a:r>
          </a:p>
          <a:p>
            <a:pPr marL="457200" indent="-457200" eaLnBrk="0" hangingPunct="0"/>
            <a:r>
              <a:rPr lang="en-US" sz="2400" b="1">
                <a:cs typeface="Times New Roman" pitchFamily="18" charset="0"/>
              </a:rPr>
              <a:t>         </a:t>
            </a:r>
            <a:r>
              <a:rPr lang="en-US" sz="2400" b="1">
                <a:solidFill>
                  <a:srgbClr val="0000FF"/>
                </a:solidFill>
                <a:cs typeface="Times New Roman" pitchFamily="18" charset="0"/>
              </a:rPr>
              <a:t>- </a:t>
            </a:r>
            <a:r>
              <a:rPr lang="en-US" sz="2000" b="1">
                <a:solidFill>
                  <a:srgbClr val="0000FF"/>
                </a:solidFill>
                <a:cs typeface="Times New Roman" pitchFamily="18" charset="0"/>
              </a:rPr>
              <a:t>Rehabilitation,</a:t>
            </a:r>
          </a:p>
          <a:p>
            <a:pPr marL="457200" indent="-457200" eaLnBrk="0" hangingPunct="0"/>
            <a:r>
              <a:rPr lang="en-US" sz="2000" b="1">
                <a:solidFill>
                  <a:srgbClr val="0000FF"/>
                </a:solidFill>
                <a:cs typeface="Times New Roman" pitchFamily="18" charset="0"/>
              </a:rPr>
              <a:t>           - Oxygen Therapy,</a:t>
            </a:r>
          </a:p>
          <a:p>
            <a:pPr marL="457200" indent="-457200" eaLnBrk="0" hangingPunct="0"/>
            <a:r>
              <a:rPr lang="en-US" sz="2000" b="1">
                <a:solidFill>
                  <a:srgbClr val="0000FF"/>
                </a:solidFill>
                <a:cs typeface="Times New Roman" pitchFamily="18" charset="0"/>
              </a:rPr>
              <a:t>           - Surgical Treatments(Bullectomy,LVRS,L.T)</a:t>
            </a:r>
          </a:p>
          <a:p>
            <a:pPr marL="457200" indent="-457200" eaLnBrk="0" hangingPunct="0"/>
            <a:endParaRPr lang="en-US" sz="2000" b="1">
              <a:solidFill>
                <a:srgbClr val="0000FF"/>
              </a:solidFill>
              <a:cs typeface="Times New Roman" pitchFamily="18" charset="0"/>
            </a:endParaRPr>
          </a:p>
          <a:p>
            <a:pPr marL="457200" indent="-457200" eaLnBrk="0" hangingPunct="0"/>
            <a:endParaRPr lang="en-US" sz="2000" b="1">
              <a:solidFill>
                <a:srgbClr val="0000FF"/>
              </a:solidFill>
              <a:cs typeface="Times New Roman" pitchFamily="18" charset="0"/>
            </a:endParaRPr>
          </a:p>
          <a:p>
            <a:pPr marL="457200" indent="-457200" eaLnBrk="0" hangingPunct="0"/>
            <a:endParaRPr lang="en-US" sz="2000" b="1">
              <a:solidFill>
                <a:srgbClr val="0000FF"/>
              </a:solidFill>
              <a:cs typeface="Times New Roman" pitchFamily="18" charset="0"/>
            </a:endParaRPr>
          </a:p>
          <a:p>
            <a:pPr marL="457200" indent="-457200" eaLnBrk="0" hangingPunct="0"/>
            <a:endParaRPr lang="en-US" sz="2400" b="1">
              <a:solidFill>
                <a:srgbClr val="0000FF"/>
              </a:solidFill>
              <a:cs typeface="Times New Roman" pitchFamily="18" charset="0"/>
            </a:endParaRPr>
          </a:p>
          <a:p>
            <a:pPr marL="457200" indent="-457200" eaLnBrk="0" hangingPunct="0">
              <a:buFontTx/>
              <a:buChar char="•"/>
            </a:pPr>
            <a:endParaRPr lang="en-US" sz="2400" b="1">
              <a:cs typeface="Times New Roman" pitchFamily="18" charset="0"/>
            </a:endParaRPr>
          </a:p>
        </p:txBody>
      </p:sp>
      <p:sp>
        <p:nvSpPr>
          <p:cNvPr id="46085" name="Rectangle 5"/>
          <p:cNvSpPr>
            <a:spLocks noChangeArrowheads="1"/>
          </p:cNvSpPr>
          <p:nvPr/>
        </p:nvSpPr>
        <p:spPr bwMode="auto">
          <a:xfrm>
            <a:off x="2133600" y="852488"/>
            <a:ext cx="5051425" cy="519112"/>
          </a:xfrm>
          <a:prstGeom prst="rect">
            <a:avLst/>
          </a:prstGeom>
          <a:noFill/>
          <a:ln w="9525">
            <a:noFill/>
            <a:miter lim="800000"/>
            <a:headEnd/>
            <a:tailEnd/>
          </a:ln>
        </p:spPr>
        <p:txBody>
          <a:bodyPr wrap="none">
            <a:spAutoFit/>
          </a:bodyPr>
          <a:lstStyle/>
          <a:p>
            <a:r>
              <a:rPr lang="en-US" sz="2800" b="1">
                <a:solidFill>
                  <a:srgbClr val="FF33CC"/>
                </a:solidFill>
                <a:cs typeface="Times New Roman" pitchFamily="18" charset="0"/>
              </a:rPr>
              <a:t>Management of stable COPD</a:t>
            </a:r>
          </a:p>
        </p:txBody>
      </p:sp>
      <p:sp>
        <p:nvSpPr>
          <p:cNvPr id="38918" name="Rectangle 6"/>
          <p:cNvSpPr>
            <a:spLocks noChangeArrowheads="1"/>
          </p:cNvSpPr>
          <p:nvPr/>
        </p:nvSpPr>
        <p:spPr bwMode="auto">
          <a:xfrm>
            <a:off x="9906000" y="2286000"/>
            <a:ext cx="184150" cy="519113"/>
          </a:xfrm>
          <a:prstGeom prst="rect">
            <a:avLst/>
          </a:prstGeom>
          <a:noFill/>
          <a:ln w="9525">
            <a:noFill/>
            <a:miter lim="800000"/>
            <a:headEnd/>
            <a:tailEnd/>
          </a:ln>
        </p:spPr>
        <p:txBody>
          <a:bodyPr wrap="none">
            <a:spAutoFit/>
          </a:bodyPr>
          <a:lstStyle/>
          <a:p>
            <a:endParaRPr lang="en-US" sz="2800" b="1">
              <a:solidFill>
                <a:srgbClr val="C2008F"/>
              </a:solidFill>
              <a:cs typeface="Times New Roman" pitchFamily="18" charset="0"/>
            </a:endParaRPr>
          </a:p>
        </p:txBody>
      </p:sp>
    </p:spTree>
    <p:extLst>
      <p:ext uri="{BB962C8B-B14F-4D97-AF65-F5344CB8AC3E}">
        <p14:creationId xmlns:p14="http://schemas.microsoft.com/office/powerpoint/2010/main" val="410047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p:cTn id="7" dur="500" fill="hold"/>
                                        <p:tgtEl>
                                          <p:spTgt spid="46085"/>
                                        </p:tgtEl>
                                        <p:attrNameLst>
                                          <p:attrName>ppt_w</p:attrName>
                                        </p:attrNameLst>
                                      </p:cBhvr>
                                      <p:tavLst>
                                        <p:tav tm="0">
                                          <p:val>
                                            <p:fltVal val="0"/>
                                          </p:val>
                                        </p:tav>
                                        <p:tav tm="100000">
                                          <p:val>
                                            <p:strVal val="#ppt_w"/>
                                          </p:val>
                                        </p:tav>
                                      </p:tavLst>
                                    </p:anim>
                                    <p:anim calcmode="lin" valueType="num">
                                      <p:cBhvr>
                                        <p:cTn id="8" dur="500" fill="hold"/>
                                        <p:tgtEl>
                                          <p:spTgt spid="4608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1000"/>
                                  </p:stCondLst>
                                  <p:childTnLst>
                                    <p:set>
                                      <p:cBhvr>
                                        <p:cTn id="11" dur="1" fill="hold">
                                          <p:stCondLst>
                                            <p:cond delay="0"/>
                                          </p:stCondLst>
                                        </p:cTn>
                                        <p:tgtEl>
                                          <p:spTgt spid="46084"/>
                                        </p:tgtEl>
                                        <p:attrNameLst>
                                          <p:attrName>style.visibility</p:attrName>
                                        </p:attrNameLst>
                                      </p:cBhvr>
                                      <p:to>
                                        <p:strVal val="visible"/>
                                      </p:to>
                                    </p:set>
                                    <p:animEffect transition="in" filter="checkerboard(across)">
                                      <p:cBhvr>
                                        <p:cTn id="12"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71500" y="76200"/>
            <a:ext cx="8001000" cy="457200"/>
          </a:xfrm>
          <a:prstGeom prst="rect">
            <a:avLst/>
          </a:prstGeom>
          <a:noFill/>
          <a:ln w="9525">
            <a:noFill/>
            <a:miter lim="800000"/>
            <a:headEnd/>
            <a:tailEnd/>
          </a:ln>
        </p:spPr>
        <p:txBody>
          <a:bodyPr>
            <a:spAutoFit/>
          </a:bodyPr>
          <a:lstStyle/>
          <a:p>
            <a:pPr algn="ctr">
              <a:spcBef>
                <a:spcPct val="50000"/>
              </a:spcBef>
            </a:pPr>
            <a:endParaRPr lang="nl-BE" sz="2400">
              <a:latin typeface="Times New Roman" pitchFamily="18" charset="0"/>
            </a:endParaRPr>
          </a:p>
        </p:txBody>
      </p:sp>
      <p:sp>
        <p:nvSpPr>
          <p:cNvPr id="39939" name="Rectangle 3"/>
          <p:cNvSpPr>
            <a:spLocks noChangeArrowheads="1"/>
          </p:cNvSpPr>
          <p:nvPr/>
        </p:nvSpPr>
        <p:spPr bwMode="auto">
          <a:xfrm>
            <a:off x="6705600" y="671513"/>
            <a:ext cx="2438400" cy="395287"/>
          </a:xfrm>
          <a:prstGeom prst="rect">
            <a:avLst/>
          </a:prstGeom>
          <a:noFill/>
          <a:ln w="9525">
            <a:noFill/>
            <a:miter lim="800000"/>
            <a:headEnd/>
            <a:tailEnd/>
          </a:ln>
        </p:spPr>
        <p:txBody>
          <a:bodyPr/>
          <a:lstStyle/>
          <a:p>
            <a:pPr>
              <a:spcBef>
                <a:spcPct val="20000"/>
              </a:spcBef>
            </a:pPr>
            <a:r>
              <a:rPr lang="en-GB" sz="2000">
                <a:latin typeface="Tahoma" pitchFamily="34" charset="0"/>
                <a:cs typeface="Times New Roman" pitchFamily="18" charset="0"/>
              </a:rPr>
              <a:t>  </a:t>
            </a:r>
            <a:r>
              <a:rPr lang="en-GB" sz="2000">
                <a:solidFill>
                  <a:srgbClr val="FFCC00"/>
                </a:solidFill>
                <a:latin typeface="Tahoma" pitchFamily="34" charset="0"/>
                <a:cs typeface="Times New Roman" pitchFamily="18" charset="0"/>
              </a:rPr>
              <a:t>IV: Very Severe</a:t>
            </a:r>
            <a:endParaRPr lang="en-US" sz="2000">
              <a:solidFill>
                <a:srgbClr val="FFCC00"/>
              </a:solidFill>
              <a:latin typeface="Tahoma" pitchFamily="34" charset="0"/>
              <a:cs typeface="Times New Roman" pitchFamily="18" charset="0"/>
            </a:endParaRPr>
          </a:p>
        </p:txBody>
      </p:sp>
      <p:sp>
        <p:nvSpPr>
          <p:cNvPr id="39940" name="Rectangle 4"/>
          <p:cNvSpPr>
            <a:spLocks noChangeArrowheads="1"/>
          </p:cNvSpPr>
          <p:nvPr/>
        </p:nvSpPr>
        <p:spPr bwMode="auto">
          <a:xfrm>
            <a:off x="4572000" y="671513"/>
            <a:ext cx="2133600" cy="395287"/>
          </a:xfrm>
          <a:prstGeom prst="rect">
            <a:avLst/>
          </a:prstGeom>
          <a:noFill/>
          <a:ln w="9525">
            <a:noFill/>
            <a:miter lim="800000"/>
            <a:headEnd/>
            <a:tailEnd/>
          </a:ln>
        </p:spPr>
        <p:txBody>
          <a:bodyPr/>
          <a:lstStyle/>
          <a:p>
            <a:pPr>
              <a:spcBef>
                <a:spcPct val="20000"/>
              </a:spcBef>
            </a:pPr>
            <a:r>
              <a:rPr lang="en-US" sz="2000">
                <a:latin typeface="Tahoma" pitchFamily="34" charset="0"/>
              </a:rPr>
              <a:t>    </a:t>
            </a:r>
            <a:r>
              <a:rPr lang="en-US" sz="2000">
                <a:solidFill>
                  <a:srgbClr val="FFCC00"/>
                </a:solidFill>
                <a:latin typeface="Tahoma" pitchFamily="34" charset="0"/>
              </a:rPr>
              <a:t>III: Severe</a:t>
            </a:r>
          </a:p>
        </p:txBody>
      </p:sp>
      <p:sp>
        <p:nvSpPr>
          <p:cNvPr id="39941" name="Rectangle 5"/>
          <p:cNvSpPr>
            <a:spLocks noChangeArrowheads="1"/>
          </p:cNvSpPr>
          <p:nvPr/>
        </p:nvSpPr>
        <p:spPr bwMode="auto">
          <a:xfrm>
            <a:off x="2063750" y="671513"/>
            <a:ext cx="2508250" cy="395287"/>
          </a:xfrm>
          <a:prstGeom prst="rect">
            <a:avLst/>
          </a:prstGeom>
          <a:noFill/>
          <a:ln w="9525">
            <a:noFill/>
            <a:miter lim="800000"/>
            <a:headEnd/>
            <a:tailEnd/>
          </a:ln>
        </p:spPr>
        <p:txBody>
          <a:bodyPr/>
          <a:lstStyle/>
          <a:p>
            <a:pPr>
              <a:spcBef>
                <a:spcPct val="20000"/>
              </a:spcBef>
            </a:pPr>
            <a:r>
              <a:rPr lang="en-US" sz="2000">
                <a:latin typeface="Tahoma" pitchFamily="34" charset="0"/>
              </a:rPr>
              <a:t>     </a:t>
            </a:r>
            <a:r>
              <a:rPr lang="en-US" sz="2000">
                <a:solidFill>
                  <a:srgbClr val="FFCC00"/>
                </a:solidFill>
                <a:latin typeface="Tahoma" pitchFamily="34" charset="0"/>
              </a:rPr>
              <a:t>II: Moderate</a:t>
            </a:r>
          </a:p>
        </p:txBody>
      </p:sp>
      <p:sp>
        <p:nvSpPr>
          <p:cNvPr id="39942" name="Rectangle 6"/>
          <p:cNvSpPr>
            <a:spLocks noChangeArrowheads="1"/>
          </p:cNvSpPr>
          <p:nvPr/>
        </p:nvSpPr>
        <p:spPr bwMode="auto">
          <a:xfrm>
            <a:off x="28575" y="671513"/>
            <a:ext cx="2035175" cy="395287"/>
          </a:xfrm>
          <a:prstGeom prst="rect">
            <a:avLst/>
          </a:prstGeom>
          <a:noFill/>
          <a:ln w="9525">
            <a:noFill/>
            <a:miter lim="800000"/>
            <a:headEnd/>
            <a:tailEnd/>
          </a:ln>
        </p:spPr>
        <p:txBody>
          <a:bodyPr/>
          <a:lstStyle/>
          <a:p>
            <a:pPr>
              <a:spcBef>
                <a:spcPct val="20000"/>
              </a:spcBef>
            </a:pPr>
            <a:r>
              <a:rPr lang="en-GB" sz="2000">
                <a:latin typeface="Tahoma" pitchFamily="34" charset="0"/>
                <a:cs typeface="Times New Roman" pitchFamily="18" charset="0"/>
              </a:rPr>
              <a:t>       </a:t>
            </a:r>
            <a:r>
              <a:rPr lang="en-GB" sz="2000">
                <a:solidFill>
                  <a:srgbClr val="FFCC00"/>
                </a:solidFill>
                <a:latin typeface="Tahoma" pitchFamily="34" charset="0"/>
                <a:cs typeface="Times New Roman" pitchFamily="18" charset="0"/>
              </a:rPr>
              <a:t>I: Mild</a:t>
            </a:r>
            <a:endParaRPr lang="en-US" sz="2000">
              <a:solidFill>
                <a:srgbClr val="FFCC00"/>
              </a:solidFill>
              <a:latin typeface="Tahoma" pitchFamily="34" charset="0"/>
              <a:cs typeface="Times New Roman" pitchFamily="18" charset="0"/>
            </a:endParaRPr>
          </a:p>
        </p:txBody>
      </p:sp>
      <p:sp>
        <p:nvSpPr>
          <p:cNvPr id="39943" name="Line 7"/>
          <p:cNvSpPr>
            <a:spLocks noChangeShapeType="1"/>
          </p:cNvSpPr>
          <p:nvPr/>
        </p:nvSpPr>
        <p:spPr bwMode="auto">
          <a:xfrm>
            <a:off x="28575" y="671513"/>
            <a:ext cx="2035175" cy="0"/>
          </a:xfrm>
          <a:prstGeom prst="line">
            <a:avLst/>
          </a:prstGeom>
          <a:noFill/>
          <a:ln w="28575" cap="sq">
            <a:solidFill>
              <a:schemeClr val="bg1"/>
            </a:solidFill>
            <a:round/>
            <a:headEnd/>
            <a:tailEnd/>
          </a:ln>
        </p:spPr>
        <p:txBody>
          <a:bodyPr/>
          <a:lstStyle/>
          <a:p>
            <a:endParaRPr lang="en-US"/>
          </a:p>
        </p:txBody>
      </p:sp>
      <p:sp>
        <p:nvSpPr>
          <p:cNvPr id="39944" name="Line 8"/>
          <p:cNvSpPr>
            <a:spLocks noChangeShapeType="1"/>
          </p:cNvSpPr>
          <p:nvPr/>
        </p:nvSpPr>
        <p:spPr bwMode="auto">
          <a:xfrm>
            <a:off x="28575" y="1066800"/>
            <a:ext cx="9115425" cy="0"/>
          </a:xfrm>
          <a:prstGeom prst="line">
            <a:avLst/>
          </a:prstGeom>
          <a:noFill/>
          <a:ln w="12700">
            <a:solidFill>
              <a:schemeClr val="bg1"/>
            </a:solidFill>
            <a:round/>
            <a:headEnd/>
            <a:tailEnd/>
          </a:ln>
        </p:spPr>
        <p:txBody>
          <a:bodyPr/>
          <a:lstStyle/>
          <a:p>
            <a:endParaRPr lang="en-US"/>
          </a:p>
        </p:txBody>
      </p:sp>
      <p:sp>
        <p:nvSpPr>
          <p:cNvPr id="39945" name="Line 9"/>
          <p:cNvSpPr>
            <a:spLocks noChangeShapeType="1"/>
          </p:cNvSpPr>
          <p:nvPr/>
        </p:nvSpPr>
        <p:spPr bwMode="auto">
          <a:xfrm>
            <a:off x="28575" y="671513"/>
            <a:ext cx="0" cy="395287"/>
          </a:xfrm>
          <a:prstGeom prst="line">
            <a:avLst/>
          </a:prstGeom>
          <a:noFill/>
          <a:ln w="12700">
            <a:solidFill>
              <a:schemeClr val="tx1"/>
            </a:solidFill>
            <a:round/>
            <a:headEnd/>
            <a:tailEnd/>
          </a:ln>
        </p:spPr>
        <p:txBody>
          <a:bodyPr/>
          <a:lstStyle/>
          <a:p>
            <a:endParaRPr lang="en-US"/>
          </a:p>
        </p:txBody>
      </p:sp>
      <p:sp>
        <p:nvSpPr>
          <p:cNvPr id="39946" name="Line 10"/>
          <p:cNvSpPr>
            <a:spLocks noChangeShapeType="1"/>
          </p:cNvSpPr>
          <p:nvPr/>
        </p:nvSpPr>
        <p:spPr bwMode="auto">
          <a:xfrm>
            <a:off x="2209800" y="685800"/>
            <a:ext cx="0" cy="395288"/>
          </a:xfrm>
          <a:prstGeom prst="line">
            <a:avLst/>
          </a:prstGeom>
          <a:noFill/>
          <a:ln w="12700">
            <a:solidFill>
              <a:schemeClr val="bg1"/>
            </a:solidFill>
            <a:round/>
            <a:headEnd/>
            <a:tailEnd/>
          </a:ln>
        </p:spPr>
        <p:txBody>
          <a:bodyPr/>
          <a:lstStyle/>
          <a:p>
            <a:endParaRPr lang="en-US"/>
          </a:p>
        </p:txBody>
      </p:sp>
      <p:sp>
        <p:nvSpPr>
          <p:cNvPr id="39947" name="Line 11"/>
          <p:cNvSpPr>
            <a:spLocks noChangeShapeType="1"/>
          </p:cNvSpPr>
          <p:nvPr/>
        </p:nvSpPr>
        <p:spPr bwMode="auto">
          <a:xfrm>
            <a:off x="4572000" y="671513"/>
            <a:ext cx="0" cy="395287"/>
          </a:xfrm>
          <a:prstGeom prst="line">
            <a:avLst/>
          </a:prstGeom>
          <a:noFill/>
          <a:ln w="12700">
            <a:solidFill>
              <a:schemeClr val="bg1"/>
            </a:solidFill>
            <a:round/>
            <a:headEnd/>
            <a:tailEnd/>
          </a:ln>
        </p:spPr>
        <p:txBody>
          <a:bodyPr/>
          <a:lstStyle/>
          <a:p>
            <a:endParaRPr lang="en-US"/>
          </a:p>
        </p:txBody>
      </p:sp>
      <p:sp>
        <p:nvSpPr>
          <p:cNvPr id="39948" name="Line 12"/>
          <p:cNvSpPr>
            <a:spLocks noChangeShapeType="1"/>
          </p:cNvSpPr>
          <p:nvPr/>
        </p:nvSpPr>
        <p:spPr bwMode="auto">
          <a:xfrm>
            <a:off x="6705600" y="671513"/>
            <a:ext cx="0" cy="395287"/>
          </a:xfrm>
          <a:prstGeom prst="line">
            <a:avLst/>
          </a:prstGeom>
          <a:noFill/>
          <a:ln w="12700">
            <a:solidFill>
              <a:schemeClr val="bg1"/>
            </a:solidFill>
            <a:round/>
            <a:headEnd/>
            <a:tailEnd/>
          </a:ln>
        </p:spPr>
        <p:txBody>
          <a:bodyPr/>
          <a:lstStyle/>
          <a:p>
            <a:endParaRPr lang="en-US"/>
          </a:p>
        </p:txBody>
      </p:sp>
      <p:sp>
        <p:nvSpPr>
          <p:cNvPr id="39949" name="Line 13"/>
          <p:cNvSpPr>
            <a:spLocks noChangeShapeType="1"/>
          </p:cNvSpPr>
          <p:nvPr/>
        </p:nvSpPr>
        <p:spPr bwMode="auto">
          <a:xfrm>
            <a:off x="9144000" y="671513"/>
            <a:ext cx="0" cy="395287"/>
          </a:xfrm>
          <a:prstGeom prst="line">
            <a:avLst/>
          </a:prstGeom>
          <a:noFill/>
          <a:ln w="12700">
            <a:solidFill>
              <a:schemeClr val="tx1"/>
            </a:solidFill>
            <a:round/>
            <a:headEnd/>
            <a:tailEnd/>
          </a:ln>
        </p:spPr>
        <p:txBody>
          <a:bodyPr/>
          <a:lstStyle/>
          <a:p>
            <a:endParaRPr lang="en-US"/>
          </a:p>
        </p:txBody>
      </p:sp>
      <p:sp>
        <p:nvSpPr>
          <p:cNvPr id="39950" name="Line 14"/>
          <p:cNvSpPr>
            <a:spLocks noChangeShapeType="1"/>
          </p:cNvSpPr>
          <p:nvPr/>
        </p:nvSpPr>
        <p:spPr bwMode="auto">
          <a:xfrm>
            <a:off x="2063750" y="671513"/>
            <a:ext cx="2508250" cy="0"/>
          </a:xfrm>
          <a:prstGeom prst="line">
            <a:avLst/>
          </a:prstGeom>
          <a:noFill/>
          <a:ln w="28575" cap="sq">
            <a:solidFill>
              <a:schemeClr val="bg1"/>
            </a:solidFill>
            <a:round/>
            <a:headEnd/>
            <a:tailEnd/>
          </a:ln>
        </p:spPr>
        <p:txBody>
          <a:bodyPr/>
          <a:lstStyle/>
          <a:p>
            <a:endParaRPr lang="en-US"/>
          </a:p>
        </p:txBody>
      </p:sp>
      <p:sp>
        <p:nvSpPr>
          <p:cNvPr id="39951" name="Line 15"/>
          <p:cNvSpPr>
            <a:spLocks noChangeShapeType="1"/>
          </p:cNvSpPr>
          <p:nvPr/>
        </p:nvSpPr>
        <p:spPr bwMode="auto">
          <a:xfrm>
            <a:off x="4572000" y="671513"/>
            <a:ext cx="2133600" cy="0"/>
          </a:xfrm>
          <a:prstGeom prst="line">
            <a:avLst/>
          </a:prstGeom>
          <a:noFill/>
          <a:ln w="28575" cap="sq">
            <a:solidFill>
              <a:schemeClr val="bg1"/>
            </a:solidFill>
            <a:round/>
            <a:headEnd/>
            <a:tailEnd/>
          </a:ln>
        </p:spPr>
        <p:txBody>
          <a:bodyPr/>
          <a:lstStyle/>
          <a:p>
            <a:endParaRPr lang="en-US"/>
          </a:p>
        </p:txBody>
      </p:sp>
      <p:sp>
        <p:nvSpPr>
          <p:cNvPr id="39952" name="Line 16"/>
          <p:cNvSpPr>
            <a:spLocks noChangeShapeType="1"/>
          </p:cNvSpPr>
          <p:nvPr/>
        </p:nvSpPr>
        <p:spPr bwMode="auto">
          <a:xfrm>
            <a:off x="6705600" y="671513"/>
            <a:ext cx="2438400" cy="0"/>
          </a:xfrm>
          <a:prstGeom prst="line">
            <a:avLst/>
          </a:prstGeom>
          <a:noFill/>
          <a:ln w="28575" cap="sq">
            <a:solidFill>
              <a:schemeClr val="bg1"/>
            </a:solidFill>
            <a:round/>
            <a:headEnd/>
            <a:tailEnd/>
          </a:ln>
        </p:spPr>
        <p:txBody>
          <a:bodyPr/>
          <a:lstStyle/>
          <a:p>
            <a:endParaRPr lang="en-US"/>
          </a:p>
        </p:txBody>
      </p:sp>
      <p:graphicFrame>
        <p:nvGraphicFramePr>
          <p:cNvPr id="44049" name="Group 17"/>
          <p:cNvGraphicFramePr>
            <a:graphicFrameLocks noGrp="1"/>
          </p:cNvGraphicFramePr>
          <p:nvPr/>
        </p:nvGraphicFramePr>
        <p:xfrm>
          <a:off x="0" y="31750"/>
          <a:ext cx="9144000" cy="579120"/>
        </p:xfrm>
        <a:graphic>
          <a:graphicData uri="http://schemas.openxmlformats.org/drawingml/2006/table">
            <a:tbl>
              <a:tblPr/>
              <a:tblGrid>
                <a:gridCol w="9144000">
                  <a:extLst>
                    <a:ext uri="{9D8B030D-6E8A-4147-A177-3AD203B41FA5}">
                      <a16:colId xmlns:a16="http://schemas.microsoft.com/office/drawing/2014/main" val="20000"/>
                    </a:ext>
                  </a:extLst>
                </a:gridCol>
              </a:tblGrid>
              <a:tr h="5080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GB" sz="3200" b="0" i="0" u="none" strike="noStrike" cap="none" normalizeH="0" baseline="0" smtClean="0">
                          <a:ln>
                            <a:noFill/>
                          </a:ln>
                          <a:solidFill>
                            <a:srgbClr val="FFCC00"/>
                          </a:solidFill>
                          <a:effectLst/>
                          <a:latin typeface="Tahoma" pitchFamily="34" charset="0"/>
                          <a:cs typeface="Times New Roman" pitchFamily="18" charset="0"/>
                        </a:rPr>
                        <a:t>Therapy at Each Stage of COPD</a:t>
                      </a:r>
                      <a:r>
                        <a:rPr kumimoji="0" lang="en-US" sz="2400" b="1" i="0" u="none" strike="noStrike" cap="none" normalizeH="0" baseline="0" smtClean="0">
                          <a:ln>
                            <a:noFill/>
                          </a:ln>
                          <a:solidFill>
                            <a:schemeClr val="tx1"/>
                          </a:solidFill>
                          <a:effectLst/>
                          <a:latin typeface="Arial" pitchFamily="34" charset="0"/>
                        </a:rPr>
                        <a:t> </a:t>
                      </a:r>
                      <a:endParaRPr kumimoji="0" lang="en-US" sz="2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4055" name="Group 23"/>
          <p:cNvGraphicFramePr>
            <a:graphicFrameLocks noGrp="1"/>
          </p:cNvGraphicFramePr>
          <p:nvPr/>
        </p:nvGraphicFramePr>
        <p:xfrm>
          <a:off x="0" y="2667000"/>
          <a:ext cx="2286000" cy="1203325"/>
        </p:xfrm>
        <a:graphic>
          <a:graphicData uri="http://schemas.openxmlformats.org/drawingml/2006/table">
            <a:tbl>
              <a:tblPr/>
              <a:tblGrid>
                <a:gridCol w="2286000">
                  <a:extLst>
                    <a:ext uri="{9D8B030D-6E8A-4147-A177-3AD203B41FA5}">
                      <a16:colId xmlns:a16="http://schemas.microsoft.com/office/drawing/2014/main" val="20000"/>
                    </a:ext>
                  </a:extLst>
                </a:gridCol>
              </a:tblGrid>
              <a:tr h="1203325">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tx1"/>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tx1"/>
                          </a:solidFill>
                          <a:effectLst/>
                          <a:latin typeface="Tahoma" pitchFamily="34" charset="0"/>
                          <a:cs typeface="Times New Roman" pitchFamily="18" charset="0"/>
                        </a:rPr>
                        <a:t>1</a:t>
                      </a:r>
                      <a:r>
                        <a:rPr kumimoji="0" lang="en-GB" sz="1400" b="1" i="0" u="none" strike="noStrike" cap="none" normalizeH="0" baseline="0" smtClean="0">
                          <a:ln>
                            <a:noFill/>
                          </a:ln>
                          <a:solidFill>
                            <a:schemeClr val="tx1"/>
                          </a:solidFill>
                          <a:effectLst/>
                          <a:latin typeface="Tahoma" pitchFamily="34" charset="0"/>
                          <a:cs typeface="Times New Roman" pitchFamily="18" charset="0"/>
                        </a:rPr>
                        <a:t>/FVC &lt; 70%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chemeClr val="tx1"/>
                        </a:solidFill>
                        <a:effectLst/>
                        <a:latin typeface="Tahoma"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tx1"/>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tx1"/>
                          </a:solidFill>
                          <a:effectLst/>
                          <a:latin typeface="Tahoma" pitchFamily="34" charset="0"/>
                          <a:cs typeface="Times New Roman" pitchFamily="18" charset="0"/>
                        </a:rPr>
                        <a:t>1 </a:t>
                      </a:r>
                      <a:r>
                        <a:rPr kumimoji="0" lang="en-GB" sz="1400" b="1" i="0" u="none" strike="noStrike" cap="none" normalizeH="0" baseline="0" smtClean="0">
                          <a:ln>
                            <a:noFill/>
                          </a:ln>
                          <a:solidFill>
                            <a:schemeClr val="tx1"/>
                          </a:solidFill>
                          <a:effectLst/>
                          <a:latin typeface="Tahoma" pitchFamily="34" charset="0"/>
                          <a:cs typeface="Times New Roman" pitchFamily="18" charset="0"/>
                          <a:sym typeface="Courier New" pitchFamily="49" charset="0"/>
                        </a:rPr>
                        <a:t> </a:t>
                      </a:r>
                      <a:r>
                        <a:rPr kumimoji="0" lang="en-GB" sz="1400" b="1" i="0" u="sng" strike="noStrike" cap="none" normalizeH="0" baseline="0" smtClean="0">
                          <a:ln>
                            <a:noFill/>
                          </a:ln>
                          <a:solidFill>
                            <a:schemeClr val="tx1"/>
                          </a:solidFill>
                          <a:effectLst/>
                          <a:latin typeface="Tahoma" pitchFamily="34" charset="0"/>
                          <a:cs typeface="Times New Roman" pitchFamily="18" charset="0"/>
                          <a:sym typeface="Courier New" pitchFamily="49" charset="0"/>
                        </a:rPr>
                        <a:t>&gt;</a:t>
                      </a:r>
                      <a:r>
                        <a:rPr kumimoji="0" lang="en-GB" sz="1400" b="1" i="0" u="none" strike="noStrike" cap="none" normalizeH="0" baseline="0" smtClean="0">
                          <a:ln>
                            <a:noFill/>
                          </a:ln>
                          <a:solidFill>
                            <a:schemeClr val="tx1"/>
                          </a:solidFill>
                          <a:effectLst/>
                          <a:latin typeface="Tahoma" pitchFamily="34" charset="0"/>
                          <a:cs typeface="Times New Roman" pitchFamily="18" charset="0"/>
                        </a:rPr>
                        <a:t> 80% predicted</a:t>
                      </a:r>
                      <a:endParaRPr kumimoji="0" lang="en-US" sz="14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44061" name="Group 29"/>
          <p:cNvGraphicFramePr>
            <a:graphicFrameLocks noGrp="1"/>
          </p:cNvGraphicFramePr>
          <p:nvPr/>
        </p:nvGraphicFramePr>
        <p:xfrm>
          <a:off x="2286000" y="2057400"/>
          <a:ext cx="2286000" cy="1600200"/>
        </p:xfrm>
        <a:graphic>
          <a:graphicData uri="http://schemas.openxmlformats.org/drawingml/2006/table">
            <a:tbl>
              <a:tblPr/>
              <a:tblGrid>
                <a:gridCol w="2286000">
                  <a:extLst>
                    <a:ext uri="{9D8B030D-6E8A-4147-A177-3AD203B41FA5}">
                      <a16:colId xmlns:a16="http://schemas.microsoft.com/office/drawing/2014/main" val="20000"/>
                    </a:ext>
                  </a:extLst>
                </a:gridCol>
              </a:tblGrid>
              <a:tr h="1600200">
                <a:tc>
                  <a:txBody>
                    <a:bodyPr/>
                    <a:lstStyle/>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Char char="•"/>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a:t>
                      </a:r>
                      <a:r>
                        <a:rPr kumimoji="0" lang="en-GB" sz="1400" b="1" i="0" u="none" strike="noStrike" cap="none" normalizeH="0" baseline="0" smtClean="0">
                          <a:ln>
                            <a:noFill/>
                          </a:ln>
                          <a:solidFill>
                            <a:schemeClr val="bg2"/>
                          </a:solidFill>
                          <a:effectLst/>
                          <a:latin typeface="Tahoma" pitchFamily="34" charset="0"/>
                          <a:cs typeface="Times New Roman" pitchFamily="18" charset="0"/>
                        </a:rPr>
                        <a:t>/FVC &lt; 70%</a:t>
                      </a: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endParaRPr kumimoji="0" lang="en-GB" sz="1400" b="1" i="0" u="none" strike="noStrike" cap="none" normalizeH="0" baseline="0" smtClean="0">
                        <a:ln>
                          <a:noFill/>
                        </a:ln>
                        <a:solidFill>
                          <a:schemeClr val="bg2"/>
                        </a:solidFill>
                        <a:effectLst/>
                        <a:latin typeface="Tahoma"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50% </a:t>
                      </a:r>
                      <a:r>
                        <a:rPr kumimoji="0" lang="en-GB" sz="1400" b="1" i="0" u="sng" strike="noStrike" cap="none" normalizeH="0" baseline="0" smtClean="0">
                          <a:ln>
                            <a:noFill/>
                          </a:ln>
                          <a:solidFill>
                            <a:schemeClr val="bg2"/>
                          </a:solidFill>
                          <a:effectLst/>
                          <a:latin typeface="Tahoma" pitchFamily="34" charset="0"/>
                          <a:cs typeface="Times New Roman" pitchFamily="18" charset="0"/>
                        </a:rPr>
                        <a:t>&lt;</a:t>
                      </a:r>
                      <a:r>
                        <a:rPr kumimoji="0" lang="en-GB" sz="1400" b="1" i="0" u="none" strike="noStrike" cap="none" normalizeH="0" baseline="0" smtClean="0">
                          <a:ln>
                            <a:noFill/>
                          </a:ln>
                          <a:solidFill>
                            <a:schemeClr val="bg2"/>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80%</a:t>
                      </a:r>
                    </a:p>
                    <a:p>
                      <a:pPr marL="173038" marR="0" lvl="0" indent="-173038"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    predicted</a:t>
                      </a:r>
                      <a:endParaRPr kumimoji="0" lang="en-US" sz="1400" b="1" i="0" u="none" strike="noStrike" cap="none" normalizeH="0" baseline="0" smtClean="0">
                        <a:ln>
                          <a:noFill/>
                        </a:ln>
                        <a:solidFill>
                          <a:schemeClr val="bg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graphicFrame>
        <p:nvGraphicFramePr>
          <p:cNvPr id="44067" name="Group 35"/>
          <p:cNvGraphicFramePr>
            <a:graphicFrameLocks noGrp="1"/>
          </p:cNvGraphicFramePr>
          <p:nvPr/>
        </p:nvGraphicFramePr>
        <p:xfrm>
          <a:off x="4572000" y="1828800"/>
          <a:ext cx="2133600" cy="1828800"/>
        </p:xfrm>
        <a:graphic>
          <a:graphicData uri="http://schemas.openxmlformats.org/drawingml/2006/table">
            <a:tbl>
              <a:tblPr/>
              <a:tblGrid>
                <a:gridCol w="2133600">
                  <a:extLst>
                    <a:ext uri="{9D8B030D-6E8A-4147-A177-3AD203B41FA5}">
                      <a16:colId xmlns:a16="http://schemas.microsoft.com/office/drawing/2014/main" val="20000"/>
                    </a:ext>
                  </a:extLst>
                </a:gridCol>
              </a:tblGrid>
              <a:tr h="1828800">
                <a:tc>
                  <a:txBody>
                    <a:bodyPr/>
                    <a:lstStyle/>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a:t>
                      </a:r>
                      <a:r>
                        <a:rPr kumimoji="0" lang="en-GB" sz="1400" b="1" i="0" u="none" strike="noStrike" cap="none" normalizeH="0" baseline="0" smtClean="0">
                          <a:ln>
                            <a:noFill/>
                          </a:ln>
                          <a:solidFill>
                            <a:schemeClr val="bg2"/>
                          </a:solidFill>
                          <a:effectLst/>
                          <a:latin typeface="Tahoma" pitchFamily="34" charset="0"/>
                          <a:cs typeface="Times New Roman" pitchFamily="18" charset="0"/>
                        </a:rPr>
                        <a:t>/FVC &lt; 70%</a:t>
                      </a: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endParaRPr kumimoji="0" lang="en-GB" sz="1400" b="1" i="0" u="none" strike="noStrike" cap="none" normalizeH="0" baseline="0" smtClean="0">
                        <a:ln>
                          <a:noFill/>
                        </a:ln>
                        <a:solidFill>
                          <a:schemeClr val="bg2"/>
                        </a:solidFill>
                        <a:effectLst/>
                        <a:latin typeface="Tahoma"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30% </a:t>
                      </a:r>
                      <a:r>
                        <a:rPr kumimoji="0" lang="en-GB" sz="1400" b="1" i="0" u="sng" strike="noStrike" cap="none" normalizeH="0" baseline="0" smtClean="0">
                          <a:ln>
                            <a:noFill/>
                          </a:ln>
                          <a:solidFill>
                            <a:schemeClr val="bg2"/>
                          </a:solidFill>
                          <a:effectLst/>
                          <a:latin typeface="Tahoma" pitchFamily="34" charset="0"/>
                          <a:cs typeface="Times New Roman" pitchFamily="18" charset="0"/>
                        </a:rPr>
                        <a:t>&lt;</a:t>
                      </a:r>
                      <a:r>
                        <a:rPr kumimoji="0" lang="en-GB" sz="1400" b="1" i="0" u="none" strike="noStrike" cap="none" normalizeH="0" baseline="0" smtClean="0">
                          <a:ln>
                            <a:noFill/>
                          </a:ln>
                          <a:solidFill>
                            <a:schemeClr val="bg2"/>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50% predicted</a:t>
                      </a:r>
                      <a:endParaRPr kumimoji="0" lang="en-US" sz="1400" b="1" i="0" u="none" strike="noStrike" cap="none" normalizeH="0" baseline="0" smtClean="0">
                        <a:ln>
                          <a:noFill/>
                        </a:ln>
                        <a:solidFill>
                          <a:schemeClr val="bg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44073" name="Group 41"/>
          <p:cNvGraphicFramePr>
            <a:graphicFrameLocks noGrp="1"/>
          </p:cNvGraphicFramePr>
          <p:nvPr/>
        </p:nvGraphicFramePr>
        <p:xfrm>
          <a:off x="6705600" y="1295400"/>
          <a:ext cx="2286000" cy="2514600"/>
        </p:xfrm>
        <a:graphic>
          <a:graphicData uri="http://schemas.openxmlformats.org/drawingml/2006/table">
            <a:tbl>
              <a:tblPr/>
              <a:tblGrid>
                <a:gridCol w="2286000">
                  <a:extLst>
                    <a:ext uri="{9D8B030D-6E8A-4147-A177-3AD203B41FA5}">
                      <a16:colId xmlns:a16="http://schemas.microsoft.com/office/drawing/2014/main" val="20000"/>
                    </a:ext>
                  </a:extLst>
                </a:gridCol>
              </a:tblGrid>
              <a:tr h="2514600">
                <a:tc>
                  <a:txBody>
                    <a:bodyPr/>
                    <a:lstStyle/>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Tx/>
                        <a:buSzTx/>
                        <a:buFontTx/>
                        <a:buChar char="•"/>
                        <a:tabLst/>
                      </a:pPr>
                      <a:endParaRPr kumimoji="0" lang="en-GB" sz="1200" b="0" i="0" u="none" strike="noStrike" cap="none" normalizeH="0" baseline="0" smtClean="0">
                        <a:ln>
                          <a:noFill/>
                        </a:ln>
                        <a:solidFill>
                          <a:schemeClr val="tx1"/>
                        </a:solidFill>
                        <a:effectLst/>
                        <a:latin typeface="Arial" pitchFamily="34" charset="0"/>
                        <a:cs typeface="Times New Roman" pitchFamily="18" charset="0"/>
                      </a:endParaRPr>
                    </a:p>
                    <a:p>
                      <a:pPr marL="173038" marR="0" lvl="0" indent="-173038" algn="l" defTabSz="914400" rtl="0" eaLnBrk="1" fontAlgn="base" latinLnBrk="0" hangingPunct="1">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a:t>
                      </a:r>
                      <a:r>
                        <a:rPr kumimoji="0" lang="en-GB" sz="1400" b="1" i="0" u="none" strike="noStrike" cap="none" normalizeH="0" baseline="0" smtClean="0">
                          <a:ln>
                            <a:noFill/>
                          </a:ln>
                          <a:solidFill>
                            <a:schemeClr val="bg2"/>
                          </a:solidFill>
                          <a:effectLst/>
                          <a:latin typeface="Tahoma" pitchFamily="34" charset="0"/>
                          <a:cs typeface="Times New Roman" pitchFamily="18" charset="0"/>
                        </a:rPr>
                        <a:t>/FVC &lt; 70% </a:t>
                      </a:r>
                    </a:p>
                    <a:p>
                      <a:pPr marL="173038" marR="0" lvl="0" indent="-173038"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chemeClr val="bg2"/>
                        </a:solidFill>
                        <a:effectLst/>
                        <a:latin typeface="Tahoma" pitchFamily="34" charset="0"/>
                        <a:cs typeface="Times New Roman" pitchFamily="18" charset="0"/>
                      </a:endParaRPr>
                    </a:p>
                    <a:p>
                      <a:pPr marL="173038" marR="0" lvl="0" indent="-1730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GB" sz="1400" b="1" i="0" u="none" strike="noStrike" cap="none" normalizeH="0" baseline="0" smtClean="0">
                          <a:ln>
                            <a:noFill/>
                          </a:ln>
                          <a:solidFill>
                            <a:schemeClr val="bg2"/>
                          </a:solidFill>
                          <a:effectLst/>
                          <a:latin typeface="Tahoma" pitchFamily="34" charset="0"/>
                          <a:cs typeface="Times New Roman" pitchFamily="18" charset="0"/>
                        </a:rPr>
                        <a:t>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30% predicted</a:t>
                      </a:r>
                    </a:p>
                    <a:p>
                      <a:pPr marL="173038" marR="0" lvl="0" indent="-173038" algn="l" defTabSz="914400" rtl="0" eaLnBrk="0" fontAlgn="base" latinLnBrk="0" hangingPunct="0">
                        <a:lnSpc>
                          <a:spcPct val="100000"/>
                        </a:lnSpc>
                        <a:spcBef>
                          <a:spcPct val="0"/>
                        </a:spcBef>
                        <a:spcAft>
                          <a:spcPct val="0"/>
                        </a:spcAft>
                        <a:buClrTx/>
                        <a:buSzTx/>
                        <a:buFontTx/>
                        <a:buNone/>
                        <a:tabLst/>
                      </a:pPr>
                      <a:r>
                        <a:rPr kumimoji="0" lang="en-GB" sz="1400" b="1" i="1" u="none" strike="noStrike" cap="none" normalizeH="0" baseline="0" smtClean="0">
                          <a:ln>
                            <a:noFill/>
                          </a:ln>
                          <a:solidFill>
                            <a:schemeClr val="bg2"/>
                          </a:solidFill>
                          <a:effectLst/>
                          <a:latin typeface="Tahoma" pitchFamily="34" charset="0"/>
                          <a:cs typeface="Times New Roman" pitchFamily="18" charset="0"/>
                        </a:rPr>
                        <a:t>or</a:t>
                      </a:r>
                      <a:r>
                        <a:rPr kumimoji="0" lang="en-GB" sz="1400" b="1" i="0" u="none" strike="noStrike" cap="none" normalizeH="0" baseline="0" smtClean="0">
                          <a:ln>
                            <a:noFill/>
                          </a:ln>
                          <a:solidFill>
                            <a:schemeClr val="bg2"/>
                          </a:solidFill>
                          <a:effectLst/>
                          <a:latin typeface="Tahoma" pitchFamily="34" charset="0"/>
                          <a:cs typeface="Times New Roman" pitchFamily="18" charset="0"/>
                        </a:rPr>
                        <a:t> FEV</a:t>
                      </a:r>
                      <a:r>
                        <a:rPr kumimoji="0" lang="en-GB" sz="1400" b="1" i="0" u="none" strike="noStrike" cap="none" normalizeH="0" baseline="-30000" smtClean="0">
                          <a:ln>
                            <a:noFill/>
                          </a:ln>
                          <a:solidFill>
                            <a:schemeClr val="bg2"/>
                          </a:solidFill>
                          <a:effectLst/>
                          <a:latin typeface="Tahoma" pitchFamily="34" charset="0"/>
                          <a:cs typeface="Times New Roman" pitchFamily="18" charset="0"/>
                        </a:rPr>
                        <a:t>1 </a:t>
                      </a:r>
                      <a:r>
                        <a:rPr kumimoji="0" lang="en-GB" sz="1400" b="1" i="0" u="none" strike="noStrike" cap="none" normalizeH="0" baseline="0" smtClean="0">
                          <a:ln>
                            <a:noFill/>
                          </a:ln>
                          <a:solidFill>
                            <a:schemeClr val="bg2"/>
                          </a:solidFill>
                          <a:effectLst/>
                          <a:latin typeface="Tahoma" pitchFamily="34" charset="0"/>
                          <a:cs typeface="Times New Roman" pitchFamily="18" charset="0"/>
                        </a:rPr>
                        <a:t>&lt; 50% predicted plus chronic respiratory failure</a:t>
                      </a:r>
                      <a:endParaRPr kumimoji="0" lang="en-US" sz="1400" b="1" i="0" u="none" strike="noStrike" cap="none" normalizeH="0" baseline="0" smtClean="0">
                        <a:ln>
                          <a:noFill/>
                        </a:ln>
                        <a:solidFill>
                          <a:schemeClr val="bg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sp>
        <p:nvSpPr>
          <p:cNvPr id="39983" name="Rectangle 47"/>
          <p:cNvSpPr>
            <a:spLocks noChangeArrowheads="1"/>
          </p:cNvSpPr>
          <p:nvPr/>
        </p:nvSpPr>
        <p:spPr bwMode="auto">
          <a:xfrm>
            <a:off x="2286000" y="4343400"/>
            <a:ext cx="6705600" cy="641350"/>
          </a:xfrm>
          <a:prstGeom prst="rect">
            <a:avLst/>
          </a:prstGeom>
          <a:solidFill>
            <a:srgbClr val="333333"/>
          </a:solidFill>
          <a:ln w="9525">
            <a:noFill/>
            <a:miter lim="800000"/>
            <a:headEnd/>
            <a:tailEnd/>
          </a:ln>
        </p:spPr>
        <p:txBody>
          <a:bodyPr>
            <a:spAutoFit/>
          </a:bodyPr>
          <a:lstStyle/>
          <a:p>
            <a:r>
              <a:rPr lang="en-GB" b="1" i="1">
                <a:solidFill>
                  <a:srgbClr val="FF9900"/>
                </a:solidFill>
                <a:latin typeface="Tahoma" pitchFamily="34" charset="0"/>
              </a:rPr>
              <a:t>Add</a:t>
            </a:r>
            <a:r>
              <a:rPr lang="en-GB">
                <a:solidFill>
                  <a:srgbClr val="FF9900"/>
                </a:solidFill>
                <a:latin typeface="Tahoma" pitchFamily="34" charset="0"/>
              </a:rPr>
              <a:t> </a:t>
            </a:r>
            <a:r>
              <a:rPr lang="en-GB">
                <a:latin typeface="Tahoma" pitchFamily="34" charset="0"/>
              </a:rPr>
              <a:t>regular treatment with one or more long-acting bronchodilators (when needed);  </a:t>
            </a:r>
            <a:r>
              <a:rPr lang="en-GB" b="1" i="1">
                <a:latin typeface="Tahoma" pitchFamily="34" charset="0"/>
              </a:rPr>
              <a:t>Add</a:t>
            </a:r>
            <a:r>
              <a:rPr lang="en-GB">
                <a:latin typeface="Tahoma" pitchFamily="34" charset="0"/>
              </a:rPr>
              <a:t> rehabilitation</a:t>
            </a:r>
            <a:endParaRPr lang="en-US">
              <a:latin typeface="Tahoma" pitchFamily="34" charset="0"/>
            </a:endParaRPr>
          </a:p>
        </p:txBody>
      </p:sp>
      <p:sp>
        <p:nvSpPr>
          <p:cNvPr id="39984" name="Rectangle 48"/>
          <p:cNvSpPr>
            <a:spLocks noChangeArrowheads="1"/>
          </p:cNvSpPr>
          <p:nvPr/>
        </p:nvSpPr>
        <p:spPr bwMode="auto">
          <a:xfrm>
            <a:off x="4648200" y="4953000"/>
            <a:ext cx="4343400" cy="533400"/>
          </a:xfrm>
          <a:prstGeom prst="rect">
            <a:avLst/>
          </a:prstGeom>
          <a:solidFill>
            <a:srgbClr val="808080"/>
          </a:solidFill>
          <a:ln w="9525">
            <a:noFill/>
            <a:miter lim="800000"/>
            <a:headEnd/>
            <a:tailEnd/>
          </a:ln>
        </p:spPr>
        <p:txBody>
          <a:bodyPr>
            <a:spAutoFit/>
          </a:bodyPr>
          <a:lstStyle/>
          <a:p>
            <a:pPr>
              <a:lnSpc>
                <a:spcPct val="80000"/>
              </a:lnSpc>
              <a:buClr>
                <a:srgbClr val="FFCC00"/>
              </a:buClr>
              <a:buSzPct val="150000"/>
              <a:buFont typeface="Agfa Rotis Semisans"/>
              <a:buNone/>
            </a:pPr>
            <a:r>
              <a:rPr lang="en-GB" b="1" i="1">
                <a:solidFill>
                  <a:srgbClr val="FF9900"/>
                </a:solidFill>
                <a:latin typeface="Tahoma" pitchFamily="34" charset="0"/>
              </a:rPr>
              <a:t>Add</a:t>
            </a:r>
            <a:r>
              <a:rPr lang="en-GB">
                <a:solidFill>
                  <a:srgbClr val="FF9900"/>
                </a:solidFill>
                <a:latin typeface="Tahoma" pitchFamily="34" charset="0"/>
              </a:rPr>
              <a:t> </a:t>
            </a:r>
            <a:r>
              <a:rPr lang="en-GB">
                <a:solidFill>
                  <a:schemeClr val="bg1"/>
                </a:solidFill>
                <a:latin typeface="Tahoma" pitchFamily="34" charset="0"/>
              </a:rPr>
              <a:t>inhaled glucocorticosteroids if repeated exacerbations</a:t>
            </a:r>
            <a:r>
              <a:rPr lang="en-US"/>
              <a:t> </a:t>
            </a:r>
          </a:p>
        </p:txBody>
      </p:sp>
      <p:grpSp>
        <p:nvGrpSpPr>
          <p:cNvPr id="39985" name="Group 49"/>
          <p:cNvGrpSpPr>
            <a:grpSpLocks/>
          </p:cNvGrpSpPr>
          <p:nvPr/>
        </p:nvGrpSpPr>
        <p:grpSpPr bwMode="auto">
          <a:xfrm>
            <a:off x="0" y="3657600"/>
            <a:ext cx="8991600" cy="700088"/>
            <a:chOff x="144" y="2304"/>
            <a:chExt cx="5520" cy="441"/>
          </a:xfrm>
        </p:grpSpPr>
        <p:sp>
          <p:nvSpPr>
            <p:cNvPr id="39988" name="Rectangle 50"/>
            <p:cNvSpPr>
              <a:spLocks noChangeArrowheads="1"/>
            </p:cNvSpPr>
            <p:nvPr/>
          </p:nvSpPr>
          <p:spPr bwMode="auto">
            <a:xfrm>
              <a:off x="144" y="2304"/>
              <a:ext cx="5520" cy="441"/>
            </a:xfrm>
            <a:prstGeom prst="rect">
              <a:avLst/>
            </a:prstGeom>
            <a:solidFill>
              <a:schemeClr val="tx1"/>
            </a:solidFill>
            <a:ln w="9525">
              <a:noFill/>
              <a:miter lim="800000"/>
              <a:headEnd/>
              <a:tailEnd/>
            </a:ln>
          </p:spPr>
          <p:txBody>
            <a:bodyPr>
              <a:spAutoFit/>
            </a:bodyPr>
            <a:lstStyle/>
            <a:p>
              <a:pPr>
                <a:spcBef>
                  <a:spcPct val="20000"/>
                </a:spcBef>
                <a:buClr>
                  <a:srgbClr val="FFCC00"/>
                </a:buClr>
                <a:buSzPct val="150000"/>
                <a:buFont typeface="Agfa Rotis Semisans"/>
                <a:buNone/>
              </a:pPr>
              <a:r>
                <a:rPr lang="en-GB">
                  <a:solidFill>
                    <a:srgbClr val="66FF33"/>
                  </a:solidFill>
                  <a:latin typeface="Tahoma" pitchFamily="34" charset="0"/>
                </a:rPr>
                <a:t>Active reduction of risk factor(s); influenza vaccination</a:t>
              </a:r>
            </a:p>
            <a:p>
              <a:pPr>
                <a:spcBef>
                  <a:spcPct val="20000"/>
                </a:spcBef>
                <a:buClr>
                  <a:srgbClr val="FFCC00"/>
                </a:buClr>
                <a:buSzPct val="150000"/>
                <a:buFont typeface="Agfa Rotis Semisans"/>
                <a:buNone/>
              </a:pPr>
              <a:r>
                <a:rPr lang="en-GB" b="1" i="1">
                  <a:solidFill>
                    <a:srgbClr val="FF9900"/>
                  </a:solidFill>
                  <a:latin typeface="Tahoma" pitchFamily="34" charset="0"/>
                </a:rPr>
                <a:t>Add</a:t>
              </a:r>
              <a:r>
                <a:rPr lang="en-GB" b="1">
                  <a:solidFill>
                    <a:srgbClr val="FF9900"/>
                  </a:solidFill>
                  <a:latin typeface="Tahoma" pitchFamily="34" charset="0"/>
                </a:rPr>
                <a:t> </a:t>
              </a:r>
              <a:r>
                <a:rPr lang="en-GB">
                  <a:solidFill>
                    <a:schemeClr val="bg1"/>
                  </a:solidFill>
                  <a:latin typeface="Tahoma" pitchFamily="34" charset="0"/>
                </a:rPr>
                <a:t>short-acting bronchodilator (when needed)</a:t>
              </a:r>
              <a:endParaRPr lang="en-US">
                <a:solidFill>
                  <a:schemeClr val="bg1"/>
                </a:solidFill>
                <a:latin typeface="Tahoma" pitchFamily="34" charset="0"/>
              </a:endParaRPr>
            </a:p>
          </p:txBody>
        </p:sp>
        <p:sp>
          <p:nvSpPr>
            <p:cNvPr id="39989" name="Line 51"/>
            <p:cNvSpPr>
              <a:spLocks noChangeShapeType="1"/>
            </p:cNvSpPr>
            <p:nvPr/>
          </p:nvSpPr>
          <p:spPr bwMode="auto">
            <a:xfrm>
              <a:off x="3744" y="2448"/>
              <a:ext cx="1872" cy="0"/>
            </a:xfrm>
            <a:prstGeom prst="line">
              <a:avLst/>
            </a:prstGeom>
            <a:noFill/>
            <a:ln w="9525">
              <a:solidFill>
                <a:schemeClr val="bg1"/>
              </a:solidFill>
              <a:round/>
              <a:headEnd/>
              <a:tailEnd type="triangle" w="med" len="med"/>
            </a:ln>
          </p:spPr>
          <p:txBody>
            <a:bodyPr/>
            <a:lstStyle/>
            <a:p>
              <a:endParaRPr lang="en-US"/>
            </a:p>
          </p:txBody>
        </p:sp>
        <p:sp>
          <p:nvSpPr>
            <p:cNvPr id="39990" name="Line 52"/>
            <p:cNvSpPr>
              <a:spLocks noChangeShapeType="1"/>
            </p:cNvSpPr>
            <p:nvPr/>
          </p:nvSpPr>
          <p:spPr bwMode="auto">
            <a:xfrm>
              <a:off x="3744" y="2640"/>
              <a:ext cx="1872" cy="0"/>
            </a:xfrm>
            <a:prstGeom prst="line">
              <a:avLst/>
            </a:prstGeom>
            <a:noFill/>
            <a:ln w="9525">
              <a:solidFill>
                <a:schemeClr val="bg1"/>
              </a:solidFill>
              <a:round/>
              <a:headEnd/>
              <a:tailEnd type="triangle" w="med" len="med"/>
            </a:ln>
          </p:spPr>
          <p:txBody>
            <a:bodyPr/>
            <a:lstStyle/>
            <a:p>
              <a:endParaRPr lang="en-US"/>
            </a:p>
          </p:txBody>
        </p:sp>
      </p:grpSp>
      <p:sp>
        <p:nvSpPr>
          <p:cNvPr id="39986" name="Rectangle 53"/>
          <p:cNvSpPr>
            <a:spLocks noChangeArrowheads="1"/>
          </p:cNvSpPr>
          <p:nvPr/>
        </p:nvSpPr>
        <p:spPr bwMode="auto">
          <a:xfrm>
            <a:off x="6781800" y="5486400"/>
            <a:ext cx="2209800" cy="1314450"/>
          </a:xfrm>
          <a:prstGeom prst="rect">
            <a:avLst/>
          </a:prstGeom>
          <a:solidFill>
            <a:srgbClr val="EAEAEA"/>
          </a:solidFill>
          <a:ln w="9525">
            <a:noFill/>
            <a:miter lim="800000"/>
            <a:headEnd/>
            <a:tailEnd/>
          </a:ln>
        </p:spPr>
        <p:txBody>
          <a:bodyPr>
            <a:spAutoFit/>
          </a:bodyPr>
          <a:lstStyle/>
          <a:p>
            <a:r>
              <a:rPr lang="en-GB" sz="1600" b="1" i="1">
                <a:solidFill>
                  <a:srgbClr val="FF9900"/>
                </a:solidFill>
                <a:latin typeface="Tahoma" pitchFamily="34" charset="0"/>
              </a:rPr>
              <a:t>Add</a:t>
            </a:r>
            <a:r>
              <a:rPr lang="en-GB" sz="1600" b="1">
                <a:solidFill>
                  <a:srgbClr val="333333"/>
                </a:solidFill>
                <a:latin typeface="Tahoma" pitchFamily="34" charset="0"/>
              </a:rPr>
              <a:t> </a:t>
            </a:r>
            <a:r>
              <a:rPr lang="en-GB" sz="1600">
                <a:solidFill>
                  <a:srgbClr val="333333"/>
                </a:solidFill>
                <a:latin typeface="Tahoma" pitchFamily="34" charset="0"/>
              </a:rPr>
              <a:t>long term oxygen</a:t>
            </a:r>
            <a:r>
              <a:rPr lang="en-GB" sz="1600" b="1" i="1">
                <a:solidFill>
                  <a:srgbClr val="333333"/>
                </a:solidFill>
                <a:latin typeface="Tahoma" pitchFamily="34" charset="0"/>
              </a:rPr>
              <a:t> </a:t>
            </a:r>
            <a:r>
              <a:rPr lang="en-GB" sz="1600">
                <a:solidFill>
                  <a:srgbClr val="333333"/>
                </a:solidFill>
                <a:latin typeface="Tahoma" pitchFamily="34" charset="0"/>
              </a:rPr>
              <a:t>if chronic  respiratory failure.  </a:t>
            </a:r>
            <a:r>
              <a:rPr lang="en-GB" sz="1600" b="1" i="1">
                <a:solidFill>
                  <a:srgbClr val="FF9900"/>
                </a:solidFill>
                <a:latin typeface="Tahoma" pitchFamily="34" charset="0"/>
              </a:rPr>
              <a:t>Consider</a:t>
            </a:r>
            <a:r>
              <a:rPr lang="en-GB" sz="1600" b="1">
                <a:solidFill>
                  <a:srgbClr val="333333"/>
                </a:solidFill>
                <a:latin typeface="Tahoma" pitchFamily="34" charset="0"/>
              </a:rPr>
              <a:t> </a:t>
            </a:r>
            <a:r>
              <a:rPr lang="en-GB" sz="1600">
                <a:solidFill>
                  <a:srgbClr val="333333"/>
                </a:solidFill>
                <a:latin typeface="Tahoma" pitchFamily="34" charset="0"/>
              </a:rPr>
              <a:t>surgical treatments</a:t>
            </a:r>
            <a:r>
              <a:rPr lang="en-US">
                <a:solidFill>
                  <a:srgbClr val="333333"/>
                </a:solidFill>
              </a:rPr>
              <a:t> </a:t>
            </a:r>
          </a:p>
        </p:txBody>
      </p:sp>
      <p:pic>
        <p:nvPicPr>
          <p:cNvPr id="39987" name="Picture 54" descr="GOLD2-vk"/>
          <p:cNvPicPr>
            <a:picLocks noChangeAspect="1" noChangeArrowheads="1"/>
          </p:cNvPicPr>
          <p:nvPr/>
        </p:nvPicPr>
        <p:blipFill>
          <a:blip r:embed="rId3"/>
          <a:srcRect/>
          <a:stretch>
            <a:fillRect/>
          </a:stretch>
        </p:blipFill>
        <p:spPr bwMode="auto">
          <a:xfrm>
            <a:off x="146050" y="0"/>
            <a:ext cx="596900" cy="669925"/>
          </a:xfrm>
          <a:prstGeom prst="rect">
            <a:avLst/>
          </a:prstGeom>
          <a:noFill/>
          <a:ln w="9525">
            <a:noFill/>
            <a:miter lim="800000"/>
            <a:headEnd/>
            <a:tailEnd/>
          </a:ln>
        </p:spPr>
      </p:pic>
    </p:spTree>
    <p:extLst>
      <p:ext uri="{BB962C8B-B14F-4D97-AF65-F5344CB8AC3E}">
        <p14:creationId xmlns:p14="http://schemas.microsoft.com/office/powerpoint/2010/main" val="10957522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GB" smtClean="0"/>
              <a:t>Acute Exacerbations of Chronic Bronchitis (AECB)</a:t>
            </a:r>
          </a:p>
        </p:txBody>
      </p:sp>
      <p:sp>
        <p:nvSpPr>
          <p:cNvPr id="16387" name="Rectangle 3"/>
          <p:cNvSpPr>
            <a:spLocks noGrp="1" noChangeArrowheads="1"/>
          </p:cNvSpPr>
          <p:nvPr>
            <p:ph type="body" idx="1"/>
          </p:nvPr>
        </p:nvSpPr>
        <p:spPr>
          <a:noFill/>
        </p:spPr>
        <p:txBody>
          <a:bodyPr/>
          <a:lstStyle/>
          <a:p>
            <a:r>
              <a:rPr lang="en-GB" b="1" smtClean="0"/>
              <a:t>Clinical Presentation</a:t>
            </a:r>
          </a:p>
          <a:p>
            <a:pPr lvl="1"/>
            <a:r>
              <a:rPr lang="en-GB" b="1" smtClean="0"/>
              <a:t>Increased cough</a:t>
            </a:r>
          </a:p>
          <a:p>
            <a:pPr lvl="1"/>
            <a:r>
              <a:rPr lang="en-GB" b="1" smtClean="0"/>
              <a:t>Dyspnea</a:t>
            </a:r>
          </a:p>
          <a:p>
            <a:pPr lvl="1"/>
            <a:r>
              <a:rPr lang="en-GB" b="1" smtClean="0"/>
              <a:t>Chest tightness</a:t>
            </a:r>
          </a:p>
          <a:p>
            <a:pPr lvl="1"/>
            <a:r>
              <a:rPr lang="en-GB" b="1" smtClean="0"/>
              <a:t>Increased fatigue</a:t>
            </a:r>
          </a:p>
          <a:p>
            <a:pPr lvl="1"/>
            <a:r>
              <a:rPr lang="en-GB" b="1" smtClean="0"/>
              <a:t>Increased sputum production</a:t>
            </a:r>
          </a:p>
          <a:p>
            <a:pPr lvl="2"/>
            <a:r>
              <a:rPr lang="en-GB" b="1" smtClean="0"/>
              <a:t>change in color and/or amount</a:t>
            </a:r>
          </a:p>
        </p:txBody>
      </p:sp>
    </p:spTree>
    <p:extLst>
      <p:ext uri="{BB962C8B-B14F-4D97-AF65-F5344CB8AC3E}">
        <p14:creationId xmlns:p14="http://schemas.microsoft.com/office/powerpoint/2010/main" val="34893256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ZA" b="1" smtClean="0">
                <a:solidFill>
                  <a:srgbClr val="00B050"/>
                </a:solidFill>
              </a:rPr>
              <a:t>Extensively-drug resistance TB (XDR)</a:t>
            </a:r>
          </a:p>
        </p:txBody>
      </p:sp>
      <p:sp>
        <p:nvSpPr>
          <p:cNvPr id="37891" name="Content Placeholder 2"/>
          <p:cNvSpPr>
            <a:spLocks noGrp="1"/>
          </p:cNvSpPr>
          <p:nvPr>
            <p:ph sz="quarter" idx="1"/>
          </p:nvPr>
        </p:nvSpPr>
        <p:spPr>
          <a:xfrm>
            <a:off x="301625" y="1527175"/>
            <a:ext cx="8504238" cy="4572000"/>
          </a:xfrm>
        </p:spPr>
        <p:txBody>
          <a:bodyPr/>
          <a:lstStyle/>
          <a:p>
            <a:pPr eaLnBrk="1" hangingPunct="1"/>
            <a:r>
              <a:rPr lang="en-GB" smtClean="0"/>
              <a:t>XDR-TB: MDR-TB+ resistance to one of second line injectables (Am, Km or Cm) +</a:t>
            </a:r>
            <a:r>
              <a:rPr lang="lv-LV" smtClean="0"/>
              <a:t> </a:t>
            </a:r>
            <a:r>
              <a:rPr lang="en-GB" smtClean="0"/>
              <a:t>resistance to any fluoroquinolone</a:t>
            </a:r>
          </a:p>
          <a:p>
            <a:pPr eaLnBrk="1" hangingPunct="1"/>
            <a:endParaRPr lang="en-ZA" smtClean="0"/>
          </a:p>
        </p:txBody>
      </p:sp>
    </p:spTree>
    <p:extLst>
      <p:ext uri="{BB962C8B-B14F-4D97-AF65-F5344CB8AC3E}">
        <p14:creationId xmlns:p14="http://schemas.microsoft.com/office/powerpoint/2010/main" val="239077126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eaLnBrk="1" hangingPunct="1">
              <a:defRPr/>
            </a:pPr>
            <a:endParaRPr lang="en-ZA" cap="none" smtClean="0">
              <a:solidFill>
                <a:srgbClr val="898989"/>
              </a:solidFill>
            </a:endParaRPr>
          </a:p>
          <a:p>
            <a:pPr eaLnBrk="1" hangingPunct="1">
              <a:defRPr/>
            </a:pPr>
            <a:endParaRPr lang="en-ZA" cap="none" smtClean="0">
              <a:solidFill>
                <a:srgbClr val="898989"/>
              </a:solidFill>
            </a:endParaRPr>
          </a:p>
        </p:txBody>
      </p:sp>
      <p:sp>
        <p:nvSpPr>
          <p:cNvPr id="14339" name="Title 1"/>
          <p:cNvSpPr>
            <a:spLocks noGrp="1"/>
          </p:cNvSpPr>
          <p:nvPr>
            <p:ph type="ctrTitle"/>
          </p:nvPr>
        </p:nvSpPr>
        <p:spPr/>
        <p:txBody>
          <a:bodyPr/>
          <a:lstStyle/>
          <a:p>
            <a:pPr eaLnBrk="1" hangingPunct="1"/>
            <a:r>
              <a:rPr lang="en-ZA" smtClean="0"/>
              <a:t>MULTI DRUG RESISTANT TUBERCULOSIS</a:t>
            </a:r>
          </a:p>
        </p:txBody>
      </p:sp>
    </p:spTree>
    <p:extLst>
      <p:ext uri="{BB962C8B-B14F-4D97-AF65-F5344CB8AC3E}">
        <p14:creationId xmlns:p14="http://schemas.microsoft.com/office/powerpoint/2010/main" val="34459628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solidFill>
                  <a:srgbClr val="7B9899"/>
                </a:solidFill>
              </a:rPr>
              <a:t>General definitions of resistance</a:t>
            </a:r>
            <a:endParaRPr lang="en-GB" smtClean="0">
              <a:solidFill>
                <a:srgbClr val="7B9899"/>
              </a:solidFill>
            </a:endParaRPr>
          </a:p>
        </p:txBody>
      </p:sp>
      <p:sp>
        <p:nvSpPr>
          <p:cNvPr id="15363" name="Slide Number Placeholder 5"/>
          <p:cNvSpPr>
            <a:spLocks noGrp="1"/>
          </p:cNvSpPr>
          <p:nvPr>
            <p:ph type="sldNum" sz="quarter" idx="12"/>
          </p:nvPr>
        </p:nvSpPr>
        <p:spPr bwMode="auto">
          <a:noFill/>
          <a:ln>
            <a:miter lim="800000"/>
            <a:headEnd/>
            <a:tailEnd/>
          </a:ln>
        </p:spPr>
        <p:txBody>
          <a:bodyPr/>
          <a:lstStyle/>
          <a:p>
            <a:fld id="{2C1834F6-560B-4339-8746-BF635E38065B}" type="slidenum">
              <a:rPr lang="en-US"/>
              <a:pPr/>
              <a:t>182</a:t>
            </a:fld>
            <a:endParaRPr lang="en-US"/>
          </a:p>
        </p:txBody>
      </p:sp>
      <p:sp>
        <p:nvSpPr>
          <p:cNvPr id="15364"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ZA" smtClean="0"/>
              <a:t>DRUG RESISTANT TUBERCULOSIS</a:t>
            </a:r>
          </a:p>
          <a:p>
            <a:pPr eaLnBrk="1" hangingPunct="1">
              <a:lnSpc>
                <a:spcPct val="90000"/>
              </a:lnSpc>
              <a:buFontTx/>
              <a:buNone/>
            </a:pPr>
            <a:endParaRPr lang="en-ZA" smtClean="0"/>
          </a:p>
          <a:p>
            <a:pPr eaLnBrk="1" hangingPunct="1">
              <a:lnSpc>
                <a:spcPct val="90000"/>
              </a:lnSpc>
              <a:buFontTx/>
              <a:buNone/>
            </a:pPr>
            <a:r>
              <a:rPr lang="en-ZA" smtClean="0"/>
              <a:t>This is defined as disease (usually pulmonary) caused by M Tuberculosis bacilli resistant to one or more antituberculosis drugs. Drug resistance is further classified into “primary” or “acquired” according to history of previous tuberculosis treatment.</a:t>
            </a:r>
          </a:p>
        </p:txBody>
      </p:sp>
    </p:spTree>
    <p:extLst>
      <p:ext uri="{BB962C8B-B14F-4D97-AF65-F5344CB8AC3E}">
        <p14:creationId xmlns:p14="http://schemas.microsoft.com/office/powerpoint/2010/main" val="32772063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eaLnBrk="1" hangingPunct="1">
              <a:defRPr/>
            </a:pPr>
            <a:r>
              <a:rPr lang="en-ZA" sz="3600" smtClean="0">
                <a:solidFill>
                  <a:srgbClr val="7B9899"/>
                </a:solidFill>
              </a:rPr>
              <a:t/>
            </a:r>
            <a:br>
              <a:rPr lang="en-ZA" sz="3600" smtClean="0">
                <a:solidFill>
                  <a:srgbClr val="7B9899"/>
                </a:solidFill>
              </a:rPr>
            </a:br>
            <a:endParaRPr lang="en-ZA" sz="3600" smtClean="0">
              <a:solidFill>
                <a:srgbClr val="7B9899"/>
              </a:solidFill>
            </a:endParaRPr>
          </a:p>
        </p:txBody>
      </p:sp>
      <p:sp>
        <p:nvSpPr>
          <p:cNvPr id="16387" name="Slide Number Placeholder 3"/>
          <p:cNvSpPr>
            <a:spLocks noGrp="1"/>
          </p:cNvSpPr>
          <p:nvPr>
            <p:ph type="sldNum" sz="quarter" idx="12"/>
          </p:nvPr>
        </p:nvSpPr>
        <p:spPr bwMode="auto">
          <a:noFill/>
          <a:ln>
            <a:miter lim="800000"/>
            <a:headEnd/>
            <a:tailEnd/>
          </a:ln>
        </p:spPr>
        <p:txBody>
          <a:bodyPr/>
          <a:lstStyle/>
          <a:p>
            <a:fld id="{242E0535-EF9D-4C47-8291-EE65A47A656E}" type="slidenum">
              <a:rPr lang="en-US"/>
              <a:pPr/>
              <a:t>183</a:t>
            </a:fld>
            <a:endParaRPr lang="en-US"/>
          </a:p>
        </p:txBody>
      </p:sp>
      <p:sp>
        <p:nvSpPr>
          <p:cNvPr id="16388" name="Content Placeholder 2"/>
          <p:cNvSpPr>
            <a:spLocks noGrp="1"/>
          </p:cNvSpPr>
          <p:nvPr>
            <p:ph sz="quarter" idx="1"/>
          </p:nvPr>
        </p:nvSpPr>
        <p:spPr>
          <a:xfrm>
            <a:off x="301625" y="1527175"/>
            <a:ext cx="8504238" cy="4572000"/>
          </a:xfrm>
        </p:spPr>
        <p:txBody>
          <a:bodyPr/>
          <a:lstStyle/>
          <a:p>
            <a:pPr eaLnBrk="1" hangingPunct="1"/>
            <a:r>
              <a:rPr lang="en-ZA" b="1" smtClean="0"/>
              <a:t>Primary resistance</a:t>
            </a:r>
          </a:p>
          <a:p>
            <a:pPr eaLnBrk="1" hangingPunct="1">
              <a:buFontTx/>
              <a:buNone/>
            </a:pPr>
            <a:r>
              <a:rPr lang="en-ZA" smtClean="0"/>
              <a:t>Resistance in cultures from patients with no history of  previous tuberculosis treatment.</a:t>
            </a:r>
            <a:endParaRPr lang="en-ZA" b="1" smtClean="0"/>
          </a:p>
          <a:p>
            <a:pPr eaLnBrk="1" hangingPunct="1"/>
            <a:r>
              <a:rPr lang="en-US" b="1" smtClean="0"/>
              <a:t>Secondary or acquired resistance</a:t>
            </a:r>
          </a:p>
          <a:p>
            <a:pPr eaLnBrk="1" hangingPunct="1">
              <a:buFontTx/>
              <a:buNone/>
            </a:pPr>
            <a:r>
              <a:rPr lang="en-ZA" smtClean="0"/>
              <a:t>   Resistance  from patients with one or more previous tuberculosis treatment episodes </a:t>
            </a:r>
          </a:p>
          <a:p>
            <a:pPr eaLnBrk="1" hangingPunct="1">
              <a:buFontTx/>
              <a:buNone/>
            </a:pPr>
            <a:endParaRPr lang="en-ZA" smtClean="0"/>
          </a:p>
          <a:p>
            <a:pPr eaLnBrk="1" hangingPunct="1">
              <a:buFontTx/>
              <a:buNone/>
            </a:pPr>
            <a:endParaRPr lang="en-ZA" b="1" smtClean="0"/>
          </a:p>
          <a:p>
            <a:pPr eaLnBrk="1" hangingPunct="1"/>
            <a:endParaRPr lang="en-ZA" b="1" smtClean="0"/>
          </a:p>
        </p:txBody>
      </p:sp>
    </p:spTree>
    <p:extLst>
      <p:ext uri="{BB962C8B-B14F-4D97-AF65-F5344CB8AC3E}">
        <p14:creationId xmlns:p14="http://schemas.microsoft.com/office/powerpoint/2010/main" val="157441779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smtClean="0">
                <a:solidFill>
                  <a:srgbClr val="00B050"/>
                </a:solidFill>
              </a:rPr>
              <a:t>Why INH and Rifampin?</a:t>
            </a:r>
          </a:p>
        </p:txBody>
      </p:sp>
      <p:sp>
        <p:nvSpPr>
          <p:cNvPr id="115715" name="Rectangle 3"/>
          <p:cNvSpPr>
            <a:spLocks noGrp="1" noChangeArrowheads="1"/>
          </p:cNvSpPr>
          <p:nvPr>
            <p:ph sz="quarter" idx="1"/>
          </p:nvPr>
        </p:nvSpPr>
        <p:spPr>
          <a:xfrm>
            <a:off x="301625" y="1527175"/>
            <a:ext cx="8504238" cy="4572000"/>
          </a:xfrm>
        </p:spPr>
        <p:txBody>
          <a:bodyPr rtlCol="0">
            <a:normAutofit/>
          </a:bodyPr>
          <a:lstStyle/>
          <a:p>
            <a:pPr marL="274320" indent="-274320" eaLnBrk="1" fontAlgn="auto" hangingPunct="1">
              <a:lnSpc>
                <a:spcPct val="80000"/>
              </a:lnSpc>
              <a:spcAft>
                <a:spcPts val="0"/>
              </a:spcAft>
              <a:buFont typeface="Arial" pitchFamily="34" charset="0"/>
              <a:buChar char="•"/>
              <a:defRPr/>
            </a:pPr>
            <a:r>
              <a:rPr lang="en-US" sz="2800" dirty="0">
                <a:solidFill>
                  <a:srgbClr val="000000"/>
                </a:solidFill>
                <a:effectLst>
                  <a:outerShdw blurRad="38100" dist="38100" dir="2700000" algn="tl">
                    <a:srgbClr val="FFFFFF"/>
                  </a:outerShdw>
                </a:effectLst>
              </a:rPr>
              <a:t>Most potent and </a:t>
            </a:r>
            <a:r>
              <a:rPr lang="en-US" sz="2800" dirty="0" smtClean="0">
                <a:solidFill>
                  <a:srgbClr val="000000"/>
                </a:solidFill>
                <a:effectLst>
                  <a:outerShdw blurRad="38100" dist="38100" dir="2700000" algn="tl">
                    <a:srgbClr val="FFFFFF"/>
                  </a:outerShdw>
                </a:effectLst>
              </a:rPr>
              <a:t>bactericidal</a:t>
            </a:r>
            <a:endParaRPr lang="en-US" sz="2800" dirty="0">
              <a:solidFill>
                <a:srgbClr val="000000"/>
              </a:solidFill>
              <a:effectLst>
                <a:outerShdw blurRad="38100" dist="38100" dir="2700000" algn="tl">
                  <a:srgbClr val="FFFFFF"/>
                </a:outerShdw>
              </a:effectLst>
            </a:endParaRPr>
          </a:p>
          <a:p>
            <a:pPr marL="274320" indent="-274320" eaLnBrk="1" fontAlgn="auto" hangingPunct="1">
              <a:lnSpc>
                <a:spcPct val="80000"/>
              </a:lnSpc>
              <a:spcAft>
                <a:spcPts val="0"/>
              </a:spcAft>
              <a:buFont typeface="Arial" pitchFamily="34" charset="0"/>
              <a:buChar char="•"/>
              <a:defRPr/>
            </a:pPr>
            <a:r>
              <a:rPr lang="en-US" sz="2800" dirty="0">
                <a:solidFill>
                  <a:srgbClr val="000000"/>
                </a:solidFill>
                <a:effectLst>
                  <a:outerShdw blurRad="38100" dist="38100" dir="2700000" algn="tl">
                    <a:srgbClr val="FFFFFF"/>
                  </a:outerShdw>
                </a:effectLst>
              </a:rPr>
              <a:t>Tb can be treated effectively with INH+Rif alone</a:t>
            </a:r>
          </a:p>
          <a:p>
            <a:pPr marL="274320" indent="-274320" eaLnBrk="1" fontAlgn="auto" hangingPunct="1">
              <a:lnSpc>
                <a:spcPct val="80000"/>
              </a:lnSpc>
              <a:spcAft>
                <a:spcPts val="0"/>
              </a:spcAft>
              <a:buFont typeface="Arial" pitchFamily="34" charset="0"/>
              <a:buChar char="•"/>
              <a:defRPr/>
            </a:pPr>
            <a:r>
              <a:rPr lang="en-US" sz="2800" dirty="0">
                <a:solidFill>
                  <a:srgbClr val="000000"/>
                </a:solidFill>
                <a:effectLst>
                  <a:outerShdw blurRad="38100" dist="38100" dir="2700000" algn="tl">
                    <a:srgbClr val="FFFFFF"/>
                  </a:outerShdw>
                </a:effectLst>
              </a:rPr>
              <a:t>Mono-resistance to one of them can be treated effectively with a regimen containing the other agent with very low failure rate (2.5-5</a:t>
            </a:r>
            <a:r>
              <a:rPr lang="en-US" sz="2800" dirty="0" smtClean="0">
                <a:solidFill>
                  <a:srgbClr val="000000"/>
                </a:solidFill>
                <a:effectLst>
                  <a:outerShdw blurRad="38100" dist="38100" dir="2700000" algn="tl">
                    <a:srgbClr val="FFFFFF"/>
                  </a:outerShdw>
                </a:effectLst>
              </a:rPr>
              <a:t>%).</a:t>
            </a:r>
            <a:endParaRPr lang="en-US" sz="2800" dirty="0">
              <a:solidFill>
                <a:srgbClr val="000000"/>
              </a:solidFill>
              <a:effectLst>
                <a:outerShdw blurRad="38100" dist="38100" dir="2700000" algn="tl">
                  <a:srgbClr val="FFFFFF"/>
                </a:outerShdw>
              </a:effectLst>
            </a:endParaRPr>
          </a:p>
          <a:p>
            <a:pPr marL="274320" indent="-274320" eaLnBrk="1" fontAlgn="auto" hangingPunct="1">
              <a:lnSpc>
                <a:spcPct val="80000"/>
              </a:lnSpc>
              <a:spcAft>
                <a:spcPts val="0"/>
              </a:spcAft>
              <a:buFont typeface="Arial" pitchFamily="34" charset="0"/>
              <a:buChar char="•"/>
              <a:defRPr/>
            </a:pPr>
            <a:r>
              <a:rPr lang="en-US" sz="2800" dirty="0">
                <a:solidFill>
                  <a:srgbClr val="000000"/>
                </a:solidFill>
                <a:effectLst>
                  <a:outerShdw blurRad="38100" dist="38100" dir="2700000" algn="tl">
                    <a:srgbClr val="FFFFFF"/>
                  </a:outerShdw>
                </a:effectLst>
              </a:rPr>
              <a:t>Failure rate when INH+Rif resistant is 44% in non-HIV and 70% in HIV </a:t>
            </a:r>
            <a:r>
              <a:rPr lang="en-US" sz="2800" dirty="0" smtClean="0">
                <a:solidFill>
                  <a:srgbClr val="000000"/>
                </a:solidFill>
                <a:effectLst>
                  <a:outerShdw blurRad="38100" dist="38100" dir="2700000" algn="tl">
                    <a:srgbClr val="FFFFFF"/>
                  </a:outerShdw>
                </a:effectLst>
              </a:rPr>
              <a:t>patients.</a:t>
            </a:r>
            <a:endParaRPr lang="en-US" sz="2800" dirty="0">
              <a:solidFill>
                <a:srgbClr val="000000"/>
              </a:solidFill>
              <a:effectLst>
                <a:outerShdw blurRad="38100" dist="38100" dir="2700000" algn="tl">
                  <a:srgbClr val="FFFFFF"/>
                </a:outerShdw>
              </a:effectLst>
            </a:endParaRPr>
          </a:p>
          <a:p>
            <a:pPr marL="274320" indent="-274320" eaLnBrk="1" fontAlgn="auto" hangingPunct="1">
              <a:lnSpc>
                <a:spcPct val="80000"/>
              </a:lnSpc>
              <a:spcAft>
                <a:spcPts val="0"/>
              </a:spcAft>
              <a:buFont typeface="Arial" pitchFamily="34" charset="0"/>
              <a:buChar char="•"/>
              <a:defRPr/>
            </a:pPr>
            <a:r>
              <a:rPr lang="en-US" sz="2800" dirty="0">
                <a:solidFill>
                  <a:srgbClr val="000000"/>
                </a:solidFill>
                <a:effectLst>
                  <a:outerShdw blurRad="38100" dist="38100" dir="2700000" algn="tl">
                    <a:srgbClr val="FFFFFF"/>
                  </a:outerShdw>
                </a:effectLst>
              </a:rPr>
              <a:t>Duration required for cure doubles to triples.</a:t>
            </a:r>
          </a:p>
        </p:txBody>
      </p:sp>
    </p:spTree>
    <p:extLst>
      <p:ext uri="{BB962C8B-B14F-4D97-AF65-F5344CB8AC3E}">
        <p14:creationId xmlns:p14="http://schemas.microsoft.com/office/powerpoint/2010/main" val="301503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checkerboard(across)">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checkerboard(across)">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27" dur="500"/>
                                        <p:tgtEl>
                                          <p:spTgt spid="115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smtClean="0">
                <a:solidFill>
                  <a:srgbClr val="00B050"/>
                </a:solidFill>
              </a:rPr>
              <a:t>Genesis of MDR TB</a:t>
            </a:r>
          </a:p>
        </p:txBody>
      </p:sp>
      <p:sp>
        <p:nvSpPr>
          <p:cNvPr id="13315" name="Rectangle 3"/>
          <p:cNvSpPr>
            <a:spLocks noGrp="1" noChangeArrowheads="1"/>
          </p:cNvSpPr>
          <p:nvPr>
            <p:ph sz="quarter" idx="1"/>
          </p:nvPr>
        </p:nvSpPr>
        <p:spPr>
          <a:xfrm>
            <a:off x="301625" y="1527175"/>
            <a:ext cx="8504238" cy="4572000"/>
          </a:xfrm>
        </p:spPr>
        <p:txBody>
          <a:bodyPr rtlCol="0">
            <a:normAutofit/>
          </a:bodyPr>
          <a:lstStyle/>
          <a:p>
            <a:pPr marL="274320" indent="-274320" eaLnBrk="1" fontAlgn="auto" hangingPunct="1">
              <a:spcAft>
                <a:spcPts val="0"/>
              </a:spcAft>
              <a:buFont typeface="Arial" pitchFamily="34" charset="0"/>
              <a:buChar char="•"/>
              <a:defRPr/>
            </a:pPr>
            <a:r>
              <a:rPr lang="en-US" sz="3600" dirty="0">
                <a:solidFill>
                  <a:srgbClr val="000000"/>
                </a:solidFill>
                <a:effectLst>
                  <a:outerShdw blurRad="38100" dist="38100" dir="2700000" algn="tl">
                    <a:srgbClr val="FFFFFF"/>
                  </a:outerShdw>
                </a:effectLst>
              </a:rPr>
              <a:t>Resistance is a man-made amplification of a natural phenomenon.</a:t>
            </a:r>
          </a:p>
          <a:p>
            <a:pPr marL="274320" indent="-274320" eaLnBrk="1" fontAlgn="auto" hangingPunct="1">
              <a:spcAft>
                <a:spcPts val="0"/>
              </a:spcAft>
              <a:buFont typeface="Arial" pitchFamily="34" charset="0"/>
              <a:buChar char="•"/>
              <a:defRPr/>
            </a:pPr>
            <a:r>
              <a:rPr lang="en-US" sz="3600" dirty="0">
                <a:solidFill>
                  <a:srgbClr val="000000"/>
                </a:solidFill>
                <a:effectLst>
                  <a:outerShdw blurRad="38100" dist="38100" dir="2700000" algn="tl">
                    <a:srgbClr val="FFFFFF"/>
                  </a:outerShdw>
                </a:effectLst>
              </a:rPr>
              <a:t>Inadequate drug delivery is main cause of secondary drug resistance.</a:t>
            </a:r>
          </a:p>
          <a:p>
            <a:pPr marL="274320" indent="-274320" eaLnBrk="1" fontAlgn="auto" hangingPunct="1">
              <a:spcAft>
                <a:spcPts val="0"/>
              </a:spcAft>
              <a:buFont typeface="Arial" pitchFamily="34" charset="0"/>
              <a:buChar char="•"/>
              <a:defRPr/>
            </a:pPr>
            <a:r>
              <a:rPr lang="en-US" sz="3600" dirty="0">
                <a:solidFill>
                  <a:srgbClr val="000000"/>
                </a:solidFill>
                <a:effectLst>
                  <a:outerShdw blurRad="38100" dist="38100" dir="2700000" algn="tl">
                    <a:srgbClr val="FFFFFF"/>
                  </a:outerShdw>
                </a:effectLst>
              </a:rPr>
              <a:t>Secondary drug resistance is the main cause of primary drug resistance due to transmission of resistant strains</a:t>
            </a:r>
            <a:r>
              <a:rPr lang="en-US" sz="3600" dirty="0" smtClean="0">
                <a:solidFill>
                  <a:srgbClr val="000000"/>
                </a:solidFill>
                <a:effectLst>
                  <a:outerShdw blurRad="38100" dist="38100" dir="2700000" algn="tl">
                    <a:srgbClr val="FFFFFF"/>
                  </a:outerShdw>
                </a:effectLst>
              </a:rPr>
              <a:t>.</a:t>
            </a: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926590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b="1" smtClean="0">
                <a:solidFill>
                  <a:srgbClr val="00B050"/>
                </a:solidFill>
              </a:rPr>
              <a:t>Clinical Manifestations</a:t>
            </a:r>
          </a:p>
        </p:txBody>
      </p:sp>
      <p:sp>
        <p:nvSpPr>
          <p:cNvPr id="19459" name="Rectangle 3"/>
          <p:cNvSpPr>
            <a:spLocks noGrp="1" noChangeArrowheads="1"/>
          </p:cNvSpPr>
          <p:nvPr>
            <p:ph sz="quarter" idx="1"/>
          </p:nvPr>
        </p:nvSpPr>
        <p:spPr>
          <a:xfrm>
            <a:off x="301625" y="1527175"/>
            <a:ext cx="8504238" cy="4572000"/>
          </a:xfrm>
        </p:spPr>
        <p:txBody>
          <a:bodyPr/>
          <a:lstStyle/>
          <a:p>
            <a:pPr eaLnBrk="1" hangingPunct="1"/>
            <a:r>
              <a:rPr lang="en-US" smtClean="0"/>
              <a:t>MDR-TB are or are not clinically distinguishable from drug-susceptible TB at the outset.</a:t>
            </a:r>
          </a:p>
          <a:p>
            <a:pPr eaLnBrk="1" hangingPunct="1"/>
            <a:r>
              <a:rPr lang="en-US" smtClean="0"/>
              <a:t>Signs, symptoms, and radiological findings are similar initially to drug-susceptible TB.</a:t>
            </a:r>
          </a:p>
          <a:p>
            <a:pPr eaLnBrk="1" hangingPunct="1">
              <a:buFont typeface="Wingdings" pitchFamily="2" charset="2"/>
              <a:buNone/>
            </a:pPr>
            <a:endParaRPr lang="en-US" smtClean="0"/>
          </a:p>
        </p:txBody>
      </p:sp>
    </p:spTree>
    <p:extLst>
      <p:ext uri="{BB962C8B-B14F-4D97-AF65-F5344CB8AC3E}">
        <p14:creationId xmlns:p14="http://schemas.microsoft.com/office/powerpoint/2010/main" val="20581633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b="1" smtClean="0">
                <a:solidFill>
                  <a:srgbClr val="00B050"/>
                </a:solidFill>
              </a:rPr>
              <a:t>Reasons to suspect drug resistance are</a:t>
            </a:r>
            <a:r>
              <a:rPr lang="en-US" sz="4000" b="1" smtClean="0">
                <a:solidFill>
                  <a:srgbClr val="00B050"/>
                </a:solidFill>
              </a:rPr>
              <a:t>:</a:t>
            </a:r>
          </a:p>
        </p:txBody>
      </p:sp>
      <p:sp>
        <p:nvSpPr>
          <p:cNvPr id="20483" name="Rectangle 3"/>
          <p:cNvSpPr>
            <a:spLocks noGrp="1" noChangeArrowheads="1"/>
          </p:cNvSpPr>
          <p:nvPr>
            <p:ph sz="quarter" idx="1"/>
          </p:nvPr>
        </p:nvSpPr>
        <p:spPr>
          <a:xfrm>
            <a:off x="301625" y="1527175"/>
            <a:ext cx="8504238" cy="4572000"/>
          </a:xfrm>
        </p:spPr>
        <p:txBody>
          <a:bodyPr/>
          <a:lstStyle/>
          <a:p>
            <a:pPr eaLnBrk="1" hangingPunct="1">
              <a:lnSpc>
                <a:spcPct val="80000"/>
              </a:lnSpc>
            </a:pPr>
            <a:r>
              <a:rPr lang="en-US" sz="2400" smtClean="0"/>
              <a:t>A history of previously treated TB in a person presenting with active TB</a:t>
            </a:r>
          </a:p>
          <a:p>
            <a:pPr eaLnBrk="1" hangingPunct="1">
              <a:lnSpc>
                <a:spcPct val="80000"/>
              </a:lnSpc>
            </a:pPr>
            <a:r>
              <a:rPr lang="en-US" sz="2400" smtClean="0"/>
              <a:t>High community rates of drug resistant TB</a:t>
            </a:r>
          </a:p>
          <a:p>
            <a:pPr eaLnBrk="1" hangingPunct="1">
              <a:lnSpc>
                <a:spcPct val="80000"/>
              </a:lnSpc>
            </a:pPr>
            <a:r>
              <a:rPr lang="en-US" sz="2400" smtClean="0"/>
              <a:t>Positive HIV status</a:t>
            </a:r>
          </a:p>
          <a:p>
            <a:pPr eaLnBrk="1" hangingPunct="1">
              <a:lnSpc>
                <a:spcPct val="80000"/>
              </a:lnSpc>
            </a:pPr>
            <a:r>
              <a:rPr lang="en-US" sz="2400" smtClean="0"/>
              <a:t>High likelihood of exposure to nosocomial, prison or community sources of MDR-TB</a:t>
            </a:r>
          </a:p>
          <a:p>
            <a:pPr eaLnBrk="1" hangingPunct="1">
              <a:lnSpc>
                <a:spcPct val="80000"/>
              </a:lnSpc>
            </a:pPr>
            <a:r>
              <a:rPr lang="en-US" sz="2400" smtClean="0"/>
              <a:t>The infected person is from a country with a high MDR-TB rates</a:t>
            </a:r>
          </a:p>
          <a:p>
            <a:pPr eaLnBrk="1" hangingPunct="1">
              <a:lnSpc>
                <a:spcPct val="80000"/>
              </a:lnSpc>
            </a:pPr>
            <a:r>
              <a:rPr lang="en-US" sz="2400" smtClean="0"/>
              <a:t>Contacts with persons with MDR-TB</a:t>
            </a:r>
          </a:p>
          <a:p>
            <a:pPr eaLnBrk="1" hangingPunct="1">
              <a:lnSpc>
                <a:spcPct val="80000"/>
              </a:lnSpc>
            </a:pPr>
            <a:r>
              <a:rPr lang="en-US" sz="2400" smtClean="0"/>
              <a:t>Infected person has received inadequate treatment regimens for &gt;2 weeks</a:t>
            </a:r>
          </a:p>
          <a:p>
            <a:pPr eaLnBrk="1" hangingPunct="1">
              <a:lnSpc>
                <a:spcPct val="80000"/>
              </a:lnSpc>
            </a:pPr>
            <a:r>
              <a:rPr lang="en-US" sz="2400" smtClean="0"/>
              <a:t>Smears or cultures remain positive despite 2 months of treatment for TB</a:t>
            </a:r>
          </a:p>
        </p:txBody>
      </p:sp>
    </p:spTree>
    <p:extLst>
      <p:ext uri="{BB962C8B-B14F-4D97-AF65-F5344CB8AC3E}">
        <p14:creationId xmlns:p14="http://schemas.microsoft.com/office/powerpoint/2010/main" val="317687496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normAutofit/>
          </a:bodyPr>
          <a:lstStyle/>
          <a:p>
            <a:pPr eaLnBrk="1" fontAlgn="auto" hangingPunct="1">
              <a:spcAft>
                <a:spcPts val="0"/>
              </a:spcAft>
              <a:defRPr/>
            </a:pPr>
            <a:r>
              <a:rPr lang="en-US" sz="3600" b="1" dirty="0" smtClean="0">
                <a:solidFill>
                  <a:srgbClr val="00B050"/>
                </a:solidFill>
              </a:rPr>
              <a:t>Clinical factors promoting resistance</a:t>
            </a:r>
          </a:p>
        </p:txBody>
      </p:sp>
      <p:sp>
        <p:nvSpPr>
          <p:cNvPr id="101379" name="Rectangle 3"/>
          <p:cNvSpPr>
            <a:spLocks noGrp="1" noChangeArrowheads="1"/>
          </p:cNvSpPr>
          <p:nvPr>
            <p:ph sz="quarter" idx="1"/>
          </p:nvPr>
        </p:nvSpPr>
        <p:spPr>
          <a:xfrm>
            <a:off x="301625" y="1527175"/>
            <a:ext cx="8504238" cy="4572000"/>
          </a:xfrm>
        </p:spPr>
        <p:txBody>
          <a:bodyPr>
            <a:normAutofit/>
          </a:bodyPr>
          <a:lstStyle/>
          <a:p>
            <a:pPr eaLnBrk="1" hangingPunct="1">
              <a:lnSpc>
                <a:spcPct val="90000"/>
              </a:lnSpc>
              <a:defRPr/>
            </a:pPr>
            <a:r>
              <a:rPr lang="en-US" sz="2400" smtClean="0">
                <a:solidFill>
                  <a:srgbClr val="000000"/>
                </a:solidFill>
                <a:effectLst>
                  <a:outerShdw blurRad="38100" dist="38100" dir="2700000" algn="tl">
                    <a:srgbClr val="FFFFFF"/>
                  </a:outerShdw>
                </a:effectLst>
              </a:rPr>
              <a:t>Delayed diagnosis and isolation</a:t>
            </a:r>
          </a:p>
          <a:p>
            <a:pPr eaLnBrk="1" hangingPunct="1">
              <a:lnSpc>
                <a:spcPct val="90000"/>
              </a:lnSpc>
              <a:defRPr/>
            </a:pPr>
            <a:r>
              <a:rPr lang="en-US" sz="2400" smtClean="0">
                <a:solidFill>
                  <a:srgbClr val="000000"/>
                </a:solidFill>
                <a:effectLst>
                  <a:outerShdw blurRad="38100" dist="38100" dir="2700000" algn="tl">
                    <a:srgbClr val="FFFFFF"/>
                  </a:outerShdw>
                </a:effectLst>
              </a:rPr>
              <a:t>Inappropriate drug regimen.</a:t>
            </a:r>
          </a:p>
          <a:p>
            <a:pPr lvl="1" eaLnBrk="1" hangingPunct="1">
              <a:lnSpc>
                <a:spcPct val="90000"/>
              </a:lnSpc>
              <a:defRPr/>
            </a:pPr>
            <a:r>
              <a:rPr lang="en-US" sz="2000" smtClean="0">
                <a:solidFill>
                  <a:srgbClr val="000000"/>
                </a:solidFill>
                <a:effectLst>
                  <a:outerShdw blurRad="38100" dist="38100" dir="2700000" algn="tl">
                    <a:srgbClr val="FFFFFF"/>
                  </a:outerShdw>
                </a:effectLst>
              </a:rPr>
              <a:t>Inadequate initial therapy</a:t>
            </a:r>
          </a:p>
          <a:p>
            <a:pPr lvl="1" eaLnBrk="1" hangingPunct="1">
              <a:lnSpc>
                <a:spcPct val="90000"/>
              </a:lnSpc>
              <a:defRPr/>
            </a:pPr>
            <a:r>
              <a:rPr lang="en-US" sz="2000" smtClean="0">
                <a:solidFill>
                  <a:srgbClr val="000000"/>
                </a:solidFill>
                <a:effectLst>
                  <a:outerShdw blurRad="38100" dist="38100" dir="2700000" algn="tl">
                    <a:srgbClr val="FFFFFF"/>
                  </a:outerShdw>
                </a:effectLst>
              </a:rPr>
              <a:t>Incomplete course of treatment</a:t>
            </a:r>
          </a:p>
          <a:p>
            <a:pPr lvl="1" eaLnBrk="1" hangingPunct="1">
              <a:lnSpc>
                <a:spcPct val="90000"/>
              </a:lnSpc>
              <a:defRPr/>
            </a:pPr>
            <a:r>
              <a:rPr lang="en-US" sz="2000" smtClean="0">
                <a:solidFill>
                  <a:srgbClr val="000000"/>
                </a:solidFill>
                <a:effectLst>
                  <a:outerShdw blurRad="38100" dist="38100" dir="2700000" algn="tl">
                    <a:srgbClr val="FFFFFF"/>
                  </a:outerShdw>
                </a:effectLst>
              </a:rPr>
              <a:t>Inappropriate treatment modifications</a:t>
            </a:r>
          </a:p>
          <a:p>
            <a:pPr lvl="1" eaLnBrk="1" hangingPunct="1">
              <a:lnSpc>
                <a:spcPct val="90000"/>
              </a:lnSpc>
              <a:defRPr/>
            </a:pPr>
            <a:r>
              <a:rPr lang="en-US" sz="2000" smtClean="0">
                <a:solidFill>
                  <a:srgbClr val="000000"/>
                </a:solidFill>
                <a:effectLst>
                  <a:outerShdw blurRad="38100" dist="38100" dir="2700000" algn="tl">
                    <a:srgbClr val="FFFFFF"/>
                  </a:outerShdw>
                </a:effectLst>
              </a:rPr>
              <a:t>Adding single drug to a failing regimen</a:t>
            </a:r>
          </a:p>
          <a:p>
            <a:pPr lvl="1" eaLnBrk="1" hangingPunct="1">
              <a:lnSpc>
                <a:spcPct val="90000"/>
              </a:lnSpc>
              <a:defRPr/>
            </a:pPr>
            <a:r>
              <a:rPr lang="en-US" sz="2000" smtClean="0">
                <a:solidFill>
                  <a:srgbClr val="000000"/>
                </a:solidFill>
                <a:effectLst>
                  <a:outerShdw blurRad="38100" dist="38100" dir="2700000" algn="tl">
                    <a:srgbClr val="FFFFFF"/>
                  </a:outerShdw>
                </a:effectLst>
              </a:rPr>
              <a:t>Inappropriate use of chemoprophylaxis</a:t>
            </a:r>
          </a:p>
          <a:p>
            <a:pPr eaLnBrk="1" hangingPunct="1">
              <a:lnSpc>
                <a:spcPct val="90000"/>
              </a:lnSpc>
              <a:defRPr/>
            </a:pPr>
            <a:r>
              <a:rPr lang="en-US" sz="2400" smtClean="0">
                <a:solidFill>
                  <a:srgbClr val="000000"/>
                </a:solidFill>
                <a:effectLst>
                  <a:outerShdw blurRad="38100" dist="38100" dir="2700000" algn="tl">
                    <a:srgbClr val="FFFFFF"/>
                  </a:outerShdw>
                </a:effectLst>
              </a:rPr>
              <a:t>Poor adherence</a:t>
            </a:r>
          </a:p>
          <a:p>
            <a:pPr eaLnBrk="1" hangingPunct="1">
              <a:lnSpc>
                <a:spcPct val="90000"/>
              </a:lnSpc>
              <a:defRPr/>
            </a:pPr>
            <a:r>
              <a:rPr lang="en-US" sz="2400" smtClean="0">
                <a:solidFill>
                  <a:srgbClr val="000000"/>
                </a:solidFill>
                <a:effectLst>
                  <a:outerShdw blurRad="38100" dist="38100" dir="2700000" algn="tl">
                    <a:srgbClr val="FFFFFF"/>
                  </a:outerShdw>
                </a:effectLst>
              </a:rPr>
              <a:t>Failure to isolate MDR TB patients</a:t>
            </a:r>
          </a:p>
          <a:p>
            <a:pPr eaLnBrk="1" hangingPunct="1">
              <a:lnSpc>
                <a:spcPct val="90000"/>
              </a:lnSpc>
              <a:defRPr/>
            </a:pPr>
            <a:r>
              <a:rPr lang="en-US" sz="2400" smtClean="0">
                <a:solidFill>
                  <a:srgbClr val="000000"/>
                </a:solidFill>
                <a:effectLst>
                  <a:outerShdw blurRad="38100" dist="38100" dir="2700000" algn="tl">
                    <a:srgbClr val="FFFFFF"/>
                  </a:outerShdw>
                </a:effectLst>
              </a:rPr>
              <a:t>Failure to employ DOT</a:t>
            </a:r>
          </a:p>
          <a:p>
            <a:pPr eaLnBrk="1" hangingPunct="1">
              <a:lnSpc>
                <a:spcPct val="90000"/>
              </a:lnSpc>
              <a:defRPr/>
            </a:pPr>
            <a:r>
              <a:rPr lang="en-US" sz="2400" smtClean="0">
                <a:solidFill>
                  <a:srgbClr val="000000"/>
                </a:solidFill>
                <a:effectLst>
                  <a:outerShdw blurRad="38100" dist="38100" dir="2700000" algn="tl">
                    <a:srgbClr val="FFFFFF"/>
                  </a:outerShdw>
                </a:effectLst>
              </a:rPr>
              <a:t>Faked drugs</a:t>
            </a:r>
          </a:p>
          <a:p>
            <a:pPr eaLnBrk="1" hangingPunct="1">
              <a:lnSpc>
                <a:spcPct val="90000"/>
              </a:lnSpc>
              <a:defRPr/>
            </a:pPr>
            <a:endParaRPr lang="en-US" sz="240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350183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2" dur="500"/>
                                        <p:tgtEl>
                                          <p:spTgt spid="101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linds(vertical)">
                                      <p:cBhvr>
                                        <p:cTn id="17" dur="500"/>
                                        <p:tgtEl>
                                          <p:spTgt spid="101379">
                                            <p:txEl>
                                              <p:pRg st="2" end="2"/>
                                            </p:txEl>
                                          </p:spTgt>
                                        </p:tgtEl>
                                      </p:cBhvr>
                                    </p:animEffect>
                                  </p:childTnLst>
                                </p:cTn>
                              </p:par>
                              <p:par>
                                <p:cTn id="18" presetID="3" presetClass="entr" presetSubtype="5" fill="hold" nodeType="withEffect">
                                  <p:stCondLst>
                                    <p:cond delay="0"/>
                                  </p:stCondLst>
                                  <p:childTnLst>
                                    <p:set>
                                      <p:cBhvr>
                                        <p:cTn id="19" dur="1" fill="hold">
                                          <p:stCondLst>
                                            <p:cond delay="0"/>
                                          </p:stCondLst>
                                        </p:cTn>
                                        <p:tgtEl>
                                          <p:spTgt spid="101379">
                                            <p:txEl>
                                              <p:pRg st="3" end="3"/>
                                            </p:txEl>
                                          </p:spTgt>
                                        </p:tgtEl>
                                        <p:attrNameLst>
                                          <p:attrName>style.visibility</p:attrName>
                                        </p:attrNameLst>
                                      </p:cBhvr>
                                      <p:to>
                                        <p:strVal val="visible"/>
                                      </p:to>
                                    </p:set>
                                    <p:animEffect transition="in" filter="blinds(vertical)">
                                      <p:cBhvr>
                                        <p:cTn id="20" dur="500"/>
                                        <p:tgtEl>
                                          <p:spTgt spid="101379">
                                            <p:txEl>
                                              <p:pRg st="3" end="3"/>
                                            </p:txEl>
                                          </p:spTgt>
                                        </p:tgtEl>
                                      </p:cBhvr>
                                    </p:animEffect>
                                  </p:childTnLst>
                                </p:cTn>
                              </p:par>
                              <p:par>
                                <p:cTn id="21" presetID="3" presetClass="entr" presetSubtype="5" fill="hold" nodeType="withEffect">
                                  <p:stCondLst>
                                    <p:cond delay="0"/>
                                  </p:stCondLst>
                                  <p:childTnLst>
                                    <p:set>
                                      <p:cBhvr>
                                        <p:cTn id="22" dur="1" fill="hold">
                                          <p:stCondLst>
                                            <p:cond delay="0"/>
                                          </p:stCondLst>
                                        </p:cTn>
                                        <p:tgtEl>
                                          <p:spTgt spid="101379">
                                            <p:txEl>
                                              <p:pRg st="4" end="4"/>
                                            </p:txEl>
                                          </p:spTgt>
                                        </p:tgtEl>
                                        <p:attrNameLst>
                                          <p:attrName>style.visibility</p:attrName>
                                        </p:attrNameLst>
                                      </p:cBhvr>
                                      <p:to>
                                        <p:strVal val="visible"/>
                                      </p:to>
                                    </p:set>
                                    <p:animEffect transition="in" filter="blinds(vertical)">
                                      <p:cBhvr>
                                        <p:cTn id="23" dur="500"/>
                                        <p:tgtEl>
                                          <p:spTgt spid="101379">
                                            <p:txEl>
                                              <p:pRg st="4" end="4"/>
                                            </p:txEl>
                                          </p:spTgt>
                                        </p:tgtEl>
                                      </p:cBhvr>
                                    </p:animEffect>
                                  </p:childTnLst>
                                </p:cTn>
                              </p:par>
                              <p:par>
                                <p:cTn id="24" presetID="3" presetClass="entr" presetSubtype="5" fill="hold" nodeType="withEffect">
                                  <p:stCondLst>
                                    <p:cond delay="0"/>
                                  </p:stCondLst>
                                  <p:childTnLst>
                                    <p:set>
                                      <p:cBhvr>
                                        <p:cTn id="25" dur="1" fill="hold">
                                          <p:stCondLst>
                                            <p:cond delay="0"/>
                                          </p:stCondLst>
                                        </p:cTn>
                                        <p:tgtEl>
                                          <p:spTgt spid="101379">
                                            <p:txEl>
                                              <p:pRg st="5" end="5"/>
                                            </p:txEl>
                                          </p:spTgt>
                                        </p:tgtEl>
                                        <p:attrNameLst>
                                          <p:attrName>style.visibility</p:attrName>
                                        </p:attrNameLst>
                                      </p:cBhvr>
                                      <p:to>
                                        <p:strVal val="visible"/>
                                      </p:to>
                                    </p:set>
                                    <p:animEffect transition="in" filter="blinds(vertical)">
                                      <p:cBhvr>
                                        <p:cTn id="26" dur="500"/>
                                        <p:tgtEl>
                                          <p:spTgt spid="101379">
                                            <p:txEl>
                                              <p:pRg st="5" end="5"/>
                                            </p:txEl>
                                          </p:spTgt>
                                        </p:tgtEl>
                                      </p:cBhvr>
                                    </p:animEffect>
                                  </p:childTnLst>
                                </p:cTn>
                              </p:par>
                              <p:par>
                                <p:cTn id="27" presetID="3" presetClass="entr" presetSubtype="5" fill="hold" nodeType="withEffect">
                                  <p:stCondLst>
                                    <p:cond delay="0"/>
                                  </p:stCondLst>
                                  <p:childTnLst>
                                    <p:set>
                                      <p:cBhvr>
                                        <p:cTn id="28" dur="1" fill="hold">
                                          <p:stCondLst>
                                            <p:cond delay="0"/>
                                          </p:stCondLst>
                                        </p:cTn>
                                        <p:tgtEl>
                                          <p:spTgt spid="101379">
                                            <p:txEl>
                                              <p:pRg st="6" end="6"/>
                                            </p:txEl>
                                          </p:spTgt>
                                        </p:tgtEl>
                                        <p:attrNameLst>
                                          <p:attrName>style.visibility</p:attrName>
                                        </p:attrNameLst>
                                      </p:cBhvr>
                                      <p:to>
                                        <p:strVal val="visible"/>
                                      </p:to>
                                    </p:set>
                                    <p:animEffect transition="in" filter="blinds(vertical)">
                                      <p:cBhvr>
                                        <p:cTn id="29" dur="500"/>
                                        <p:tgtEl>
                                          <p:spTgt spid="10137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1379">
                                            <p:txEl>
                                              <p:pRg st="7" end="7"/>
                                            </p:txEl>
                                          </p:spTgt>
                                        </p:tgtEl>
                                        <p:attrNameLst>
                                          <p:attrName>style.visibility</p:attrName>
                                        </p:attrNameLst>
                                      </p:cBhvr>
                                      <p:to>
                                        <p:strVal val="visible"/>
                                      </p:to>
                                    </p:set>
                                    <p:animEffect transition="in" filter="blinds(horizontal)">
                                      <p:cBhvr>
                                        <p:cTn id="34" dur="500"/>
                                        <p:tgtEl>
                                          <p:spTgt spid="10137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1379">
                                            <p:txEl>
                                              <p:pRg st="8" end="8"/>
                                            </p:txEl>
                                          </p:spTgt>
                                        </p:tgtEl>
                                        <p:attrNameLst>
                                          <p:attrName>style.visibility</p:attrName>
                                        </p:attrNameLst>
                                      </p:cBhvr>
                                      <p:to>
                                        <p:strVal val="visible"/>
                                      </p:to>
                                    </p:set>
                                    <p:animEffect transition="in" filter="blinds(horizontal)">
                                      <p:cBhvr>
                                        <p:cTn id="39" dur="500"/>
                                        <p:tgtEl>
                                          <p:spTgt spid="10137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1379">
                                            <p:txEl>
                                              <p:pRg st="9" end="9"/>
                                            </p:txEl>
                                          </p:spTgt>
                                        </p:tgtEl>
                                        <p:attrNameLst>
                                          <p:attrName>style.visibility</p:attrName>
                                        </p:attrNameLst>
                                      </p:cBhvr>
                                      <p:to>
                                        <p:strVal val="visible"/>
                                      </p:to>
                                    </p:set>
                                    <p:animEffect transition="in" filter="blinds(horizontal)">
                                      <p:cBhvr>
                                        <p:cTn id="44" dur="500"/>
                                        <p:tgtEl>
                                          <p:spTgt spid="10137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01379">
                                            <p:txEl>
                                              <p:pRg st="10" end="10"/>
                                            </p:txEl>
                                          </p:spTgt>
                                        </p:tgtEl>
                                        <p:attrNameLst>
                                          <p:attrName>style.visibility</p:attrName>
                                        </p:attrNameLst>
                                      </p:cBhvr>
                                      <p:to>
                                        <p:strVal val="visible"/>
                                      </p:to>
                                    </p:set>
                                    <p:animEffect transition="in" filter="blinds(horizontal)">
                                      <p:cBhvr>
                                        <p:cTn id="49" dur="500"/>
                                        <p:tgtEl>
                                          <p:spTgt spid="1013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ZA" b="1" smtClean="0">
                <a:solidFill>
                  <a:srgbClr val="00B050"/>
                </a:solidFill>
              </a:rPr>
              <a:t>Resistance: Case definition</a:t>
            </a:r>
          </a:p>
        </p:txBody>
      </p:sp>
      <p:sp>
        <p:nvSpPr>
          <p:cNvPr id="22531" name="Slide Number Placeholder 3"/>
          <p:cNvSpPr>
            <a:spLocks noGrp="1"/>
          </p:cNvSpPr>
          <p:nvPr>
            <p:ph type="sldNum" sz="quarter" idx="12"/>
          </p:nvPr>
        </p:nvSpPr>
        <p:spPr bwMode="auto">
          <a:noFill/>
          <a:ln>
            <a:miter lim="800000"/>
            <a:headEnd/>
            <a:tailEnd/>
          </a:ln>
        </p:spPr>
        <p:txBody>
          <a:bodyPr/>
          <a:lstStyle/>
          <a:p>
            <a:fld id="{9DAE70F1-AA2A-4592-8CA7-E0FE9316D9A4}" type="slidenum">
              <a:rPr lang="en-US"/>
              <a:pPr/>
              <a:t>189</a:t>
            </a:fld>
            <a:endParaRPr lang="en-US"/>
          </a:p>
        </p:txBody>
      </p:sp>
      <p:sp>
        <p:nvSpPr>
          <p:cNvPr id="22532" name="Content Placeholder 2"/>
          <p:cNvSpPr>
            <a:spLocks noGrp="1"/>
          </p:cNvSpPr>
          <p:nvPr>
            <p:ph sz="quarter" idx="1"/>
          </p:nvPr>
        </p:nvSpPr>
        <p:spPr>
          <a:xfrm>
            <a:off x="301625" y="1527175"/>
            <a:ext cx="8504238" cy="4572000"/>
          </a:xfrm>
        </p:spPr>
        <p:txBody>
          <a:bodyPr/>
          <a:lstStyle/>
          <a:p>
            <a:pPr eaLnBrk="1" hangingPunct="1">
              <a:lnSpc>
                <a:spcPct val="80000"/>
              </a:lnSpc>
            </a:pPr>
            <a:r>
              <a:rPr lang="en-US" sz="3000" smtClean="0"/>
              <a:t>Mono resistance: TB strains that are resistant to at least one anti-TB first-line drug (R or H or Z or E)</a:t>
            </a:r>
          </a:p>
          <a:p>
            <a:pPr eaLnBrk="1" hangingPunct="1">
              <a:lnSpc>
                <a:spcPct val="80000"/>
              </a:lnSpc>
            </a:pPr>
            <a:endParaRPr lang="en-US" sz="3000" smtClean="0"/>
          </a:p>
          <a:p>
            <a:pPr eaLnBrk="1" hangingPunct="1">
              <a:lnSpc>
                <a:spcPct val="80000"/>
              </a:lnSpc>
            </a:pPr>
            <a:r>
              <a:rPr lang="en-US" sz="3000" smtClean="0"/>
              <a:t>Poly resistance: TB strains resistant to more than one drug other than Rifampicin and Isoniazid combined (eg H and S or H,E and S)</a:t>
            </a:r>
          </a:p>
          <a:p>
            <a:pPr eaLnBrk="1" hangingPunct="1">
              <a:lnSpc>
                <a:spcPct val="80000"/>
              </a:lnSpc>
            </a:pPr>
            <a:endParaRPr lang="en-US" sz="3000" smtClean="0"/>
          </a:p>
          <a:p>
            <a:pPr eaLnBrk="1" hangingPunct="1">
              <a:lnSpc>
                <a:spcPct val="80000"/>
              </a:lnSpc>
            </a:pPr>
            <a:r>
              <a:rPr lang="en-US" sz="3000" smtClean="0"/>
              <a:t>MDR-TB: TB strains resistant to at least Rifampicin and Isoniazid</a:t>
            </a:r>
          </a:p>
          <a:p>
            <a:pPr eaLnBrk="1" hangingPunct="1">
              <a:lnSpc>
                <a:spcPct val="80000"/>
              </a:lnSpc>
              <a:buFontTx/>
              <a:buNone/>
            </a:pPr>
            <a:endParaRPr lang="lv-LV" sz="3000" smtClean="0"/>
          </a:p>
        </p:txBody>
      </p:sp>
    </p:spTree>
    <p:extLst>
      <p:ext uri="{BB962C8B-B14F-4D97-AF65-F5344CB8AC3E}">
        <p14:creationId xmlns:p14="http://schemas.microsoft.com/office/powerpoint/2010/main" val="4181277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762000" y="2209800"/>
            <a:ext cx="7696200" cy="3429000"/>
          </a:xfrm>
          <a:noFill/>
        </p:spPr>
        <p:txBody>
          <a:bodyPr lIns="90488" tIns="44450" rIns="90488" bIns="44450"/>
          <a:lstStyle/>
          <a:p>
            <a:pPr marL="280988" indent="-280988"/>
            <a:r>
              <a:rPr lang="en-US" smtClean="0"/>
              <a:t>Infectious, 80%</a:t>
            </a:r>
          </a:p>
          <a:p>
            <a:pPr marL="687388" lvl="1" indent="-292100"/>
            <a:r>
              <a:rPr lang="en-US" smtClean="0"/>
              <a:t>Bacterial pathogens, 40%–50%</a:t>
            </a:r>
          </a:p>
          <a:p>
            <a:pPr marL="687388" lvl="1" indent="-292100"/>
            <a:r>
              <a:rPr lang="en-US" smtClean="0"/>
              <a:t>Viruses, 30%–40%</a:t>
            </a:r>
          </a:p>
          <a:p>
            <a:pPr marL="687388" lvl="1" indent="-292100"/>
            <a:r>
              <a:rPr lang="en-US" smtClean="0"/>
              <a:t>Atypical bacteria, 5%–10%</a:t>
            </a:r>
          </a:p>
          <a:p>
            <a:pPr marL="280988" indent="-280988"/>
            <a:r>
              <a:rPr lang="en-US" smtClean="0"/>
              <a:t>Noninfectious, 20% </a:t>
            </a:r>
          </a:p>
          <a:p>
            <a:pPr marL="687388" lvl="1" indent="-292100"/>
            <a:r>
              <a:rPr lang="en-US" smtClean="0"/>
              <a:t>Environmental factors</a:t>
            </a:r>
          </a:p>
          <a:p>
            <a:pPr marL="687388" lvl="1" indent="-292100"/>
            <a:r>
              <a:rPr lang="en-US" smtClean="0"/>
              <a:t>Noncompliance with medical therapy</a:t>
            </a:r>
          </a:p>
        </p:txBody>
      </p:sp>
      <p:sp>
        <p:nvSpPr>
          <p:cNvPr id="17411" name="Text Box 3"/>
          <p:cNvSpPr txBox="1">
            <a:spLocks noChangeArrowheads="1"/>
          </p:cNvSpPr>
          <p:nvPr/>
        </p:nvSpPr>
        <p:spPr bwMode="auto">
          <a:xfrm>
            <a:off x="1295400" y="6430963"/>
            <a:ext cx="4064000" cy="274637"/>
          </a:xfrm>
          <a:prstGeom prst="rect">
            <a:avLst/>
          </a:prstGeom>
          <a:noFill/>
          <a:ln w="12700">
            <a:noFill/>
            <a:miter lim="800000"/>
            <a:headEnd/>
            <a:tailEnd/>
          </a:ln>
        </p:spPr>
        <p:txBody>
          <a:bodyPr>
            <a:spAutoFit/>
          </a:bodyPr>
          <a:lstStyle/>
          <a:p>
            <a:pPr>
              <a:spcBef>
                <a:spcPct val="50000"/>
              </a:spcBef>
            </a:pPr>
            <a:r>
              <a:rPr lang="en-US" sz="1200"/>
              <a:t>Sethi S. </a:t>
            </a:r>
            <a:r>
              <a:rPr lang="en-US" sz="1200" i="1"/>
              <a:t>Chest</a:t>
            </a:r>
            <a:r>
              <a:rPr lang="en-US" sz="1200"/>
              <a:t>. 2000;117(suppl):380S.</a:t>
            </a:r>
          </a:p>
        </p:txBody>
      </p:sp>
      <p:sp>
        <p:nvSpPr>
          <p:cNvPr id="17412" name="Rectangle 4"/>
          <p:cNvSpPr>
            <a:spLocks noGrp="1" noChangeArrowheads="1"/>
          </p:cNvSpPr>
          <p:nvPr>
            <p:ph type="title"/>
          </p:nvPr>
        </p:nvSpPr>
        <p:spPr/>
        <p:txBody>
          <a:bodyPr/>
          <a:lstStyle/>
          <a:p>
            <a:r>
              <a:rPr lang="en-US" smtClean="0"/>
              <a:t>AECB: Etiology</a:t>
            </a:r>
          </a:p>
        </p:txBody>
      </p:sp>
    </p:spTree>
    <p:extLst>
      <p:ext uri="{BB962C8B-B14F-4D97-AF65-F5344CB8AC3E}">
        <p14:creationId xmlns:p14="http://schemas.microsoft.com/office/powerpoint/2010/main" val="2766519526"/>
      </p:ext>
    </p:extLst>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ZA" b="1" smtClean="0">
                <a:solidFill>
                  <a:srgbClr val="00B050"/>
                </a:solidFill>
              </a:rPr>
              <a:t>Chronic Case</a:t>
            </a:r>
            <a:endParaRPr lang="en-US" b="1" smtClean="0">
              <a:solidFill>
                <a:srgbClr val="00B050"/>
              </a:solidFill>
            </a:endParaRPr>
          </a:p>
        </p:txBody>
      </p:sp>
      <p:sp>
        <p:nvSpPr>
          <p:cNvPr id="23555" name="Slide Number Placeholder 5"/>
          <p:cNvSpPr>
            <a:spLocks noGrp="1"/>
          </p:cNvSpPr>
          <p:nvPr>
            <p:ph type="sldNum" sz="quarter" idx="12"/>
          </p:nvPr>
        </p:nvSpPr>
        <p:spPr bwMode="auto">
          <a:noFill/>
          <a:ln>
            <a:miter lim="800000"/>
            <a:headEnd/>
            <a:tailEnd/>
          </a:ln>
        </p:spPr>
        <p:txBody>
          <a:bodyPr/>
          <a:lstStyle/>
          <a:p>
            <a:fld id="{8AFA920F-05A2-4B8F-8341-50A89418FB5F}" type="slidenum">
              <a:rPr lang="en-US"/>
              <a:pPr/>
              <a:t>190</a:t>
            </a:fld>
            <a:endParaRPr lang="en-US"/>
          </a:p>
        </p:txBody>
      </p:sp>
      <p:sp>
        <p:nvSpPr>
          <p:cNvPr id="23556" name="Rectangle 3"/>
          <p:cNvSpPr>
            <a:spLocks noGrp="1" noChangeArrowheads="1"/>
          </p:cNvSpPr>
          <p:nvPr>
            <p:ph sz="quarter" idx="1"/>
          </p:nvPr>
        </p:nvSpPr>
        <p:spPr>
          <a:xfrm>
            <a:off x="301625" y="1527175"/>
            <a:ext cx="8504238" cy="4572000"/>
          </a:xfrm>
        </p:spPr>
        <p:txBody>
          <a:bodyPr/>
          <a:lstStyle/>
          <a:p>
            <a:pPr eaLnBrk="1" hangingPunct="1">
              <a:lnSpc>
                <a:spcPct val="70000"/>
              </a:lnSpc>
              <a:buFontTx/>
              <a:buNone/>
            </a:pPr>
            <a:endParaRPr lang="en-ZA" sz="3000" smtClean="0"/>
          </a:p>
          <a:p>
            <a:pPr eaLnBrk="1" hangingPunct="1">
              <a:lnSpc>
                <a:spcPct val="70000"/>
              </a:lnSpc>
              <a:buFontTx/>
              <a:buNone/>
            </a:pPr>
            <a:r>
              <a:rPr lang="en-ZA" sz="3000" b="1" smtClean="0"/>
              <a:t>The failure of a fully supervised retreatment regimen</a:t>
            </a:r>
            <a:r>
              <a:rPr lang="en-ZA" sz="3000" smtClean="0"/>
              <a:t>. </a:t>
            </a:r>
          </a:p>
          <a:p>
            <a:pPr eaLnBrk="1" hangingPunct="1">
              <a:lnSpc>
                <a:spcPct val="70000"/>
              </a:lnSpc>
              <a:buFontTx/>
              <a:buNone/>
            </a:pPr>
            <a:endParaRPr lang="en-ZA" sz="3000" smtClean="0"/>
          </a:p>
          <a:p>
            <a:pPr algn="just" eaLnBrk="1" hangingPunct="1">
              <a:lnSpc>
                <a:spcPct val="70000"/>
              </a:lnSpc>
              <a:buFontTx/>
              <a:buNone/>
            </a:pPr>
            <a:r>
              <a:rPr lang="en-ZA" sz="3000" smtClean="0"/>
              <a:t>A chronic case has received at least 2 courses of</a:t>
            </a:r>
          </a:p>
          <a:p>
            <a:pPr algn="just" eaLnBrk="1" hangingPunct="1">
              <a:lnSpc>
                <a:spcPct val="70000"/>
              </a:lnSpc>
              <a:buFontTx/>
              <a:buNone/>
            </a:pPr>
            <a:r>
              <a:rPr lang="en-ZA" sz="3000" smtClean="0"/>
              <a:t>chemotherapy, and sometimes more than 2 </a:t>
            </a:r>
          </a:p>
          <a:p>
            <a:pPr algn="just" eaLnBrk="1" hangingPunct="1">
              <a:lnSpc>
                <a:spcPct val="70000"/>
              </a:lnSpc>
              <a:buFontTx/>
              <a:buNone/>
            </a:pPr>
            <a:r>
              <a:rPr lang="en-ZA" sz="3000" smtClean="0"/>
              <a:t>courses (complete or incomplete). Chronic cases </a:t>
            </a:r>
          </a:p>
          <a:p>
            <a:pPr algn="just" eaLnBrk="1" hangingPunct="1">
              <a:lnSpc>
                <a:spcPct val="70000"/>
              </a:lnSpc>
              <a:buFontTx/>
              <a:buNone/>
            </a:pPr>
            <a:r>
              <a:rPr lang="en-ZA" sz="3000" smtClean="0"/>
              <a:t>are often, but not always, excreters of MDR bacilli.</a:t>
            </a:r>
          </a:p>
          <a:p>
            <a:pPr algn="just" eaLnBrk="1" hangingPunct="1">
              <a:lnSpc>
                <a:spcPct val="70000"/>
              </a:lnSpc>
              <a:buFontTx/>
              <a:buNone/>
            </a:pPr>
            <a:r>
              <a:rPr lang="en-ZA" sz="3000" smtClean="0"/>
              <a:t> Likewise, patients with retreatment failure are more likely to be harboring multidrug resistant organisms.</a:t>
            </a:r>
          </a:p>
          <a:p>
            <a:pPr eaLnBrk="1" hangingPunct="1">
              <a:lnSpc>
                <a:spcPct val="70000"/>
              </a:lnSpc>
              <a:buFontTx/>
              <a:buNone/>
            </a:pPr>
            <a:endParaRPr lang="en-US" sz="3000" smtClean="0"/>
          </a:p>
        </p:txBody>
      </p:sp>
    </p:spTree>
    <p:extLst>
      <p:ext uri="{BB962C8B-B14F-4D97-AF65-F5344CB8AC3E}">
        <p14:creationId xmlns:p14="http://schemas.microsoft.com/office/powerpoint/2010/main" val="28086509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smtClean="0">
                <a:solidFill>
                  <a:srgbClr val="00B050"/>
                </a:solidFill>
              </a:rPr>
              <a:t>WHO categories for TB </a:t>
            </a:r>
          </a:p>
        </p:txBody>
      </p:sp>
      <p:sp>
        <p:nvSpPr>
          <p:cNvPr id="24579" name="Slide Number Placeholder 5"/>
          <p:cNvSpPr>
            <a:spLocks noGrp="1"/>
          </p:cNvSpPr>
          <p:nvPr>
            <p:ph type="sldNum" sz="quarter" idx="12"/>
          </p:nvPr>
        </p:nvSpPr>
        <p:spPr bwMode="auto">
          <a:noFill/>
          <a:ln>
            <a:miter lim="800000"/>
            <a:headEnd/>
            <a:tailEnd/>
          </a:ln>
        </p:spPr>
        <p:txBody>
          <a:bodyPr/>
          <a:lstStyle/>
          <a:p>
            <a:fld id="{2C5070A0-A0DA-4A9C-A714-B2FF7A04F09C}" type="slidenum">
              <a:rPr lang="en-US"/>
              <a:pPr/>
              <a:t>191</a:t>
            </a:fld>
            <a:endParaRPr lang="en-US"/>
          </a:p>
        </p:txBody>
      </p:sp>
      <p:sp>
        <p:nvSpPr>
          <p:cNvPr id="24580" name="Rectangle 3"/>
          <p:cNvSpPr>
            <a:spLocks noGrp="1" noChangeArrowheads="1"/>
          </p:cNvSpPr>
          <p:nvPr>
            <p:ph sz="quarter" idx="1"/>
          </p:nvPr>
        </p:nvSpPr>
        <p:spPr>
          <a:xfrm>
            <a:off x="301625" y="1527175"/>
            <a:ext cx="8504238" cy="4572000"/>
          </a:xfrm>
        </p:spPr>
        <p:txBody>
          <a:bodyPr/>
          <a:lstStyle/>
          <a:p>
            <a:pPr eaLnBrk="1" hangingPunct="1"/>
            <a:r>
              <a:rPr lang="en-US" sz="2000" smtClean="0"/>
              <a:t>Category I: NEW CASE, SMEAR-POSITIVE</a:t>
            </a:r>
          </a:p>
          <a:p>
            <a:pPr eaLnBrk="1" hangingPunct="1">
              <a:buFontTx/>
              <a:buNone/>
            </a:pPr>
            <a:endParaRPr lang="en-US" sz="2000" smtClean="0"/>
          </a:p>
          <a:p>
            <a:pPr eaLnBrk="1" hangingPunct="1"/>
            <a:r>
              <a:rPr lang="en-US" sz="2000" smtClean="0"/>
              <a:t>Category II: RE-TREATMENT (relapse, failure, return after default)</a:t>
            </a:r>
          </a:p>
          <a:p>
            <a:pPr eaLnBrk="1" hangingPunct="1"/>
            <a:endParaRPr lang="en-US" sz="2000" smtClean="0"/>
          </a:p>
          <a:p>
            <a:pPr eaLnBrk="1" hangingPunct="1"/>
            <a:endParaRPr lang="en-US" sz="2000" smtClean="0"/>
          </a:p>
          <a:p>
            <a:pPr eaLnBrk="1" hangingPunct="1"/>
            <a:r>
              <a:rPr lang="en-US" sz="2000" smtClean="0"/>
              <a:t>Category III: NEW CASE, SMEAR NEGATIVE  OR EXTRAPULMONARY</a:t>
            </a:r>
          </a:p>
          <a:p>
            <a:pPr eaLnBrk="1" hangingPunct="1"/>
            <a:endParaRPr lang="en-US" sz="2000" smtClean="0"/>
          </a:p>
          <a:p>
            <a:pPr eaLnBrk="1" hangingPunct="1"/>
            <a:r>
              <a:rPr lang="en-US" sz="2000" smtClean="0"/>
              <a:t>Category IV: MDR-TB PATIENTS</a:t>
            </a:r>
          </a:p>
        </p:txBody>
      </p:sp>
    </p:spTree>
    <p:extLst>
      <p:ext uri="{BB962C8B-B14F-4D97-AF65-F5344CB8AC3E}">
        <p14:creationId xmlns:p14="http://schemas.microsoft.com/office/powerpoint/2010/main" val="182490414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74638"/>
            <a:ext cx="8229600" cy="1011237"/>
          </a:xfrm>
        </p:spPr>
        <p:txBody>
          <a:bodyPr/>
          <a:lstStyle/>
          <a:p>
            <a:pPr eaLnBrk="1" hangingPunct="1"/>
            <a:r>
              <a:rPr lang="en-GB" b="1" smtClean="0">
                <a:solidFill>
                  <a:srgbClr val="00B050"/>
                </a:solidFill>
              </a:rPr>
              <a:t>Outcome definitions</a:t>
            </a:r>
          </a:p>
        </p:txBody>
      </p:sp>
      <p:sp>
        <p:nvSpPr>
          <p:cNvPr id="1028" name="Slide Number Placeholder 5"/>
          <p:cNvSpPr>
            <a:spLocks noGrp="1"/>
          </p:cNvSpPr>
          <p:nvPr>
            <p:ph type="sldNum" sz="quarter" idx="12"/>
          </p:nvPr>
        </p:nvSpPr>
        <p:spPr bwMode="auto">
          <a:noFill/>
          <a:ln>
            <a:miter lim="800000"/>
            <a:headEnd/>
            <a:tailEnd/>
          </a:ln>
        </p:spPr>
        <p:txBody>
          <a:bodyPr/>
          <a:lstStyle/>
          <a:p>
            <a:fld id="{AD4F4364-EDC2-49BE-9292-207979A66C17}" type="slidenum">
              <a:rPr lang="en-US"/>
              <a:pPr/>
              <a:t>192</a:t>
            </a:fld>
            <a:endParaRPr lang="en-US"/>
          </a:p>
        </p:txBody>
      </p:sp>
      <p:sp>
        <p:nvSpPr>
          <p:cNvPr id="1029" name="Rectangle 3"/>
          <p:cNvSpPr>
            <a:spLocks noGrp="1" noChangeArrowheads="1"/>
          </p:cNvSpPr>
          <p:nvPr>
            <p:ph sz="quarter" idx="1"/>
          </p:nvPr>
        </p:nvSpPr>
        <p:spPr>
          <a:xfrm>
            <a:off x="301625" y="1527175"/>
            <a:ext cx="8504238" cy="4572000"/>
          </a:xfrm>
        </p:spPr>
        <p:txBody>
          <a:bodyPr/>
          <a:lstStyle/>
          <a:p>
            <a:pPr eaLnBrk="1" hangingPunct="1">
              <a:lnSpc>
                <a:spcPct val="80000"/>
              </a:lnSpc>
            </a:pPr>
            <a:endParaRPr lang="en-GB" sz="1800" smtClean="0"/>
          </a:p>
          <a:p>
            <a:pPr eaLnBrk="1" hangingPunct="1">
              <a:lnSpc>
                <a:spcPct val="80000"/>
              </a:lnSpc>
            </a:pPr>
            <a:r>
              <a:rPr lang="en-GB" sz="2800" smtClean="0"/>
              <a:t>Cultures should be performed monthly</a:t>
            </a:r>
          </a:p>
          <a:p>
            <a:pPr eaLnBrk="1" hangingPunct="1">
              <a:lnSpc>
                <a:spcPct val="80000"/>
              </a:lnSpc>
            </a:pPr>
            <a:r>
              <a:rPr lang="en-GB" sz="2800" b="1" smtClean="0"/>
              <a:t>Culture conversion</a:t>
            </a:r>
            <a:r>
              <a:rPr lang="en-GB" sz="2800" smtClean="0"/>
              <a:t>: two negative consecutive TB cultures taken at least 30 days apart</a:t>
            </a:r>
          </a:p>
          <a:p>
            <a:pPr eaLnBrk="1" hangingPunct="1">
              <a:lnSpc>
                <a:spcPct val="80000"/>
              </a:lnSpc>
              <a:buFontTx/>
              <a:buNone/>
            </a:pPr>
            <a:r>
              <a:rPr lang="en-GB" sz="2800" smtClean="0"/>
              <a:t>(Rwanda: 1 neg culture + 3 SS- interval of 2wks)</a:t>
            </a:r>
          </a:p>
          <a:p>
            <a:pPr eaLnBrk="1" hangingPunct="1">
              <a:lnSpc>
                <a:spcPct val="80000"/>
              </a:lnSpc>
            </a:pPr>
            <a:r>
              <a:rPr lang="en-GB" sz="2800" b="1" smtClean="0"/>
              <a:t>Time to conversion</a:t>
            </a:r>
            <a:r>
              <a:rPr lang="en-GB" sz="2800" smtClean="0"/>
              <a:t>: interval between the date of MDR-TB treatment initiation and the date of the first of two negative consecutive cultures</a:t>
            </a:r>
          </a:p>
          <a:p>
            <a:pPr eaLnBrk="1" hangingPunct="1">
              <a:lnSpc>
                <a:spcPct val="80000"/>
              </a:lnSpc>
            </a:pPr>
            <a:r>
              <a:rPr lang="en-GB" sz="2800" b="1" smtClean="0"/>
              <a:t>Conversion date</a:t>
            </a:r>
            <a:r>
              <a:rPr lang="en-GB" sz="2800" smtClean="0"/>
              <a:t>: date of specimen collection of the first of the two consecutive negative cultures taken 30 days apart</a:t>
            </a:r>
          </a:p>
        </p:txBody>
      </p:sp>
      <mc:AlternateContent xmlns:mc="http://schemas.openxmlformats.org/markup-compatibility/2006">
        <mc:Choice xmlns:p14="http://schemas.microsoft.com/office/powerpoint/2010/main" Requires="p14">
          <p:contentPart p14:bwMode="auto" r:id="rId3">
            <p14:nvContentPartPr>
              <p14:cNvPr id="1026" name="Ink 5"/>
              <p14:cNvContentPartPr>
                <a14:cpLocks xmlns:a14="http://schemas.microsoft.com/office/drawing/2010/main" noRot="1" noChangeAspect="1" noEditPoints="1" noChangeArrowheads="1" noChangeShapeType="1"/>
              </p14:cNvContentPartPr>
              <p14:nvPr/>
            </p14:nvContentPartPr>
            <p14:xfrm>
              <a:off x="1554163" y="187325"/>
              <a:ext cx="6527800" cy="2697163"/>
            </p14:xfrm>
          </p:contentPart>
        </mc:Choice>
        <mc:Fallback>
          <p:pic>
            <p:nvPicPr>
              <p:cNvPr id="1026" name="Ink 5"/>
              <p:cNvPicPr>
                <a:picLocks noRot="1" noChangeAspect="1" noEditPoints="1" noChangeArrowheads="1" noChangeShapeType="1"/>
              </p:cNvPicPr>
              <p:nvPr/>
            </p:nvPicPr>
            <p:blipFill>
              <a:blip r:embed="rId4"/>
              <a:stretch>
                <a:fillRect/>
              </a:stretch>
            </p:blipFill>
            <p:spPr>
              <a:xfrm>
                <a:off x="1544803" y="177965"/>
                <a:ext cx="6546520" cy="2715883"/>
              </a:xfrm>
              <a:prstGeom prst="rect">
                <a:avLst/>
              </a:prstGeom>
            </p:spPr>
          </p:pic>
        </mc:Fallback>
      </mc:AlternateContent>
    </p:spTree>
    <p:extLst>
      <p:ext uri="{BB962C8B-B14F-4D97-AF65-F5344CB8AC3E}">
        <p14:creationId xmlns:p14="http://schemas.microsoft.com/office/powerpoint/2010/main" val="36001715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b="1" smtClean="0">
                <a:solidFill>
                  <a:srgbClr val="00B050"/>
                </a:solidFill>
              </a:rPr>
              <a:t>Outcome definitions</a:t>
            </a:r>
          </a:p>
        </p:txBody>
      </p:sp>
      <p:sp>
        <p:nvSpPr>
          <p:cNvPr id="25603" name="Slide Number Placeholder 5"/>
          <p:cNvSpPr>
            <a:spLocks noGrp="1"/>
          </p:cNvSpPr>
          <p:nvPr>
            <p:ph type="sldNum" sz="quarter" idx="12"/>
          </p:nvPr>
        </p:nvSpPr>
        <p:spPr bwMode="auto">
          <a:noFill/>
          <a:ln>
            <a:miter lim="800000"/>
            <a:headEnd/>
            <a:tailEnd/>
          </a:ln>
        </p:spPr>
        <p:txBody>
          <a:bodyPr/>
          <a:lstStyle/>
          <a:p>
            <a:fld id="{F5949DE3-A0BD-42E9-9FC3-697CA404DD08}" type="slidenum">
              <a:rPr lang="en-US"/>
              <a:pPr/>
              <a:t>193</a:t>
            </a:fld>
            <a:endParaRPr lang="en-US"/>
          </a:p>
        </p:txBody>
      </p:sp>
      <p:sp>
        <p:nvSpPr>
          <p:cNvPr id="25604" name="Rectangle 3"/>
          <p:cNvSpPr>
            <a:spLocks noGrp="1" noChangeArrowheads="1"/>
          </p:cNvSpPr>
          <p:nvPr>
            <p:ph sz="quarter" idx="1"/>
          </p:nvPr>
        </p:nvSpPr>
        <p:spPr>
          <a:xfrm>
            <a:off x="301625" y="1527175"/>
            <a:ext cx="8504238" cy="4572000"/>
          </a:xfrm>
        </p:spPr>
        <p:txBody>
          <a:bodyPr/>
          <a:lstStyle/>
          <a:p>
            <a:pPr eaLnBrk="1" hangingPunct="1">
              <a:lnSpc>
                <a:spcPct val="70000"/>
              </a:lnSpc>
            </a:pPr>
            <a:endParaRPr lang="en-US" sz="3000" b="1" smtClean="0"/>
          </a:p>
          <a:p>
            <a:pPr eaLnBrk="1" hangingPunct="1">
              <a:lnSpc>
                <a:spcPct val="70000"/>
              </a:lnSpc>
            </a:pPr>
            <a:r>
              <a:rPr lang="en-US" sz="3000" b="1" smtClean="0"/>
              <a:t>CURED</a:t>
            </a:r>
            <a:r>
              <a:rPr lang="en-US" sz="3000" smtClean="0"/>
              <a:t>: patient who has completed treatment according to programme’s protocol and has at least </a:t>
            </a:r>
            <a:r>
              <a:rPr lang="en-US" sz="3000" b="1" smtClean="0">
                <a:solidFill>
                  <a:srgbClr val="00B050"/>
                </a:solidFill>
              </a:rPr>
              <a:t>five consecutive negative cultures </a:t>
            </a:r>
            <a:r>
              <a:rPr lang="en-US" sz="3000" smtClean="0"/>
              <a:t>from samples collected at least 30 days apart in the final 12 months of treatment.</a:t>
            </a:r>
          </a:p>
          <a:p>
            <a:pPr eaLnBrk="1" hangingPunct="1">
              <a:lnSpc>
                <a:spcPct val="70000"/>
              </a:lnSpc>
              <a:buFontTx/>
              <a:buChar char="-"/>
            </a:pPr>
            <a:r>
              <a:rPr lang="en-US" sz="3000" smtClean="0"/>
              <a:t>If only one culture is positive during last 12 months, but there is no concomitant clinical evidence of deterioration, a patient may still be considered cured provided that this positive culture is followed by a minimum of three consecutive negative culture taken 30 days apart</a:t>
            </a:r>
          </a:p>
        </p:txBody>
      </p:sp>
    </p:spTree>
    <p:extLst>
      <p:ext uri="{BB962C8B-B14F-4D97-AF65-F5344CB8AC3E}">
        <p14:creationId xmlns:p14="http://schemas.microsoft.com/office/powerpoint/2010/main" val="25005693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288" y="188913"/>
            <a:ext cx="8172450" cy="806450"/>
          </a:xfrm>
        </p:spPr>
        <p:txBody>
          <a:bodyPr/>
          <a:lstStyle/>
          <a:p>
            <a:pPr eaLnBrk="1" hangingPunct="1"/>
            <a:r>
              <a:rPr lang="lv-LV" b="1" smtClean="0">
                <a:solidFill>
                  <a:srgbClr val="00B050"/>
                </a:solidFill>
              </a:rPr>
              <a:t>Cure</a:t>
            </a:r>
          </a:p>
        </p:txBody>
      </p:sp>
      <p:sp>
        <p:nvSpPr>
          <p:cNvPr id="26627" name="Slide Number Placeholder 5"/>
          <p:cNvSpPr>
            <a:spLocks noGrp="1"/>
          </p:cNvSpPr>
          <p:nvPr>
            <p:ph type="sldNum" sz="quarter" idx="12"/>
          </p:nvPr>
        </p:nvSpPr>
        <p:spPr bwMode="auto">
          <a:noFill/>
          <a:ln>
            <a:miter lim="800000"/>
            <a:headEnd/>
            <a:tailEnd/>
          </a:ln>
        </p:spPr>
        <p:txBody>
          <a:bodyPr/>
          <a:lstStyle/>
          <a:p>
            <a:fld id="{83EE85D8-102C-4281-9438-7838437A7CDC}" type="slidenum">
              <a:rPr lang="en-US"/>
              <a:pPr/>
              <a:t>194</a:t>
            </a:fld>
            <a:endParaRPr lang="en-US"/>
          </a:p>
        </p:txBody>
      </p:sp>
      <p:sp>
        <p:nvSpPr>
          <p:cNvPr id="26628" name="Rectangle 3"/>
          <p:cNvSpPr>
            <a:spLocks noChangeArrowheads="1"/>
          </p:cNvSpPr>
          <p:nvPr/>
        </p:nvSpPr>
        <p:spPr bwMode="auto">
          <a:xfrm>
            <a:off x="828675" y="3211513"/>
            <a:ext cx="165735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29" name="Rectangle 4"/>
          <p:cNvSpPr>
            <a:spLocks noChangeArrowheads="1"/>
          </p:cNvSpPr>
          <p:nvPr/>
        </p:nvSpPr>
        <p:spPr bwMode="auto">
          <a:xfrm>
            <a:off x="24130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0" name="Rectangle 5"/>
          <p:cNvSpPr>
            <a:spLocks noChangeArrowheads="1"/>
          </p:cNvSpPr>
          <p:nvPr/>
        </p:nvSpPr>
        <p:spPr bwMode="auto">
          <a:xfrm>
            <a:off x="32766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1" name="Rectangle 6"/>
          <p:cNvSpPr>
            <a:spLocks noChangeArrowheads="1"/>
          </p:cNvSpPr>
          <p:nvPr/>
        </p:nvSpPr>
        <p:spPr bwMode="auto">
          <a:xfrm>
            <a:off x="35639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2" name="Rectangle 7"/>
          <p:cNvSpPr>
            <a:spLocks noChangeArrowheads="1"/>
          </p:cNvSpPr>
          <p:nvPr/>
        </p:nvSpPr>
        <p:spPr bwMode="auto">
          <a:xfrm>
            <a:off x="38528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3" name="Rectangle 8"/>
          <p:cNvSpPr>
            <a:spLocks noChangeArrowheads="1"/>
          </p:cNvSpPr>
          <p:nvPr/>
        </p:nvSpPr>
        <p:spPr bwMode="auto">
          <a:xfrm>
            <a:off x="41402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4" name="Rectangle 9"/>
          <p:cNvSpPr>
            <a:spLocks noChangeArrowheads="1"/>
          </p:cNvSpPr>
          <p:nvPr/>
        </p:nvSpPr>
        <p:spPr bwMode="auto">
          <a:xfrm>
            <a:off x="44291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5" name="Rectangle 10"/>
          <p:cNvSpPr>
            <a:spLocks noChangeArrowheads="1"/>
          </p:cNvSpPr>
          <p:nvPr/>
        </p:nvSpPr>
        <p:spPr bwMode="auto">
          <a:xfrm>
            <a:off x="47164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6" name="Rectangle 11"/>
          <p:cNvSpPr>
            <a:spLocks noChangeArrowheads="1"/>
          </p:cNvSpPr>
          <p:nvPr/>
        </p:nvSpPr>
        <p:spPr bwMode="auto">
          <a:xfrm>
            <a:off x="50038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7" name="Rectangle 12"/>
          <p:cNvSpPr>
            <a:spLocks noChangeArrowheads="1"/>
          </p:cNvSpPr>
          <p:nvPr/>
        </p:nvSpPr>
        <p:spPr bwMode="auto">
          <a:xfrm>
            <a:off x="52927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8" name="Rectangle 13"/>
          <p:cNvSpPr>
            <a:spLocks noChangeArrowheads="1"/>
          </p:cNvSpPr>
          <p:nvPr/>
        </p:nvSpPr>
        <p:spPr bwMode="auto">
          <a:xfrm>
            <a:off x="55800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39" name="Rectangle 14"/>
          <p:cNvSpPr>
            <a:spLocks noChangeArrowheads="1"/>
          </p:cNvSpPr>
          <p:nvPr/>
        </p:nvSpPr>
        <p:spPr bwMode="auto">
          <a:xfrm>
            <a:off x="58689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0" name="Rectangle 15"/>
          <p:cNvSpPr>
            <a:spLocks noChangeArrowheads="1"/>
          </p:cNvSpPr>
          <p:nvPr/>
        </p:nvSpPr>
        <p:spPr bwMode="auto">
          <a:xfrm>
            <a:off x="61563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1" name="Rectangle 16"/>
          <p:cNvSpPr>
            <a:spLocks noChangeArrowheads="1"/>
          </p:cNvSpPr>
          <p:nvPr/>
        </p:nvSpPr>
        <p:spPr bwMode="auto">
          <a:xfrm>
            <a:off x="29892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2" name="Rectangle 17"/>
          <p:cNvSpPr>
            <a:spLocks noChangeArrowheads="1"/>
          </p:cNvSpPr>
          <p:nvPr/>
        </p:nvSpPr>
        <p:spPr bwMode="auto">
          <a:xfrm>
            <a:off x="27003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3" name="Rectangle 18"/>
          <p:cNvSpPr>
            <a:spLocks noChangeArrowheads="1"/>
          </p:cNvSpPr>
          <p:nvPr/>
        </p:nvSpPr>
        <p:spPr bwMode="auto">
          <a:xfrm>
            <a:off x="730885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4" name="Rectangle 19"/>
          <p:cNvSpPr>
            <a:spLocks noChangeArrowheads="1"/>
          </p:cNvSpPr>
          <p:nvPr/>
        </p:nvSpPr>
        <p:spPr bwMode="auto">
          <a:xfrm>
            <a:off x="702151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5" name="Rectangle 20"/>
          <p:cNvSpPr>
            <a:spLocks noChangeArrowheads="1"/>
          </p:cNvSpPr>
          <p:nvPr/>
        </p:nvSpPr>
        <p:spPr bwMode="auto">
          <a:xfrm>
            <a:off x="67325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6" name="Rectangle 21"/>
          <p:cNvSpPr>
            <a:spLocks noChangeArrowheads="1"/>
          </p:cNvSpPr>
          <p:nvPr/>
        </p:nvSpPr>
        <p:spPr bwMode="auto">
          <a:xfrm>
            <a:off x="644525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47" name="Line 22"/>
          <p:cNvSpPr>
            <a:spLocks noChangeShapeType="1"/>
          </p:cNvSpPr>
          <p:nvPr/>
        </p:nvSpPr>
        <p:spPr bwMode="auto">
          <a:xfrm>
            <a:off x="2413000" y="2852738"/>
            <a:ext cx="1588" cy="936625"/>
          </a:xfrm>
          <a:prstGeom prst="line">
            <a:avLst/>
          </a:prstGeom>
          <a:noFill/>
          <a:ln w="9525">
            <a:solidFill>
              <a:schemeClr val="tx1"/>
            </a:solidFill>
            <a:miter lim="800000"/>
            <a:headEnd/>
            <a:tailEnd/>
          </a:ln>
        </p:spPr>
        <p:txBody>
          <a:bodyPr wrap="none"/>
          <a:lstStyle/>
          <a:p>
            <a:endParaRPr lang="en-US"/>
          </a:p>
        </p:txBody>
      </p:sp>
      <p:sp>
        <p:nvSpPr>
          <p:cNvPr id="26648" name="Line 23"/>
          <p:cNvSpPr>
            <a:spLocks noChangeShapeType="1"/>
          </p:cNvSpPr>
          <p:nvPr/>
        </p:nvSpPr>
        <p:spPr bwMode="auto">
          <a:xfrm>
            <a:off x="4140200" y="3211513"/>
            <a:ext cx="1588" cy="1152525"/>
          </a:xfrm>
          <a:prstGeom prst="line">
            <a:avLst/>
          </a:prstGeom>
          <a:noFill/>
          <a:ln w="9525">
            <a:solidFill>
              <a:schemeClr val="tx1"/>
            </a:solidFill>
            <a:miter lim="800000"/>
            <a:headEnd/>
            <a:tailEnd/>
          </a:ln>
        </p:spPr>
        <p:txBody>
          <a:bodyPr wrap="none"/>
          <a:lstStyle/>
          <a:p>
            <a:endParaRPr lang="en-US"/>
          </a:p>
        </p:txBody>
      </p:sp>
      <p:sp>
        <p:nvSpPr>
          <p:cNvPr id="26649" name="Line 24"/>
          <p:cNvSpPr>
            <a:spLocks noChangeShapeType="1"/>
          </p:cNvSpPr>
          <p:nvPr/>
        </p:nvSpPr>
        <p:spPr bwMode="auto">
          <a:xfrm>
            <a:off x="7596188" y="2708275"/>
            <a:ext cx="1587" cy="1728788"/>
          </a:xfrm>
          <a:prstGeom prst="line">
            <a:avLst/>
          </a:prstGeom>
          <a:noFill/>
          <a:ln w="9525">
            <a:solidFill>
              <a:schemeClr val="tx1"/>
            </a:solidFill>
            <a:miter lim="800000"/>
            <a:headEnd/>
            <a:tailEnd/>
          </a:ln>
        </p:spPr>
        <p:txBody>
          <a:bodyPr wrap="none"/>
          <a:lstStyle/>
          <a:p>
            <a:endParaRPr lang="en-US"/>
          </a:p>
        </p:txBody>
      </p:sp>
      <p:sp>
        <p:nvSpPr>
          <p:cNvPr id="26650" name="Line 25"/>
          <p:cNvSpPr>
            <a:spLocks noChangeShapeType="1"/>
          </p:cNvSpPr>
          <p:nvPr/>
        </p:nvSpPr>
        <p:spPr bwMode="auto">
          <a:xfrm>
            <a:off x="2413000" y="2995613"/>
            <a:ext cx="5183188" cy="1587"/>
          </a:xfrm>
          <a:prstGeom prst="line">
            <a:avLst/>
          </a:prstGeom>
          <a:noFill/>
          <a:ln w="9525">
            <a:solidFill>
              <a:schemeClr val="tx1"/>
            </a:solidFill>
            <a:miter lim="800000"/>
            <a:headEnd type="arrow" w="med" len="med"/>
            <a:tailEnd type="arrow" w="med" len="med"/>
          </a:ln>
        </p:spPr>
        <p:txBody>
          <a:bodyPr wrap="none"/>
          <a:lstStyle/>
          <a:p>
            <a:endParaRPr lang="en-US"/>
          </a:p>
        </p:txBody>
      </p:sp>
      <p:sp>
        <p:nvSpPr>
          <p:cNvPr id="26651" name="Line 26"/>
          <p:cNvSpPr>
            <a:spLocks noChangeShapeType="1"/>
          </p:cNvSpPr>
          <p:nvPr/>
        </p:nvSpPr>
        <p:spPr bwMode="auto">
          <a:xfrm>
            <a:off x="4140200" y="3787775"/>
            <a:ext cx="3455988" cy="1588"/>
          </a:xfrm>
          <a:prstGeom prst="line">
            <a:avLst/>
          </a:prstGeom>
          <a:noFill/>
          <a:ln w="9525">
            <a:solidFill>
              <a:schemeClr val="tx1"/>
            </a:solidFill>
            <a:miter lim="800000"/>
            <a:headEnd type="arrow" w="med" len="med"/>
            <a:tailEnd type="arrow" w="med" len="med"/>
          </a:ln>
        </p:spPr>
        <p:txBody>
          <a:bodyPr wrap="none"/>
          <a:lstStyle/>
          <a:p>
            <a:endParaRPr lang="en-US"/>
          </a:p>
        </p:txBody>
      </p:sp>
      <p:sp>
        <p:nvSpPr>
          <p:cNvPr id="26652" name="Rectangle 27"/>
          <p:cNvSpPr>
            <a:spLocks noChangeArrowheads="1"/>
          </p:cNvSpPr>
          <p:nvPr/>
        </p:nvSpPr>
        <p:spPr bwMode="auto">
          <a:xfrm>
            <a:off x="4211638"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53" name="Rectangle 28"/>
          <p:cNvSpPr>
            <a:spLocks noChangeArrowheads="1"/>
          </p:cNvSpPr>
          <p:nvPr/>
        </p:nvSpPr>
        <p:spPr bwMode="auto">
          <a:xfrm>
            <a:off x="4860925"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54" name="Rectangle 29"/>
          <p:cNvSpPr>
            <a:spLocks noChangeArrowheads="1"/>
          </p:cNvSpPr>
          <p:nvPr/>
        </p:nvSpPr>
        <p:spPr bwMode="auto">
          <a:xfrm>
            <a:off x="5508625" y="3932238"/>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en-CA">
              <a:latin typeface="Tahoma" pitchFamily="34" charset="0"/>
            </a:endParaRPr>
          </a:p>
        </p:txBody>
      </p:sp>
      <p:sp>
        <p:nvSpPr>
          <p:cNvPr id="26655" name="Rectangle 30"/>
          <p:cNvSpPr>
            <a:spLocks noChangeArrowheads="1"/>
          </p:cNvSpPr>
          <p:nvPr/>
        </p:nvSpPr>
        <p:spPr bwMode="auto">
          <a:xfrm>
            <a:off x="6156325" y="3932238"/>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56" name="Rectangle 31"/>
          <p:cNvSpPr>
            <a:spLocks noChangeArrowheads="1"/>
          </p:cNvSpPr>
          <p:nvPr/>
        </p:nvSpPr>
        <p:spPr bwMode="auto">
          <a:xfrm>
            <a:off x="6877050" y="3932238"/>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57" name="Line 32"/>
          <p:cNvSpPr>
            <a:spLocks noChangeShapeType="1"/>
          </p:cNvSpPr>
          <p:nvPr/>
        </p:nvSpPr>
        <p:spPr bwMode="auto">
          <a:xfrm>
            <a:off x="3492500" y="4364038"/>
            <a:ext cx="4103688" cy="1587"/>
          </a:xfrm>
          <a:prstGeom prst="line">
            <a:avLst/>
          </a:prstGeom>
          <a:noFill/>
          <a:ln w="9525">
            <a:solidFill>
              <a:schemeClr val="tx1"/>
            </a:solidFill>
            <a:prstDash val="sysDot"/>
            <a:miter lim="800000"/>
            <a:headEnd/>
            <a:tailEnd/>
          </a:ln>
        </p:spPr>
        <p:txBody>
          <a:bodyPr wrap="none"/>
          <a:lstStyle/>
          <a:p>
            <a:endParaRPr lang="en-US"/>
          </a:p>
        </p:txBody>
      </p:sp>
      <p:sp>
        <p:nvSpPr>
          <p:cNvPr id="26658" name="Rectangle 33"/>
          <p:cNvSpPr>
            <a:spLocks noChangeArrowheads="1"/>
          </p:cNvSpPr>
          <p:nvPr/>
        </p:nvSpPr>
        <p:spPr bwMode="auto">
          <a:xfrm>
            <a:off x="5508625"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59" name="Rectangle 34"/>
          <p:cNvSpPr>
            <a:spLocks noChangeArrowheads="1"/>
          </p:cNvSpPr>
          <p:nvPr/>
        </p:nvSpPr>
        <p:spPr bwMode="auto">
          <a:xfrm>
            <a:off x="6156325"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0" name="Rectangle 35"/>
          <p:cNvSpPr>
            <a:spLocks noChangeArrowheads="1"/>
          </p:cNvSpPr>
          <p:nvPr/>
        </p:nvSpPr>
        <p:spPr bwMode="auto">
          <a:xfrm>
            <a:off x="6877050"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1" name="Rectangle 36"/>
          <p:cNvSpPr>
            <a:spLocks noChangeArrowheads="1"/>
          </p:cNvSpPr>
          <p:nvPr/>
        </p:nvSpPr>
        <p:spPr bwMode="auto">
          <a:xfrm>
            <a:off x="4213225" y="4508500"/>
            <a:ext cx="504825" cy="287338"/>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2" name="Rectangle 37"/>
          <p:cNvSpPr>
            <a:spLocks noChangeArrowheads="1"/>
          </p:cNvSpPr>
          <p:nvPr/>
        </p:nvSpPr>
        <p:spPr bwMode="auto">
          <a:xfrm>
            <a:off x="4860925" y="4508500"/>
            <a:ext cx="504825" cy="287338"/>
          </a:xfrm>
          <a:prstGeom prst="rect">
            <a:avLst/>
          </a:prstGeom>
          <a:solidFill>
            <a:schemeClr val="accent1"/>
          </a:solidFill>
          <a:ln w="9525">
            <a:solidFill>
              <a:schemeClr val="tx1"/>
            </a:solidFill>
            <a:miter lim="800000"/>
            <a:headEnd/>
            <a:tailEnd/>
          </a:ln>
        </p:spPr>
        <p:txBody>
          <a:bodyPr wrap="none" anchor="ctr"/>
          <a:lstStyle/>
          <a:p>
            <a:pPr algn="ctr"/>
            <a:endParaRPr lang="en-CA">
              <a:latin typeface="Tahoma" pitchFamily="34" charset="0"/>
            </a:endParaRPr>
          </a:p>
        </p:txBody>
      </p:sp>
      <p:sp>
        <p:nvSpPr>
          <p:cNvPr id="26663" name="Rectangle 38"/>
          <p:cNvSpPr>
            <a:spLocks noChangeArrowheads="1"/>
          </p:cNvSpPr>
          <p:nvPr/>
        </p:nvSpPr>
        <p:spPr bwMode="auto">
          <a:xfrm>
            <a:off x="5508625" y="4508500"/>
            <a:ext cx="504825" cy="287338"/>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64" name="Rectangle 39"/>
          <p:cNvSpPr>
            <a:spLocks noChangeArrowheads="1"/>
          </p:cNvSpPr>
          <p:nvPr/>
        </p:nvSpPr>
        <p:spPr bwMode="auto">
          <a:xfrm>
            <a:off x="6229350" y="4508500"/>
            <a:ext cx="504825" cy="287338"/>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6665" name="Rectangle 40"/>
          <p:cNvSpPr>
            <a:spLocks noChangeArrowheads="1"/>
          </p:cNvSpPr>
          <p:nvPr/>
        </p:nvSpPr>
        <p:spPr bwMode="auto">
          <a:xfrm>
            <a:off x="4860925" y="4508500"/>
            <a:ext cx="504825" cy="287338"/>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6" name="Rectangle 41"/>
          <p:cNvSpPr>
            <a:spLocks noChangeArrowheads="1"/>
          </p:cNvSpPr>
          <p:nvPr/>
        </p:nvSpPr>
        <p:spPr bwMode="auto">
          <a:xfrm>
            <a:off x="5508625" y="4508500"/>
            <a:ext cx="504825" cy="287338"/>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7" name="Rectangle 42"/>
          <p:cNvSpPr>
            <a:spLocks noChangeArrowheads="1"/>
          </p:cNvSpPr>
          <p:nvPr/>
        </p:nvSpPr>
        <p:spPr bwMode="auto">
          <a:xfrm>
            <a:off x="6229350" y="4508500"/>
            <a:ext cx="504825" cy="287338"/>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8" name="Rectangle 43"/>
          <p:cNvSpPr>
            <a:spLocks noChangeArrowheads="1"/>
          </p:cNvSpPr>
          <p:nvPr/>
        </p:nvSpPr>
        <p:spPr bwMode="auto">
          <a:xfrm>
            <a:off x="6877050" y="4508500"/>
            <a:ext cx="504825" cy="287338"/>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6669" name="Rectangle 44"/>
          <p:cNvSpPr>
            <a:spLocks noChangeArrowheads="1"/>
          </p:cNvSpPr>
          <p:nvPr/>
        </p:nvSpPr>
        <p:spPr bwMode="auto">
          <a:xfrm>
            <a:off x="4572000" y="46529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sz="2400">
                <a:latin typeface="Tahoma" pitchFamily="34" charset="0"/>
              </a:rPr>
              <a:t>+</a:t>
            </a:r>
            <a:r>
              <a:rPr lang="ru-RU" sz="2400">
                <a:latin typeface="Tahoma" pitchFamily="34" charset="0"/>
              </a:rPr>
              <a:t> </a:t>
            </a:r>
            <a:r>
              <a:rPr lang="lv-LV" sz="2400">
                <a:latin typeface="Tahoma" pitchFamily="34" charset="0"/>
              </a:rPr>
              <a:t>?</a:t>
            </a:r>
          </a:p>
        </p:txBody>
      </p:sp>
      <p:sp>
        <p:nvSpPr>
          <p:cNvPr id="26670" name="Text Box 45"/>
          <p:cNvSpPr txBox="1">
            <a:spLocks noChangeArrowheads="1"/>
          </p:cNvSpPr>
          <p:nvPr/>
        </p:nvSpPr>
        <p:spPr bwMode="auto">
          <a:xfrm>
            <a:off x="4716463" y="2708275"/>
            <a:ext cx="2376487"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18</a:t>
            </a:r>
            <a:r>
              <a:rPr lang="en-GB" sz="1600">
                <a:latin typeface="Tahoma" pitchFamily="34" charset="0"/>
              </a:rPr>
              <a:t> months negative</a:t>
            </a:r>
            <a:endParaRPr lang="lv-LV" sz="1600">
              <a:latin typeface="Tahoma" pitchFamily="34" charset="0"/>
            </a:endParaRPr>
          </a:p>
        </p:txBody>
      </p:sp>
      <p:sp>
        <p:nvSpPr>
          <p:cNvPr id="26671" name="Text Box 46"/>
          <p:cNvSpPr txBox="1">
            <a:spLocks noChangeArrowheads="1"/>
          </p:cNvSpPr>
          <p:nvPr/>
        </p:nvSpPr>
        <p:spPr bwMode="auto">
          <a:xfrm>
            <a:off x="5724525" y="3500438"/>
            <a:ext cx="1512888"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12</a:t>
            </a:r>
          </a:p>
        </p:txBody>
      </p:sp>
      <p:sp>
        <p:nvSpPr>
          <p:cNvPr id="26672" name="Text Box 47"/>
          <p:cNvSpPr txBox="1">
            <a:spLocks noChangeArrowheads="1"/>
          </p:cNvSpPr>
          <p:nvPr/>
        </p:nvSpPr>
        <p:spPr bwMode="auto">
          <a:xfrm>
            <a:off x="1908175" y="2563813"/>
            <a:ext cx="2087563"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Conversion</a:t>
            </a:r>
          </a:p>
        </p:txBody>
      </p:sp>
      <p:sp>
        <p:nvSpPr>
          <p:cNvPr id="26673" name="Text Box 48"/>
          <p:cNvSpPr txBox="1">
            <a:spLocks noChangeArrowheads="1"/>
          </p:cNvSpPr>
          <p:nvPr/>
        </p:nvSpPr>
        <p:spPr bwMode="auto">
          <a:xfrm>
            <a:off x="4500563" y="4540250"/>
            <a:ext cx="668337" cy="519113"/>
          </a:xfrm>
          <a:prstGeom prst="rect">
            <a:avLst/>
          </a:prstGeom>
          <a:noFill/>
          <a:ln w="9525">
            <a:noFill/>
            <a:miter lim="800000"/>
            <a:headEnd/>
            <a:tailEnd/>
          </a:ln>
        </p:spPr>
        <p:txBody>
          <a:bodyPr>
            <a:spAutoFit/>
          </a:bodyPr>
          <a:lstStyle/>
          <a:p>
            <a:endParaRPr lang="en-CA">
              <a:latin typeface="Tahoma" pitchFamily="34" charset="0"/>
            </a:endParaRPr>
          </a:p>
        </p:txBody>
      </p:sp>
      <p:sp>
        <p:nvSpPr>
          <p:cNvPr id="26674" name="Text Box 49"/>
          <p:cNvSpPr txBox="1">
            <a:spLocks noChangeArrowheads="1"/>
          </p:cNvSpPr>
          <p:nvPr/>
        </p:nvSpPr>
        <p:spPr bwMode="auto">
          <a:xfrm>
            <a:off x="7092950" y="2205038"/>
            <a:ext cx="1531938" cy="336550"/>
          </a:xfrm>
          <a:prstGeom prst="rect">
            <a:avLst/>
          </a:prstGeom>
          <a:noFill/>
          <a:ln w="9525">
            <a:noFill/>
            <a:miter lim="800000"/>
            <a:headEnd/>
            <a:tailEnd/>
          </a:ln>
        </p:spPr>
        <p:txBody>
          <a:bodyPr>
            <a:spAutoFit/>
          </a:bodyPr>
          <a:lstStyle/>
          <a:p>
            <a:r>
              <a:rPr lang="lv-LV" sz="1600">
                <a:latin typeface="Tahoma" pitchFamily="34" charset="0"/>
              </a:rPr>
              <a:t>Cure</a:t>
            </a:r>
          </a:p>
        </p:txBody>
      </p:sp>
      <p:sp>
        <p:nvSpPr>
          <p:cNvPr id="26675" name="Text Box 50"/>
          <p:cNvSpPr txBox="1">
            <a:spLocks noChangeArrowheads="1"/>
          </p:cNvSpPr>
          <p:nvPr/>
        </p:nvSpPr>
        <p:spPr bwMode="auto">
          <a:xfrm>
            <a:off x="900113" y="5157788"/>
            <a:ext cx="7416800" cy="1328737"/>
          </a:xfrm>
          <a:prstGeom prst="rect">
            <a:avLst/>
          </a:prstGeom>
          <a:noFill/>
          <a:ln w="9525">
            <a:noFill/>
            <a:miter lim="800000"/>
            <a:headEnd/>
            <a:tailEnd/>
          </a:ln>
        </p:spPr>
        <p:txBody>
          <a:bodyPr>
            <a:spAutoFit/>
          </a:bodyPr>
          <a:lstStyle/>
          <a:p>
            <a:r>
              <a:rPr lang="en-US" b="1">
                <a:latin typeface="Tahoma" pitchFamily="34" charset="0"/>
              </a:rPr>
              <a:t>Cured:</a:t>
            </a:r>
          </a:p>
          <a:p>
            <a:pPr lvl="1"/>
            <a:r>
              <a:rPr lang="en-US" b="1">
                <a:latin typeface="Tahoma" pitchFamily="34" charset="0"/>
              </a:rPr>
              <a:t>Complete treatment with 5 (or more) Neg culture (30 days apart) in the last 12 months.</a:t>
            </a:r>
          </a:p>
          <a:p>
            <a:pPr>
              <a:spcBef>
                <a:spcPct val="50000"/>
              </a:spcBef>
            </a:pPr>
            <a:endParaRPr lang="en-GB" b="1">
              <a:latin typeface="Tahoma" pitchFamily="34" charset="0"/>
            </a:endParaRPr>
          </a:p>
        </p:txBody>
      </p:sp>
    </p:spTree>
    <p:extLst>
      <p:ext uri="{BB962C8B-B14F-4D97-AF65-F5344CB8AC3E}">
        <p14:creationId xmlns:p14="http://schemas.microsoft.com/office/powerpoint/2010/main" val="273721942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b="1" smtClean="0">
                <a:solidFill>
                  <a:srgbClr val="00B050"/>
                </a:solidFill>
              </a:rPr>
              <a:t>Treatment Completed</a:t>
            </a:r>
          </a:p>
        </p:txBody>
      </p:sp>
      <p:sp>
        <p:nvSpPr>
          <p:cNvPr id="27651" name="Slide Number Placeholder 5"/>
          <p:cNvSpPr>
            <a:spLocks noGrp="1"/>
          </p:cNvSpPr>
          <p:nvPr>
            <p:ph type="sldNum" sz="quarter" idx="12"/>
          </p:nvPr>
        </p:nvSpPr>
        <p:spPr bwMode="auto">
          <a:noFill/>
          <a:ln>
            <a:miter lim="800000"/>
            <a:headEnd/>
            <a:tailEnd/>
          </a:ln>
        </p:spPr>
        <p:txBody>
          <a:bodyPr/>
          <a:lstStyle/>
          <a:p>
            <a:fld id="{2C9BF158-E5D4-4220-B062-24F888A8C954}" type="slidenum">
              <a:rPr lang="en-US"/>
              <a:pPr/>
              <a:t>195</a:t>
            </a:fld>
            <a:endParaRPr lang="en-US"/>
          </a:p>
        </p:txBody>
      </p:sp>
      <p:sp>
        <p:nvSpPr>
          <p:cNvPr id="27652" name="Rectangle 3"/>
          <p:cNvSpPr>
            <a:spLocks noChangeArrowheads="1"/>
          </p:cNvSpPr>
          <p:nvPr/>
        </p:nvSpPr>
        <p:spPr bwMode="auto">
          <a:xfrm>
            <a:off x="684213" y="3211513"/>
            <a:ext cx="165735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3" name="Rectangle 4"/>
          <p:cNvSpPr>
            <a:spLocks noChangeArrowheads="1"/>
          </p:cNvSpPr>
          <p:nvPr/>
        </p:nvSpPr>
        <p:spPr bwMode="auto">
          <a:xfrm>
            <a:off x="22685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4" name="Rectangle 5"/>
          <p:cNvSpPr>
            <a:spLocks noChangeArrowheads="1"/>
          </p:cNvSpPr>
          <p:nvPr/>
        </p:nvSpPr>
        <p:spPr bwMode="auto">
          <a:xfrm>
            <a:off x="31321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5" name="Rectangle 6"/>
          <p:cNvSpPr>
            <a:spLocks noChangeArrowheads="1"/>
          </p:cNvSpPr>
          <p:nvPr/>
        </p:nvSpPr>
        <p:spPr bwMode="auto">
          <a:xfrm>
            <a:off x="34194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6" name="Rectangle 7"/>
          <p:cNvSpPr>
            <a:spLocks noChangeArrowheads="1"/>
          </p:cNvSpPr>
          <p:nvPr/>
        </p:nvSpPr>
        <p:spPr bwMode="auto">
          <a:xfrm>
            <a:off x="37084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7" name="Rectangle 8"/>
          <p:cNvSpPr>
            <a:spLocks noChangeArrowheads="1"/>
          </p:cNvSpPr>
          <p:nvPr/>
        </p:nvSpPr>
        <p:spPr bwMode="auto">
          <a:xfrm>
            <a:off x="39957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8" name="Rectangle 9"/>
          <p:cNvSpPr>
            <a:spLocks noChangeArrowheads="1"/>
          </p:cNvSpPr>
          <p:nvPr/>
        </p:nvSpPr>
        <p:spPr bwMode="auto">
          <a:xfrm>
            <a:off x="42846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59" name="Rectangle 10"/>
          <p:cNvSpPr>
            <a:spLocks noChangeArrowheads="1"/>
          </p:cNvSpPr>
          <p:nvPr/>
        </p:nvSpPr>
        <p:spPr bwMode="auto">
          <a:xfrm>
            <a:off x="45720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0" name="Rectangle 11"/>
          <p:cNvSpPr>
            <a:spLocks noChangeArrowheads="1"/>
          </p:cNvSpPr>
          <p:nvPr/>
        </p:nvSpPr>
        <p:spPr bwMode="auto">
          <a:xfrm>
            <a:off x="48593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1" name="Rectangle 12"/>
          <p:cNvSpPr>
            <a:spLocks noChangeArrowheads="1"/>
          </p:cNvSpPr>
          <p:nvPr/>
        </p:nvSpPr>
        <p:spPr bwMode="auto">
          <a:xfrm>
            <a:off x="51482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2" name="Rectangle 13"/>
          <p:cNvSpPr>
            <a:spLocks noChangeArrowheads="1"/>
          </p:cNvSpPr>
          <p:nvPr/>
        </p:nvSpPr>
        <p:spPr bwMode="auto">
          <a:xfrm>
            <a:off x="54356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3" name="Rectangle 14"/>
          <p:cNvSpPr>
            <a:spLocks noChangeArrowheads="1"/>
          </p:cNvSpPr>
          <p:nvPr/>
        </p:nvSpPr>
        <p:spPr bwMode="auto">
          <a:xfrm>
            <a:off x="57245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4" name="Rectangle 15"/>
          <p:cNvSpPr>
            <a:spLocks noChangeArrowheads="1"/>
          </p:cNvSpPr>
          <p:nvPr/>
        </p:nvSpPr>
        <p:spPr bwMode="auto">
          <a:xfrm>
            <a:off x="60118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5" name="Rectangle 16"/>
          <p:cNvSpPr>
            <a:spLocks noChangeArrowheads="1"/>
          </p:cNvSpPr>
          <p:nvPr/>
        </p:nvSpPr>
        <p:spPr bwMode="auto">
          <a:xfrm>
            <a:off x="28448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6" name="Rectangle 17"/>
          <p:cNvSpPr>
            <a:spLocks noChangeArrowheads="1"/>
          </p:cNvSpPr>
          <p:nvPr/>
        </p:nvSpPr>
        <p:spPr bwMode="auto">
          <a:xfrm>
            <a:off x="25558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7" name="Rectangle 18"/>
          <p:cNvSpPr>
            <a:spLocks noChangeArrowheads="1"/>
          </p:cNvSpPr>
          <p:nvPr/>
        </p:nvSpPr>
        <p:spPr bwMode="auto">
          <a:xfrm>
            <a:off x="71643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8" name="Rectangle 19"/>
          <p:cNvSpPr>
            <a:spLocks noChangeArrowheads="1"/>
          </p:cNvSpPr>
          <p:nvPr/>
        </p:nvSpPr>
        <p:spPr bwMode="auto">
          <a:xfrm>
            <a:off x="687705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69" name="Rectangle 20"/>
          <p:cNvSpPr>
            <a:spLocks noChangeArrowheads="1"/>
          </p:cNvSpPr>
          <p:nvPr/>
        </p:nvSpPr>
        <p:spPr bwMode="auto">
          <a:xfrm>
            <a:off x="65881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70" name="Rectangle 21"/>
          <p:cNvSpPr>
            <a:spLocks noChangeArrowheads="1"/>
          </p:cNvSpPr>
          <p:nvPr/>
        </p:nvSpPr>
        <p:spPr bwMode="auto">
          <a:xfrm>
            <a:off x="63007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71" name="Line 22"/>
          <p:cNvSpPr>
            <a:spLocks noChangeShapeType="1"/>
          </p:cNvSpPr>
          <p:nvPr/>
        </p:nvSpPr>
        <p:spPr bwMode="auto">
          <a:xfrm>
            <a:off x="2268538" y="2852738"/>
            <a:ext cx="0" cy="936625"/>
          </a:xfrm>
          <a:prstGeom prst="line">
            <a:avLst/>
          </a:prstGeom>
          <a:noFill/>
          <a:ln w="9525">
            <a:solidFill>
              <a:schemeClr val="tx1"/>
            </a:solidFill>
            <a:miter lim="800000"/>
            <a:headEnd/>
            <a:tailEnd/>
          </a:ln>
        </p:spPr>
        <p:txBody>
          <a:bodyPr wrap="none"/>
          <a:lstStyle/>
          <a:p>
            <a:endParaRPr lang="en-US"/>
          </a:p>
        </p:txBody>
      </p:sp>
      <p:sp>
        <p:nvSpPr>
          <p:cNvPr id="27672" name="Line 23"/>
          <p:cNvSpPr>
            <a:spLocks noChangeShapeType="1"/>
          </p:cNvSpPr>
          <p:nvPr/>
        </p:nvSpPr>
        <p:spPr bwMode="auto">
          <a:xfrm>
            <a:off x="3995738" y="3211513"/>
            <a:ext cx="0" cy="1152525"/>
          </a:xfrm>
          <a:prstGeom prst="line">
            <a:avLst/>
          </a:prstGeom>
          <a:noFill/>
          <a:ln w="9525">
            <a:solidFill>
              <a:schemeClr val="tx1"/>
            </a:solidFill>
            <a:miter lim="800000"/>
            <a:headEnd/>
            <a:tailEnd/>
          </a:ln>
        </p:spPr>
        <p:txBody>
          <a:bodyPr wrap="none"/>
          <a:lstStyle/>
          <a:p>
            <a:endParaRPr lang="en-US"/>
          </a:p>
        </p:txBody>
      </p:sp>
      <p:sp>
        <p:nvSpPr>
          <p:cNvPr id="27673" name="Line 24"/>
          <p:cNvSpPr>
            <a:spLocks noChangeShapeType="1"/>
          </p:cNvSpPr>
          <p:nvPr/>
        </p:nvSpPr>
        <p:spPr bwMode="auto">
          <a:xfrm>
            <a:off x="7451725" y="2708275"/>
            <a:ext cx="0" cy="1728788"/>
          </a:xfrm>
          <a:prstGeom prst="line">
            <a:avLst/>
          </a:prstGeom>
          <a:noFill/>
          <a:ln w="9525">
            <a:solidFill>
              <a:schemeClr val="tx1"/>
            </a:solidFill>
            <a:miter lim="800000"/>
            <a:headEnd/>
            <a:tailEnd/>
          </a:ln>
        </p:spPr>
        <p:txBody>
          <a:bodyPr wrap="none"/>
          <a:lstStyle/>
          <a:p>
            <a:endParaRPr lang="en-US"/>
          </a:p>
        </p:txBody>
      </p:sp>
      <p:sp>
        <p:nvSpPr>
          <p:cNvPr id="27674" name="Line 25"/>
          <p:cNvSpPr>
            <a:spLocks noChangeShapeType="1"/>
          </p:cNvSpPr>
          <p:nvPr/>
        </p:nvSpPr>
        <p:spPr bwMode="auto">
          <a:xfrm>
            <a:off x="2268538" y="2995613"/>
            <a:ext cx="5183187" cy="0"/>
          </a:xfrm>
          <a:prstGeom prst="line">
            <a:avLst/>
          </a:prstGeom>
          <a:noFill/>
          <a:ln w="9525">
            <a:solidFill>
              <a:schemeClr val="tx1"/>
            </a:solidFill>
            <a:miter lim="800000"/>
            <a:headEnd type="arrow" w="med" len="med"/>
            <a:tailEnd type="arrow" w="med" len="med"/>
          </a:ln>
        </p:spPr>
        <p:txBody>
          <a:bodyPr wrap="none"/>
          <a:lstStyle/>
          <a:p>
            <a:endParaRPr lang="en-US"/>
          </a:p>
        </p:txBody>
      </p:sp>
      <p:sp>
        <p:nvSpPr>
          <p:cNvPr id="27675" name="Line 26"/>
          <p:cNvSpPr>
            <a:spLocks noChangeShapeType="1"/>
          </p:cNvSpPr>
          <p:nvPr/>
        </p:nvSpPr>
        <p:spPr bwMode="auto">
          <a:xfrm>
            <a:off x="3995738" y="3787775"/>
            <a:ext cx="3455987" cy="0"/>
          </a:xfrm>
          <a:prstGeom prst="line">
            <a:avLst/>
          </a:prstGeom>
          <a:noFill/>
          <a:ln w="9525">
            <a:solidFill>
              <a:schemeClr val="tx1"/>
            </a:solidFill>
            <a:miter lim="800000"/>
            <a:headEnd type="arrow" w="med" len="med"/>
            <a:tailEnd type="arrow" w="med" len="med"/>
          </a:ln>
        </p:spPr>
        <p:txBody>
          <a:bodyPr wrap="none"/>
          <a:lstStyle/>
          <a:p>
            <a:endParaRPr lang="en-US"/>
          </a:p>
        </p:txBody>
      </p:sp>
      <p:sp>
        <p:nvSpPr>
          <p:cNvPr id="27676" name="Rectangle 27"/>
          <p:cNvSpPr>
            <a:spLocks noChangeArrowheads="1"/>
          </p:cNvSpPr>
          <p:nvPr/>
        </p:nvSpPr>
        <p:spPr bwMode="auto">
          <a:xfrm>
            <a:off x="4067175"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7677" name="Rectangle 28"/>
          <p:cNvSpPr>
            <a:spLocks noChangeArrowheads="1"/>
          </p:cNvSpPr>
          <p:nvPr/>
        </p:nvSpPr>
        <p:spPr bwMode="auto">
          <a:xfrm>
            <a:off x="4716463"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7678" name="Rectangle 29"/>
          <p:cNvSpPr>
            <a:spLocks noChangeArrowheads="1"/>
          </p:cNvSpPr>
          <p:nvPr/>
        </p:nvSpPr>
        <p:spPr bwMode="auto">
          <a:xfrm>
            <a:off x="5364163" y="3932238"/>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en-CA">
              <a:latin typeface="Tahoma" pitchFamily="34" charset="0"/>
            </a:endParaRPr>
          </a:p>
        </p:txBody>
      </p:sp>
      <p:sp>
        <p:nvSpPr>
          <p:cNvPr id="27679" name="Rectangle 30"/>
          <p:cNvSpPr>
            <a:spLocks noChangeArrowheads="1"/>
          </p:cNvSpPr>
          <p:nvPr/>
        </p:nvSpPr>
        <p:spPr bwMode="auto">
          <a:xfrm>
            <a:off x="6011863" y="3932238"/>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80" name="Rectangle 31"/>
          <p:cNvSpPr>
            <a:spLocks noChangeArrowheads="1"/>
          </p:cNvSpPr>
          <p:nvPr/>
        </p:nvSpPr>
        <p:spPr bwMode="auto">
          <a:xfrm>
            <a:off x="6732588" y="3932238"/>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7681" name="Rectangle 32"/>
          <p:cNvSpPr>
            <a:spLocks noChangeArrowheads="1"/>
          </p:cNvSpPr>
          <p:nvPr/>
        </p:nvSpPr>
        <p:spPr bwMode="auto">
          <a:xfrm>
            <a:off x="6011863" y="3932238"/>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en-CA">
              <a:latin typeface="Tahoma" pitchFamily="34" charset="0"/>
            </a:endParaRPr>
          </a:p>
        </p:txBody>
      </p:sp>
      <p:sp>
        <p:nvSpPr>
          <p:cNvPr id="27682" name="Rectangle 33"/>
          <p:cNvSpPr>
            <a:spLocks noChangeArrowheads="1"/>
          </p:cNvSpPr>
          <p:nvPr/>
        </p:nvSpPr>
        <p:spPr bwMode="auto">
          <a:xfrm>
            <a:off x="6732588" y="3932238"/>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en-CA">
              <a:latin typeface="Tahoma" pitchFamily="34" charset="0"/>
            </a:endParaRPr>
          </a:p>
        </p:txBody>
      </p:sp>
      <p:sp>
        <p:nvSpPr>
          <p:cNvPr id="27683" name="Text Box 34"/>
          <p:cNvSpPr txBox="1">
            <a:spLocks noChangeArrowheads="1"/>
          </p:cNvSpPr>
          <p:nvPr/>
        </p:nvSpPr>
        <p:spPr bwMode="auto">
          <a:xfrm>
            <a:off x="4572000" y="2708275"/>
            <a:ext cx="2232025"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18</a:t>
            </a:r>
            <a:r>
              <a:rPr lang="en-GB" sz="1600">
                <a:latin typeface="Tahoma" pitchFamily="34" charset="0"/>
              </a:rPr>
              <a:t> months negative</a:t>
            </a:r>
            <a:endParaRPr lang="lv-LV" sz="1600">
              <a:latin typeface="Tahoma" pitchFamily="34" charset="0"/>
            </a:endParaRPr>
          </a:p>
        </p:txBody>
      </p:sp>
      <p:sp>
        <p:nvSpPr>
          <p:cNvPr id="27684" name="Text Box 35"/>
          <p:cNvSpPr txBox="1">
            <a:spLocks noChangeArrowheads="1"/>
          </p:cNvSpPr>
          <p:nvPr/>
        </p:nvSpPr>
        <p:spPr bwMode="auto">
          <a:xfrm>
            <a:off x="5580063" y="3500438"/>
            <a:ext cx="1512887"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12</a:t>
            </a:r>
          </a:p>
        </p:txBody>
      </p:sp>
      <p:sp>
        <p:nvSpPr>
          <p:cNvPr id="27685" name="Text Box 36"/>
          <p:cNvSpPr txBox="1">
            <a:spLocks noChangeArrowheads="1"/>
          </p:cNvSpPr>
          <p:nvPr/>
        </p:nvSpPr>
        <p:spPr bwMode="auto">
          <a:xfrm>
            <a:off x="1763713" y="2563813"/>
            <a:ext cx="2087562" cy="336550"/>
          </a:xfrm>
          <a:prstGeom prst="rect">
            <a:avLst/>
          </a:prstGeom>
          <a:noFill/>
          <a:ln w="9525">
            <a:noFill/>
            <a:miter lim="800000"/>
            <a:headEnd/>
            <a:tailEnd/>
          </a:ln>
        </p:spPr>
        <p:txBody>
          <a:bodyPr>
            <a:spAutoFit/>
          </a:bodyPr>
          <a:lstStyle/>
          <a:p>
            <a:pPr>
              <a:spcBef>
                <a:spcPct val="50000"/>
              </a:spcBef>
            </a:pPr>
            <a:r>
              <a:rPr lang="en-GB" sz="1600">
                <a:latin typeface="Tahoma" pitchFamily="34" charset="0"/>
              </a:rPr>
              <a:t>Conversion</a:t>
            </a:r>
          </a:p>
        </p:txBody>
      </p:sp>
      <p:sp>
        <p:nvSpPr>
          <p:cNvPr id="27686" name="Text Box 37"/>
          <p:cNvSpPr txBox="1">
            <a:spLocks noChangeArrowheads="1"/>
          </p:cNvSpPr>
          <p:nvPr/>
        </p:nvSpPr>
        <p:spPr bwMode="auto">
          <a:xfrm>
            <a:off x="7019925" y="2133600"/>
            <a:ext cx="1531938" cy="581025"/>
          </a:xfrm>
          <a:prstGeom prst="rect">
            <a:avLst/>
          </a:prstGeom>
          <a:noFill/>
          <a:ln w="9525">
            <a:noFill/>
            <a:miter lim="800000"/>
            <a:headEnd/>
            <a:tailEnd/>
          </a:ln>
        </p:spPr>
        <p:txBody>
          <a:bodyPr>
            <a:spAutoFit/>
          </a:bodyPr>
          <a:lstStyle/>
          <a:p>
            <a:r>
              <a:rPr lang="en-GB" sz="1600">
                <a:latin typeface="Tahoma" pitchFamily="34" charset="0"/>
              </a:rPr>
              <a:t>Treatment completed</a:t>
            </a:r>
          </a:p>
        </p:txBody>
      </p:sp>
      <p:sp>
        <p:nvSpPr>
          <p:cNvPr id="27687" name="Text Box 38"/>
          <p:cNvSpPr txBox="1">
            <a:spLocks noChangeArrowheads="1"/>
          </p:cNvSpPr>
          <p:nvPr/>
        </p:nvSpPr>
        <p:spPr bwMode="auto">
          <a:xfrm>
            <a:off x="5219700" y="3211513"/>
            <a:ext cx="184150" cy="519112"/>
          </a:xfrm>
          <a:prstGeom prst="rect">
            <a:avLst/>
          </a:prstGeom>
          <a:noFill/>
          <a:ln w="9525">
            <a:noFill/>
            <a:miter lim="800000"/>
            <a:headEnd/>
            <a:tailEnd/>
          </a:ln>
        </p:spPr>
        <p:txBody>
          <a:bodyPr wrap="none">
            <a:spAutoFit/>
          </a:bodyPr>
          <a:lstStyle/>
          <a:p>
            <a:endParaRPr lang="en-CA">
              <a:latin typeface="Tahoma" pitchFamily="34" charset="0"/>
            </a:endParaRPr>
          </a:p>
        </p:txBody>
      </p:sp>
      <p:sp>
        <p:nvSpPr>
          <p:cNvPr id="27688" name="Text Box 39"/>
          <p:cNvSpPr txBox="1">
            <a:spLocks noChangeArrowheads="1"/>
          </p:cNvSpPr>
          <p:nvPr/>
        </p:nvSpPr>
        <p:spPr bwMode="auto">
          <a:xfrm>
            <a:off x="6372225" y="3284538"/>
            <a:ext cx="360363" cy="519112"/>
          </a:xfrm>
          <a:prstGeom prst="rect">
            <a:avLst/>
          </a:prstGeom>
          <a:noFill/>
          <a:ln w="9525">
            <a:noFill/>
            <a:miter lim="800000"/>
            <a:headEnd/>
            <a:tailEnd/>
          </a:ln>
        </p:spPr>
        <p:txBody>
          <a:bodyPr>
            <a:spAutoFit/>
          </a:bodyPr>
          <a:lstStyle/>
          <a:p>
            <a:pPr>
              <a:spcBef>
                <a:spcPct val="50000"/>
              </a:spcBef>
            </a:pPr>
            <a:endParaRPr lang="en-CA">
              <a:latin typeface="Tahoma" pitchFamily="34" charset="0"/>
            </a:endParaRPr>
          </a:p>
        </p:txBody>
      </p:sp>
      <p:sp>
        <p:nvSpPr>
          <p:cNvPr id="27689" name="Text Box 40"/>
          <p:cNvSpPr txBox="1">
            <a:spLocks noChangeArrowheads="1"/>
          </p:cNvSpPr>
          <p:nvPr/>
        </p:nvSpPr>
        <p:spPr bwMode="auto">
          <a:xfrm>
            <a:off x="5724525" y="4221163"/>
            <a:ext cx="1944688" cy="336550"/>
          </a:xfrm>
          <a:prstGeom prst="rect">
            <a:avLst/>
          </a:prstGeom>
          <a:noFill/>
          <a:ln w="9525">
            <a:noFill/>
            <a:miter lim="800000"/>
            <a:headEnd/>
            <a:tailEnd/>
          </a:ln>
        </p:spPr>
        <p:txBody>
          <a:bodyPr>
            <a:spAutoFit/>
          </a:bodyPr>
          <a:lstStyle/>
          <a:p>
            <a:pPr>
              <a:spcBef>
                <a:spcPct val="50000"/>
              </a:spcBef>
            </a:pPr>
            <a:r>
              <a:rPr lang="en-GB" sz="1600">
                <a:latin typeface="Tahoma" pitchFamily="34" charset="0"/>
              </a:rPr>
              <a:t>No cultures</a:t>
            </a:r>
          </a:p>
        </p:txBody>
      </p:sp>
      <p:sp>
        <p:nvSpPr>
          <p:cNvPr id="27690" name="Text Box 41"/>
          <p:cNvSpPr txBox="1">
            <a:spLocks noChangeArrowheads="1"/>
          </p:cNvSpPr>
          <p:nvPr/>
        </p:nvSpPr>
        <p:spPr bwMode="auto">
          <a:xfrm>
            <a:off x="539750" y="5013325"/>
            <a:ext cx="7777163" cy="1328738"/>
          </a:xfrm>
          <a:prstGeom prst="rect">
            <a:avLst/>
          </a:prstGeom>
          <a:noFill/>
          <a:ln w="9525">
            <a:noFill/>
            <a:miter lim="800000"/>
            <a:headEnd/>
            <a:tailEnd/>
          </a:ln>
        </p:spPr>
        <p:txBody>
          <a:bodyPr>
            <a:spAutoFit/>
          </a:bodyPr>
          <a:lstStyle/>
          <a:p>
            <a:r>
              <a:rPr lang="en-US" b="1">
                <a:latin typeface="Tahoma" pitchFamily="34" charset="0"/>
              </a:rPr>
              <a:t>Treatment completed:</a:t>
            </a:r>
          </a:p>
          <a:p>
            <a:pPr lvl="1"/>
            <a:r>
              <a:rPr lang="en-US" b="1">
                <a:latin typeface="Tahoma" pitchFamily="34" charset="0"/>
              </a:rPr>
              <a:t> Complete treatment with less than 5 neg culture (30 days apart) in the last 12 months.</a:t>
            </a:r>
          </a:p>
          <a:p>
            <a:pPr>
              <a:spcBef>
                <a:spcPct val="50000"/>
              </a:spcBef>
            </a:pPr>
            <a:endParaRPr lang="en-GB" b="1">
              <a:latin typeface="Tahoma" pitchFamily="34" charset="0"/>
            </a:endParaRPr>
          </a:p>
        </p:txBody>
      </p:sp>
    </p:spTree>
    <p:extLst>
      <p:ext uri="{BB962C8B-B14F-4D97-AF65-F5344CB8AC3E}">
        <p14:creationId xmlns:p14="http://schemas.microsoft.com/office/powerpoint/2010/main" val="185314453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260350"/>
            <a:ext cx="7793037" cy="638175"/>
          </a:xfrm>
        </p:spPr>
        <p:txBody>
          <a:bodyPr/>
          <a:lstStyle/>
          <a:p>
            <a:pPr eaLnBrk="1" hangingPunct="1"/>
            <a:r>
              <a:rPr lang="en-GB" b="1" smtClean="0">
                <a:solidFill>
                  <a:srgbClr val="00B050"/>
                </a:solidFill>
              </a:rPr>
              <a:t>Treatment Failure</a:t>
            </a:r>
          </a:p>
        </p:txBody>
      </p:sp>
      <p:sp>
        <p:nvSpPr>
          <p:cNvPr id="28675" name="Slide Number Placeholder 5"/>
          <p:cNvSpPr>
            <a:spLocks noGrp="1"/>
          </p:cNvSpPr>
          <p:nvPr>
            <p:ph type="sldNum" sz="quarter" idx="12"/>
          </p:nvPr>
        </p:nvSpPr>
        <p:spPr bwMode="auto">
          <a:noFill/>
          <a:ln>
            <a:miter lim="800000"/>
            <a:headEnd/>
            <a:tailEnd/>
          </a:ln>
        </p:spPr>
        <p:txBody>
          <a:bodyPr/>
          <a:lstStyle/>
          <a:p>
            <a:fld id="{59088C9F-E712-4FD4-AA5B-C7E35E1313C5}" type="slidenum">
              <a:rPr lang="en-US"/>
              <a:pPr/>
              <a:t>196</a:t>
            </a:fld>
            <a:endParaRPr lang="en-US"/>
          </a:p>
        </p:txBody>
      </p:sp>
      <p:sp>
        <p:nvSpPr>
          <p:cNvPr id="28676" name="Rectangle 3"/>
          <p:cNvSpPr>
            <a:spLocks noChangeArrowheads="1"/>
          </p:cNvSpPr>
          <p:nvPr/>
        </p:nvSpPr>
        <p:spPr bwMode="auto">
          <a:xfrm>
            <a:off x="684213" y="3211513"/>
            <a:ext cx="165735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77" name="Rectangle 4"/>
          <p:cNvSpPr>
            <a:spLocks noChangeArrowheads="1"/>
          </p:cNvSpPr>
          <p:nvPr/>
        </p:nvSpPr>
        <p:spPr bwMode="auto">
          <a:xfrm>
            <a:off x="22685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78" name="Rectangle 5"/>
          <p:cNvSpPr>
            <a:spLocks noChangeArrowheads="1"/>
          </p:cNvSpPr>
          <p:nvPr/>
        </p:nvSpPr>
        <p:spPr bwMode="auto">
          <a:xfrm>
            <a:off x="31321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79" name="Rectangle 6"/>
          <p:cNvSpPr>
            <a:spLocks noChangeArrowheads="1"/>
          </p:cNvSpPr>
          <p:nvPr/>
        </p:nvSpPr>
        <p:spPr bwMode="auto">
          <a:xfrm>
            <a:off x="34194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0" name="Rectangle 7"/>
          <p:cNvSpPr>
            <a:spLocks noChangeArrowheads="1"/>
          </p:cNvSpPr>
          <p:nvPr/>
        </p:nvSpPr>
        <p:spPr bwMode="auto">
          <a:xfrm>
            <a:off x="37084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1" name="Rectangle 8"/>
          <p:cNvSpPr>
            <a:spLocks noChangeArrowheads="1"/>
          </p:cNvSpPr>
          <p:nvPr/>
        </p:nvSpPr>
        <p:spPr bwMode="auto">
          <a:xfrm>
            <a:off x="39957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2" name="Rectangle 9"/>
          <p:cNvSpPr>
            <a:spLocks noChangeArrowheads="1"/>
          </p:cNvSpPr>
          <p:nvPr/>
        </p:nvSpPr>
        <p:spPr bwMode="auto">
          <a:xfrm>
            <a:off x="42846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3" name="Rectangle 10"/>
          <p:cNvSpPr>
            <a:spLocks noChangeArrowheads="1"/>
          </p:cNvSpPr>
          <p:nvPr/>
        </p:nvSpPr>
        <p:spPr bwMode="auto">
          <a:xfrm>
            <a:off x="45720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4" name="Rectangle 11"/>
          <p:cNvSpPr>
            <a:spLocks noChangeArrowheads="1"/>
          </p:cNvSpPr>
          <p:nvPr/>
        </p:nvSpPr>
        <p:spPr bwMode="auto">
          <a:xfrm>
            <a:off x="48593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5" name="Rectangle 12"/>
          <p:cNvSpPr>
            <a:spLocks noChangeArrowheads="1"/>
          </p:cNvSpPr>
          <p:nvPr/>
        </p:nvSpPr>
        <p:spPr bwMode="auto">
          <a:xfrm>
            <a:off x="51482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6" name="Rectangle 13"/>
          <p:cNvSpPr>
            <a:spLocks noChangeArrowheads="1"/>
          </p:cNvSpPr>
          <p:nvPr/>
        </p:nvSpPr>
        <p:spPr bwMode="auto">
          <a:xfrm>
            <a:off x="54356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7" name="Rectangle 14"/>
          <p:cNvSpPr>
            <a:spLocks noChangeArrowheads="1"/>
          </p:cNvSpPr>
          <p:nvPr/>
        </p:nvSpPr>
        <p:spPr bwMode="auto">
          <a:xfrm>
            <a:off x="57245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8" name="Rectangle 15"/>
          <p:cNvSpPr>
            <a:spLocks noChangeArrowheads="1"/>
          </p:cNvSpPr>
          <p:nvPr/>
        </p:nvSpPr>
        <p:spPr bwMode="auto">
          <a:xfrm>
            <a:off x="60118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89" name="Rectangle 16"/>
          <p:cNvSpPr>
            <a:spLocks noChangeArrowheads="1"/>
          </p:cNvSpPr>
          <p:nvPr/>
        </p:nvSpPr>
        <p:spPr bwMode="auto">
          <a:xfrm>
            <a:off x="28448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90" name="Rectangle 17"/>
          <p:cNvSpPr>
            <a:spLocks noChangeArrowheads="1"/>
          </p:cNvSpPr>
          <p:nvPr/>
        </p:nvSpPr>
        <p:spPr bwMode="auto">
          <a:xfrm>
            <a:off x="25558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91" name="Rectangle 18"/>
          <p:cNvSpPr>
            <a:spLocks noChangeArrowheads="1"/>
          </p:cNvSpPr>
          <p:nvPr/>
        </p:nvSpPr>
        <p:spPr bwMode="auto">
          <a:xfrm>
            <a:off x="71643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92" name="Rectangle 19"/>
          <p:cNvSpPr>
            <a:spLocks noChangeArrowheads="1"/>
          </p:cNvSpPr>
          <p:nvPr/>
        </p:nvSpPr>
        <p:spPr bwMode="auto">
          <a:xfrm>
            <a:off x="687705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93" name="Rectangle 20"/>
          <p:cNvSpPr>
            <a:spLocks noChangeArrowheads="1"/>
          </p:cNvSpPr>
          <p:nvPr/>
        </p:nvSpPr>
        <p:spPr bwMode="auto">
          <a:xfrm>
            <a:off x="65881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94" name="Rectangle 21"/>
          <p:cNvSpPr>
            <a:spLocks noChangeArrowheads="1"/>
          </p:cNvSpPr>
          <p:nvPr/>
        </p:nvSpPr>
        <p:spPr bwMode="auto">
          <a:xfrm>
            <a:off x="63007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695" name="Line 22"/>
          <p:cNvSpPr>
            <a:spLocks noChangeShapeType="1"/>
          </p:cNvSpPr>
          <p:nvPr/>
        </p:nvSpPr>
        <p:spPr bwMode="auto">
          <a:xfrm>
            <a:off x="2268538" y="2852738"/>
            <a:ext cx="1587" cy="936625"/>
          </a:xfrm>
          <a:prstGeom prst="line">
            <a:avLst/>
          </a:prstGeom>
          <a:noFill/>
          <a:ln w="9525">
            <a:solidFill>
              <a:schemeClr val="tx1"/>
            </a:solidFill>
            <a:miter lim="800000"/>
            <a:headEnd/>
            <a:tailEnd/>
          </a:ln>
        </p:spPr>
        <p:txBody>
          <a:bodyPr wrap="none"/>
          <a:lstStyle/>
          <a:p>
            <a:endParaRPr lang="en-US"/>
          </a:p>
        </p:txBody>
      </p:sp>
      <p:sp>
        <p:nvSpPr>
          <p:cNvPr id="28696" name="Line 23"/>
          <p:cNvSpPr>
            <a:spLocks noChangeShapeType="1"/>
          </p:cNvSpPr>
          <p:nvPr/>
        </p:nvSpPr>
        <p:spPr bwMode="auto">
          <a:xfrm>
            <a:off x="3995738" y="3211513"/>
            <a:ext cx="1587" cy="1152525"/>
          </a:xfrm>
          <a:prstGeom prst="line">
            <a:avLst/>
          </a:prstGeom>
          <a:noFill/>
          <a:ln w="9525">
            <a:solidFill>
              <a:schemeClr val="tx1"/>
            </a:solidFill>
            <a:miter lim="800000"/>
            <a:headEnd/>
            <a:tailEnd/>
          </a:ln>
        </p:spPr>
        <p:txBody>
          <a:bodyPr wrap="none"/>
          <a:lstStyle/>
          <a:p>
            <a:endParaRPr lang="en-US"/>
          </a:p>
        </p:txBody>
      </p:sp>
      <p:sp>
        <p:nvSpPr>
          <p:cNvPr id="28697" name="Line 24"/>
          <p:cNvSpPr>
            <a:spLocks noChangeShapeType="1"/>
          </p:cNvSpPr>
          <p:nvPr/>
        </p:nvSpPr>
        <p:spPr bwMode="auto">
          <a:xfrm>
            <a:off x="7451725" y="2708275"/>
            <a:ext cx="1588" cy="1728788"/>
          </a:xfrm>
          <a:prstGeom prst="line">
            <a:avLst/>
          </a:prstGeom>
          <a:noFill/>
          <a:ln w="9525">
            <a:solidFill>
              <a:schemeClr val="tx1"/>
            </a:solidFill>
            <a:miter lim="800000"/>
            <a:headEnd/>
            <a:tailEnd/>
          </a:ln>
        </p:spPr>
        <p:txBody>
          <a:bodyPr wrap="none"/>
          <a:lstStyle/>
          <a:p>
            <a:endParaRPr lang="en-US"/>
          </a:p>
        </p:txBody>
      </p:sp>
      <p:sp>
        <p:nvSpPr>
          <p:cNvPr id="28698" name="Line 25"/>
          <p:cNvSpPr>
            <a:spLocks noChangeShapeType="1"/>
          </p:cNvSpPr>
          <p:nvPr/>
        </p:nvSpPr>
        <p:spPr bwMode="auto">
          <a:xfrm>
            <a:off x="2268538" y="2995613"/>
            <a:ext cx="5183187" cy="1587"/>
          </a:xfrm>
          <a:prstGeom prst="line">
            <a:avLst/>
          </a:prstGeom>
          <a:noFill/>
          <a:ln w="9525">
            <a:solidFill>
              <a:schemeClr val="tx1"/>
            </a:solidFill>
            <a:miter lim="800000"/>
            <a:headEnd type="arrow" w="med" len="med"/>
            <a:tailEnd type="arrow" w="med" len="med"/>
          </a:ln>
        </p:spPr>
        <p:txBody>
          <a:bodyPr wrap="none"/>
          <a:lstStyle/>
          <a:p>
            <a:endParaRPr lang="en-US"/>
          </a:p>
        </p:txBody>
      </p:sp>
      <p:sp>
        <p:nvSpPr>
          <p:cNvPr id="28699" name="Line 26"/>
          <p:cNvSpPr>
            <a:spLocks noChangeShapeType="1"/>
          </p:cNvSpPr>
          <p:nvPr/>
        </p:nvSpPr>
        <p:spPr bwMode="auto">
          <a:xfrm>
            <a:off x="3995738" y="3787775"/>
            <a:ext cx="3455987" cy="1588"/>
          </a:xfrm>
          <a:prstGeom prst="line">
            <a:avLst/>
          </a:prstGeom>
          <a:noFill/>
          <a:ln w="9525">
            <a:solidFill>
              <a:schemeClr val="tx1"/>
            </a:solidFill>
            <a:miter lim="800000"/>
            <a:headEnd type="arrow" w="med" len="med"/>
            <a:tailEnd type="arrow" w="med" len="med"/>
          </a:ln>
        </p:spPr>
        <p:txBody>
          <a:bodyPr wrap="none"/>
          <a:lstStyle/>
          <a:p>
            <a:endParaRPr lang="en-US"/>
          </a:p>
        </p:txBody>
      </p:sp>
      <p:sp>
        <p:nvSpPr>
          <p:cNvPr id="28700" name="Rectangle 27"/>
          <p:cNvSpPr>
            <a:spLocks noChangeArrowheads="1"/>
          </p:cNvSpPr>
          <p:nvPr/>
        </p:nvSpPr>
        <p:spPr bwMode="auto">
          <a:xfrm>
            <a:off x="4067175"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8701" name="Rectangle 28"/>
          <p:cNvSpPr>
            <a:spLocks noChangeArrowheads="1"/>
          </p:cNvSpPr>
          <p:nvPr/>
        </p:nvSpPr>
        <p:spPr bwMode="auto">
          <a:xfrm>
            <a:off x="4716463"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28702" name="Rectangle 29"/>
          <p:cNvSpPr>
            <a:spLocks noChangeArrowheads="1"/>
          </p:cNvSpPr>
          <p:nvPr/>
        </p:nvSpPr>
        <p:spPr bwMode="auto">
          <a:xfrm>
            <a:off x="5364163"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8703" name="Rectangle 30"/>
          <p:cNvSpPr>
            <a:spLocks noChangeArrowheads="1"/>
          </p:cNvSpPr>
          <p:nvPr/>
        </p:nvSpPr>
        <p:spPr bwMode="auto">
          <a:xfrm>
            <a:off x="6011863" y="3932238"/>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704" name="Rectangle 31"/>
          <p:cNvSpPr>
            <a:spLocks noChangeArrowheads="1"/>
          </p:cNvSpPr>
          <p:nvPr/>
        </p:nvSpPr>
        <p:spPr bwMode="auto">
          <a:xfrm>
            <a:off x="6732588" y="3932238"/>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8705" name="Rectangle 32"/>
          <p:cNvSpPr>
            <a:spLocks noChangeArrowheads="1"/>
          </p:cNvSpPr>
          <p:nvPr/>
        </p:nvSpPr>
        <p:spPr bwMode="auto">
          <a:xfrm>
            <a:off x="6011863" y="3933825"/>
            <a:ext cx="504825" cy="287338"/>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8706" name="Rectangle 33"/>
          <p:cNvSpPr>
            <a:spLocks noChangeArrowheads="1"/>
          </p:cNvSpPr>
          <p:nvPr/>
        </p:nvSpPr>
        <p:spPr bwMode="auto">
          <a:xfrm>
            <a:off x="6732588" y="3932238"/>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28707" name="Text Box 34"/>
          <p:cNvSpPr txBox="1">
            <a:spLocks noChangeArrowheads="1"/>
          </p:cNvSpPr>
          <p:nvPr/>
        </p:nvSpPr>
        <p:spPr bwMode="auto">
          <a:xfrm>
            <a:off x="4572000" y="2708275"/>
            <a:ext cx="1584325"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18</a:t>
            </a:r>
          </a:p>
        </p:txBody>
      </p:sp>
      <p:sp>
        <p:nvSpPr>
          <p:cNvPr id="28708" name="Text Box 35"/>
          <p:cNvSpPr txBox="1">
            <a:spLocks noChangeArrowheads="1"/>
          </p:cNvSpPr>
          <p:nvPr/>
        </p:nvSpPr>
        <p:spPr bwMode="auto">
          <a:xfrm>
            <a:off x="5580063" y="3500438"/>
            <a:ext cx="1512887"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12</a:t>
            </a:r>
          </a:p>
        </p:txBody>
      </p:sp>
      <p:sp>
        <p:nvSpPr>
          <p:cNvPr id="28709" name="Text Box 36"/>
          <p:cNvSpPr txBox="1">
            <a:spLocks noChangeArrowheads="1"/>
          </p:cNvSpPr>
          <p:nvPr/>
        </p:nvSpPr>
        <p:spPr bwMode="auto">
          <a:xfrm>
            <a:off x="1908175" y="2565400"/>
            <a:ext cx="2087563" cy="336550"/>
          </a:xfrm>
          <a:prstGeom prst="rect">
            <a:avLst/>
          </a:prstGeom>
          <a:noFill/>
          <a:ln w="9525">
            <a:noFill/>
            <a:miter lim="800000"/>
            <a:headEnd/>
            <a:tailEnd/>
          </a:ln>
        </p:spPr>
        <p:txBody>
          <a:bodyPr>
            <a:spAutoFit/>
          </a:bodyPr>
          <a:lstStyle/>
          <a:p>
            <a:pPr>
              <a:spcBef>
                <a:spcPct val="50000"/>
              </a:spcBef>
            </a:pPr>
            <a:r>
              <a:rPr lang="en-GB" sz="1600">
                <a:latin typeface="Tahoma" pitchFamily="34" charset="0"/>
              </a:rPr>
              <a:t>Conversion</a:t>
            </a:r>
          </a:p>
        </p:txBody>
      </p:sp>
      <p:sp>
        <p:nvSpPr>
          <p:cNvPr id="28710" name="Text Box 37"/>
          <p:cNvSpPr txBox="1">
            <a:spLocks noChangeArrowheads="1"/>
          </p:cNvSpPr>
          <p:nvPr/>
        </p:nvSpPr>
        <p:spPr bwMode="auto">
          <a:xfrm>
            <a:off x="7019925" y="2133600"/>
            <a:ext cx="1531938" cy="581025"/>
          </a:xfrm>
          <a:prstGeom prst="rect">
            <a:avLst/>
          </a:prstGeom>
          <a:noFill/>
          <a:ln w="9525">
            <a:noFill/>
            <a:miter lim="800000"/>
            <a:headEnd/>
            <a:tailEnd/>
          </a:ln>
        </p:spPr>
        <p:txBody>
          <a:bodyPr>
            <a:spAutoFit/>
          </a:bodyPr>
          <a:lstStyle/>
          <a:p>
            <a:r>
              <a:rPr lang="en-GB" sz="1600">
                <a:latin typeface="Tahoma" pitchFamily="34" charset="0"/>
              </a:rPr>
              <a:t>Treatment Failure</a:t>
            </a:r>
          </a:p>
        </p:txBody>
      </p:sp>
      <p:sp>
        <p:nvSpPr>
          <p:cNvPr id="28711" name="Text Box 38"/>
          <p:cNvSpPr txBox="1">
            <a:spLocks noChangeArrowheads="1"/>
          </p:cNvSpPr>
          <p:nvPr/>
        </p:nvSpPr>
        <p:spPr bwMode="auto">
          <a:xfrm>
            <a:off x="5219700" y="3211513"/>
            <a:ext cx="184150" cy="519112"/>
          </a:xfrm>
          <a:prstGeom prst="rect">
            <a:avLst/>
          </a:prstGeom>
          <a:noFill/>
          <a:ln w="9525">
            <a:noFill/>
            <a:miter lim="800000"/>
            <a:headEnd/>
            <a:tailEnd/>
          </a:ln>
        </p:spPr>
        <p:txBody>
          <a:bodyPr wrap="none">
            <a:spAutoFit/>
          </a:bodyPr>
          <a:lstStyle/>
          <a:p>
            <a:endParaRPr lang="en-CA">
              <a:latin typeface="Tahoma" pitchFamily="34" charset="0"/>
            </a:endParaRPr>
          </a:p>
        </p:txBody>
      </p:sp>
      <p:sp>
        <p:nvSpPr>
          <p:cNvPr id="28712" name="Text Box 39"/>
          <p:cNvSpPr txBox="1">
            <a:spLocks noChangeArrowheads="1"/>
          </p:cNvSpPr>
          <p:nvPr/>
        </p:nvSpPr>
        <p:spPr bwMode="auto">
          <a:xfrm>
            <a:off x="6372225" y="3284538"/>
            <a:ext cx="360363" cy="519112"/>
          </a:xfrm>
          <a:prstGeom prst="rect">
            <a:avLst/>
          </a:prstGeom>
          <a:noFill/>
          <a:ln w="9525">
            <a:noFill/>
            <a:miter lim="800000"/>
            <a:headEnd/>
            <a:tailEnd/>
          </a:ln>
        </p:spPr>
        <p:txBody>
          <a:bodyPr>
            <a:spAutoFit/>
          </a:bodyPr>
          <a:lstStyle/>
          <a:p>
            <a:pPr>
              <a:spcBef>
                <a:spcPct val="50000"/>
              </a:spcBef>
            </a:pPr>
            <a:endParaRPr lang="en-CA">
              <a:latin typeface="Tahoma" pitchFamily="34" charset="0"/>
            </a:endParaRPr>
          </a:p>
        </p:txBody>
      </p:sp>
      <p:sp>
        <p:nvSpPr>
          <p:cNvPr id="28713" name="Text Box 40"/>
          <p:cNvSpPr txBox="1">
            <a:spLocks noChangeArrowheads="1"/>
          </p:cNvSpPr>
          <p:nvPr/>
        </p:nvSpPr>
        <p:spPr bwMode="auto">
          <a:xfrm>
            <a:off x="468313" y="5300663"/>
            <a:ext cx="7848600" cy="1328737"/>
          </a:xfrm>
          <a:prstGeom prst="rect">
            <a:avLst/>
          </a:prstGeom>
          <a:noFill/>
          <a:ln w="9525">
            <a:noFill/>
            <a:miter lim="800000"/>
            <a:headEnd/>
            <a:tailEnd/>
          </a:ln>
        </p:spPr>
        <p:txBody>
          <a:bodyPr>
            <a:spAutoFit/>
          </a:bodyPr>
          <a:lstStyle/>
          <a:p>
            <a:r>
              <a:rPr lang="en-US" b="1">
                <a:latin typeface="Tahoma" pitchFamily="34" charset="0"/>
              </a:rPr>
              <a:t>Failed: </a:t>
            </a:r>
          </a:p>
          <a:p>
            <a:pPr lvl="1"/>
            <a:r>
              <a:rPr lang="en-US" b="1">
                <a:latin typeface="Tahoma" pitchFamily="34" charset="0"/>
              </a:rPr>
              <a:t>2 positive out of 5 cultures in the final 12 months of treatment, or any positive in the last three cultures.</a:t>
            </a:r>
          </a:p>
          <a:p>
            <a:pPr>
              <a:spcBef>
                <a:spcPct val="50000"/>
              </a:spcBef>
            </a:pPr>
            <a:endParaRPr lang="en-GB" b="1">
              <a:latin typeface="Tahoma" pitchFamily="34" charset="0"/>
            </a:endParaRPr>
          </a:p>
        </p:txBody>
      </p:sp>
    </p:spTree>
    <p:extLst>
      <p:ext uri="{BB962C8B-B14F-4D97-AF65-F5344CB8AC3E}">
        <p14:creationId xmlns:p14="http://schemas.microsoft.com/office/powerpoint/2010/main" val="380767999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333375"/>
            <a:ext cx="7793037" cy="709613"/>
          </a:xfrm>
        </p:spPr>
        <p:txBody>
          <a:bodyPr/>
          <a:lstStyle/>
          <a:p>
            <a:pPr eaLnBrk="1" hangingPunct="1"/>
            <a:r>
              <a:rPr lang="lv-LV" b="1" smtClean="0">
                <a:solidFill>
                  <a:srgbClr val="00B050"/>
                </a:solidFill>
              </a:rPr>
              <a:t>Treatment Failure</a:t>
            </a:r>
          </a:p>
        </p:txBody>
      </p:sp>
      <p:sp>
        <p:nvSpPr>
          <p:cNvPr id="29699" name="Slide Number Placeholder 5"/>
          <p:cNvSpPr>
            <a:spLocks noGrp="1"/>
          </p:cNvSpPr>
          <p:nvPr>
            <p:ph type="sldNum" sz="quarter" idx="12"/>
          </p:nvPr>
        </p:nvSpPr>
        <p:spPr bwMode="auto">
          <a:noFill/>
          <a:ln>
            <a:miter lim="800000"/>
            <a:headEnd/>
            <a:tailEnd/>
          </a:ln>
        </p:spPr>
        <p:txBody>
          <a:bodyPr/>
          <a:lstStyle/>
          <a:p>
            <a:fld id="{3F764652-BD76-4492-8AA8-7F008DA352BF}" type="slidenum">
              <a:rPr lang="en-US"/>
              <a:pPr/>
              <a:t>197</a:t>
            </a:fld>
            <a:endParaRPr lang="en-US"/>
          </a:p>
        </p:txBody>
      </p:sp>
      <p:sp>
        <p:nvSpPr>
          <p:cNvPr id="29700" name="Rectangle 3"/>
          <p:cNvSpPr>
            <a:spLocks noChangeArrowheads="1"/>
          </p:cNvSpPr>
          <p:nvPr/>
        </p:nvSpPr>
        <p:spPr bwMode="auto">
          <a:xfrm>
            <a:off x="684213" y="3211513"/>
            <a:ext cx="165735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1" name="Rectangle 4"/>
          <p:cNvSpPr>
            <a:spLocks noChangeArrowheads="1"/>
          </p:cNvSpPr>
          <p:nvPr/>
        </p:nvSpPr>
        <p:spPr bwMode="auto">
          <a:xfrm>
            <a:off x="22685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2" name="Rectangle 5"/>
          <p:cNvSpPr>
            <a:spLocks noChangeArrowheads="1"/>
          </p:cNvSpPr>
          <p:nvPr/>
        </p:nvSpPr>
        <p:spPr bwMode="auto">
          <a:xfrm>
            <a:off x="31321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3" name="Rectangle 6"/>
          <p:cNvSpPr>
            <a:spLocks noChangeArrowheads="1"/>
          </p:cNvSpPr>
          <p:nvPr/>
        </p:nvSpPr>
        <p:spPr bwMode="auto">
          <a:xfrm>
            <a:off x="34194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4" name="Rectangle 7"/>
          <p:cNvSpPr>
            <a:spLocks noChangeArrowheads="1"/>
          </p:cNvSpPr>
          <p:nvPr/>
        </p:nvSpPr>
        <p:spPr bwMode="auto">
          <a:xfrm>
            <a:off x="37084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5" name="Rectangle 8"/>
          <p:cNvSpPr>
            <a:spLocks noChangeArrowheads="1"/>
          </p:cNvSpPr>
          <p:nvPr/>
        </p:nvSpPr>
        <p:spPr bwMode="auto">
          <a:xfrm>
            <a:off x="39957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6" name="Rectangle 9"/>
          <p:cNvSpPr>
            <a:spLocks noChangeArrowheads="1"/>
          </p:cNvSpPr>
          <p:nvPr/>
        </p:nvSpPr>
        <p:spPr bwMode="auto">
          <a:xfrm>
            <a:off x="42846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7" name="Rectangle 10"/>
          <p:cNvSpPr>
            <a:spLocks noChangeArrowheads="1"/>
          </p:cNvSpPr>
          <p:nvPr/>
        </p:nvSpPr>
        <p:spPr bwMode="auto">
          <a:xfrm>
            <a:off x="45720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8" name="Rectangle 11"/>
          <p:cNvSpPr>
            <a:spLocks noChangeArrowheads="1"/>
          </p:cNvSpPr>
          <p:nvPr/>
        </p:nvSpPr>
        <p:spPr bwMode="auto">
          <a:xfrm>
            <a:off x="48593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09" name="Rectangle 12"/>
          <p:cNvSpPr>
            <a:spLocks noChangeArrowheads="1"/>
          </p:cNvSpPr>
          <p:nvPr/>
        </p:nvSpPr>
        <p:spPr bwMode="auto">
          <a:xfrm>
            <a:off x="51482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0" name="Rectangle 13"/>
          <p:cNvSpPr>
            <a:spLocks noChangeArrowheads="1"/>
          </p:cNvSpPr>
          <p:nvPr/>
        </p:nvSpPr>
        <p:spPr bwMode="auto">
          <a:xfrm>
            <a:off x="54356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1" name="Rectangle 14"/>
          <p:cNvSpPr>
            <a:spLocks noChangeArrowheads="1"/>
          </p:cNvSpPr>
          <p:nvPr/>
        </p:nvSpPr>
        <p:spPr bwMode="auto">
          <a:xfrm>
            <a:off x="57245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2" name="Rectangle 15"/>
          <p:cNvSpPr>
            <a:spLocks noChangeArrowheads="1"/>
          </p:cNvSpPr>
          <p:nvPr/>
        </p:nvSpPr>
        <p:spPr bwMode="auto">
          <a:xfrm>
            <a:off x="6011863"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3" name="Rectangle 16"/>
          <p:cNvSpPr>
            <a:spLocks noChangeArrowheads="1"/>
          </p:cNvSpPr>
          <p:nvPr/>
        </p:nvSpPr>
        <p:spPr bwMode="auto">
          <a:xfrm>
            <a:off x="28448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4" name="Rectangle 17"/>
          <p:cNvSpPr>
            <a:spLocks noChangeArrowheads="1"/>
          </p:cNvSpPr>
          <p:nvPr/>
        </p:nvSpPr>
        <p:spPr bwMode="auto">
          <a:xfrm>
            <a:off x="25558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5" name="Rectangle 18"/>
          <p:cNvSpPr>
            <a:spLocks noChangeArrowheads="1"/>
          </p:cNvSpPr>
          <p:nvPr/>
        </p:nvSpPr>
        <p:spPr bwMode="auto">
          <a:xfrm>
            <a:off x="71643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6" name="Rectangle 19"/>
          <p:cNvSpPr>
            <a:spLocks noChangeArrowheads="1"/>
          </p:cNvSpPr>
          <p:nvPr/>
        </p:nvSpPr>
        <p:spPr bwMode="auto">
          <a:xfrm>
            <a:off x="687705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7" name="Rectangle 20"/>
          <p:cNvSpPr>
            <a:spLocks noChangeArrowheads="1"/>
          </p:cNvSpPr>
          <p:nvPr/>
        </p:nvSpPr>
        <p:spPr bwMode="auto">
          <a:xfrm>
            <a:off x="658812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8" name="Rectangle 21"/>
          <p:cNvSpPr>
            <a:spLocks noChangeArrowheads="1"/>
          </p:cNvSpPr>
          <p:nvPr/>
        </p:nvSpPr>
        <p:spPr bwMode="auto">
          <a:xfrm>
            <a:off x="630078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19" name="Line 22"/>
          <p:cNvSpPr>
            <a:spLocks noChangeShapeType="1"/>
          </p:cNvSpPr>
          <p:nvPr/>
        </p:nvSpPr>
        <p:spPr bwMode="auto">
          <a:xfrm flipH="1">
            <a:off x="4284663" y="2636838"/>
            <a:ext cx="0" cy="1655762"/>
          </a:xfrm>
          <a:prstGeom prst="line">
            <a:avLst/>
          </a:prstGeom>
          <a:noFill/>
          <a:ln w="9525">
            <a:solidFill>
              <a:schemeClr val="tx1"/>
            </a:solidFill>
            <a:miter lim="800000"/>
            <a:headEnd/>
            <a:tailEnd/>
          </a:ln>
        </p:spPr>
        <p:txBody>
          <a:bodyPr wrap="none"/>
          <a:lstStyle/>
          <a:p>
            <a:endParaRPr lang="en-US"/>
          </a:p>
        </p:txBody>
      </p:sp>
      <p:sp>
        <p:nvSpPr>
          <p:cNvPr id="29720" name="Rectangle 23"/>
          <p:cNvSpPr>
            <a:spLocks noChangeArrowheads="1"/>
          </p:cNvSpPr>
          <p:nvPr/>
        </p:nvSpPr>
        <p:spPr bwMode="auto">
          <a:xfrm>
            <a:off x="395288"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29721" name="Rectangle 24"/>
          <p:cNvSpPr>
            <a:spLocks noChangeArrowheads="1"/>
          </p:cNvSpPr>
          <p:nvPr/>
        </p:nvSpPr>
        <p:spPr bwMode="auto">
          <a:xfrm>
            <a:off x="1692275"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29722" name="Rectangle 25"/>
          <p:cNvSpPr>
            <a:spLocks noChangeArrowheads="1"/>
          </p:cNvSpPr>
          <p:nvPr/>
        </p:nvSpPr>
        <p:spPr bwMode="auto">
          <a:xfrm>
            <a:off x="2987675" y="4005263"/>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23" name="Rectangle 26"/>
          <p:cNvSpPr>
            <a:spLocks noChangeArrowheads="1"/>
          </p:cNvSpPr>
          <p:nvPr/>
        </p:nvSpPr>
        <p:spPr bwMode="auto">
          <a:xfrm>
            <a:off x="1042988" y="4005263"/>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en-CA">
              <a:latin typeface="Tahoma" pitchFamily="34" charset="0"/>
            </a:endParaRPr>
          </a:p>
        </p:txBody>
      </p:sp>
      <p:sp>
        <p:nvSpPr>
          <p:cNvPr id="29724" name="Rectangle 27"/>
          <p:cNvSpPr>
            <a:spLocks noChangeArrowheads="1"/>
          </p:cNvSpPr>
          <p:nvPr/>
        </p:nvSpPr>
        <p:spPr bwMode="auto">
          <a:xfrm>
            <a:off x="2339975"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9725" name="Text Box 28"/>
          <p:cNvSpPr txBox="1">
            <a:spLocks noChangeArrowheads="1"/>
          </p:cNvSpPr>
          <p:nvPr/>
        </p:nvSpPr>
        <p:spPr bwMode="auto">
          <a:xfrm>
            <a:off x="5219700" y="3211513"/>
            <a:ext cx="184150" cy="519112"/>
          </a:xfrm>
          <a:prstGeom prst="rect">
            <a:avLst/>
          </a:prstGeom>
          <a:noFill/>
          <a:ln w="9525">
            <a:noFill/>
            <a:miter lim="800000"/>
            <a:headEnd/>
            <a:tailEnd/>
          </a:ln>
        </p:spPr>
        <p:txBody>
          <a:bodyPr wrap="none">
            <a:spAutoFit/>
          </a:bodyPr>
          <a:lstStyle/>
          <a:p>
            <a:endParaRPr lang="en-CA">
              <a:latin typeface="Tahoma" pitchFamily="34" charset="0"/>
            </a:endParaRPr>
          </a:p>
        </p:txBody>
      </p:sp>
      <p:sp>
        <p:nvSpPr>
          <p:cNvPr id="29726" name="Text Box 29"/>
          <p:cNvSpPr txBox="1">
            <a:spLocks noChangeArrowheads="1"/>
          </p:cNvSpPr>
          <p:nvPr/>
        </p:nvSpPr>
        <p:spPr bwMode="auto">
          <a:xfrm>
            <a:off x="6372225" y="3284538"/>
            <a:ext cx="360363" cy="519112"/>
          </a:xfrm>
          <a:prstGeom prst="rect">
            <a:avLst/>
          </a:prstGeom>
          <a:noFill/>
          <a:ln w="9525">
            <a:noFill/>
            <a:miter lim="800000"/>
            <a:headEnd/>
            <a:tailEnd/>
          </a:ln>
        </p:spPr>
        <p:txBody>
          <a:bodyPr>
            <a:spAutoFit/>
          </a:bodyPr>
          <a:lstStyle/>
          <a:p>
            <a:pPr>
              <a:spcBef>
                <a:spcPct val="50000"/>
              </a:spcBef>
            </a:pPr>
            <a:endParaRPr lang="en-CA">
              <a:latin typeface="Tahoma" pitchFamily="34" charset="0"/>
            </a:endParaRPr>
          </a:p>
        </p:txBody>
      </p:sp>
      <p:sp>
        <p:nvSpPr>
          <p:cNvPr id="29727" name="Rectangle 30"/>
          <p:cNvSpPr>
            <a:spLocks noChangeArrowheads="1"/>
          </p:cNvSpPr>
          <p:nvPr/>
        </p:nvSpPr>
        <p:spPr bwMode="auto">
          <a:xfrm>
            <a:off x="3635375" y="4005263"/>
            <a:ext cx="504825"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29728" name="Rectangle 31"/>
          <p:cNvSpPr>
            <a:spLocks noChangeArrowheads="1"/>
          </p:cNvSpPr>
          <p:nvPr/>
        </p:nvSpPr>
        <p:spPr bwMode="auto">
          <a:xfrm>
            <a:off x="1042988"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29729" name="Rectangle 32"/>
          <p:cNvSpPr>
            <a:spLocks noChangeArrowheads="1"/>
          </p:cNvSpPr>
          <p:nvPr/>
        </p:nvSpPr>
        <p:spPr bwMode="auto">
          <a:xfrm>
            <a:off x="3635375"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29730" name="Rectangle 33"/>
          <p:cNvSpPr>
            <a:spLocks noChangeArrowheads="1"/>
          </p:cNvSpPr>
          <p:nvPr/>
        </p:nvSpPr>
        <p:spPr bwMode="auto">
          <a:xfrm>
            <a:off x="2987675"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29731" name="Text Box 34"/>
          <p:cNvSpPr txBox="1">
            <a:spLocks noChangeArrowheads="1"/>
          </p:cNvSpPr>
          <p:nvPr/>
        </p:nvSpPr>
        <p:spPr bwMode="auto">
          <a:xfrm>
            <a:off x="3779838" y="2276475"/>
            <a:ext cx="3168650"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Treatment Failure</a:t>
            </a:r>
          </a:p>
        </p:txBody>
      </p:sp>
      <p:sp>
        <p:nvSpPr>
          <p:cNvPr id="29732" name="Text Box 35"/>
          <p:cNvSpPr txBox="1">
            <a:spLocks noChangeArrowheads="1"/>
          </p:cNvSpPr>
          <p:nvPr/>
        </p:nvSpPr>
        <p:spPr bwMode="auto">
          <a:xfrm>
            <a:off x="539750" y="5013325"/>
            <a:ext cx="8064500" cy="1603375"/>
          </a:xfrm>
          <a:prstGeom prst="rect">
            <a:avLst/>
          </a:prstGeom>
          <a:noFill/>
          <a:ln w="9525">
            <a:noFill/>
            <a:miter lim="800000"/>
            <a:headEnd/>
            <a:tailEnd/>
          </a:ln>
        </p:spPr>
        <p:txBody>
          <a:bodyPr>
            <a:spAutoFit/>
          </a:bodyPr>
          <a:lstStyle/>
          <a:p>
            <a:r>
              <a:rPr lang="en-GB" b="1">
                <a:latin typeface="Tahoma" pitchFamily="34" charset="0"/>
              </a:rPr>
              <a:t>If patient is persistently culture positive and a clinical decision has been made to terminate treatment early</a:t>
            </a:r>
          </a:p>
          <a:p>
            <a:r>
              <a:rPr lang="en-GB" b="1">
                <a:latin typeface="Tahoma" pitchFamily="34" charset="0"/>
              </a:rPr>
              <a:t>Patient permanently removed from treatment due to drug intolerance will also receive a treatment failure outcome</a:t>
            </a:r>
          </a:p>
          <a:p>
            <a:pPr>
              <a:spcBef>
                <a:spcPct val="50000"/>
              </a:spcBef>
            </a:pPr>
            <a:endParaRPr lang="en-GB" b="1">
              <a:latin typeface="Tahoma" pitchFamily="34" charset="0"/>
            </a:endParaRPr>
          </a:p>
        </p:txBody>
      </p:sp>
    </p:spTree>
    <p:extLst>
      <p:ext uri="{BB962C8B-B14F-4D97-AF65-F5344CB8AC3E}">
        <p14:creationId xmlns:p14="http://schemas.microsoft.com/office/powerpoint/2010/main" val="19105250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260350"/>
            <a:ext cx="7793038" cy="711200"/>
          </a:xfrm>
        </p:spPr>
        <p:txBody>
          <a:bodyPr/>
          <a:lstStyle/>
          <a:p>
            <a:pPr eaLnBrk="1" hangingPunct="1"/>
            <a:r>
              <a:rPr lang="lv-LV" b="1" smtClean="0">
                <a:solidFill>
                  <a:srgbClr val="00B050"/>
                </a:solidFill>
              </a:rPr>
              <a:t>Treatment Default</a:t>
            </a:r>
          </a:p>
        </p:txBody>
      </p:sp>
      <p:sp>
        <p:nvSpPr>
          <p:cNvPr id="30723" name="Slide Number Placeholder 5"/>
          <p:cNvSpPr>
            <a:spLocks noGrp="1"/>
          </p:cNvSpPr>
          <p:nvPr>
            <p:ph type="sldNum" sz="quarter" idx="12"/>
          </p:nvPr>
        </p:nvSpPr>
        <p:spPr bwMode="auto">
          <a:noFill/>
          <a:ln>
            <a:miter lim="800000"/>
            <a:headEnd/>
            <a:tailEnd/>
          </a:ln>
        </p:spPr>
        <p:txBody>
          <a:bodyPr/>
          <a:lstStyle/>
          <a:p>
            <a:fld id="{CD720773-0BBD-43B5-BCC9-913537A13107}" type="slidenum">
              <a:rPr lang="en-US"/>
              <a:pPr/>
              <a:t>198</a:t>
            </a:fld>
            <a:endParaRPr lang="en-US"/>
          </a:p>
        </p:txBody>
      </p:sp>
      <p:sp>
        <p:nvSpPr>
          <p:cNvPr id="30724" name="Rectangle 3"/>
          <p:cNvSpPr>
            <a:spLocks noChangeArrowheads="1"/>
          </p:cNvSpPr>
          <p:nvPr/>
        </p:nvSpPr>
        <p:spPr bwMode="auto">
          <a:xfrm>
            <a:off x="684213" y="3211513"/>
            <a:ext cx="165735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25" name="Rectangle 4"/>
          <p:cNvSpPr>
            <a:spLocks noChangeArrowheads="1"/>
          </p:cNvSpPr>
          <p:nvPr/>
        </p:nvSpPr>
        <p:spPr bwMode="auto">
          <a:xfrm>
            <a:off x="22685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26" name="Rectangle 5"/>
          <p:cNvSpPr>
            <a:spLocks noChangeArrowheads="1"/>
          </p:cNvSpPr>
          <p:nvPr/>
        </p:nvSpPr>
        <p:spPr bwMode="auto">
          <a:xfrm>
            <a:off x="31321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27" name="Rectangle 6"/>
          <p:cNvSpPr>
            <a:spLocks noChangeArrowheads="1"/>
          </p:cNvSpPr>
          <p:nvPr/>
        </p:nvSpPr>
        <p:spPr bwMode="auto">
          <a:xfrm>
            <a:off x="34194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28" name="Rectangle 7"/>
          <p:cNvSpPr>
            <a:spLocks noChangeArrowheads="1"/>
          </p:cNvSpPr>
          <p:nvPr/>
        </p:nvSpPr>
        <p:spPr bwMode="auto">
          <a:xfrm>
            <a:off x="37084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29" name="Rectangle 8"/>
          <p:cNvSpPr>
            <a:spLocks noChangeArrowheads="1"/>
          </p:cNvSpPr>
          <p:nvPr/>
        </p:nvSpPr>
        <p:spPr bwMode="auto">
          <a:xfrm>
            <a:off x="3995738"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0" name="Rectangle 9"/>
          <p:cNvSpPr>
            <a:spLocks noChangeArrowheads="1"/>
          </p:cNvSpPr>
          <p:nvPr/>
        </p:nvSpPr>
        <p:spPr bwMode="auto">
          <a:xfrm>
            <a:off x="4284663"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1" name="Rectangle 10"/>
          <p:cNvSpPr>
            <a:spLocks noChangeArrowheads="1"/>
          </p:cNvSpPr>
          <p:nvPr/>
        </p:nvSpPr>
        <p:spPr bwMode="auto">
          <a:xfrm>
            <a:off x="4572000"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2" name="Rectangle 11"/>
          <p:cNvSpPr>
            <a:spLocks noChangeArrowheads="1"/>
          </p:cNvSpPr>
          <p:nvPr/>
        </p:nvSpPr>
        <p:spPr bwMode="auto">
          <a:xfrm>
            <a:off x="4859338" y="321310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3" name="Rectangle 12"/>
          <p:cNvSpPr>
            <a:spLocks noChangeArrowheads="1"/>
          </p:cNvSpPr>
          <p:nvPr/>
        </p:nvSpPr>
        <p:spPr bwMode="auto">
          <a:xfrm>
            <a:off x="5148263"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4" name="Rectangle 13"/>
          <p:cNvSpPr>
            <a:spLocks noChangeArrowheads="1"/>
          </p:cNvSpPr>
          <p:nvPr/>
        </p:nvSpPr>
        <p:spPr bwMode="auto">
          <a:xfrm>
            <a:off x="5435600"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5" name="Rectangle 14"/>
          <p:cNvSpPr>
            <a:spLocks noChangeArrowheads="1"/>
          </p:cNvSpPr>
          <p:nvPr/>
        </p:nvSpPr>
        <p:spPr bwMode="auto">
          <a:xfrm>
            <a:off x="5724525"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6" name="Rectangle 15"/>
          <p:cNvSpPr>
            <a:spLocks noChangeArrowheads="1"/>
          </p:cNvSpPr>
          <p:nvPr/>
        </p:nvSpPr>
        <p:spPr bwMode="auto">
          <a:xfrm>
            <a:off x="6011863" y="321310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37" name="Rectangle 16"/>
          <p:cNvSpPr>
            <a:spLocks noChangeArrowheads="1"/>
          </p:cNvSpPr>
          <p:nvPr/>
        </p:nvSpPr>
        <p:spPr bwMode="auto">
          <a:xfrm>
            <a:off x="28448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38" name="Rectangle 17"/>
          <p:cNvSpPr>
            <a:spLocks noChangeArrowheads="1"/>
          </p:cNvSpPr>
          <p:nvPr/>
        </p:nvSpPr>
        <p:spPr bwMode="auto">
          <a:xfrm>
            <a:off x="25558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39" name="Rectangle 18"/>
          <p:cNvSpPr>
            <a:spLocks noChangeArrowheads="1"/>
          </p:cNvSpPr>
          <p:nvPr/>
        </p:nvSpPr>
        <p:spPr bwMode="auto">
          <a:xfrm>
            <a:off x="7164388"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40" name="Rectangle 19"/>
          <p:cNvSpPr>
            <a:spLocks noChangeArrowheads="1"/>
          </p:cNvSpPr>
          <p:nvPr/>
        </p:nvSpPr>
        <p:spPr bwMode="auto">
          <a:xfrm>
            <a:off x="6877050"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41" name="Rectangle 20"/>
          <p:cNvSpPr>
            <a:spLocks noChangeArrowheads="1"/>
          </p:cNvSpPr>
          <p:nvPr/>
        </p:nvSpPr>
        <p:spPr bwMode="auto">
          <a:xfrm>
            <a:off x="6588125" y="3213100"/>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42" name="Rectangle 21"/>
          <p:cNvSpPr>
            <a:spLocks noChangeArrowheads="1"/>
          </p:cNvSpPr>
          <p:nvPr/>
        </p:nvSpPr>
        <p:spPr bwMode="auto">
          <a:xfrm>
            <a:off x="6300788" y="321310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0743" name="Line 22"/>
          <p:cNvSpPr>
            <a:spLocks noChangeShapeType="1"/>
          </p:cNvSpPr>
          <p:nvPr/>
        </p:nvSpPr>
        <p:spPr bwMode="auto">
          <a:xfrm flipH="1">
            <a:off x="3995738" y="2565400"/>
            <a:ext cx="0" cy="1655763"/>
          </a:xfrm>
          <a:prstGeom prst="line">
            <a:avLst/>
          </a:prstGeom>
          <a:noFill/>
          <a:ln w="9525">
            <a:solidFill>
              <a:schemeClr val="tx1"/>
            </a:solidFill>
            <a:miter lim="800000"/>
            <a:headEnd/>
            <a:tailEnd/>
          </a:ln>
        </p:spPr>
        <p:txBody>
          <a:bodyPr wrap="none"/>
          <a:lstStyle/>
          <a:p>
            <a:endParaRPr lang="en-US"/>
          </a:p>
        </p:txBody>
      </p:sp>
      <p:sp>
        <p:nvSpPr>
          <p:cNvPr id="30744" name="Rectangle 23"/>
          <p:cNvSpPr>
            <a:spLocks noChangeArrowheads="1"/>
          </p:cNvSpPr>
          <p:nvPr/>
        </p:nvSpPr>
        <p:spPr bwMode="auto">
          <a:xfrm>
            <a:off x="2195513"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0745" name="Rectangle 24"/>
          <p:cNvSpPr>
            <a:spLocks noChangeArrowheads="1"/>
          </p:cNvSpPr>
          <p:nvPr/>
        </p:nvSpPr>
        <p:spPr bwMode="auto">
          <a:xfrm flipH="1">
            <a:off x="3635375" y="4005263"/>
            <a:ext cx="215900"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0746" name="Rectangle 25"/>
          <p:cNvSpPr>
            <a:spLocks noChangeArrowheads="1"/>
          </p:cNvSpPr>
          <p:nvPr/>
        </p:nvSpPr>
        <p:spPr bwMode="auto">
          <a:xfrm>
            <a:off x="2843213"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0747" name="Text Box 26"/>
          <p:cNvSpPr txBox="1">
            <a:spLocks noChangeArrowheads="1"/>
          </p:cNvSpPr>
          <p:nvPr/>
        </p:nvSpPr>
        <p:spPr bwMode="auto">
          <a:xfrm>
            <a:off x="5219700" y="3211513"/>
            <a:ext cx="184150" cy="519112"/>
          </a:xfrm>
          <a:prstGeom prst="rect">
            <a:avLst/>
          </a:prstGeom>
          <a:noFill/>
          <a:ln w="9525">
            <a:noFill/>
            <a:miter lim="800000"/>
            <a:headEnd/>
            <a:tailEnd/>
          </a:ln>
        </p:spPr>
        <p:txBody>
          <a:bodyPr wrap="none">
            <a:spAutoFit/>
          </a:bodyPr>
          <a:lstStyle/>
          <a:p>
            <a:endParaRPr lang="en-CA">
              <a:latin typeface="Tahoma" pitchFamily="34" charset="0"/>
            </a:endParaRPr>
          </a:p>
        </p:txBody>
      </p:sp>
      <p:sp>
        <p:nvSpPr>
          <p:cNvPr id="30748" name="Text Box 27"/>
          <p:cNvSpPr txBox="1">
            <a:spLocks noChangeArrowheads="1"/>
          </p:cNvSpPr>
          <p:nvPr/>
        </p:nvSpPr>
        <p:spPr bwMode="auto">
          <a:xfrm>
            <a:off x="6372225" y="3284538"/>
            <a:ext cx="360363" cy="519112"/>
          </a:xfrm>
          <a:prstGeom prst="rect">
            <a:avLst/>
          </a:prstGeom>
          <a:noFill/>
          <a:ln w="9525">
            <a:noFill/>
            <a:miter lim="800000"/>
            <a:headEnd/>
            <a:tailEnd/>
          </a:ln>
        </p:spPr>
        <p:txBody>
          <a:bodyPr>
            <a:spAutoFit/>
          </a:bodyPr>
          <a:lstStyle/>
          <a:p>
            <a:pPr>
              <a:spcBef>
                <a:spcPct val="50000"/>
              </a:spcBef>
            </a:pPr>
            <a:endParaRPr lang="en-CA">
              <a:latin typeface="Tahoma" pitchFamily="34" charset="0"/>
            </a:endParaRPr>
          </a:p>
        </p:txBody>
      </p:sp>
      <p:sp>
        <p:nvSpPr>
          <p:cNvPr id="30749" name="Rectangle 28"/>
          <p:cNvSpPr>
            <a:spLocks noChangeArrowheads="1"/>
          </p:cNvSpPr>
          <p:nvPr/>
        </p:nvSpPr>
        <p:spPr bwMode="auto">
          <a:xfrm>
            <a:off x="3492500" y="4005263"/>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lv-LV">
              <a:latin typeface="Tahoma" pitchFamily="34" charset="0"/>
            </a:endParaRPr>
          </a:p>
          <a:p>
            <a:pPr algn="ctr"/>
            <a:endParaRPr lang="lv-LV">
              <a:latin typeface="Tahoma" pitchFamily="34" charset="0"/>
            </a:endParaRPr>
          </a:p>
        </p:txBody>
      </p:sp>
      <p:sp>
        <p:nvSpPr>
          <p:cNvPr id="30750" name="Text Box 29"/>
          <p:cNvSpPr txBox="1">
            <a:spLocks noChangeArrowheads="1"/>
          </p:cNvSpPr>
          <p:nvPr/>
        </p:nvSpPr>
        <p:spPr bwMode="auto">
          <a:xfrm>
            <a:off x="3995738" y="1916113"/>
            <a:ext cx="3168650" cy="581025"/>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Treatment interrupted </a:t>
            </a:r>
            <a:r>
              <a:rPr lang="en-US" sz="1600">
                <a:latin typeface="Tahoma" pitchFamily="34" charset="0"/>
              </a:rPr>
              <a:t>&gt;</a:t>
            </a:r>
            <a:r>
              <a:rPr lang="ru-RU" sz="1600">
                <a:latin typeface="Tahoma" pitchFamily="34" charset="0"/>
              </a:rPr>
              <a:t> 2 </a:t>
            </a:r>
            <a:r>
              <a:rPr lang="lv-LV" sz="1600">
                <a:latin typeface="Tahoma" pitchFamily="34" charset="0"/>
              </a:rPr>
              <a:t>month</a:t>
            </a:r>
            <a:endParaRPr lang="en-US" sz="1600">
              <a:latin typeface="Tahoma" pitchFamily="34" charset="0"/>
            </a:endParaRPr>
          </a:p>
        </p:txBody>
      </p:sp>
      <p:sp>
        <p:nvSpPr>
          <p:cNvPr id="30751" name="Rectangle 30"/>
          <p:cNvSpPr>
            <a:spLocks noChangeArrowheads="1"/>
          </p:cNvSpPr>
          <p:nvPr/>
        </p:nvSpPr>
        <p:spPr bwMode="auto">
          <a:xfrm>
            <a:off x="3492500"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0752" name="Rectangle 31"/>
          <p:cNvSpPr>
            <a:spLocks noChangeArrowheads="1"/>
          </p:cNvSpPr>
          <p:nvPr/>
        </p:nvSpPr>
        <p:spPr bwMode="auto">
          <a:xfrm>
            <a:off x="1619250"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0753" name="Rectangle 32"/>
          <p:cNvSpPr>
            <a:spLocks noChangeArrowheads="1"/>
          </p:cNvSpPr>
          <p:nvPr/>
        </p:nvSpPr>
        <p:spPr bwMode="auto">
          <a:xfrm>
            <a:off x="1042988"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0754" name="Rectangle 33"/>
          <p:cNvSpPr>
            <a:spLocks noChangeArrowheads="1"/>
          </p:cNvSpPr>
          <p:nvPr/>
        </p:nvSpPr>
        <p:spPr bwMode="auto">
          <a:xfrm>
            <a:off x="395288"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0755" name="Text Box 34"/>
          <p:cNvSpPr txBox="1">
            <a:spLocks noChangeArrowheads="1"/>
          </p:cNvSpPr>
          <p:nvPr/>
        </p:nvSpPr>
        <p:spPr bwMode="auto">
          <a:xfrm>
            <a:off x="755650" y="5157788"/>
            <a:ext cx="7272338" cy="641350"/>
          </a:xfrm>
          <a:prstGeom prst="rect">
            <a:avLst/>
          </a:prstGeom>
          <a:noFill/>
          <a:ln w="9525">
            <a:noFill/>
            <a:miter lim="800000"/>
            <a:headEnd/>
            <a:tailEnd/>
          </a:ln>
        </p:spPr>
        <p:txBody>
          <a:bodyPr>
            <a:spAutoFit/>
          </a:bodyPr>
          <a:lstStyle/>
          <a:p>
            <a:pPr>
              <a:spcBef>
                <a:spcPct val="50000"/>
              </a:spcBef>
            </a:pPr>
            <a:r>
              <a:rPr lang="en-GB" b="1">
                <a:latin typeface="Tahoma" pitchFamily="34" charset="0"/>
              </a:rPr>
              <a:t>Patient whose treatment was interrupted for two or more consecutive months</a:t>
            </a:r>
          </a:p>
        </p:txBody>
      </p:sp>
    </p:spTree>
    <p:extLst>
      <p:ext uri="{BB962C8B-B14F-4D97-AF65-F5344CB8AC3E}">
        <p14:creationId xmlns:p14="http://schemas.microsoft.com/office/powerpoint/2010/main" val="108470074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260350"/>
            <a:ext cx="7793037" cy="782638"/>
          </a:xfrm>
        </p:spPr>
        <p:txBody>
          <a:bodyPr/>
          <a:lstStyle/>
          <a:p>
            <a:pPr eaLnBrk="1" hangingPunct="1"/>
            <a:r>
              <a:rPr lang="lv-LV" b="1" smtClean="0">
                <a:solidFill>
                  <a:srgbClr val="00B050"/>
                </a:solidFill>
              </a:rPr>
              <a:t>Treatment Default</a:t>
            </a:r>
          </a:p>
        </p:txBody>
      </p:sp>
      <p:sp>
        <p:nvSpPr>
          <p:cNvPr id="31747" name="Slide Number Placeholder 5"/>
          <p:cNvSpPr>
            <a:spLocks noGrp="1"/>
          </p:cNvSpPr>
          <p:nvPr>
            <p:ph type="sldNum" sz="quarter" idx="12"/>
          </p:nvPr>
        </p:nvSpPr>
        <p:spPr bwMode="auto">
          <a:noFill/>
          <a:ln>
            <a:miter lim="800000"/>
            <a:headEnd/>
            <a:tailEnd/>
          </a:ln>
        </p:spPr>
        <p:txBody>
          <a:bodyPr/>
          <a:lstStyle/>
          <a:p>
            <a:fld id="{86708BC9-4DDC-4987-B46A-0A31F761818F}" type="slidenum">
              <a:rPr lang="en-US"/>
              <a:pPr/>
              <a:t>199</a:t>
            </a:fld>
            <a:endParaRPr lang="en-US"/>
          </a:p>
        </p:txBody>
      </p:sp>
      <p:sp>
        <p:nvSpPr>
          <p:cNvPr id="31748" name="Rectangle 3"/>
          <p:cNvSpPr>
            <a:spLocks noChangeArrowheads="1"/>
          </p:cNvSpPr>
          <p:nvPr/>
        </p:nvSpPr>
        <p:spPr bwMode="auto">
          <a:xfrm>
            <a:off x="684213" y="3211513"/>
            <a:ext cx="165735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49" name="Rectangle 4"/>
          <p:cNvSpPr>
            <a:spLocks noChangeArrowheads="1"/>
          </p:cNvSpPr>
          <p:nvPr/>
        </p:nvSpPr>
        <p:spPr bwMode="auto">
          <a:xfrm>
            <a:off x="22685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50" name="Rectangle 5"/>
          <p:cNvSpPr>
            <a:spLocks noChangeArrowheads="1"/>
          </p:cNvSpPr>
          <p:nvPr/>
        </p:nvSpPr>
        <p:spPr bwMode="auto">
          <a:xfrm>
            <a:off x="3132138" y="321151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51" name="Rectangle 6"/>
          <p:cNvSpPr>
            <a:spLocks noChangeArrowheads="1"/>
          </p:cNvSpPr>
          <p:nvPr/>
        </p:nvSpPr>
        <p:spPr bwMode="auto">
          <a:xfrm>
            <a:off x="34194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52" name="Rectangle 7"/>
          <p:cNvSpPr>
            <a:spLocks noChangeArrowheads="1"/>
          </p:cNvSpPr>
          <p:nvPr/>
        </p:nvSpPr>
        <p:spPr bwMode="auto">
          <a:xfrm>
            <a:off x="37084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53" name="Rectangle 8"/>
          <p:cNvSpPr>
            <a:spLocks noChangeArrowheads="1"/>
          </p:cNvSpPr>
          <p:nvPr/>
        </p:nvSpPr>
        <p:spPr bwMode="auto">
          <a:xfrm>
            <a:off x="3995738"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54" name="Rectangle 9"/>
          <p:cNvSpPr>
            <a:spLocks noChangeArrowheads="1"/>
          </p:cNvSpPr>
          <p:nvPr/>
        </p:nvSpPr>
        <p:spPr bwMode="auto">
          <a:xfrm>
            <a:off x="4284663"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55" name="Rectangle 10"/>
          <p:cNvSpPr>
            <a:spLocks noChangeArrowheads="1"/>
          </p:cNvSpPr>
          <p:nvPr/>
        </p:nvSpPr>
        <p:spPr bwMode="auto">
          <a:xfrm>
            <a:off x="4572000"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56" name="Rectangle 11"/>
          <p:cNvSpPr>
            <a:spLocks noChangeArrowheads="1"/>
          </p:cNvSpPr>
          <p:nvPr/>
        </p:nvSpPr>
        <p:spPr bwMode="auto">
          <a:xfrm>
            <a:off x="4859338" y="321310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57" name="Rectangle 12"/>
          <p:cNvSpPr>
            <a:spLocks noChangeArrowheads="1"/>
          </p:cNvSpPr>
          <p:nvPr/>
        </p:nvSpPr>
        <p:spPr bwMode="auto">
          <a:xfrm>
            <a:off x="5148263"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58" name="Rectangle 13"/>
          <p:cNvSpPr>
            <a:spLocks noChangeArrowheads="1"/>
          </p:cNvSpPr>
          <p:nvPr/>
        </p:nvSpPr>
        <p:spPr bwMode="auto">
          <a:xfrm>
            <a:off x="5435600"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59" name="Rectangle 14"/>
          <p:cNvSpPr>
            <a:spLocks noChangeArrowheads="1"/>
          </p:cNvSpPr>
          <p:nvPr/>
        </p:nvSpPr>
        <p:spPr bwMode="auto">
          <a:xfrm>
            <a:off x="5724525"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60" name="Rectangle 15"/>
          <p:cNvSpPr>
            <a:spLocks noChangeArrowheads="1"/>
          </p:cNvSpPr>
          <p:nvPr/>
        </p:nvSpPr>
        <p:spPr bwMode="auto">
          <a:xfrm>
            <a:off x="6011863" y="321310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61" name="Rectangle 16"/>
          <p:cNvSpPr>
            <a:spLocks noChangeArrowheads="1"/>
          </p:cNvSpPr>
          <p:nvPr/>
        </p:nvSpPr>
        <p:spPr bwMode="auto">
          <a:xfrm>
            <a:off x="2844800"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62" name="Rectangle 17"/>
          <p:cNvSpPr>
            <a:spLocks noChangeArrowheads="1"/>
          </p:cNvSpPr>
          <p:nvPr/>
        </p:nvSpPr>
        <p:spPr bwMode="auto">
          <a:xfrm>
            <a:off x="2555875" y="3211513"/>
            <a:ext cx="287338"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63" name="Rectangle 18"/>
          <p:cNvSpPr>
            <a:spLocks noChangeArrowheads="1"/>
          </p:cNvSpPr>
          <p:nvPr/>
        </p:nvSpPr>
        <p:spPr bwMode="auto">
          <a:xfrm>
            <a:off x="7164388" y="321151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64" name="Rectangle 19"/>
          <p:cNvSpPr>
            <a:spLocks noChangeArrowheads="1"/>
          </p:cNvSpPr>
          <p:nvPr/>
        </p:nvSpPr>
        <p:spPr bwMode="auto">
          <a:xfrm>
            <a:off x="6877050" y="321151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65" name="Rectangle 20"/>
          <p:cNvSpPr>
            <a:spLocks noChangeArrowheads="1"/>
          </p:cNvSpPr>
          <p:nvPr/>
        </p:nvSpPr>
        <p:spPr bwMode="auto">
          <a:xfrm>
            <a:off x="6588125" y="3213100"/>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66" name="Rectangle 21"/>
          <p:cNvSpPr>
            <a:spLocks noChangeArrowheads="1"/>
          </p:cNvSpPr>
          <p:nvPr/>
        </p:nvSpPr>
        <p:spPr bwMode="auto">
          <a:xfrm>
            <a:off x="6300788" y="321310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1767" name="Line 22"/>
          <p:cNvSpPr>
            <a:spLocks noChangeShapeType="1"/>
          </p:cNvSpPr>
          <p:nvPr/>
        </p:nvSpPr>
        <p:spPr bwMode="auto">
          <a:xfrm flipH="1">
            <a:off x="3995738" y="2565400"/>
            <a:ext cx="0" cy="1655763"/>
          </a:xfrm>
          <a:prstGeom prst="line">
            <a:avLst/>
          </a:prstGeom>
          <a:noFill/>
          <a:ln w="9525">
            <a:solidFill>
              <a:schemeClr val="tx1"/>
            </a:solidFill>
            <a:miter lim="800000"/>
            <a:headEnd/>
            <a:tailEnd/>
          </a:ln>
        </p:spPr>
        <p:txBody>
          <a:bodyPr wrap="none"/>
          <a:lstStyle/>
          <a:p>
            <a:endParaRPr lang="en-US"/>
          </a:p>
        </p:txBody>
      </p:sp>
      <p:sp>
        <p:nvSpPr>
          <p:cNvPr id="31768" name="Rectangle 23"/>
          <p:cNvSpPr>
            <a:spLocks noChangeArrowheads="1"/>
          </p:cNvSpPr>
          <p:nvPr/>
        </p:nvSpPr>
        <p:spPr bwMode="auto">
          <a:xfrm>
            <a:off x="1692275"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1769" name="Rectangle 24"/>
          <p:cNvSpPr>
            <a:spLocks noChangeArrowheads="1"/>
          </p:cNvSpPr>
          <p:nvPr/>
        </p:nvSpPr>
        <p:spPr bwMode="auto">
          <a:xfrm>
            <a:off x="3132138" y="4005263"/>
            <a:ext cx="503237" cy="287337"/>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1770" name="Rectangle 25"/>
          <p:cNvSpPr>
            <a:spLocks noChangeArrowheads="1"/>
          </p:cNvSpPr>
          <p:nvPr/>
        </p:nvSpPr>
        <p:spPr bwMode="auto">
          <a:xfrm>
            <a:off x="2411413"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31771" name="Text Box 26"/>
          <p:cNvSpPr txBox="1">
            <a:spLocks noChangeArrowheads="1"/>
          </p:cNvSpPr>
          <p:nvPr/>
        </p:nvSpPr>
        <p:spPr bwMode="auto">
          <a:xfrm>
            <a:off x="5219700" y="3211513"/>
            <a:ext cx="184150" cy="519112"/>
          </a:xfrm>
          <a:prstGeom prst="rect">
            <a:avLst/>
          </a:prstGeom>
          <a:noFill/>
          <a:ln w="9525">
            <a:noFill/>
            <a:miter lim="800000"/>
            <a:headEnd/>
            <a:tailEnd/>
          </a:ln>
        </p:spPr>
        <p:txBody>
          <a:bodyPr wrap="none">
            <a:spAutoFit/>
          </a:bodyPr>
          <a:lstStyle/>
          <a:p>
            <a:endParaRPr lang="en-CA">
              <a:latin typeface="Tahoma" pitchFamily="34" charset="0"/>
            </a:endParaRPr>
          </a:p>
        </p:txBody>
      </p:sp>
      <p:sp>
        <p:nvSpPr>
          <p:cNvPr id="31772" name="Text Box 27"/>
          <p:cNvSpPr txBox="1">
            <a:spLocks noChangeArrowheads="1"/>
          </p:cNvSpPr>
          <p:nvPr/>
        </p:nvSpPr>
        <p:spPr bwMode="auto">
          <a:xfrm>
            <a:off x="6372225" y="3284538"/>
            <a:ext cx="360363" cy="519112"/>
          </a:xfrm>
          <a:prstGeom prst="rect">
            <a:avLst/>
          </a:prstGeom>
          <a:noFill/>
          <a:ln w="9525">
            <a:noFill/>
            <a:miter lim="800000"/>
            <a:headEnd/>
            <a:tailEnd/>
          </a:ln>
        </p:spPr>
        <p:txBody>
          <a:bodyPr>
            <a:spAutoFit/>
          </a:bodyPr>
          <a:lstStyle/>
          <a:p>
            <a:pPr>
              <a:spcBef>
                <a:spcPct val="50000"/>
              </a:spcBef>
            </a:pPr>
            <a:endParaRPr lang="en-CA">
              <a:latin typeface="Tahoma" pitchFamily="34" charset="0"/>
            </a:endParaRPr>
          </a:p>
        </p:txBody>
      </p:sp>
      <p:sp>
        <p:nvSpPr>
          <p:cNvPr id="31773" name="Rectangle 28"/>
          <p:cNvSpPr>
            <a:spLocks noChangeArrowheads="1"/>
          </p:cNvSpPr>
          <p:nvPr/>
        </p:nvSpPr>
        <p:spPr bwMode="auto">
          <a:xfrm>
            <a:off x="3132138" y="4005263"/>
            <a:ext cx="504825" cy="287337"/>
          </a:xfrm>
          <a:prstGeom prst="rect">
            <a:avLst/>
          </a:prstGeom>
          <a:solidFill>
            <a:schemeClr val="accent1"/>
          </a:solidFill>
          <a:ln w="9525">
            <a:solidFill>
              <a:schemeClr val="tx1"/>
            </a:solidFill>
            <a:miter lim="800000"/>
            <a:headEnd/>
            <a:tailEnd/>
          </a:ln>
        </p:spPr>
        <p:txBody>
          <a:bodyPr wrap="none" anchor="ctr"/>
          <a:lstStyle/>
          <a:p>
            <a:pPr algn="ctr"/>
            <a:endParaRPr lang="lv-LV">
              <a:latin typeface="Tahoma" pitchFamily="34" charset="0"/>
            </a:endParaRPr>
          </a:p>
          <a:p>
            <a:pPr algn="ctr"/>
            <a:endParaRPr lang="lv-LV">
              <a:latin typeface="Tahoma" pitchFamily="34" charset="0"/>
            </a:endParaRPr>
          </a:p>
        </p:txBody>
      </p:sp>
      <p:sp>
        <p:nvSpPr>
          <p:cNvPr id="31774" name="Text Box 29"/>
          <p:cNvSpPr txBox="1">
            <a:spLocks noChangeArrowheads="1"/>
          </p:cNvSpPr>
          <p:nvPr/>
        </p:nvSpPr>
        <p:spPr bwMode="auto">
          <a:xfrm>
            <a:off x="4067175" y="1844675"/>
            <a:ext cx="3168650" cy="581025"/>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Treatment interrupted</a:t>
            </a:r>
            <a:r>
              <a:rPr lang="ru-RU" sz="1600">
                <a:latin typeface="Tahoma" pitchFamily="34" charset="0"/>
              </a:rPr>
              <a:t> </a:t>
            </a:r>
            <a:r>
              <a:rPr lang="en-US" sz="1600">
                <a:latin typeface="Tahoma" pitchFamily="34" charset="0"/>
              </a:rPr>
              <a:t>&gt;</a:t>
            </a:r>
            <a:r>
              <a:rPr lang="ru-RU" sz="1600">
                <a:latin typeface="Tahoma" pitchFamily="34" charset="0"/>
              </a:rPr>
              <a:t> 2 </a:t>
            </a:r>
            <a:r>
              <a:rPr lang="lv-LV" sz="1600">
                <a:latin typeface="Tahoma" pitchFamily="34" charset="0"/>
              </a:rPr>
              <a:t>month</a:t>
            </a:r>
            <a:endParaRPr lang="en-US" sz="1600">
              <a:latin typeface="Tahoma" pitchFamily="34" charset="0"/>
            </a:endParaRPr>
          </a:p>
        </p:txBody>
      </p:sp>
      <p:sp>
        <p:nvSpPr>
          <p:cNvPr id="31775" name="Line 30"/>
          <p:cNvSpPr>
            <a:spLocks noChangeShapeType="1"/>
          </p:cNvSpPr>
          <p:nvPr/>
        </p:nvSpPr>
        <p:spPr bwMode="auto">
          <a:xfrm>
            <a:off x="2268538" y="2565400"/>
            <a:ext cx="0" cy="1295400"/>
          </a:xfrm>
          <a:prstGeom prst="line">
            <a:avLst/>
          </a:prstGeom>
          <a:noFill/>
          <a:ln w="9525">
            <a:solidFill>
              <a:schemeClr val="tx1"/>
            </a:solidFill>
            <a:miter lim="800000"/>
            <a:headEnd/>
            <a:tailEnd/>
          </a:ln>
        </p:spPr>
        <p:txBody>
          <a:bodyPr wrap="none"/>
          <a:lstStyle/>
          <a:p>
            <a:endParaRPr lang="en-US"/>
          </a:p>
        </p:txBody>
      </p:sp>
      <p:sp>
        <p:nvSpPr>
          <p:cNvPr id="31776" name="Text Box 31"/>
          <p:cNvSpPr txBox="1">
            <a:spLocks noChangeArrowheads="1"/>
          </p:cNvSpPr>
          <p:nvPr/>
        </p:nvSpPr>
        <p:spPr bwMode="auto">
          <a:xfrm>
            <a:off x="1403350" y="1916113"/>
            <a:ext cx="2087563" cy="336550"/>
          </a:xfrm>
          <a:prstGeom prst="rect">
            <a:avLst/>
          </a:prstGeom>
          <a:noFill/>
          <a:ln w="9525">
            <a:noFill/>
            <a:miter lim="800000"/>
            <a:headEnd/>
            <a:tailEnd/>
          </a:ln>
        </p:spPr>
        <p:txBody>
          <a:bodyPr>
            <a:spAutoFit/>
          </a:bodyPr>
          <a:lstStyle/>
          <a:p>
            <a:pPr>
              <a:spcBef>
                <a:spcPct val="50000"/>
              </a:spcBef>
            </a:pPr>
            <a:r>
              <a:rPr lang="lv-LV" sz="1600">
                <a:latin typeface="Tahoma" pitchFamily="34" charset="0"/>
              </a:rPr>
              <a:t>Conversion</a:t>
            </a:r>
          </a:p>
        </p:txBody>
      </p:sp>
      <p:sp>
        <p:nvSpPr>
          <p:cNvPr id="31777" name="Rectangle 32"/>
          <p:cNvSpPr>
            <a:spLocks noChangeArrowheads="1"/>
          </p:cNvSpPr>
          <p:nvPr/>
        </p:nvSpPr>
        <p:spPr bwMode="auto">
          <a:xfrm>
            <a:off x="3132138" y="4005263"/>
            <a:ext cx="504825" cy="287337"/>
          </a:xfrm>
          <a:prstGeom prst="rect">
            <a:avLst/>
          </a:prstGeom>
          <a:solidFill>
            <a:schemeClr val="accent1"/>
          </a:solidFill>
          <a:ln w="9525">
            <a:solidFill>
              <a:schemeClr val="tx1"/>
            </a:solidFill>
            <a:miter lim="800000"/>
            <a:headEnd/>
            <a:tailEnd/>
          </a:ln>
        </p:spPr>
        <p:txBody>
          <a:bodyPr wrap="none" anchor="ctr"/>
          <a:lstStyle/>
          <a:p>
            <a:pPr algn="ctr"/>
            <a:r>
              <a:rPr lang="lv-LV">
                <a:latin typeface="Tahoma" pitchFamily="34" charset="0"/>
              </a:rPr>
              <a:t>–</a:t>
            </a:r>
          </a:p>
        </p:txBody>
      </p:sp>
      <p:sp>
        <p:nvSpPr>
          <p:cNvPr id="31778" name="Text Box 33"/>
          <p:cNvSpPr txBox="1">
            <a:spLocks noChangeArrowheads="1"/>
          </p:cNvSpPr>
          <p:nvPr/>
        </p:nvSpPr>
        <p:spPr bwMode="auto">
          <a:xfrm>
            <a:off x="468313" y="4941888"/>
            <a:ext cx="6983412" cy="641350"/>
          </a:xfrm>
          <a:prstGeom prst="rect">
            <a:avLst/>
          </a:prstGeom>
          <a:noFill/>
          <a:ln w="9525">
            <a:noFill/>
            <a:miter lim="800000"/>
            <a:headEnd/>
            <a:tailEnd/>
          </a:ln>
        </p:spPr>
        <p:txBody>
          <a:bodyPr>
            <a:spAutoFit/>
          </a:bodyPr>
          <a:lstStyle/>
          <a:p>
            <a:pPr>
              <a:spcBef>
                <a:spcPct val="50000"/>
              </a:spcBef>
            </a:pPr>
            <a:r>
              <a:rPr lang="en-GB">
                <a:latin typeface="Tahoma" pitchFamily="34" charset="0"/>
              </a:rPr>
              <a:t>Patient whose treatment was interrupted for two or more consecutive months</a:t>
            </a:r>
          </a:p>
        </p:txBody>
      </p:sp>
    </p:spTree>
    <p:extLst>
      <p:ext uri="{BB962C8B-B14F-4D97-AF65-F5344CB8AC3E}">
        <p14:creationId xmlns:p14="http://schemas.microsoft.com/office/powerpoint/2010/main" val="676390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ZA" smtClean="0">
                <a:solidFill>
                  <a:srgbClr val="00B050"/>
                </a:solidFill>
              </a:rPr>
              <a:t>OBJECTIVES</a:t>
            </a:r>
          </a:p>
        </p:txBody>
      </p:sp>
      <p:sp>
        <p:nvSpPr>
          <p:cNvPr id="3075" name="Content Placeholder 2"/>
          <p:cNvSpPr>
            <a:spLocks noGrp="1"/>
          </p:cNvSpPr>
          <p:nvPr>
            <p:ph idx="1"/>
          </p:nvPr>
        </p:nvSpPr>
        <p:spPr/>
        <p:txBody>
          <a:bodyPr/>
          <a:lstStyle/>
          <a:p>
            <a:pPr eaLnBrk="1" hangingPunct="1"/>
            <a:r>
              <a:rPr lang="en-GB" dirty="0" smtClean="0"/>
              <a:t>Having successfully completed the module, students </a:t>
            </a:r>
            <a:r>
              <a:rPr lang="en-GB" dirty="0" smtClean="0">
                <a:solidFill>
                  <a:schemeClr val="tx2"/>
                </a:solidFill>
              </a:rPr>
              <a:t>should be able to demonstrate knowledge</a:t>
            </a:r>
            <a:r>
              <a:rPr lang="en-GB" dirty="0" smtClean="0"/>
              <a:t> and understanding </a:t>
            </a:r>
            <a:r>
              <a:rPr lang="en-GB" dirty="0" smtClean="0">
                <a:solidFill>
                  <a:schemeClr val="tx2"/>
                </a:solidFill>
              </a:rPr>
              <a:t>of</a:t>
            </a:r>
            <a:r>
              <a:rPr lang="en-GB" dirty="0" smtClean="0"/>
              <a:t>:</a:t>
            </a:r>
          </a:p>
          <a:p>
            <a:pPr eaLnBrk="1" hangingPunct="1">
              <a:buFont typeface="Arial" charset="0"/>
              <a:buNone/>
            </a:pPr>
            <a:endParaRPr lang="en-ZA" dirty="0" smtClean="0"/>
          </a:p>
          <a:p>
            <a:pPr eaLnBrk="1" hangingPunct="1">
              <a:buFont typeface="Arial" charset="0"/>
              <a:buNone/>
            </a:pPr>
            <a:r>
              <a:rPr lang="en-GB" b="1" dirty="0" smtClean="0"/>
              <a:t>In relation to basic sciences:</a:t>
            </a:r>
            <a:endParaRPr lang="en-ZA" dirty="0" smtClean="0"/>
          </a:p>
          <a:p>
            <a:pPr eaLnBrk="1" hangingPunct="1"/>
            <a:r>
              <a:rPr lang="en-GB" dirty="0" smtClean="0"/>
              <a:t>1. The </a:t>
            </a:r>
            <a:r>
              <a:rPr lang="en-GB" dirty="0" smtClean="0">
                <a:solidFill>
                  <a:srgbClr val="00B050"/>
                </a:solidFill>
              </a:rPr>
              <a:t>normal structure and function of the </a:t>
            </a:r>
            <a:r>
              <a:rPr lang="en-GB" dirty="0" smtClean="0"/>
              <a:t>different parts of the </a:t>
            </a:r>
            <a:r>
              <a:rPr lang="en-GB" dirty="0" smtClean="0">
                <a:solidFill>
                  <a:srgbClr val="00B050"/>
                </a:solidFill>
              </a:rPr>
              <a:t>respiratory system</a:t>
            </a:r>
            <a:r>
              <a:rPr lang="en-GB" dirty="0" smtClean="0"/>
              <a:t>;</a:t>
            </a:r>
            <a:endParaRPr lang="en-ZA" dirty="0" smtClean="0"/>
          </a:p>
          <a:p>
            <a:pPr eaLnBrk="1" hangingPunct="1"/>
            <a:endParaRPr lang="en-ZA" dirty="0" smtClean="0"/>
          </a:p>
          <a:p>
            <a:pPr eaLnBrk="1" hangingPunct="1"/>
            <a:endParaRPr lang="en-Z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smtClean="0"/>
              <a:t>AECB</a:t>
            </a:r>
          </a:p>
        </p:txBody>
      </p:sp>
      <p:sp>
        <p:nvSpPr>
          <p:cNvPr id="18435" name="Rectangle 3"/>
          <p:cNvSpPr>
            <a:spLocks noGrp="1" noChangeArrowheads="1"/>
          </p:cNvSpPr>
          <p:nvPr>
            <p:ph type="body" idx="1"/>
          </p:nvPr>
        </p:nvSpPr>
        <p:spPr>
          <a:noFill/>
        </p:spPr>
        <p:txBody>
          <a:bodyPr/>
          <a:lstStyle/>
          <a:p>
            <a:r>
              <a:rPr lang="en-GB" smtClean="0"/>
              <a:t>Diagnosis</a:t>
            </a:r>
          </a:p>
          <a:p>
            <a:pPr lvl="1"/>
            <a:r>
              <a:rPr lang="en-GB" smtClean="0"/>
              <a:t>Sputum culture</a:t>
            </a:r>
          </a:p>
          <a:p>
            <a:pPr lvl="1"/>
            <a:r>
              <a:rPr lang="en-GB" smtClean="0"/>
              <a:t>Absence of infiltrate on CXR</a:t>
            </a:r>
          </a:p>
        </p:txBody>
      </p:sp>
    </p:spTree>
    <p:extLst>
      <p:ext uri="{BB962C8B-B14F-4D97-AF65-F5344CB8AC3E}">
        <p14:creationId xmlns:p14="http://schemas.microsoft.com/office/powerpoint/2010/main" val="146988503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333375"/>
            <a:ext cx="7793037" cy="638175"/>
          </a:xfrm>
        </p:spPr>
        <p:txBody>
          <a:bodyPr/>
          <a:lstStyle/>
          <a:p>
            <a:pPr eaLnBrk="1" hangingPunct="1"/>
            <a:r>
              <a:rPr lang="lv-LV" b="1" smtClean="0">
                <a:solidFill>
                  <a:srgbClr val="00B050"/>
                </a:solidFill>
              </a:rPr>
              <a:t>Treatment Default</a:t>
            </a:r>
          </a:p>
        </p:txBody>
      </p:sp>
      <p:sp>
        <p:nvSpPr>
          <p:cNvPr id="32771" name="Slide Number Placeholder 5"/>
          <p:cNvSpPr>
            <a:spLocks noGrp="1"/>
          </p:cNvSpPr>
          <p:nvPr>
            <p:ph type="sldNum" sz="quarter" idx="12"/>
          </p:nvPr>
        </p:nvSpPr>
        <p:spPr bwMode="auto">
          <a:noFill/>
          <a:ln>
            <a:miter lim="800000"/>
            <a:headEnd/>
            <a:tailEnd/>
          </a:ln>
        </p:spPr>
        <p:txBody>
          <a:bodyPr/>
          <a:lstStyle/>
          <a:p>
            <a:fld id="{09968C9C-5775-40BD-8EA8-DFA113B62158}" type="slidenum">
              <a:rPr lang="en-US"/>
              <a:pPr/>
              <a:t>200</a:t>
            </a:fld>
            <a:endParaRPr lang="en-US"/>
          </a:p>
        </p:txBody>
      </p:sp>
      <p:sp>
        <p:nvSpPr>
          <p:cNvPr id="32772" name="Text Box 3"/>
          <p:cNvSpPr txBox="1">
            <a:spLocks noChangeArrowheads="1"/>
          </p:cNvSpPr>
          <p:nvPr/>
        </p:nvSpPr>
        <p:spPr bwMode="auto">
          <a:xfrm>
            <a:off x="2843213" y="2276475"/>
            <a:ext cx="3168650" cy="336550"/>
          </a:xfrm>
          <a:prstGeom prst="rect">
            <a:avLst/>
          </a:prstGeom>
          <a:noFill/>
          <a:ln w="9525">
            <a:noFill/>
            <a:miter lim="800000"/>
            <a:headEnd/>
            <a:tailEnd/>
          </a:ln>
        </p:spPr>
        <p:txBody>
          <a:bodyPr>
            <a:spAutoFit/>
          </a:bodyPr>
          <a:lstStyle/>
          <a:p>
            <a:pPr>
              <a:spcBef>
                <a:spcPct val="50000"/>
              </a:spcBef>
            </a:pPr>
            <a:endParaRPr lang="en-CA" sz="1600">
              <a:latin typeface="Tahoma" pitchFamily="34" charset="0"/>
            </a:endParaRPr>
          </a:p>
        </p:txBody>
      </p:sp>
      <p:sp>
        <p:nvSpPr>
          <p:cNvPr id="32773" name="Rectangle 4"/>
          <p:cNvSpPr>
            <a:spLocks noChangeArrowheads="1"/>
          </p:cNvSpPr>
          <p:nvPr/>
        </p:nvSpPr>
        <p:spPr bwMode="auto">
          <a:xfrm>
            <a:off x="755650" y="3141663"/>
            <a:ext cx="646113"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2774" name="Rectangle 5"/>
          <p:cNvSpPr>
            <a:spLocks noChangeArrowheads="1"/>
          </p:cNvSpPr>
          <p:nvPr/>
        </p:nvSpPr>
        <p:spPr bwMode="auto">
          <a:xfrm>
            <a:off x="3203575" y="314166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75" name="Rectangle 6"/>
          <p:cNvSpPr>
            <a:spLocks noChangeArrowheads="1"/>
          </p:cNvSpPr>
          <p:nvPr/>
        </p:nvSpPr>
        <p:spPr bwMode="auto">
          <a:xfrm>
            <a:off x="3490913"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76" name="Rectangle 7"/>
          <p:cNvSpPr>
            <a:spLocks noChangeArrowheads="1"/>
          </p:cNvSpPr>
          <p:nvPr/>
        </p:nvSpPr>
        <p:spPr bwMode="auto">
          <a:xfrm>
            <a:off x="3779838"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77" name="Rectangle 8"/>
          <p:cNvSpPr>
            <a:spLocks noChangeArrowheads="1"/>
          </p:cNvSpPr>
          <p:nvPr/>
        </p:nvSpPr>
        <p:spPr bwMode="auto">
          <a:xfrm>
            <a:off x="4067175" y="314166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78" name="Rectangle 9"/>
          <p:cNvSpPr>
            <a:spLocks noChangeArrowheads="1"/>
          </p:cNvSpPr>
          <p:nvPr/>
        </p:nvSpPr>
        <p:spPr bwMode="auto">
          <a:xfrm>
            <a:off x="4356100" y="314166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79" name="Rectangle 10"/>
          <p:cNvSpPr>
            <a:spLocks noChangeArrowheads="1"/>
          </p:cNvSpPr>
          <p:nvPr/>
        </p:nvSpPr>
        <p:spPr bwMode="auto">
          <a:xfrm>
            <a:off x="4643438"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0" name="Rectangle 11"/>
          <p:cNvSpPr>
            <a:spLocks noChangeArrowheads="1"/>
          </p:cNvSpPr>
          <p:nvPr/>
        </p:nvSpPr>
        <p:spPr bwMode="auto">
          <a:xfrm>
            <a:off x="4930775" y="3143250"/>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1" name="Rectangle 12"/>
          <p:cNvSpPr>
            <a:spLocks noChangeArrowheads="1"/>
          </p:cNvSpPr>
          <p:nvPr/>
        </p:nvSpPr>
        <p:spPr bwMode="auto">
          <a:xfrm>
            <a:off x="5219700" y="314166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2" name="Rectangle 13"/>
          <p:cNvSpPr>
            <a:spLocks noChangeArrowheads="1"/>
          </p:cNvSpPr>
          <p:nvPr/>
        </p:nvSpPr>
        <p:spPr bwMode="auto">
          <a:xfrm>
            <a:off x="5507038"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3" name="Rectangle 14"/>
          <p:cNvSpPr>
            <a:spLocks noChangeArrowheads="1"/>
          </p:cNvSpPr>
          <p:nvPr/>
        </p:nvSpPr>
        <p:spPr bwMode="auto">
          <a:xfrm>
            <a:off x="5795963"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4" name="Rectangle 15"/>
          <p:cNvSpPr>
            <a:spLocks noChangeArrowheads="1"/>
          </p:cNvSpPr>
          <p:nvPr/>
        </p:nvSpPr>
        <p:spPr bwMode="auto">
          <a:xfrm>
            <a:off x="6083300" y="3143250"/>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5" name="Rectangle 16"/>
          <p:cNvSpPr>
            <a:spLocks noChangeArrowheads="1"/>
          </p:cNvSpPr>
          <p:nvPr/>
        </p:nvSpPr>
        <p:spPr bwMode="auto">
          <a:xfrm>
            <a:off x="2916238"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6" name="Rectangle 17"/>
          <p:cNvSpPr>
            <a:spLocks noChangeArrowheads="1"/>
          </p:cNvSpPr>
          <p:nvPr/>
        </p:nvSpPr>
        <p:spPr bwMode="auto">
          <a:xfrm>
            <a:off x="2627313" y="3141663"/>
            <a:ext cx="28733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2787" name="Rectangle 18"/>
          <p:cNvSpPr>
            <a:spLocks noChangeArrowheads="1"/>
          </p:cNvSpPr>
          <p:nvPr/>
        </p:nvSpPr>
        <p:spPr bwMode="auto">
          <a:xfrm>
            <a:off x="7235825" y="3141663"/>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8" name="Rectangle 19"/>
          <p:cNvSpPr>
            <a:spLocks noChangeArrowheads="1"/>
          </p:cNvSpPr>
          <p:nvPr/>
        </p:nvSpPr>
        <p:spPr bwMode="auto">
          <a:xfrm>
            <a:off x="6948488" y="3141663"/>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89" name="Rectangle 20"/>
          <p:cNvSpPr>
            <a:spLocks noChangeArrowheads="1"/>
          </p:cNvSpPr>
          <p:nvPr/>
        </p:nvSpPr>
        <p:spPr bwMode="auto">
          <a:xfrm>
            <a:off x="6659563" y="3143250"/>
            <a:ext cx="287337"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90" name="Rectangle 21"/>
          <p:cNvSpPr>
            <a:spLocks noChangeArrowheads="1"/>
          </p:cNvSpPr>
          <p:nvPr/>
        </p:nvSpPr>
        <p:spPr bwMode="auto">
          <a:xfrm>
            <a:off x="6372225" y="3143250"/>
            <a:ext cx="287338"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91" name="Rectangle 22"/>
          <p:cNvSpPr>
            <a:spLocks noChangeArrowheads="1"/>
          </p:cNvSpPr>
          <p:nvPr/>
        </p:nvSpPr>
        <p:spPr bwMode="auto">
          <a:xfrm>
            <a:off x="2195513" y="3141663"/>
            <a:ext cx="215900"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2792" name="Rectangle 23"/>
          <p:cNvSpPr>
            <a:spLocks noChangeArrowheads="1"/>
          </p:cNvSpPr>
          <p:nvPr/>
        </p:nvSpPr>
        <p:spPr bwMode="auto">
          <a:xfrm>
            <a:off x="2413000" y="3141663"/>
            <a:ext cx="215900"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93" name="Rectangle 24"/>
          <p:cNvSpPr>
            <a:spLocks noChangeArrowheads="1"/>
          </p:cNvSpPr>
          <p:nvPr/>
        </p:nvSpPr>
        <p:spPr bwMode="auto">
          <a:xfrm>
            <a:off x="1763713" y="3141663"/>
            <a:ext cx="431800"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94" name="Rectangle 25"/>
          <p:cNvSpPr>
            <a:spLocks noChangeArrowheads="1"/>
          </p:cNvSpPr>
          <p:nvPr/>
        </p:nvSpPr>
        <p:spPr bwMode="auto">
          <a:xfrm>
            <a:off x="1908175" y="3141663"/>
            <a:ext cx="144463"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2795" name="Rectangle 26"/>
          <p:cNvSpPr>
            <a:spLocks noChangeArrowheads="1"/>
          </p:cNvSpPr>
          <p:nvPr/>
        </p:nvSpPr>
        <p:spPr bwMode="auto">
          <a:xfrm>
            <a:off x="1403350" y="3141663"/>
            <a:ext cx="142875"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96" name="Rectangle 27"/>
          <p:cNvSpPr>
            <a:spLocks noChangeArrowheads="1"/>
          </p:cNvSpPr>
          <p:nvPr/>
        </p:nvSpPr>
        <p:spPr bwMode="auto">
          <a:xfrm>
            <a:off x="1692275" y="3141663"/>
            <a:ext cx="215900" cy="288925"/>
          </a:xfrm>
          <a:prstGeom prst="rect">
            <a:avLst/>
          </a:prstGeom>
          <a:noFill/>
          <a:ln w="9525">
            <a:solidFill>
              <a:schemeClr val="tx1"/>
            </a:solidFill>
            <a:miter lim="800000"/>
            <a:headEnd/>
            <a:tailEnd/>
          </a:ln>
        </p:spPr>
        <p:txBody>
          <a:bodyPr wrap="none" anchor="ctr"/>
          <a:lstStyle/>
          <a:p>
            <a:endParaRPr lang="en-ZA">
              <a:latin typeface="Calibri" pitchFamily="34" charset="0"/>
            </a:endParaRPr>
          </a:p>
        </p:txBody>
      </p:sp>
      <p:sp>
        <p:nvSpPr>
          <p:cNvPr id="32797" name="Rectangle 28"/>
          <p:cNvSpPr>
            <a:spLocks noChangeArrowheads="1"/>
          </p:cNvSpPr>
          <p:nvPr/>
        </p:nvSpPr>
        <p:spPr bwMode="auto">
          <a:xfrm>
            <a:off x="1547813" y="3141663"/>
            <a:ext cx="217487" cy="288925"/>
          </a:xfrm>
          <a:prstGeom prst="rect">
            <a:avLst/>
          </a:prstGeom>
          <a:solidFill>
            <a:schemeClr val="accent1"/>
          </a:solidFill>
          <a:ln w="9525">
            <a:solidFill>
              <a:schemeClr val="tx1"/>
            </a:solidFill>
            <a:miter lim="800000"/>
            <a:headEnd/>
            <a:tailEnd/>
          </a:ln>
        </p:spPr>
        <p:txBody>
          <a:bodyPr wrap="none" anchor="ctr"/>
          <a:lstStyle/>
          <a:p>
            <a:endParaRPr lang="en-ZA">
              <a:latin typeface="Calibri" pitchFamily="34" charset="0"/>
            </a:endParaRPr>
          </a:p>
        </p:txBody>
      </p:sp>
      <p:sp>
        <p:nvSpPr>
          <p:cNvPr id="32798" name="Line 29"/>
          <p:cNvSpPr>
            <a:spLocks noChangeShapeType="1"/>
          </p:cNvSpPr>
          <p:nvPr/>
        </p:nvSpPr>
        <p:spPr bwMode="auto">
          <a:xfrm>
            <a:off x="2987675" y="2708275"/>
            <a:ext cx="0" cy="1081088"/>
          </a:xfrm>
          <a:prstGeom prst="line">
            <a:avLst/>
          </a:prstGeom>
          <a:noFill/>
          <a:ln w="9525">
            <a:solidFill>
              <a:schemeClr val="tx1"/>
            </a:solidFill>
            <a:miter lim="800000"/>
            <a:headEnd/>
            <a:tailEnd/>
          </a:ln>
        </p:spPr>
        <p:txBody>
          <a:bodyPr wrap="none"/>
          <a:lstStyle/>
          <a:p>
            <a:endParaRPr lang="en-US"/>
          </a:p>
        </p:txBody>
      </p:sp>
      <p:sp>
        <p:nvSpPr>
          <p:cNvPr id="32799" name="Rectangle 30"/>
          <p:cNvSpPr>
            <a:spLocks noChangeArrowheads="1"/>
          </p:cNvSpPr>
          <p:nvPr/>
        </p:nvSpPr>
        <p:spPr bwMode="auto">
          <a:xfrm>
            <a:off x="755650" y="3789363"/>
            <a:ext cx="503238"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2800" name="Rectangle 31"/>
          <p:cNvSpPr>
            <a:spLocks noChangeArrowheads="1"/>
          </p:cNvSpPr>
          <p:nvPr/>
        </p:nvSpPr>
        <p:spPr bwMode="auto">
          <a:xfrm>
            <a:off x="1547813" y="3789363"/>
            <a:ext cx="503237"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2801" name="Rectangle 32"/>
          <p:cNvSpPr>
            <a:spLocks noChangeArrowheads="1"/>
          </p:cNvSpPr>
          <p:nvPr/>
        </p:nvSpPr>
        <p:spPr bwMode="auto">
          <a:xfrm>
            <a:off x="2339975" y="3789363"/>
            <a:ext cx="503238" cy="287337"/>
          </a:xfrm>
          <a:prstGeom prst="rect">
            <a:avLst/>
          </a:prstGeom>
          <a:solidFill>
            <a:schemeClr val="accent1"/>
          </a:solidFill>
          <a:ln w="9525">
            <a:solidFill>
              <a:schemeClr val="tx1"/>
            </a:solidFill>
            <a:miter lim="800000"/>
            <a:headEnd/>
            <a:tailEnd/>
          </a:ln>
        </p:spPr>
        <p:txBody>
          <a:bodyPr wrap="none" anchor="ctr"/>
          <a:lstStyle/>
          <a:p>
            <a:pPr algn="ctr"/>
            <a:r>
              <a:rPr lang="ru-RU">
                <a:latin typeface="Tahoma" pitchFamily="34" charset="0"/>
              </a:rPr>
              <a:t>+</a:t>
            </a:r>
            <a:endParaRPr lang="lv-LV">
              <a:latin typeface="Tahoma" pitchFamily="34" charset="0"/>
            </a:endParaRPr>
          </a:p>
        </p:txBody>
      </p:sp>
      <p:sp>
        <p:nvSpPr>
          <p:cNvPr id="32802" name="Text Box 33"/>
          <p:cNvSpPr txBox="1">
            <a:spLocks noChangeArrowheads="1"/>
          </p:cNvSpPr>
          <p:nvPr/>
        </p:nvSpPr>
        <p:spPr bwMode="auto">
          <a:xfrm>
            <a:off x="3040063" y="2225675"/>
            <a:ext cx="2813050" cy="366713"/>
          </a:xfrm>
          <a:prstGeom prst="rect">
            <a:avLst/>
          </a:prstGeom>
          <a:noFill/>
          <a:ln w="9525">
            <a:noFill/>
            <a:miter lim="800000"/>
            <a:headEnd/>
            <a:tailEnd/>
          </a:ln>
        </p:spPr>
        <p:txBody>
          <a:bodyPr wrap="none">
            <a:spAutoFit/>
          </a:bodyPr>
          <a:lstStyle/>
          <a:p>
            <a:r>
              <a:rPr lang="lv-LV">
                <a:latin typeface="Times New Roman" pitchFamily="18" charset="0"/>
              </a:rPr>
              <a:t>Persistent short interruptions</a:t>
            </a:r>
          </a:p>
        </p:txBody>
      </p:sp>
      <p:sp>
        <p:nvSpPr>
          <p:cNvPr id="32803" name="Text Box 34"/>
          <p:cNvSpPr txBox="1">
            <a:spLocks noChangeArrowheads="1"/>
          </p:cNvSpPr>
          <p:nvPr/>
        </p:nvSpPr>
        <p:spPr bwMode="auto">
          <a:xfrm>
            <a:off x="539750" y="5013325"/>
            <a:ext cx="8135938" cy="1328738"/>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en-GB" b="1">
                <a:latin typeface="Tahoma" pitchFamily="34" charset="0"/>
              </a:rPr>
              <a:t>Patients who are removed from treatment by clinician due to persistent short (&lt;2 months) interruptions should also receive a default outcome</a:t>
            </a:r>
          </a:p>
          <a:p>
            <a:pPr>
              <a:spcBef>
                <a:spcPct val="50000"/>
              </a:spcBef>
            </a:pPr>
            <a:endParaRPr lang="en-GB" b="1">
              <a:latin typeface="Tahoma" pitchFamily="34" charset="0"/>
            </a:endParaRPr>
          </a:p>
        </p:txBody>
      </p:sp>
    </p:spTree>
    <p:extLst>
      <p:ext uri="{BB962C8B-B14F-4D97-AF65-F5344CB8AC3E}">
        <p14:creationId xmlns:p14="http://schemas.microsoft.com/office/powerpoint/2010/main" val="101011125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b="1" smtClean="0">
                <a:solidFill>
                  <a:srgbClr val="00B050"/>
                </a:solidFill>
                <a:cs typeface="Tahoma" pitchFamily="34" charset="0"/>
              </a:rPr>
              <a:t>Treatment Outcome</a:t>
            </a:r>
          </a:p>
        </p:txBody>
      </p:sp>
      <p:sp>
        <p:nvSpPr>
          <p:cNvPr id="33795" name="Slide Number Placeholder 5"/>
          <p:cNvSpPr>
            <a:spLocks noGrp="1"/>
          </p:cNvSpPr>
          <p:nvPr>
            <p:ph type="sldNum" sz="quarter" idx="12"/>
          </p:nvPr>
        </p:nvSpPr>
        <p:spPr bwMode="auto">
          <a:noFill/>
          <a:ln>
            <a:miter lim="800000"/>
            <a:headEnd/>
            <a:tailEnd/>
          </a:ln>
        </p:spPr>
        <p:txBody>
          <a:bodyPr/>
          <a:lstStyle/>
          <a:p>
            <a:fld id="{E16AF8FD-45A5-41C2-932D-CE62D20FE7B0}" type="slidenum">
              <a:rPr lang="en-US"/>
              <a:pPr/>
              <a:t>201</a:t>
            </a:fld>
            <a:endParaRPr lang="en-US"/>
          </a:p>
        </p:txBody>
      </p:sp>
      <p:sp>
        <p:nvSpPr>
          <p:cNvPr id="33796" name="Rectangle 3"/>
          <p:cNvSpPr>
            <a:spLocks noGrp="1" noChangeArrowheads="1"/>
          </p:cNvSpPr>
          <p:nvPr>
            <p:ph sz="quarter" idx="1"/>
          </p:nvPr>
        </p:nvSpPr>
        <p:spPr>
          <a:xfrm>
            <a:off x="301625" y="1527175"/>
            <a:ext cx="8504238" cy="4572000"/>
          </a:xfrm>
        </p:spPr>
        <p:txBody>
          <a:bodyPr/>
          <a:lstStyle/>
          <a:p>
            <a:pPr eaLnBrk="1" hangingPunct="1"/>
            <a:endParaRPr lang="en-GB" b="1" smtClean="0">
              <a:cs typeface="Tahoma" pitchFamily="34" charset="0"/>
            </a:endParaRPr>
          </a:p>
          <a:p>
            <a:pPr eaLnBrk="1" hangingPunct="1"/>
            <a:r>
              <a:rPr lang="en-GB" b="1" smtClean="0">
                <a:cs typeface="Tahoma" pitchFamily="34" charset="0"/>
              </a:rPr>
              <a:t>Death</a:t>
            </a:r>
          </a:p>
          <a:p>
            <a:pPr eaLnBrk="1" hangingPunct="1">
              <a:buFontTx/>
              <a:buNone/>
            </a:pPr>
            <a:r>
              <a:rPr lang="en-GB" sz="2000" smtClean="0">
                <a:cs typeface="Tahoma" pitchFamily="34" charset="0"/>
              </a:rPr>
              <a:t>	</a:t>
            </a:r>
            <a:r>
              <a:rPr lang="en-GB" smtClean="0">
                <a:cs typeface="Tahoma" pitchFamily="34" charset="0"/>
              </a:rPr>
              <a:t>Patient who dies for any reason during the course of MDR-TB treatment</a:t>
            </a:r>
          </a:p>
          <a:p>
            <a:pPr eaLnBrk="1" hangingPunct="1"/>
            <a:r>
              <a:rPr lang="en-GB" b="1" smtClean="0">
                <a:cs typeface="Tahoma" pitchFamily="34" charset="0"/>
              </a:rPr>
              <a:t>Transfer out</a:t>
            </a:r>
          </a:p>
          <a:p>
            <a:pPr eaLnBrk="1" hangingPunct="1">
              <a:buFontTx/>
              <a:buNone/>
            </a:pPr>
            <a:r>
              <a:rPr lang="en-GB" b="1" smtClean="0">
                <a:cs typeface="Tahoma" pitchFamily="34" charset="0"/>
              </a:rPr>
              <a:t>	</a:t>
            </a:r>
            <a:r>
              <a:rPr lang="en-GB" smtClean="0">
                <a:cs typeface="Tahoma" pitchFamily="34" charset="0"/>
              </a:rPr>
              <a:t>Patient who has been transferred  to another reporting and recording unit and for whom the treatment outcome is unknown</a:t>
            </a:r>
          </a:p>
          <a:p>
            <a:pPr eaLnBrk="1" hangingPunct="1">
              <a:buFontTx/>
              <a:buNone/>
            </a:pPr>
            <a:endParaRPr lang="en-GB" smtClean="0">
              <a:cs typeface="Tahoma" pitchFamily="34" charset="0"/>
            </a:endParaRPr>
          </a:p>
        </p:txBody>
      </p:sp>
    </p:spTree>
    <p:extLst>
      <p:ext uri="{BB962C8B-B14F-4D97-AF65-F5344CB8AC3E}">
        <p14:creationId xmlns:p14="http://schemas.microsoft.com/office/powerpoint/2010/main" val="410357648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000" smtClean="0">
                <a:solidFill>
                  <a:srgbClr val="7B9899"/>
                </a:solidFill>
              </a:rPr>
              <a:t/>
            </a:r>
            <a:br>
              <a:rPr lang="en-US" sz="3000" smtClean="0">
                <a:solidFill>
                  <a:srgbClr val="7B9899"/>
                </a:solidFill>
              </a:rPr>
            </a:br>
            <a:endParaRPr lang="en-US" sz="3000" smtClean="0">
              <a:solidFill>
                <a:srgbClr val="7B9899"/>
              </a:solidFill>
            </a:endParaRPr>
          </a:p>
        </p:txBody>
      </p:sp>
      <p:sp>
        <p:nvSpPr>
          <p:cNvPr id="34819" name="Rectangle 3"/>
          <p:cNvSpPr>
            <a:spLocks noGrp="1" noChangeArrowheads="1"/>
          </p:cNvSpPr>
          <p:nvPr>
            <p:ph sz="quarter" idx="1"/>
          </p:nvPr>
        </p:nvSpPr>
        <p:spPr>
          <a:xfrm>
            <a:off x="301625" y="1527175"/>
            <a:ext cx="8504238" cy="4572000"/>
          </a:xfrm>
        </p:spPr>
        <p:txBody>
          <a:bodyPr/>
          <a:lstStyle/>
          <a:p>
            <a:pPr eaLnBrk="1" hangingPunct="1"/>
            <a:r>
              <a:rPr lang="en-US" smtClean="0"/>
              <a:t>Usually the initial regimen for MDR-TB </a:t>
            </a:r>
            <a:r>
              <a:rPr lang="en-US" b="1" smtClean="0">
                <a:solidFill>
                  <a:srgbClr val="00B050"/>
                </a:solidFill>
              </a:rPr>
              <a:t>will consist of at least 3 TB drugs the patient has not used before </a:t>
            </a:r>
            <a:r>
              <a:rPr lang="en-US" smtClean="0"/>
              <a:t>(a single drug should never be added) and as many as 6 drugs.</a:t>
            </a:r>
          </a:p>
          <a:p>
            <a:pPr eaLnBrk="1" hangingPunct="1"/>
            <a:r>
              <a:rPr lang="en-US" smtClean="0"/>
              <a:t>There are detailed dosages and possible options available depending on many factors. Newer guidelines should always be consulted.  </a:t>
            </a:r>
          </a:p>
        </p:txBody>
      </p:sp>
    </p:spTree>
    <p:extLst>
      <p:ext uri="{BB962C8B-B14F-4D97-AF65-F5344CB8AC3E}">
        <p14:creationId xmlns:p14="http://schemas.microsoft.com/office/powerpoint/2010/main" val="173121700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ZA" sz="3000" smtClean="0">
                <a:solidFill>
                  <a:srgbClr val="7B9899"/>
                </a:solidFill>
              </a:rPr>
              <a:t/>
            </a:r>
            <a:br>
              <a:rPr lang="en-ZA" sz="3000" smtClean="0">
                <a:solidFill>
                  <a:srgbClr val="7B9899"/>
                </a:solidFill>
              </a:rPr>
            </a:br>
            <a:endParaRPr lang="en-ZA" sz="3000" smtClean="0">
              <a:solidFill>
                <a:srgbClr val="7B9899"/>
              </a:solidFill>
            </a:endParaRPr>
          </a:p>
        </p:txBody>
      </p:sp>
      <p:sp>
        <p:nvSpPr>
          <p:cNvPr id="35843" name="Content Placeholder 2"/>
          <p:cNvSpPr>
            <a:spLocks noGrp="1"/>
          </p:cNvSpPr>
          <p:nvPr>
            <p:ph sz="quarter" idx="1"/>
          </p:nvPr>
        </p:nvSpPr>
        <p:spPr>
          <a:xfrm>
            <a:off x="457200" y="428625"/>
            <a:ext cx="8229600" cy="5929313"/>
          </a:xfrm>
        </p:spPr>
        <p:txBody>
          <a:bodyPr/>
          <a:lstStyle/>
          <a:p>
            <a:pPr eaLnBrk="1" hangingPunct="1">
              <a:buFont typeface="Arial" charset="0"/>
              <a:buNone/>
            </a:pPr>
            <a:endParaRPr lang="en-ZA" smtClean="0"/>
          </a:p>
          <a:p>
            <a:pPr eaLnBrk="1" hangingPunct="1">
              <a:buFont typeface="Arial" charset="0"/>
              <a:buNone/>
            </a:pPr>
            <a:endParaRPr lang="en-ZA" i="1" smtClean="0"/>
          </a:p>
          <a:p>
            <a:pPr eaLnBrk="1" hangingPunct="1">
              <a:buFont typeface="Arial" charset="0"/>
              <a:buNone/>
            </a:pPr>
            <a:endParaRPr lang="en-ZA" i="1" smtClean="0"/>
          </a:p>
          <a:p>
            <a:pPr eaLnBrk="1" hangingPunct="1">
              <a:buFont typeface="Wingdings" pitchFamily="2" charset="2"/>
              <a:buChar char="Ø"/>
            </a:pPr>
            <a:r>
              <a:rPr lang="en-ZA" b="1" i="1" smtClean="0">
                <a:solidFill>
                  <a:srgbClr val="00B050"/>
                </a:solidFill>
              </a:rPr>
              <a:t>If negative before end 6</a:t>
            </a:r>
            <a:r>
              <a:rPr lang="en-ZA" b="1" i="1" baseline="30000" smtClean="0">
                <a:solidFill>
                  <a:srgbClr val="00B050"/>
                </a:solidFill>
              </a:rPr>
              <a:t>th</a:t>
            </a:r>
            <a:r>
              <a:rPr lang="en-ZA" b="1" i="1" smtClean="0">
                <a:solidFill>
                  <a:srgbClr val="00B050"/>
                </a:solidFill>
              </a:rPr>
              <a:t> month:</a:t>
            </a:r>
          </a:p>
          <a:p>
            <a:pPr eaLnBrk="1" hangingPunct="1">
              <a:buFont typeface="Arial" charset="0"/>
              <a:buNone/>
            </a:pPr>
            <a:r>
              <a:rPr lang="en-ZA" smtClean="0"/>
              <a:t>Injectable phase 6Km-Z</a:t>
            </a:r>
            <a:r>
              <a:rPr lang="en-ZA" baseline="-25000" smtClean="0"/>
              <a:t>7</a:t>
            </a:r>
            <a:r>
              <a:rPr lang="en-ZA" smtClean="0"/>
              <a:t>-Ofx</a:t>
            </a:r>
            <a:r>
              <a:rPr lang="en-ZA" baseline="-25000" smtClean="0"/>
              <a:t>7</a:t>
            </a:r>
            <a:r>
              <a:rPr lang="en-ZA" smtClean="0"/>
              <a:t>-Pto</a:t>
            </a:r>
            <a:r>
              <a:rPr lang="en-ZA" baseline="-25000" smtClean="0"/>
              <a:t>7</a:t>
            </a:r>
            <a:r>
              <a:rPr lang="en-ZA" smtClean="0"/>
              <a:t>-Cs</a:t>
            </a:r>
            <a:r>
              <a:rPr lang="en-ZA" baseline="-25000" smtClean="0"/>
              <a:t>7</a:t>
            </a:r>
          </a:p>
          <a:p>
            <a:pPr eaLnBrk="1" hangingPunct="1">
              <a:buFont typeface="Arial" charset="0"/>
              <a:buNone/>
            </a:pPr>
            <a:r>
              <a:rPr lang="en-ZA" smtClean="0"/>
              <a:t>Continuation phase: 14Ofx</a:t>
            </a:r>
            <a:r>
              <a:rPr lang="en-ZA" baseline="-25000" smtClean="0"/>
              <a:t>7</a:t>
            </a:r>
            <a:r>
              <a:rPr lang="en-ZA" smtClean="0"/>
              <a:t>-Pto</a:t>
            </a:r>
            <a:r>
              <a:rPr lang="en-ZA" baseline="-25000" smtClean="0"/>
              <a:t>7</a:t>
            </a:r>
            <a:r>
              <a:rPr lang="en-ZA" smtClean="0"/>
              <a:t>-Cs-Z</a:t>
            </a:r>
            <a:r>
              <a:rPr lang="en-ZA" baseline="-25000" smtClean="0"/>
              <a:t>7</a:t>
            </a:r>
          </a:p>
          <a:p>
            <a:pPr eaLnBrk="1" hangingPunct="1">
              <a:buFont typeface="Wingdings" pitchFamily="2" charset="2"/>
              <a:buChar char="Ø"/>
            </a:pPr>
            <a:r>
              <a:rPr lang="en-ZA" b="1" i="1" smtClean="0">
                <a:solidFill>
                  <a:srgbClr val="00B050"/>
                </a:solidFill>
              </a:rPr>
              <a:t>If negative after the 6</a:t>
            </a:r>
            <a:r>
              <a:rPr lang="en-ZA" b="1" i="1" baseline="30000" smtClean="0">
                <a:solidFill>
                  <a:srgbClr val="00B050"/>
                </a:solidFill>
              </a:rPr>
              <a:t>th</a:t>
            </a:r>
            <a:r>
              <a:rPr lang="en-ZA" b="1" i="1" smtClean="0">
                <a:solidFill>
                  <a:srgbClr val="00B050"/>
                </a:solidFill>
              </a:rPr>
              <a:t> month:</a:t>
            </a:r>
          </a:p>
          <a:p>
            <a:pPr eaLnBrk="1" hangingPunct="1">
              <a:buFont typeface="Arial" charset="0"/>
              <a:buNone/>
            </a:pPr>
            <a:r>
              <a:rPr lang="en-ZA" smtClean="0"/>
              <a:t>Injectable phase 8Km</a:t>
            </a:r>
            <a:r>
              <a:rPr lang="en-ZA" baseline="-25000" smtClean="0"/>
              <a:t>6</a:t>
            </a:r>
            <a:r>
              <a:rPr lang="en-ZA" smtClean="0"/>
              <a:t>-Z</a:t>
            </a:r>
            <a:r>
              <a:rPr lang="en-ZA" baseline="-25000" smtClean="0"/>
              <a:t>7</a:t>
            </a:r>
            <a:r>
              <a:rPr lang="en-ZA" smtClean="0"/>
              <a:t>-Ofx</a:t>
            </a:r>
            <a:r>
              <a:rPr lang="en-ZA" baseline="-25000" smtClean="0"/>
              <a:t>7</a:t>
            </a:r>
            <a:r>
              <a:rPr lang="en-ZA" smtClean="0"/>
              <a:t>-Pto</a:t>
            </a:r>
            <a:r>
              <a:rPr lang="en-ZA" baseline="-25000" smtClean="0"/>
              <a:t>7</a:t>
            </a:r>
            <a:r>
              <a:rPr lang="en-ZA" smtClean="0"/>
              <a:t>-Cs</a:t>
            </a:r>
            <a:r>
              <a:rPr lang="en-ZA" baseline="-25000" smtClean="0"/>
              <a:t>7  </a:t>
            </a:r>
            <a:r>
              <a:rPr lang="en-ZA" smtClean="0"/>
              <a:t>and then </a:t>
            </a:r>
            <a:endParaRPr lang="en-ZA" baseline="-25000" smtClean="0"/>
          </a:p>
          <a:p>
            <a:pPr eaLnBrk="1" hangingPunct="1">
              <a:buFont typeface="Arial" charset="0"/>
              <a:buNone/>
            </a:pPr>
            <a:r>
              <a:rPr lang="en-ZA" smtClean="0"/>
              <a:t>4Km</a:t>
            </a:r>
            <a:r>
              <a:rPr lang="en-ZA" baseline="-25000" smtClean="0"/>
              <a:t>3</a:t>
            </a:r>
            <a:r>
              <a:rPr lang="en-ZA" smtClean="0"/>
              <a:t>-Z</a:t>
            </a:r>
            <a:r>
              <a:rPr lang="en-ZA" baseline="-25000" smtClean="0"/>
              <a:t>7</a:t>
            </a:r>
            <a:r>
              <a:rPr lang="en-ZA" smtClean="0"/>
              <a:t>-Ofx</a:t>
            </a:r>
            <a:r>
              <a:rPr lang="en-ZA" baseline="-25000" smtClean="0"/>
              <a:t>7</a:t>
            </a:r>
            <a:r>
              <a:rPr lang="en-ZA" smtClean="0"/>
              <a:t>-Pto</a:t>
            </a:r>
            <a:r>
              <a:rPr lang="en-ZA" baseline="-25000" smtClean="0"/>
              <a:t>7</a:t>
            </a:r>
            <a:r>
              <a:rPr lang="en-ZA" smtClean="0"/>
              <a:t>-Cs</a:t>
            </a:r>
            <a:r>
              <a:rPr lang="en-ZA" baseline="-25000" smtClean="0"/>
              <a:t>7</a:t>
            </a:r>
          </a:p>
          <a:p>
            <a:pPr eaLnBrk="1" hangingPunct="1">
              <a:buFont typeface="Arial" charset="0"/>
              <a:buNone/>
            </a:pPr>
            <a:r>
              <a:rPr lang="en-ZA" smtClean="0"/>
              <a:t>Continuation phase </a:t>
            </a:r>
            <a:r>
              <a:rPr lang="en-ZA" baseline="-25000" smtClean="0"/>
              <a:t>: </a:t>
            </a:r>
            <a:r>
              <a:rPr lang="en-ZA" smtClean="0"/>
              <a:t>12Ofx</a:t>
            </a:r>
            <a:r>
              <a:rPr lang="en-ZA" baseline="-25000" smtClean="0"/>
              <a:t>7</a:t>
            </a:r>
            <a:r>
              <a:rPr lang="en-ZA" smtClean="0"/>
              <a:t>-Pto</a:t>
            </a:r>
            <a:r>
              <a:rPr lang="en-ZA" baseline="-25000" smtClean="0"/>
              <a:t>7</a:t>
            </a:r>
            <a:r>
              <a:rPr lang="en-ZA" smtClean="0"/>
              <a:t>-Cs-Z</a:t>
            </a:r>
            <a:r>
              <a:rPr lang="en-ZA" baseline="-25000" smtClean="0"/>
              <a:t>7</a:t>
            </a:r>
          </a:p>
          <a:p>
            <a:pPr eaLnBrk="1" hangingPunct="1">
              <a:buFont typeface="Arial" charset="0"/>
              <a:buNone/>
            </a:pPr>
            <a:endParaRPr lang="en-ZA" baseline="-25000" smtClean="0"/>
          </a:p>
        </p:txBody>
      </p:sp>
    </p:spTree>
    <p:extLst>
      <p:ext uri="{BB962C8B-B14F-4D97-AF65-F5344CB8AC3E}">
        <p14:creationId xmlns:p14="http://schemas.microsoft.com/office/powerpoint/2010/main" val="111143615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b="1" smtClean="0">
                <a:solidFill>
                  <a:srgbClr val="00B050"/>
                </a:solidFill>
              </a:rPr>
              <a:t>MDR-TB References</a:t>
            </a:r>
          </a:p>
        </p:txBody>
      </p:sp>
      <p:sp>
        <p:nvSpPr>
          <p:cNvPr id="2560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sz="2000" smtClean="0"/>
              <a:t>CDC. (2003). Treatment of TB. American Thoracic Society, Centers for Disease Control and Prevention, and Infectious Disease Society of America. </a:t>
            </a:r>
            <a:r>
              <a:rPr lang="en-US" sz="2000" u="sng" smtClean="0"/>
              <a:t>MMWR, 52 (RR-11)</a:t>
            </a:r>
            <a:r>
              <a:rPr lang="en-US" sz="2000" smtClean="0"/>
              <a:t>,1-88. </a:t>
            </a:r>
          </a:p>
          <a:p>
            <a:pPr marL="274320" indent="-274320" eaLnBrk="1" fontAlgn="auto" hangingPunct="1">
              <a:spcAft>
                <a:spcPts val="0"/>
              </a:spcAft>
              <a:buFont typeface="Wingdings 2"/>
              <a:buChar char=""/>
              <a:defRPr/>
            </a:pPr>
            <a:r>
              <a:rPr lang="en-US" sz="2000" smtClean="0"/>
              <a:t>Lashley, F.R., &amp; Durham, J.D. (Eds.). (2007). </a:t>
            </a:r>
            <a:r>
              <a:rPr lang="en-US" sz="2000" u="sng" smtClean="0"/>
              <a:t>Emerging infectious diseases: Trends and issues.</a:t>
            </a:r>
            <a:r>
              <a:rPr lang="en-US" sz="2000" smtClean="0"/>
              <a:t> 2</a:t>
            </a:r>
            <a:r>
              <a:rPr lang="en-US" sz="2000" baseline="30000" smtClean="0"/>
              <a:t>nd</a:t>
            </a:r>
            <a:r>
              <a:rPr lang="en-US" sz="2000" smtClean="0"/>
              <a:t> edition. New York: Springer Publishing Co. </a:t>
            </a:r>
          </a:p>
          <a:p>
            <a:pPr marL="274320" indent="-274320" eaLnBrk="1" fontAlgn="auto" hangingPunct="1">
              <a:spcAft>
                <a:spcPts val="0"/>
              </a:spcAft>
              <a:buFont typeface="Wingdings 2"/>
              <a:buChar char=""/>
              <a:defRPr/>
            </a:pPr>
            <a:r>
              <a:rPr lang="en-US" sz="2000" smtClean="0"/>
              <a:t>Mukherjee, J.S., Rich, M.L., Socci, A. R. et al. (2004). Programers and principles in treatment of multidrug- resistant tuberculosis. </a:t>
            </a:r>
            <a:r>
              <a:rPr lang="en-US" sz="2000" u="sng" smtClean="0"/>
              <a:t>Lancet, 363</a:t>
            </a:r>
            <a:r>
              <a:rPr lang="en-US" sz="2000" smtClean="0"/>
              <a:t>, 474-481. </a:t>
            </a:r>
          </a:p>
          <a:p>
            <a:pPr marL="274320" indent="-274320" eaLnBrk="1" fontAlgn="auto" hangingPunct="1">
              <a:spcAft>
                <a:spcPts val="0"/>
              </a:spcAft>
              <a:buFont typeface="Wingdings 2"/>
              <a:buChar char=""/>
              <a:defRPr/>
            </a:pPr>
            <a:r>
              <a:rPr lang="en-US" sz="2000" smtClean="0"/>
              <a:t>CDC (2008). Trends in tuberculosis- United States, 2007. </a:t>
            </a:r>
            <a:r>
              <a:rPr lang="en-US" sz="2000" u="sng" smtClean="0"/>
              <a:t>MMWR 57</a:t>
            </a:r>
            <a:r>
              <a:rPr lang="en-US" sz="2000" smtClean="0"/>
              <a:t>, 281-285. </a:t>
            </a:r>
          </a:p>
          <a:p>
            <a:pPr marL="274320" indent="-274320" eaLnBrk="1" fontAlgn="auto" hangingPunct="1">
              <a:spcAft>
                <a:spcPts val="0"/>
              </a:spcAft>
              <a:buFont typeface="Wingdings 2"/>
              <a:buChar char=""/>
              <a:defRPr/>
            </a:pPr>
            <a:r>
              <a:rPr lang="en-US" sz="2000" smtClean="0"/>
              <a:t>CDC (2005) Guidelines for preventing the transmission of tuberculosis; healthcare settings, 2005. </a:t>
            </a:r>
            <a:r>
              <a:rPr lang="en-US" sz="2000" u="sng" smtClean="0"/>
              <a:t>MMWR,54</a:t>
            </a:r>
            <a:r>
              <a:rPr lang="en-US" sz="2000" smtClean="0"/>
              <a:t>,1-141.</a:t>
            </a:r>
          </a:p>
          <a:p>
            <a:pPr marL="274320" indent="-274320" eaLnBrk="1" fontAlgn="auto" hangingPunct="1">
              <a:spcAft>
                <a:spcPts val="0"/>
              </a:spcAft>
              <a:buFont typeface="Wingdings 2"/>
              <a:buChar char=""/>
              <a:defRPr/>
            </a:pPr>
            <a:r>
              <a:rPr lang="en-US" sz="2000" smtClean="0"/>
              <a:t>Yew, W.W. and Leung, C.C. (2008) Management of multidrug-resistant tuberculosis: Update 2007. </a:t>
            </a:r>
            <a:r>
              <a:rPr lang="en-US" sz="2000" u="sng" smtClean="0"/>
              <a:t>Respirology, 13</a:t>
            </a:r>
            <a:r>
              <a:rPr lang="en-US" sz="2000" smtClean="0"/>
              <a:t>, 21-46. </a:t>
            </a:r>
          </a:p>
        </p:txBody>
      </p:sp>
    </p:spTree>
    <p:extLst>
      <p:ext uri="{BB962C8B-B14F-4D97-AF65-F5344CB8AC3E}">
        <p14:creationId xmlns:p14="http://schemas.microsoft.com/office/powerpoint/2010/main" val="37014993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ZA" b="1" smtClean="0">
                <a:solidFill>
                  <a:srgbClr val="00B050"/>
                </a:solidFill>
              </a:rPr>
              <a:t>Extensively-drug resistance TB (XDR)</a:t>
            </a:r>
          </a:p>
        </p:txBody>
      </p:sp>
      <p:sp>
        <p:nvSpPr>
          <p:cNvPr id="37891" name="Content Placeholder 2"/>
          <p:cNvSpPr>
            <a:spLocks noGrp="1"/>
          </p:cNvSpPr>
          <p:nvPr>
            <p:ph sz="quarter" idx="1"/>
          </p:nvPr>
        </p:nvSpPr>
        <p:spPr>
          <a:xfrm>
            <a:off x="301625" y="1527175"/>
            <a:ext cx="8504238" cy="4572000"/>
          </a:xfrm>
        </p:spPr>
        <p:txBody>
          <a:bodyPr/>
          <a:lstStyle/>
          <a:p>
            <a:pPr eaLnBrk="1" hangingPunct="1"/>
            <a:r>
              <a:rPr lang="en-GB" smtClean="0"/>
              <a:t>XDR-TB: MDR-TB+ resistance to one of second line injectables (Am, Km or Cm) +</a:t>
            </a:r>
            <a:r>
              <a:rPr lang="lv-LV" smtClean="0"/>
              <a:t> </a:t>
            </a:r>
            <a:r>
              <a:rPr lang="en-GB" smtClean="0"/>
              <a:t>resistance to any fluoroquinolone</a:t>
            </a:r>
          </a:p>
          <a:p>
            <a:pPr eaLnBrk="1" hangingPunct="1"/>
            <a:endParaRPr lang="en-ZA" smtClean="0"/>
          </a:p>
        </p:txBody>
      </p:sp>
    </p:spTree>
    <p:extLst>
      <p:ext uri="{BB962C8B-B14F-4D97-AF65-F5344CB8AC3E}">
        <p14:creationId xmlns:p14="http://schemas.microsoft.com/office/powerpoint/2010/main" val="39970382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type="title"/>
          </p:nvPr>
        </p:nvSpPr>
        <p:spPr>
          <a:xfrm>
            <a:off x="1524000" y="0"/>
            <a:ext cx="7151688" cy="908050"/>
          </a:xfrm>
          <a:effectLst>
            <a:outerShdw dist="35921" dir="2700000" algn="ctr" rotWithShape="0">
              <a:schemeClr val="tx1"/>
            </a:outerShdw>
          </a:effectLst>
        </p:spPr>
        <p:txBody>
          <a:bodyPr>
            <a:normAutofit/>
          </a:bodyPr>
          <a:lstStyle/>
          <a:p>
            <a:pPr algn="l" eaLnBrk="1" hangingPunct="1"/>
            <a:r>
              <a:rPr lang="en-US" sz="2000" b="1" smtClean="0">
                <a:solidFill>
                  <a:srgbClr val="00B050"/>
                </a:solidFill>
              </a:rPr>
              <a:t/>
            </a:r>
            <a:br>
              <a:rPr lang="en-US" sz="2000" b="1" smtClean="0">
                <a:solidFill>
                  <a:srgbClr val="00B050"/>
                </a:solidFill>
              </a:rPr>
            </a:br>
            <a:r>
              <a:rPr lang="en-US" sz="3200" b="1" smtClean="0">
                <a:solidFill>
                  <a:srgbClr val="00B050"/>
                </a:solidFill>
              </a:rPr>
              <a:t>Treatment of exacerbations</a:t>
            </a:r>
          </a:p>
        </p:txBody>
      </p:sp>
      <p:sp>
        <p:nvSpPr>
          <p:cNvPr id="46082" name="Rectangle 2"/>
          <p:cNvSpPr>
            <a:spLocks noGrp="1" noChangeArrowheads="1"/>
          </p:cNvSpPr>
          <p:nvPr>
            <p:ph sz="quarter" idx="1"/>
          </p:nvPr>
        </p:nvSpPr>
        <p:spPr>
          <a:xfrm>
            <a:off x="685800" y="1981200"/>
            <a:ext cx="8077200" cy="4114800"/>
          </a:xfrm>
          <a:effectLst>
            <a:outerShdw dist="28398" dir="3806097" algn="ctr" rotWithShape="0">
              <a:schemeClr val="tx1"/>
            </a:outerShdw>
          </a:effectLst>
        </p:spPr>
        <p:txBody>
          <a:bodyPr>
            <a:normAutofit/>
          </a:bodyPr>
          <a:lstStyle/>
          <a:p>
            <a:pPr eaLnBrk="1" hangingPunct="1">
              <a:lnSpc>
                <a:spcPct val="80000"/>
              </a:lnSpc>
              <a:spcBef>
                <a:spcPct val="50000"/>
              </a:spcBef>
              <a:buFontTx/>
              <a:buNone/>
            </a:pPr>
            <a:r>
              <a:rPr lang="en-US" sz="2800" smtClean="0"/>
              <a:t>Primary therapies for exacerbations:</a:t>
            </a:r>
          </a:p>
          <a:p>
            <a:pPr eaLnBrk="1" hangingPunct="1">
              <a:lnSpc>
                <a:spcPct val="80000"/>
              </a:lnSpc>
              <a:spcBef>
                <a:spcPct val="50000"/>
              </a:spcBef>
              <a:buClr>
                <a:srgbClr val="FFFF00"/>
              </a:buClr>
            </a:pPr>
            <a:r>
              <a:rPr lang="en-US" sz="2800" smtClean="0"/>
              <a:t>Repetitive administration of rapid-acting inhaled </a:t>
            </a:r>
            <a:r>
              <a:rPr lang="en-US" sz="2800" smtClean="0">
                <a:cs typeface="Arial" charset="0"/>
              </a:rPr>
              <a:t>β</a:t>
            </a:r>
            <a:r>
              <a:rPr lang="en-US" sz="2800" baseline="-25000" smtClean="0">
                <a:cs typeface="Arial" charset="0"/>
              </a:rPr>
              <a:t>2</a:t>
            </a:r>
            <a:r>
              <a:rPr lang="en-US" sz="2800" smtClean="0">
                <a:cs typeface="Arial" charset="0"/>
              </a:rPr>
              <a:t>-agonist</a:t>
            </a:r>
          </a:p>
          <a:p>
            <a:pPr eaLnBrk="1" hangingPunct="1">
              <a:lnSpc>
                <a:spcPct val="80000"/>
              </a:lnSpc>
              <a:spcBef>
                <a:spcPct val="50000"/>
              </a:spcBef>
              <a:buClr>
                <a:srgbClr val="FFFF00"/>
              </a:buClr>
            </a:pPr>
            <a:r>
              <a:rPr lang="en-US" sz="2800" smtClean="0">
                <a:cs typeface="Arial" charset="0"/>
              </a:rPr>
              <a:t>Early introduction of systemic glucocorticosteroids</a:t>
            </a:r>
          </a:p>
          <a:p>
            <a:pPr eaLnBrk="1" hangingPunct="1">
              <a:lnSpc>
                <a:spcPct val="90000"/>
              </a:lnSpc>
              <a:spcBef>
                <a:spcPct val="50000"/>
              </a:spcBef>
              <a:buClr>
                <a:srgbClr val="FFFF00"/>
              </a:buClr>
            </a:pPr>
            <a:r>
              <a:rPr lang="en-US" sz="2800" smtClean="0">
                <a:cs typeface="Arial" charset="0"/>
              </a:rPr>
              <a:t>Oxygen supplementation</a:t>
            </a:r>
          </a:p>
          <a:p>
            <a:pPr eaLnBrk="1" hangingPunct="1">
              <a:lnSpc>
                <a:spcPct val="90000"/>
              </a:lnSpc>
              <a:spcBef>
                <a:spcPct val="50000"/>
              </a:spcBef>
              <a:buFontTx/>
              <a:buNone/>
            </a:pPr>
            <a:r>
              <a:rPr lang="en-US" sz="2800" smtClean="0"/>
              <a:t>Closely monitor response to treatment with serial</a:t>
            </a:r>
          </a:p>
          <a:p>
            <a:pPr eaLnBrk="1" hangingPunct="1">
              <a:lnSpc>
                <a:spcPct val="90000"/>
              </a:lnSpc>
              <a:spcBef>
                <a:spcPct val="0"/>
              </a:spcBef>
              <a:buFontTx/>
              <a:buNone/>
            </a:pPr>
            <a:r>
              <a:rPr lang="en-US" sz="2800" smtClean="0"/>
              <a:t>measures of lung function</a:t>
            </a:r>
          </a:p>
          <a:p>
            <a:pPr eaLnBrk="1" hangingPunct="1">
              <a:lnSpc>
                <a:spcPct val="80000"/>
              </a:lnSpc>
              <a:buFontTx/>
              <a:buNone/>
            </a:pPr>
            <a:endParaRPr lang="en-US" sz="2800" smtClean="0"/>
          </a:p>
        </p:txBody>
      </p:sp>
      <p:sp>
        <p:nvSpPr>
          <p:cNvPr id="43012" name="Line 3"/>
          <p:cNvSpPr>
            <a:spLocks noChangeShapeType="1"/>
          </p:cNvSpPr>
          <p:nvPr/>
        </p:nvSpPr>
        <p:spPr bwMode="auto">
          <a:xfrm>
            <a:off x="685800" y="1600200"/>
            <a:ext cx="7848600" cy="0"/>
          </a:xfrm>
          <a:prstGeom prst="line">
            <a:avLst/>
          </a:prstGeom>
          <a:noFill/>
          <a:ln w="38100">
            <a:solidFill>
              <a:srgbClr val="FFFF00"/>
            </a:solidFill>
            <a:round/>
            <a:headEnd/>
            <a:tailEnd/>
          </a:ln>
        </p:spPr>
        <p:txBody>
          <a:bodyPr/>
          <a:lstStyle/>
          <a:p>
            <a:endParaRPr lang="en-US"/>
          </a:p>
        </p:txBody>
      </p:sp>
      <p:pic>
        <p:nvPicPr>
          <p:cNvPr id="43013" name="Picture 4"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Tree>
    <p:extLst>
      <p:ext uri="{BB962C8B-B14F-4D97-AF65-F5344CB8AC3E}">
        <p14:creationId xmlns:p14="http://schemas.microsoft.com/office/powerpoint/2010/main" val="830226960"/>
      </p:ext>
    </p:extLst>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normAutofit/>
          </a:bodyPr>
          <a:lstStyle/>
          <a:p>
            <a:pPr eaLnBrk="1" hangingPunct="1"/>
            <a:endParaRPr lang="fr-BE" cap="none" smtClean="0"/>
          </a:p>
          <a:p>
            <a:pPr eaLnBrk="1" hangingPunct="1"/>
            <a:endParaRPr lang="en-GB" cap="none" smtClean="0"/>
          </a:p>
        </p:txBody>
      </p:sp>
      <p:sp>
        <p:nvSpPr>
          <p:cNvPr id="13315" name="Rectangle 2"/>
          <p:cNvSpPr>
            <a:spLocks noGrp="1" noChangeArrowheads="1"/>
          </p:cNvSpPr>
          <p:nvPr>
            <p:ph type="ctrTitle"/>
          </p:nvPr>
        </p:nvSpPr>
        <p:spPr/>
        <p:txBody>
          <a:bodyPr/>
          <a:lstStyle/>
          <a:p>
            <a:pPr eaLnBrk="1" hangingPunct="1"/>
            <a:r>
              <a:rPr lang="fr-BE" sz="5400" b="1" smtClean="0"/>
              <a:t>ASTHMA</a:t>
            </a:r>
            <a:endParaRPr lang="en-GB" sz="5400" b="1" smtClean="0"/>
          </a:p>
        </p:txBody>
      </p:sp>
    </p:spTree>
    <p:extLst>
      <p:ext uri="{BB962C8B-B14F-4D97-AF65-F5344CB8AC3E}">
        <p14:creationId xmlns:p14="http://schemas.microsoft.com/office/powerpoint/2010/main" val="300355925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fr-BE" b="1" smtClean="0">
                <a:solidFill>
                  <a:srgbClr val="00B050"/>
                </a:solidFill>
              </a:rPr>
              <a:t>Definition</a:t>
            </a:r>
            <a:endParaRPr lang="en-GB" b="1" smtClean="0">
              <a:solidFill>
                <a:srgbClr val="00B050"/>
              </a:solidFill>
            </a:endParaRPr>
          </a:p>
        </p:txBody>
      </p:sp>
      <p:sp>
        <p:nvSpPr>
          <p:cNvPr id="14339" name="Content Placeholder 2"/>
          <p:cNvSpPr>
            <a:spLocks noGrp="1"/>
          </p:cNvSpPr>
          <p:nvPr>
            <p:ph sz="quarter" idx="1"/>
          </p:nvPr>
        </p:nvSpPr>
        <p:spPr>
          <a:xfrm>
            <a:off x="301625" y="1527175"/>
            <a:ext cx="8504238" cy="4572000"/>
          </a:xfrm>
        </p:spPr>
        <p:txBody>
          <a:bodyPr/>
          <a:lstStyle/>
          <a:p>
            <a:pPr algn="just" eaLnBrk="1" hangingPunct="1"/>
            <a:r>
              <a:rPr lang="en-GB" smtClean="0"/>
              <a:t>Asthma is a </a:t>
            </a:r>
            <a:r>
              <a:rPr lang="en-GB" b="1" smtClean="0">
                <a:solidFill>
                  <a:srgbClr val="00B050"/>
                </a:solidFill>
              </a:rPr>
              <a:t>chronic inflammatory disorder </a:t>
            </a:r>
            <a:r>
              <a:rPr lang="en-GB" smtClean="0"/>
              <a:t>of the airways in which many cells and cellular elements play a role.</a:t>
            </a:r>
          </a:p>
          <a:p>
            <a:pPr algn="just" eaLnBrk="1" hangingPunct="1"/>
            <a:r>
              <a:rPr lang="en-GB" smtClean="0"/>
              <a:t>The chronic inflammation is </a:t>
            </a:r>
            <a:r>
              <a:rPr lang="en-GB" b="1" smtClean="0">
                <a:solidFill>
                  <a:srgbClr val="00B050"/>
                </a:solidFill>
              </a:rPr>
              <a:t>associated with airway hyperresponsiveness </a:t>
            </a:r>
            <a:r>
              <a:rPr lang="en-GB" smtClean="0"/>
              <a:t>that leads to </a:t>
            </a:r>
            <a:r>
              <a:rPr lang="en-GB" b="1" smtClean="0"/>
              <a:t>recurrent episodes of wheezing</a:t>
            </a:r>
            <a:r>
              <a:rPr lang="en-GB" smtClean="0"/>
              <a:t>, </a:t>
            </a:r>
            <a:r>
              <a:rPr lang="en-GB" b="1" smtClean="0"/>
              <a:t>breathlessness</a:t>
            </a:r>
            <a:r>
              <a:rPr lang="en-GB" smtClean="0"/>
              <a:t>, </a:t>
            </a:r>
            <a:r>
              <a:rPr lang="en-GB" b="1" smtClean="0"/>
              <a:t>chest tightness</a:t>
            </a:r>
            <a:r>
              <a:rPr lang="en-GB" smtClean="0"/>
              <a:t>, and </a:t>
            </a:r>
            <a:r>
              <a:rPr lang="en-GB" b="1" smtClean="0"/>
              <a:t>coughing</a:t>
            </a:r>
            <a:r>
              <a:rPr lang="en-GB" smtClean="0"/>
              <a:t>, particularly at night or in the early morning. </a:t>
            </a:r>
          </a:p>
        </p:txBody>
      </p:sp>
    </p:spTree>
    <p:extLst>
      <p:ext uri="{BB962C8B-B14F-4D97-AF65-F5344CB8AC3E}">
        <p14:creationId xmlns:p14="http://schemas.microsoft.com/office/powerpoint/2010/main" val="35296213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eaLnBrk="1" hangingPunct="1"/>
            <a:r>
              <a:rPr lang="fr-BE" sz="3000" smtClean="0">
                <a:solidFill>
                  <a:srgbClr val="7B9899"/>
                </a:solidFill>
              </a:rPr>
              <a:t/>
            </a:r>
            <a:br>
              <a:rPr lang="fr-BE" sz="3000" smtClean="0">
                <a:solidFill>
                  <a:srgbClr val="7B9899"/>
                </a:solidFill>
              </a:rPr>
            </a:br>
            <a:endParaRPr lang="en-GB" sz="3000" smtClean="0">
              <a:solidFill>
                <a:srgbClr val="7B9899"/>
              </a:solidFill>
            </a:endParaRPr>
          </a:p>
        </p:txBody>
      </p:sp>
      <p:sp>
        <p:nvSpPr>
          <p:cNvPr id="15363" name="Content Placeholder 2"/>
          <p:cNvSpPr>
            <a:spLocks noGrp="1"/>
          </p:cNvSpPr>
          <p:nvPr>
            <p:ph sz="quarter" idx="1"/>
          </p:nvPr>
        </p:nvSpPr>
        <p:spPr>
          <a:xfrm>
            <a:off x="457200" y="857250"/>
            <a:ext cx="8229600" cy="5268913"/>
          </a:xfrm>
        </p:spPr>
        <p:txBody>
          <a:bodyPr/>
          <a:lstStyle/>
          <a:p>
            <a:pPr eaLnBrk="1" hangingPunct="1"/>
            <a:endParaRPr lang="en-GB" smtClean="0"/>
          </a:p>
          <a:p>
            <a:pPr eaLnBrk="1" hangingPunct="1"/>
            <a:endParaRPr lang="en-GB" smtClean="0"/>
          </a:p>
          <a:p>
            <a:pPr eaLnBrk="1" hangingPunct="1"/>
            <a:r>
              <a:rPr lang="en-GB" smtClean="0"/>
              <a:t>These episodes are usually associated with widespread, but variable, </a:t>
            </a:r>
            <a:r>
              <a:rPr lang="en-GB" b="1" smtClean="0"/>
              <a:t>airflow obstruction </a:t>
            </a:r>
            <a:r>
              <a:rPr lang="en-GB" smtClean="0"/>
              <a:t>within the lung that is often</a:t>
            </a:r>
          </a:p>
          <a:p>
            <a:pPr eaLnBrk="1" hangingPunct="1">
              <a:buFontTx/>
              <a:buNone/>
            </a:pPr>
            <a:r>
              <a:rPr lang="en-GB" smtClean="0"/>
              <a:t>   reversible either spontaneously or with treatment.</a:t>
            </a:r>
          </a:p>
          <a:p>
            <a:pPr eaLnBrk="1" hangingPunct="1"/>
            <a:endParaRPr lang="en-GB" smtClean="0"/>
          </a:p>
        </p:txBody>
      </p:sp>
    </p:spTree>
    <p:extLst>
      <p:ext uri="{BB962C8B-B14F-4D97-AF65-F5344CB8AC3E}">
        <p14:creationId xmlns:p14="http://schemas.microsoft.com/office/powerpoint/2010/main" val="2622965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AECB</a:t>
            </a:r>
          </a:p>
        </p:txBody>
      </p:sp>
      <p:sp>
        <p:nvSpPr>
          <p:cNvPr id="19459" name="Rectangle 3"/>
          <p:cNvSpPr>
            <a:spLocks noGrp="1" noChangeArrowheads="1"/>
          </p:cNvSpPr>
          <p:nvPr>
            <p:ph type="body" idx="1"/>
          </p:nvPr>
        </p:nvSpPr>
        <p:spPr>
          <a:xfrm>
            <a:off x="685800" y="2209800"/>
            <a:ext cx="8458200" cy="4114800"/>
          </a:xfrm>
        </p:spPr>
        <p:txBody>
          <a:bodyPr/>
          <a:lstStyle/>
          <a:p>
            <a:r>
              <a:rPr lang="en-GB" sz="2400" b="1" smtClean="0"/>
              <a:t>Treatment</a:t>
            </a:r>
            <a:endParaRPr lang="en-GB" sz="2400" smtClean="0"/>
          </a:p>
          <a:p>
            <a:pPr lvl="1">
              <a:buFont typeface="Monotype Sorts" pitchFamily="2" charset="2"/>
              <a:buNone/>
            </a:pPr>
            <a:r>
              <a:rPr lang="en-GB" sz="2400" b="1" smtClean="0"/>
              <a:t>Antibiotic therapy for 7-10 days for acute infectious exacerbations</a:t>
            </a:r>
            <a:endParaRPr lang="en-GB" smtClean="0"/>
          </a:p>
          <a:p>
            <a:pPr lvl="2"/>
            <a:r>
              <a:rPr lang="en-GB" b="1" smtClean="0"/>
              <a:t>TMP/SMX  </a:t>
            </a:r>
          </a:p>
          <a:p>
            <a:pPr lvl="2"/>
            <a:r>
              <a:rPr lang="en-GB" b="1" smtClean="0"/>
              <a:t>Doxycycline 100 mg BID</a:t>
            </a:r>
          </a:p>
          <a:p>
            <a:pPr lvl="2"/>
            <a:r>
              <a:rPr lang="en-GB" b="1" smtClean="0"/>
              <a:t>Amoxicillin Clavulanate 875/125 BID</a:t>
            </a:r>
          </a:p>
          <a:p>
            <a:pPr lvl="2"/>
            <a:r>
              <a:rPr lang="en-GB" sz="1800" b="1" smtClean="0"/>
              <a:t>Clarithromycin 500 mg BID</a:t>
            </a:r>
          </a:p>
          <a:p>
            <a:pPr lvl="2"/>
            <a:r>
              <a:rPr lang="en-GB" sz="1800" b="1" smtClean="0"/>
              <a:t>Azithromycin 500 mg x 1; 250 QD x 4 </a:t>
            </a:r>
          </a:p>
          <a:p>
            <a:pPr lvl="2"/>
            <a:r>
              <a:rPr lang="en-GB" sz="1800" b="1" smtClean="0"/>
              <a:t>Levofloxacin 500 mg QD</a:t>
            </a:r>
          </a:p>
          <a:p>
            <a:pPr lvl="1"/>
            <a:r>
              <a:rPr lang="en-GB" sz="2400" b="1" smtClean="0"/>
              <a:t>Systemic steroids</a:t>
            </a:r>
            <a:endParaRPr lang="en-GB" b="1" smtClean="0"/>
          </a:p>
        </p:txBody>
      </p:sp>
    </p:spTree>
    <p:extLst>
      <p:ext uri="{BB962C8B-B14F-4D97-AF65-F5344CB8AC3E}">
        <p14:creationId xmlns:p14="http://schemas.microsoft.com/office/powerpoint/2010/main" val="4005701557"/>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23850" y="333375"/>
            <a:ext cx="2808288" cy="5345113"/>
          </a:xfrm>
          <a:prstGeom prst="rect">
            <a:avLst/>
          </a:prstGeom>
          <a:noFill/>
          <a:ln w="9525">
            <a:noFill/>
            <a:miter lim="800000"/>
            <a:headEnd/>
            <a:tailEnd/>
          </a:ln>
        </p:spPr>
        <p:txBody>
          <a:bodyPr>
            <a:spAutoFit/>
          </a:bodyPr>
          <a:lstStyle/>
          <a:p>
            <a:r>
              <a:rPr lang="en-US" sz="3200" baseline="-25000">
                <a:solidFill>
                  <a:srgbClr val="00B0F0"/>
                </a:solidFill>
              </a:rPr>
              <a:t>asthma</a:t>
            </a:r>
            <a:r>
              <a:rPr lang="en-US" sz="3200" baseline="-25000"/>
              <a:t>  </a:t>
            </a:r>
          </a:p>
          <a:p>
            <a:r>
              <a:rPr lang="en-US" sz="3200" baseline="-25000"/>
              <a:t>azcm^</a:t>
            </a:r>
          </a:p>
          <a:p>
            <a:endParaRPr lang="en-US" sz="3200" baseline="-25000"/>
          </a:p>
          <a:p>
            <a:r>
              <a:rPr lang="en-US" sz="3200" baseline="-25000"/>
              <a:t>an inflammatory disease of the lungs characterized by reversible (in most cases) airway obstruction. Originally, a term used to mean “difficult breathing”; now used to denote bronchial asthma. Syn: reactive airways disease.</a:t>
            </a:r>
          </a:p>
        </p:txBody>
      </p:sp>
      <p:pic>
        <p:nvPicPr>
          <p:cNvPr id="16387" name="Picture 2"/>
          <p:cNvPicPr>
            <a:picLocks noChangeAspect="1" noChangeArrowheads="1"/>
          </p:cNvPicPr>
          <p:nvPr/>
        </p:nvPicPr>
        <p:blipFill>
          <a:blip r:embed="rId2"/>
          <a:srcRect/>
          <a:stretch>
            <a:fillRect/>
          </a:stretch>
        </p:blipFill>
        <p:spPr bwMode="auto">
          <a:xfrm>
            <a:off x="3635375" y="476250"/>
            <a:ext cx="5257800" cy="5689600"/>
          </a:xfrm>
          <a:prstGeom prst="rect">
            <a:avLst/>
          </a:prstGeom>
          <a:noFill/>
          <a:ln w="9525">
            <a:noFill/>
            <a:miter lim="800000"/>
            <a:headEnd/>
            <a:tailEnd/>
          </a:ln>
        </p:spPr>
      </p:pic>
    </p:spTree>
    <p:extLst>
      <p:ext uri="{BB962C8B-B14F-4D97-AF65-F5344CB8AC3E}">
        <p14:creationId xmlns:p14="http://schemas.microsoft.com/office/powerpoint/2010/main" val="39885026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228600"/>
            <a:ext cx="6324600" cy="823913"/>
          </a:xfrm>
        </p:spPr>
        <p:txBody>
          <a:bodyPr/>
          <a:lstStyle/>
          <a:p>
            <a:pPr algn="l" eaLnBrk="1" hangingPunct="1"/>
            <a:r>
              <a:rPr lang="en-US" smtClean="0">
                <a:solidFill>
                  <a:schemeClr val="accent2"/>
                </a:solidFill>
              </a:rPr>
              <a:t>Burden of Asthma</a:t>
            </a:r>
          </a:p>
        </p:txBody>
      </p:sp>
      <p:sp>
        <p:nvSpPr>
          <p:cNvPr id="11267" name="Rectangle 3"/>
          <p:cNvSpPr>
            <a:spLocks noGrp="1" noChangeArrowheads="1"/>
          </p:cNvSpPr>
          <p:nvPr>
            <p:ph sz="quarter" idx="1"/>
          </p:nvPr>
        </p:nvSpPr>
        <p:spPr>
          <a:xfrm>
            <a:off x="457200" y="1981200"/>
            <a:ext cx="8458200" cy="4419600"/>
          </a:xfrm>
          <a:effectLst>
            <a:outerShdw dist="17961" dir="2700000" algn="ctr" rotWithShape="0">
              <a:schemeClr val="tx1"/>
            </a:outerShdw>
          </a:effectLst>
        </p:spPr>
        <p:txBody>
          <a:bodyPr>
            <a:normAutofit/>
          </a:bodyPr>
          <a:lstStyle/>
          <a:p>
            <a:pPr marL="274320" indent="-274320" eaLnBrk="1" fontAlgn="auto" hangingPunct="1">
              <a:lnSpc>
                <a:spcPct val="90000"/>
              </a:lnSpc>
              <a:spcBef>
                <a:spcPct val="50000"/>
              </a:spcBef>
              <a:spcAft>
                <a:spcPts val="0"/>
              </a:spcAft>
              <a:buClr>
                <a:srgbClr val="FFFF00"/>
              </a:buClr>
              <a:buSzPct val="65000"/>
              <a:buFont typeface="Wingdings" pitchFamily="2" charset="2"/>
              <a:buChar char=""/>
              <a:defRPr/>
            </a:pPr>
            <a:r>
              <a:rPr lang="en-US" dirty="0" smtClean="0">
                <a:latin typeface="Times New Roman" pitchFamily="18" charset="0"/>
                <a:cs typeface="Times New Roman" pitchFamily="18" charset="0"/>
              </a:rPr>
              <a:t>Asthma is one of the most common chronic diseases worldwide with an estimated 300 million affected individuals</a:t>
            </a:r>
          </a:p>
          <a:p>
            <a:pPr marL="274320" indent="-274320" eaLnBrk="1" fontAlgn="auto" hangingPunct="1">
              <a:lnSpc>
                <a:spcPct val="90000"/>
              </a:lnSpc>
              <a:spcBef>
                <a:spcPct val="50000"/>
              </a:spcBef>
              <a:spcAft>
                <a:spcPts val="0"/>
              </a:spcAft>
              <a:buClr>
                <a:srgbClr val="FFFF00"/>
              </a:buClr>
              <a:buSzPct val="65000"/>
              <a:buFont typeface="Wingdings" pitchFamily="2" charset="2"/>
              <a:buChar char=""/>
              <a:defRPr/>
            </a:pPr>
            <a:r>
              <a:rPr lang="en-US" dirty="0" smtClean="0">
                <a:latin typeface="Times New Roman" pitchFamily="18" charset="0"/>
                <a:cs typeface="Times New Roman" pitchFamily="18" charset="0"/>
              </a:rPr>
              <a:t>Prevalence increasing in many countries, especially in children</a:t>
            </a:r>
          </a:p>
          <a:p>
            <a:pPr marL="274320" indent="-274320" eaLnBrk="1" fontAlgn="auto" hangingPunct="1">
              <a:lnSpc>
                <a:spcPct val="90000"/>
              </a:lnSpc>
              <a:spcBef>
                <a:spcPct val="50000"/>
              </a:spcBef>
              <a:spcAft>
                <a:spcPts val="0"/>
              </a:spcAft>
              <a:buClr>
                <a:srgbClr val="FFFF00"/>
              </a:buClr>
              <a:buSzPct val="65000"/>
              <a:buFont typeface="Wingdings" pitchFamily="2" charset="2"/>
              <a:buChar char=""/>
              <a:defRPr/>
            </a:pPr>
            <a:r>
              <a:rPr lang="en-US" dirty="0" smtClean="0">
                <a:latin typeface="Times New Roman" pitchFamily="18" charset="0"/>
                <a:cs typeface="Times New Roman" pitchFamily="18" charset="0"/>
              </a:rPr>
              <a:t>A major cause of school/work absence</a:t>
            </a:r>
          </a:p>
        </p:txBody>
      </p:sp>
      <p:sp>
        <p:nvSpPr>
          <p:cNvPr id="17412" name="Line 4"/>
          <p:cNvSpPr>
            <a:spLocks noChangeShapeType="1"/>
          </p:cNvSpPr>
          <p:nvPr/>
        </p:nvSpPr>
        <p:spPr bwMode="auto">
          <a:xfrm>
            <a:off x="685800" y="1600200"/>
            <a:ext cx="7848600" cy="0"/>
          </a:xfrm>
          <a:prstGeom prst="line">
            <a:avLst/>
          </a:prstGeom>
          <a:noFill/>
          <a:ln w="38100">
            <a:solidFill>
              <a:srgbClr val="FFFF00"/>
            </a:solidFill>
            <a:round/>
            <a:headEnd/>
            <a:tailEnd/>
          </a:ln>
        </p:spPr>
        <p:txBody>
          <a:bodyPr/>
          <a:lstStyle/>
          <a:p>
            <a:endParaRPr lang="en-US"/>
          </a:p>
        </p:txBody>
      </p:sp>
    </p:spTree>
    <p:extLst>
      <p:ext uri="{BB962C8B-B14F-4D97-AF65-F5344CB8AC3E}">
        <p14:creationId xmlns:p14="http://schemas.microsoft.com/office/powerpoint/2010/main" val="464275956"/>
      </p:ext>
    </p:extLst>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fr-BE" b="1" smtClean="0">
                <a:solidFill>
                  <a:srgbClr val="00B050"/>
                </a:solidFill>
              </a:rPr>
              <a:t>Risk factors for asthma</a:t>
            </a:r>
            <a:endParaRPr lang="en-GB" b="1" smtClean="0">
              <a:solidFill>
                <a:srgbClr val="00B050"/>
              </a:solidFill>
            </a:endParaRPr>
          </a:p>
        </p:txBody>
      </p:sp>
      <p:sp>
        <p:nvSpPr>
          <p:cNvPr id="18435" name="Content Placeholder 2"/>
          <p:cNvSpPr>
            <a:spLocks noGrp="1"/>
          </p:cNvSpPr>
          <p:nvPr>
            <p:ph sz="quarter" idx="1"/>
          </p:nvPr>
        </p:nvSpPr>
        <p:spPr>
          <a:xfrm>
            <a:off x="301625" y="1527175"/>
            <a:ext cx="8504238" cy="4572000"/>
          </a:xfrm>
        </p:spPr>
        <p:txBody>
          <a:bodyPr/>
          <a:lstStyle/>
          <a:p>
            <a:pPr eaLnBrk="1" hangingPunct="1">
              <a:buFontTx/>
              <a:buNone/>
            </a:pPr>
            <a:r>
              <a:rPr lang="en-GB" smtClean="0"/>
              <a:t>Factors that influence the risk of asthma can be divided into </a:t>
            </a:r>
            <a:r>
              <a:rPr lang="en-GB" b="1" smtClean="0"/>
              <a:t>those that cause the development of asthma </a:t>
            </a:r>
            <a:r>
              <a:rPr lang="en-GB" smtClean="0"/>
              <a:t>and </a:t>
            </a:r>
            <a:r>
              <a:rPr lang="en-GB" b="1" smtClean="0"/>
              <a:t>those that trigger asthma symptoms</a:t>
            </a:r>
            <a:r>
              <a:rPr lang="en-GB" smtClean="0"/>
              <a:t>; some do both.</a:t>
            </a:r>
          </a:p>
          <a:p>
            <a:pPr eaLnBrk="1" hangingPunct="1">
              <a:buFontTx/>
              <a:buNone/>
            </a:pPr>
            <a:r>
              <a:rPr lang="en-GB" smtClean="0"/>
              <a:t>The former include host factors (which are primarily genetic) and the latter are usually environmental factors.</a:t>
            </a:r>
          </a:p>
        </p:txBody>
      </p:sp>
    </p:spTree>
    <p:extLst>
      <p:ext uri="{BB962C8B-B14F-4D97-AF65-F5344CB8AC3E}">
        <p14:creationId xmlns:p14="http://schemas.microsoft.com/office/powerpoint/2010/main" val="288856583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188913"/>
            <a:ext cx="7620000" cy="863600"/>
          </a:xfrm>
          <a:effectLst>
            <a:outerShdw dist="28398" dir="3806097" algn="ctr" rotWithShape="0">
              <a:schemeClr val="tx1"/>
            </a:outerShdw>
          </a:effectLst>
        </p:spPr>
        <p:txBody>
          <a:bodyPr>
            <a:normAutofit/>
          </a:bodyPr>
          <a:lstStyle/>
          <a:p>
            <a:pPr algn="l" eaLnBrk="1" fontAlgn="auto" hangingPunct="1">
              <a:spcAft>
                <a:spcPts val="0"/>
              </a:spcAft>
              <a:defRPr/>
            </a:pPr>
            <a:r>
              <a:rPr lang="en-US" sz="3600" dirty="0" smtClean="0">
                <a:solidFill>
                  <a:schemeClr val="accent2"/>
                </a:solidFill>
              </a:rPr>
              <a:t>Factors that Exacerbate Asthma</a:t>
            </a:r>
          </a:p>
        </p:txBody>
      </p:sp>
      <p:sp>
        <p:nvSpPr>
          <p:cNvPr id="19459" name="Rectangle 3"/>
          <p:cNvSpPr>
            <a:spLocks noGrp="1" noChangeArrowheads="1"/>
          </p:cNvSpPr>
          <p:nvPr>
            <p:ph sz="quarter" idx="1"/>
          </p:nvPr>
        </p:nvSpPr>
        <p:spPr>
          <a:xfrm>
            <a:off x="301625" y="1527175"/>
            <a:ext cx="8504238" cy="4572000"/>
          </a:xfrm>
        </p:spPr>
        <p:txBody>
          <a:bodyPr/>
          <a:lstStyle/>
          <a:p>
            <a:pPr eaLnBrk="1" hangingPunct="1">
              <a:lnSpc>
                <a:spcPct val="90000"/>
              </a:lnSpc>
              <a:spcBef>
                <a:spcPct val="0"/>
              </a:spcBef>
              <a:spcAft>
                <a:spcPct val="35000"/>
              </a:spcAft>
              <a:buClr>
                <a:srgbClr val="FFFF00"/>
              </a:buClr>
              <a:buSzPct val="65000"/>
              <a:buFont typeface="Wingdings" pitchFamily="2" charset="2"/>
              <a:buChar char=""/>
            </a:pPr>
            <a:r>
              <a:rPr lang="en-US" smtClean="0"/>
              <a:t>Allergens</a:t>
            </a:r>
          </a:p>
          <a:p>
            <a:pPr eaLnBrk="1" hangingPunct="1">
              <a:lnSpc>
                <a:spcPct val="90000"/>
              </a:lnSpc>
              <a:spcBef>
                <a:spcPct val="0"/>
              </a:spcBef>
              <a:spcAft>
                <a:spcPct val="35000"/>
              </a:spcAft>
              <a:buClr>
                <a:srgbClr val="FFFF00"/>
              </a:buClr>
              <a:buSzPct val="65000"/>
              <a:buFont typeface="Wingdings" pitchFamily="2" charset="2"/>
              <a:buChar char=""/>
            </a:pPr>
            <a:r>
              <a:rPr lang="en-US" smtClean="0"/>
              <a:t>Respiratory infections</a:t>
            </a:r>
          </a:p>
          <a:p>
            <a:pPr eaLnBrk="1" hangingPunct="1">
              <a:lnSpc>
                <a:spcPct val="90000"/>
              </a:lnSpc>
              <a:spcBef>
                <a:spcPct val="0"/>
              </a:spcBef>
              <a:spcAft>
                <a:spcPct val="35000"/>
              </a:spcAft>
              <a:buClr>
                <a:srgbClr val="FFFF00"/>
              </a:buClr>
              <a:buSzPct val="65000"/>
              <a:buFont typeface="Wingdings" pitchFamily="2" charset="2"/>
              <a:buChar char=""/>
            </a:pPr>
            <a:r>
              <a:rPr lang="en-US" smtClean="0"/>
              <a:t>Exercise and hyperventilation</a:t>
            </a:r>
          </a:p>
          <a:p>
            <a:pPr eaLnBrk="1" hangingPunct="1">
              <a:lnSpc>
                <a:spcPct val="90000"/>
              </a:lnSpc>
              <a:spcBef>
                <a:spcPct val="0"/>
              </a:spcBef>
              <a:spcAft>
                <a:spcPct val="35000"/>
              </a:spcAft>
              <a:buClr>
                <a:srgbClr val="FFFF00"/>
              </a:buClr>
              <a:buSzPct val="65000"/>
              <a:buFont typeface="Wingdings" pitchFamily="2" charset="2"/>
              <a:buChar char=""/>
            </a:pPr>
            <a:r>
              <a:rPr lang="en-US" smtClean="0"/>
              <a:t>Weather changes</a:t>
            </a:r>
          </a:p>
          <a:p>
            <a:pPr eaLnBrk="1" hangingPunct="1">
              <a:lnSpc>
                <a:spcPct val="90000"/>
              </a:lnSpc>
              <a:spcBef>
                <a:spcPct val="0"/>
              </a:spcBef>
              <a:spcAft>
                <a:spcPct val="35000"/>
              </a:spcAft>
              <a:buClr>
                <a:srgbClr val="FFFF00"/>
              </a:buClr>
              <a:buSzPct val="65000"/>
              <a:buFont typeface="Wingdings" pitchFamily="2" charset="2"/>
              <a:buChar char=""/>
            </a:pPr>
            <a:r>
              <a:rPr lang="en-US" smtClean="0"/>
              <a:t>Food, additives, drugs</a:t>
            </a:r>
          </a:p>
        </p:txBody>
      </p:sp>
      <p:sp>
        <p:nvSpPr>
          <p:cNvPr id="19460" name="Line 4"/>
          <p:cNvSpPr>
            <a:spLocks noChangeShapeType="1"/>
          </p:cNvSpPr>
          <p:nvPr/>
        </p:nvSpPr>
        <p:spPr bwMode="auto">
          <a:xfrm>
            <a:off x="685800" y="1600200"/>
            <a:ext cx="7848600" cy="0"/>
          </a:xfrm>
          <a:prstGeom prst="line">
            <a:avLst/>
          </a:prstGeom>
          <a:noFill/>
          <a:ln w="38100">
            <a:solidFill>
              <a:srgbClr val="FFFF00"/>
            </a:solidFill>
            <a:round/>
            <a:headEnd/>
            <a:tailEnd/>
          </a:ln>
        </p:spPr>
        <p:txBody>
          <a:bodyPr/>
          <a:lstStyle/>
          <a:p>
            <a:endParaRPr lang="en-US"/>
          </a:p>
        </p:txBody>
      </p:sp>
    </p:spTree>
    <p:extLst>
      <p:ext uri="{BB962C8B-B14F-4D97-AF65-F5344CB8AC3E}">
        <p14:creationId xmlns:p14="http://schemas.microsoft.com/office/powerpoint/2010/main" val="3980810853"/>
      </p:ext>
    </p:extLst>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rot="-229081">
            <a:off x="611188" y="735013"/>
            <a:ext cx="5797550" cy="4030662"/>
          </a:xfrm>
          <a:prstGeom prst="rect">
            <a:avLst/>
          </a:prstGeom>
          <a:noFill/>
          <a:ln w="9525">
            <a:noFill/>
            <a:miter lim="800000"/>
            <a:headEnd/>
            <a:tailEnd/>
          </a:ln>
        </p:spPr>
        <p:txBody>
          <a:bodyPr>
            <a:spAutoFit/>
          </a:bodyPr>
          <a:lstStyle/>
          <a:p>
            <a:pPr>
              <a:buFont typeface="Wingdings" pitchFamily="2" charset="2"/>
              <a:buChar char="Ø"/>
            </a:pPr>
            <a:r>
              <a:rPr lang="en-US" sz="3200">
                <a:solidFill>
                  <a:srgbClr val="00B0F0"/>
                </a:solidFill>
              </a:rPr>
              <a:t>Hyperventilation</a:t>
            </a:r>
            <a:r>
              <a:rPr lang="en-US" sz="3200"/>
              <a:t> = An </a:t>
            </a:r>
            <a:r>
              <a:rPr lang="en-US" sz="3200">
                <a:solidFill>
                  <a:srgbClr val="00B050"/>
                </a:solidFill>
              </a:rPr>
              <a:t>increased depth and rate of breathing </a:t>
            </a:r>
            <a:r>
              <a:rPr lang="en-US" sz="3200"/>
              <a:t>greater than demanded by the body needs; can cause </a:t>
            </a:r>
            <a:r>
              <a:rPr lang="en-US" sz="3200" b="1"/>
              <a:t>dizziness </a:t>
            </a:r>
            <a:r>
              <a:rPr lang="en-US" sz="3200"/>
              <a:t>and </a:t>
            </a:r>
            <a:r>
              <a:rPr lang="en-US" sz="3200" b="1"/>
              <a:t>tingling of the fingers </a:t>
            </a:r>
            <a:r>
              <a:rPr lang="en-US" sz="3200"/>
              <a:t>and toes and </a:t>
            </a:r>
            <a:r>
              <a:rPr lang="en-US" sz="3200" b="1"/>
              <a:t>chest pain </a:t>
            </a:r>
            <a:r>
              <a:rPr lang="en-US" sz="3200"/>
              <a:t>if continued</a:t>
            </a:r>
          </a:p>
        </p:txBody>
      </p:sp>
    </p:spTree>
    <p:extLst>
      <p:ext uri="{BB962C8B-B14F-4D97-AF65-F5344CB8AC3E}">
        <p14:creationId xmlns:p14="http://schemas.microsoft.com/office/powerpoint/2010/main" val="77013293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rot="-1000048">
            <a:off x="900113" y="549275"/>
            <a:ext cx="4772025" cy="5264150"/>
          </a:xfrm>
          <a:prstGeom prst="rect">
            <a:avLst/>
          </a:prstGeom>
          <a:noFill/>
          <a:ln w="9525">
            <a:noFill/>
            <a:miter lim="800000"/>
            <a:headEnd/>
            <a:tailEnd/>
          </a:ln>
        </p:spPr>
        <p:txBody>
          <a:bodyPr>
            <a:spAutoFit/>
          </a:bodyPr>
          <a:lstStyle/>
          <a:p>
            <a:pPr>
              <a:buFont typeface="Wingdings" pitchFamily="2" charset="2"/>
              <a:buChar char="Ø"/>
            </a:pPr>
            <a:r>
              <a:rPr lang="en-US" sz="2800">
                <a:solidFill>
                  <a:srgbClr val="00B0F0"/>
                </a:solidFill>
              </a:rPr>
              <a:t>Weather</a:t>
            </a:r>
            <a:r>
              <a:rPr lang="en-US" sz="2800"/>
              <a:t> = (meteorology) the </a:t>
            </a:r>
            <a:r>
              <a:rPr lang="en-US" sz="2800" b="1"/>
              <a:t>atmospheric conditions </a:t>
            </a:r>
            <a:r>
              <a:rPr lang="en-US" sz="2800"/>
              <a:t>that comprise the state of the atmosphere in terms of t</a:t>
            </a:r>
            <a:r>
              <a:rPr lang="en-US" sz="2800" b="1"/>
              <a:t>emperature</a:t>
            </a:r>
            <a:r>
              <a:rPr lang="en-US" sz="2800"/>
              <a:t> and </a:t>
            </a:r>
            <a:r>
              <a:rPr lang="en-US" sz="2800" b="1"/>
              <a:t>wind </a:t>
            </a:r>
            <a:r>
              <a:rPr lang="en-US" sz="2800"/>
              <a:t>and clouds and precipitation</a:t>
            </a:r>
          </a:p>
          <a:p>
            <a:endParaRPr lang="en-US" sz="2800"/>
          </a:p>
          <a:p>
            <a:r>
              <a:rPr lang="en-US" sz="2800">
                <a:solidFill>
                  <a:srgbClr val="0070C0"/>
                </a:solidFill>
              </a:rPr>
              <a:t>"they were hoping for good weather"; "every day we have weather conditions and yesterday was no exception"</a:t>
            </a:r>
          </a:p>
        </p:txBody>
      </p:sp>
    </p:spTree>
    <p:extLst>
      <p:ext uri="{BB962C8B-B14F-4D97-AF65-F5344CB8AC3E}">
        <p14:creationId xmlns:p14="http://schemas.microsoft.com/office/powerpoint/2010/main" val="328332479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850" y="188913"/>
            <a:ext cx="8439150" cy="981075"/>
          </a:xfrm>
        </p:spPr>
        <p:txBody>
          <a:bodyPr/>
          <a:lstStyle/>
          <a:p>
            <a:pPr algn="l" eaLnBrk="1" hangingPunct="1"/>
            <a:r>
              <a:rPr lang="en-US" sz="3200" smtClean="0">
                <a:solidFill>
                  <a:schemeClr val="accent2"/>
                </a:solidFill>
              </a:rPr>
              <a:t>Factors that Influence Asthma Development and Expression</a:t>
            </a:r>
          </a:p>
        </p:txBody>
      </p:sp>
      <p:sp>
        <p:nvSpPr>
          <p:cNvPr id="17411" name="Rectangle 3"/>
          <p:cNvSpPr>
            <a:spLocks noGrp="1" noChangeArrowheads="1"/>
          </p:cNvSpPr>
          <p:nvPr>
            <p:ph sz="quarter" idx="1"/>
          </p:nvPr>
        </p:nvSpPr>
        <p:spPr>
          <a:xfrm>
            <a:off x="304800" y="1981200"/>
            <a:ext cx="3962400" cy="4114800"/>
          </a:xfrm>
          <a:effectLst>
            <a:outerShdw dist="17961" dir="2700000" algn="ctr" rotWithShape="0">
              <a:schemeClr val="tx1"/>
            </a:outerShdw>
          </a:effectLst>
        </p:spPr>
        <p:txBody>
          <a:bodyPr>
            <a:normAutofit/>
          </a:bodyPr>
          <a:lstStyle/>
          <a:p>
            <a:pPr marL="274320" indent="-274320" eaLnBrk="1" fontAlgn="auto" hangingPunct="1">
              <a:spcBef>
                <a:spcPct val="0"/>
              </a:spcBef>
              <a:spcAft>
                <a:spcPct val="10000"/>
              </a:spcAft>
              <a:buFontTx/>
              <a:buNone/>
              <a:defRPr/>
            </a:pPr>
            <a:r>
              <a:rPr lang="en-US" sz="2800" dirty="0" smtClean="0">
                <a:solidFill>
                  <a:srgbClr val="00B0F0"/>
                </a:solidFill>
              </a:rPr>
              <a:t>Host Factors</a:t>
            </a:r>
          </a:p>
          <a:p>
            <a:pPr marL="274320" indent="-274320" eaLnBrk="1" fontAlgn="auto" hangingPunct="1">
              <a:spcBef>
                <a:spcPct val="0"/>
              </a:spcBef>
              <a:spcAft>
                <a:spcPct val="10000"/>
              </a:spcAft>
              <a:buClr>
                <a:srgbClr val="FFFF00"/>
              </a:buClr>
              <a:buFont typeface="Wingdings" pitchFamily="2" charset="2"/>
              <a:buChar char="§"/>
              <a:defRPr/>
            </a:pPr>
            <a:r>
              <a:rPr lang="en-US" sz="2800" dirty="0" smtClean="0"/>
              <a:t>Genetic</a:t>
            </a:r>
          </a:p>
          <a:p>
            <a:pPr marL="274320" indent="-274320" eaLnBrk="1" fontAlgn="auto" hangingPunct="1">
              <a:spcBef>
                <a:spcPct val="0"/>
              </a:spcBef>
              <a:spcAft>
                <a:spcPct val="10000"/>
              </a:spcAft>
              <a:buClr>
                <a:srgbClr val="FFFF00"/>
              </a:buClr>
              <a:buFont typeface="Wingdings" pitchFamily="2" charset="2"/>
              <a:buNone/>
              <a:defRPr/>
            </a:pPr>
            <a:r>
              <a:rPr lang="en-US" sz="2800" dirty="0" smtClean="0"/>
              <a:t>  - Atopy</a:t>
            </a:r>
          </a:p>
          <a:p>
            <a:pPr marL="274320" indent="-274320" eaLnBrk="1" fontAlgn="auto" hangingPunct="1">
              <a:spcBef>
                <a:spcPct val="0"/>
              </a:spcBef>
              <a:spcAft>
                <a:spcPct val="10000"/>
              </a:spcAft>
              <a:buClr>
                <a:srgbClr val="FFFF00"/>
              </a:buClr>
              <a:buFont typeface="Wingdings" pitchFamily="2" charset="2"/>
              <a:buNone/>
              <a:defRPr/>
            </a:pPr>
            <a:r>
              <a:rPr lang="en-US" sz="2800" dirty="0" smtClean="0"/>
              <a:t>  - Airway hyperresponsiveness </a:t>
            </a:r>
          </a:p>
          <a:p>
            <a:pPr marL="274320" indent="-274320" eaLnBrk="1" fontAlgn="auto" hangingPunct="1">
              <a:spcBef>
                <a:spcPct val="0"/>
              </a:spcBef>
              <a:spcAft>
                <a:spcPct val="10000"/>
              </a:spcAft>
              <a:buClr>
                <a:srgbClr val="FFFF00"/>
              </a:buClr>
              <a:buFont typeface="Wingdings" pitchFamily="2" charset="2"/>
              <a:buChar char="§"/>
              <a:defRPr/>
            </a:pPr>
            <a:r>
              <a:rPr lang="en-US" sz="2800" dirty="0" smtClean="0"/>
              <a:t>Gender</a:t>
            </a:r>
          </a:p>
          <a:p>
            <a:pPr marL="274320" indent="-274320" eaLnBrk="1" fontAlgn="auto" hangingPunct="1">
              <a:spcBef>
                <a:spcPct val="0"/>
              </a:spcBef>
              <a:spcAft>
                <a:spcPct val="10000"/>
              </a:spcAft>
              <a:buClr>
                <a:srgbClr val="FFFF00"/>
              </a:buClr>
              <a:buFont typeface="Wingdings" pitchFamily="2" charset="2"/>
              <a:buChar char="§"/>
              <a:defRPr/>
            </a:pPr>
            <a:r>
              <a:rPr lang="en-US" sz="2800" dirty="0" smtClean="0"/>
              <a:t>Obesity</a:t>
            </a:r>
          </a:p>
        </p:txBody>
      </p:sp>
      <p:sp>
        <p:nvSpPr>
          <p:cNvPr id="22532" name="Line 4"/>
          <p:cNvSpPr>
            <a:spLocks noChangeShapeType="1"/>
          </p:cNvSpPr>
          <p:nvPr/>
        </p:nvSpPr>
        <p:spPr bwMode="auto">
          <a:xfrm>
            <a:off x="685800" y="1676400"/>
            <a:ext cx="7848600" cy="0"/>
          </a:xfrm>
          <a:prstGeom prst="line">
            <a:avLst/>
          </a:prstGeom>
          <a:noFill/>
          <a:ln w="38100">
            <a:solidFill>
              <a:srgbClr val="FFFF00"/>
            </a:solidFill>
            <a:round/>
            <a:headEnd/>
            <a:tailEnd/>
          </a:ln>
        </p:spPr>
        <p:txBody>
          <a:bodyPr/>
          <a:lstStyle/>
          <a:p>
            <a:endParaRPr lang="en-US"/>
          </a:p>
        </p:txBody>
      </p:sp>
      <p:sp>
        <p:nvSpPr>
          <p:cNvPr id="17413" name="Rectangle 5"/>
          <p:cNvSpPr>
            <a:spLocks noChangeArrowheads="1"/>
          </p:cNvSpPr>
          <p:nvPr/>
        </p:nvSpPr>
        <p:spPr bwMode="auto">
          <a:xfrm>
            <a:off x="4419600" y="1981200"/>
            <a:ext cx="4572000" cy="3465513"/>
          </a:xfrm>
          <a:prstGeom prst="rect">
            <a:avLst/>
          </a:prstGeom>
          <a:noFill/>
          <a:ln w="9525">
            <a:noFill/>
            <a:miter lim="800000"/>
            <a:headEnd/>
            <a:tailEnd/>
          </a:ln>
          <a:effectLst>
            <a:outerShdw dist="17961" dir="2700000" algn="ctr" rotWithShape="0">
              <a:schemeClr val="tx1"/>
            </a:outerShdw>
          </a:effectLst>
        </p:spPr>
        <p:txBody>
          <a:bodyPr>
            <a:spAutoFit/>
          </a:bodyPr>
          <a:lstStyle/>
          <a:p>
            <a:pPr eaLnBrk="0" hangingPunct="0">
              <a:lnSpc>
                <a:spcPct val="90000"/>
              </a:lnSpc>
              <a:spcBef>
                <a:spcPct val="30000"/>
              </a:spcBef>
              <a:spcAft>
                <a:spcPct val="10000"/>
              </a:spcAft>
              <a:defRPr/>
            </a:pPr>
            <a:r>
              <a:rPr lang="en-US" sz="2800" dirty="0">
                <a:solidFill>
                  <a:srgbClr val="00B0F0"/>
                </a:solidFill>
              </a:rPr>
              <a:t>Environmental Factors</a:t>
            </a:r>
          </a:p>
          <a:p>
            <a:pPr eaLnBrk="0" hangingPunct="0">
              <a:lnSpc>
                <a:spcPct val="90000"/>
              </a:lnSpc>
              <a:spcAft>
                <a:spcPct val="10000"/>
              </a:spcAft>
              <a:buClr>
                <a:srgbClr val="FFFF00"/>
              </a:buClr>
              <a:buSzPct val="80000"/>
              <a:buFont typeface="Wingdings" pitchFamily="2" charset="2"/>
              <a:buChar char="n"/>
              <a:defRPr/>
            </a:pPr>
            <a:r>
              <a:rPr lang="en-US" sz="2000" dirty="0"/>
              <a:t> </a:t>
            </a:r>
            <a:r>
              <a:rPr lang="en-US" sz="2800" dirty="0"/>
              <a:t>Indoor allergens</a:t>
            </a:r>
          </a:p>
          <a:p>
            <a:pPr eaLnBrk="0" hangingPunct="0">
              <a:lnSpc>
                <a:spcPct val="90000"/>
              </a:lnSpc>
              <a:spcAft>
                <a:spcPct val="10000"/>
              </a:spcAft>
              <a:buClr>
                <a:srgbClr val="FFFF00"/>
              </a:buClr>
              <a:buSzPct val="65000"/>
              <a:buFont typeface="Wingdings" pitchFamily="2" charset="2"/>
              <a:buChar char=""/>
              <a:defRPr/>
            </a:pPr>
            <a:r>
              <a:rPr lang="en-US" sz="2800" dirty="0"/>
              <a:t> Outdoor allergens</a:t>
            </a:r>
          </a:p>
          <a:p>
            <a:pPr eaLnBrk="0" hangingPunct="0">
              <a:lnSpc>
                <a:spcPct val="90000"/>
              </a:lnSpc>
              <a:spcAft>
                <a:spcPct val="10000"/>
              </a:spcAft>
              <a:buClr>
                <a:srgbClr val="FFFF00"/>
              </a:buClr>
              <a:buSzPct val="65000"/>
              <a:buFont typeface="Wingdings" pitchFamily="2" charset="2"/>
              <a:buChar char=""/>
              <a:defRPr/>
            </a:pPr>
            <a:r>
              <a:rPr lang="en-US" sz="2800" dirty="0"/>
              <a:t> Occupational sensitizers</a:t>
            </a:r>
          </a:p>
          <a:p>
            <a:pPr eaLnBrk="0" hangingPunct="0">
              <a:lnSpc>
                <a:spcPct val="90000"/>
              </a:lnSpc>
              <a:spcAft>
                <a:spcPct val="10000"/>
              </a:spcAft>
              <a:buClr>
                <a:srgbClr val="FFFF00"/>
              </a:buClr>
              <a:buSzPct val="65000"/>
              <a:buFont typeface="Wingdings" pitchFamily="2" charset="2"/>
              <a:buChar char=""/>
              <a:defRPr/>
            </a:pPr>
            <a:r>
              <a:rPr lang="en-US" sz="2800" dirty="0"/>
              <a:t> Tobacco smoke</a:t>
            </a:r>
          </a:p>
          <a:p>
            <a:pPr eaLnBrk="0" hangingPunct="0">
              <a:lnSpc>
                <a:spcPct val="90000"/>
              </a:lnSpc>
              <a:spcAft>
                <a:spcPct val="10000"/>
              </a:spcAft>
              <a:buClr>
                <a:srgbClr val="FFFF00"/>
              </a:buClr>
              <a:buSzPct val="65000"/>
              <a:buFont typeface="Wingdings" pitchFamily="2" charset="2"/>
              <a:buChar char=""/>
              <a:defRPr/>
            </a:pPr>
            <a:r>
              <a:rPr lang="en-US" sz="2800" dirty="0"/>
              <a:t> Air Pollution</a:t>
            </a:r>
          </a:p>
          <a:p>
            <a:pPr eaLnBrk="0" hangingPunct="0">
              <a:lnSpc>
                <a:spcPct val="90000"/>
              </a:lnSpc>
              <a:spcAft>
                <a:spcPct val="10000"/>
              </a:spcAft>
              <a:buClr>
                <a:srgbClr val="FFFF00"/>
              </a:buClr>
              <a:buSzPct val="65000"/>
              <a:buFont typeface="Wingdings" pitchFamily="2" charset="2"/>
              <a:buChar char=""/>
              <a:defRPr/>
            </a:pPr>
            <a:r>
              <a:rPr lang="en-US" sz="2800" dirty="0"/>
              <a:t> Respiratory Infections</a:t>
            </a:r>
          </a:p>
          <a:p>
            <a:pPr eaLnBrk="0" hangingPunct="0">
              <a:lnSpc>
                <a:spcPct val="90000"/>
              </a:lnSpc>
              <a:spcAft>
                <a:spcPct val="10000"/>
              </a:spcAft>
              <a:buClr>
                <a:srgbClr val="FFFF00"/>
              </a:buClr>
              <a:buSzPct val="65000"/>
              <a:buFont typeface="Wingdings" pitchFamily="2" charset="2"/>
              <a:buChar char=""/>
              <a:defRPr/>
            </a:pPr>
            <a:r>
              <a:rPr lang="en-US" sz="2800" dirty="0"/>
              <a:t> Diet</a:t>
            </a:r>
          </a:p>
        </p:txBody>
      </p:sp>
    </p:spTree>
    <p:extLst>
      <p:ext uri="{BB962C8B-B14F-4D97-AF65-F5344CB8AC3E}">
        <p14:creationId xmlns:p14="http://schemas.microsoft.com/office/powerpoint/2010/main" val="2607225293"/>
      </p:ext>
    </p:extLst>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rot="9947492" flipV="1">
            <a:off x="1500188" y="704850"/>
            <a:ext cx="3327400" cy="3108325"/>
          </a:xfrm>
          <a:prstGeom prst="rect">
            <a:avLst/>
          </a:prstGeom>
          <a:noFill/>
          <a:ln w="9525">
            <a:noFill/>
            <a:miter lim="800000"/>
            <a:headEnd/>
            <a:tailEnd/>
          </a:ln>
        </p:spPr>
        <p:txBody>
          <a:bodyPr>
            <a:spAutoFit/>
          </a:bodyPr>
          <a:lstStyle/>
          <a:p>
            <a:r>
              <a:rPr lang="en-US" sz="2800">
                <a:solidFill>
                  <a:srgbClr val="00B0F0"/>
                </a:solidFill>
              </a:rPr>
              <a:t>Atopy</a:t>
            </a:r>
            <a:r>
              <a:rPr lang="en-US" sz="2800"/>
              <a:t> = </a:t>
            </a:r>
            <a:r>
              <a:rPr lang="en-US" sz="2800">
                <a:solidFill>
                  <a:srgbClr val="00B0F0"/>
                </a:solidFill>
              </a:rPr>
              <a:t>1.</a:t>
            </a:r>
            <a:r>
              <a:rPr lang="en-US" sz="2800"/>
              <a:t> An allergic reaction that becomes apparent in a sensitized person only minutes after contact.</a:t>
            </a:r>
          </a:p>
        </p:txBody>
      </p:sp>
      <p:sp>
        <p:nvSpPr>
          <p:cNvPr id="23555" name="Rectangle 2"/>
          <p:cNvSpPr>
            <a:spLocks noChangeArrowheads="1"/>
          </p:cNvSpPr>
          <p:nvPr/>
        </p:nvSpPr>
        <p:spPr bwMode="auto">
          <a:xfrm>
            <a:off x="5076825" y="620713"/>
            <a:ext cx="3635375" cy="5221287"/>
          </a:xfrm>
          <a:prstGeom prst="rect">
            <a:avLst/>
          </a:prstGeom>
          <a:noFill/>
          <a:ln w="9525">
            <a:noFill/>
            <a:miter lim="800000"/>
            <a:headEnd/>
            <a:tailEnd/>
          </a:ln>
        </p:spPr>
        <p:txBody>
          <a:bodyPr>
            <a:spAutoFit/>
          </a:bodyPr>
          <a:lstStyle/>
          <a:p>
            <a:r>
              <a:rPr lang="en-US" sz="4000" baseline="-25000">
                <a:solidFill>
                  <a:srgbClr val="00B0F0"/>
                </a:solidFill>
              </a:rPr>
              <a:t>2.</a:t>
            </a:r>
            <a:r>
              <a:rPr lang="en-US" sz="4000" baseline="-25000"/>
              <a:t>a genetically determined state of hypersensitivity to environmental allergens. Type I allergic reaction is associated with the IgE antibody and a group of diseases, principally asthma, hay fever, and atopic dermatitis.</a:t>
            </a:r>
            <a:endParaRPr lang="en-US" sz="4000"/>
          </a:p>
        </p:txBody>
      </p:sp>
    </p:spTree>
    <p:extLst>
      <p:ext uri="{BB962C8B-B14F-4D97-AF65-F5344CB8AC3E}">
        <p14:creationId xmlns:p14="http://schemas.microsoft.com/office/powerpoint/2010/main" val="85245013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0" y="228600"/>
            <a:ext cx="6324600" cy="1066800"/>
          </a:xfrm>
          <a:effectLst>
            <a:outerShdw dist="25400" dir="5400000" algn="ctr" rotWithShape="0">
              <a:schemeClr val="tx1"/>
            </a:outerShdw>
          </a:effectLst>
        </p:spPr>
        <p:txBody>
          <a:bodyPr>
            <a:normAutofit/>
          </a:bodyPr>
          <a:lstStyle/>
          <a:p>
            <a:pPr algn="l" eaLnBrk="1" fontAlgn="auto" hangingPunct="1">
              <a:spcAft>
                <a:spcPts val="0"/>
              </a:spcAft>
              <a:defRPr/>
            </a:pPr>
            <a:r>
              <a:rPr lang="en-US" smtClean="0">
                <a:solidFill>
                  <a:schemeClr val="accent2"/>
                </a:solidFill>
              </a:rPr>
              <a:t>Is it Asthma?</a:t>
            </a:r>
          </a:p>
        </p:txBody>
      </p:sp>
      <p:sp>
        <p:nvSpPr>
          <p:cNvPr id="24579" name="Rectangle 3"/>
          <p:cNvSpPr>
            <a:spLocks noGrp="1" noChangeArrowheads="1"/>
          </p:cNvSpPr>
          <p:nvPr>
            <p:ph sz="quarter" idx="1"/>
          </p:nvPr>
        </p:nvSpPr>
        <p:spPr>
          <a:xfrm>
            <a:off x="685800" y="1828800"/>
            <a:ext cx="7772400" cy="4114800"/>
          </a:xfrm>
        </p:spPr>
        <p:txBody>
          <a:bodyPr/>
          <a:lstStyle/>
          <a:p>
            <a:pPr eaLnBrk="1" hangingPunct="1">
              <a:lnSpc>
                <a:spcPct val="90000"/>
              </a:lnSpc>
              <a:spcBef>
                <a:spcPct val="0"/>
              </a:spcBef>
              <a:spcAft>
                <a:spcPct val="40000"/>
              </a:spcAft>
              <a:buClr>
                <a:srgbClr val="FFFF00"/>
              </a:buClr>
              <a:buSzPct val="65000"/>
              <a:buFont typeface="Wingdings" pitchFamily="2" charset="2"/>
              <a:buChar char=""/>
            </a:pPr>
            <a:r>
              <a:rPr lang="en-US" sz="3400" smtClean="0"/>
              <a:t>Recurrent episodes of wheezing</a:t>
            </a:r>
          </a:p>
          <a:p>
            <a:pPr eaLnBrk="1" hangingPunct="1">
              <a:lnSpc>
                <a:spcPct val="90000"/>
              </a:lnSpc>
              <a:spcBef>
                <a:spcPct val="0"/>
              </a:spcBef>
              <a:spcAft>
                <a:spcPct val="40000"/>
              </a:spcAft>
              <a:buClr>
                <a:srgbClr val="FFFF00"/>
              </a:buClr>
              <a:buSzPct val="65000"/>
              <a:buFont typeface="Wingdings" pitchFamily="2" charset="2"/>
              <a:buChar char=""/>
            </a:pPr>
            <a:r>
              <a:rPr lang="en-US" sz="3400" smtClean="0"/>
              <a:t>Troublesome cough at night</a:t>
            </a:r>
          </a:p>
          <a:p>
            <a:pPr eaLnBrk="1" hangingPunct="1">
              <a:lnSpc>
                <a:spcPct val="90000"/>
              </a:lnSpc>
              <a:spcBef>
                <a:spcPct val="0"/>
              </a:spcBef>
              <a:spcAft>
                <a:spcPct val="40000"/>
              </a:spcAft>
              <a:buClr>
                <a:srgbClr val="FFFF00"/>
              </a:buClr>
              <a:buSzPct val="65000"/>
              <a:buFont typeface="Wingdings" pitchFamily="2" charset="2"/>
              <a:buChar char=""/>
            </a:pPr>
            <a:r>
              <a:rPr lang="en-US" sz="3400" smtClean="0"/>
              <a:t>Cough or wheeze after exercise</a:t>
            </a:r>
          </a:p>
          <a:p>
            <a:pPr eaLnBrk="1" hangingPunct="1">
              <a:lnSpc>
                <a:spcPct val="90000"/>
              </a:lnSpc>
              <a:spcBef>
                <a:spcPct val="0"/>
              </a:spcBef>
              <a:spcAft>
                <a:spcPct val="40000"/>
              </a:spcAft>
              <a:buClr>
                <a:srgbClr val="FFFF00"/>
              </a:buClr>
              <a:buSzPct val="65000"/>
              <a:buFont typeface="Wingdings" pitchFamily="2" charset="2"/>
              <a:buChar char=""/>
            </a:pPr>
            <a:r>
              <a:rPr lang="en-US" sz="3400" smtClean="0"/>
              <a:t>Cough, wheeze or chest tightness after exposure to  allergens or pollutants</a:t>
            </a:r>
          </a:p>
          <a:p>
            <a:pPr eaLnBrk="1" hangingPunct="1">
              <a:lnSpc>
                <a:spcPct val="90000"/>
              </a:lnSpc>
              <a:spcBef>
                <a:spcPct val="0"/>
              </a:spcBef>
              <a:spcAft>
                <a:spcPct val="40000"/>
              </a:spcAft>
              <a:buClr>
                <a:srgbClr val="FFFF00"/>
              </a:buClr>
              <a:buSzPct val="65000"/>
              <a:buFont typeface="Wingdings" pitchFamily="2" charset="2"/>
              <a:buNone/>
            </a:pPr>
            <a:endParaRPr lang="en-US" sz="3400" smtClean="0"/>
          </a:p>
        </p:txBody>
      </p:sp>
      <p:sp>
        <p:nvSpPr>
          <p:cNvPr id="24580" name="Line 4"/>
          <p:cNvSpPr>
            <a:spLocks noChangeShapeType="1"/>
          </p:cNvSpPr>
          <p:nvPr/>
        </p:nvSpPr>
        <p:spPr bwMode="auto">
          <a:xfrm>
            <a:off x="685800" y="1600200"/>
            <a:ext cx="7848600" cy="0"/>
          </a:xfrm>
          <a:prstGeom prst="line">
            <a:avLst/>
          </a:prstGeom>
          <a:noFill/>
          <a:ln w="38100">
            <a:solidFill>
              <a:srgbClr val="FFFF00"/>
            </a:solidFill>
            <a:round/>
            <a:headEnd/>
            <a:tailEnd/>
          </a:ln>
        </p:spPr>
        <p:txBody>
          <a:bodyPr/>
          <a:lstStyle/>
          <a:p>
            <a:endParaRPr lang="en-US"/>
          </a:p>
        </p:txBody>
      </p:sp>
      <p:pic>
        <p:nvPicPr>
          <p:cNvPr id="24581" name="Picture 5"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Tree>
    <p:extLst>
      <p:ext uri="{BB962C8B-B14F-4D97-AF65-F5344CB8AC3E}">
        <p14:creationId xmlns:p14="http://schemas.microsoft.com/office/powerpoint/2010/main" val="512055"/>
      </p:ext>
    </p:extLst>
  </p:cSld>
  <p:clrMapOvr>
    <a:masterClrMapping/>
  </p:clrMapOv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rot="9917202" flipV="1">
            <a:off x="681038" y="320675"/>
            <a:ext cx="2962275" cy="2246313"/>
          </a:xfrm>
          <a:prstGeom prst="rect">
            <a:avLst/>
          </a:prstGeom>
          <a:noFill/>
          <a:ln w="9525">
            <a:noFill/>
            <a:miter lim="800000"/>
            <a:headEnd/>
            <a:tailEnd/>
          </a:ln>
        </p:spPr>
        <p:txBody>
          <a:bodyPr>
            <a:spAutoFit/>
          </a:bodyPr>
          <a:lstStyle/>
          <a:p>
            <a:pPr>
              <a:buFont typeface="Wingdings" pitchFamily="2" charset="2"/>
              <a:buChar char="Ø"/>
            </a:pPr>
            <a:r>
              <a:rPr lang="en-US" sz="2800">
                <a:solidFill>
                  <a:srgbClr val="00B0F0"/>
                </a:solidFill>
              </a:rPr>
              <a:t>Pollutants</a:t>
            </a:r>
            <a:r>
              <a:rPr lang="en-US" sz="2800"/>
              <a:t> = Waste matter that contaminates the water, air or soil</a:t>
            </a:r>
          </a:p>
        </p:txBody>
      </p:sp>
      <p:sp>
        <p:nvSpPr>
          <p:cNvPr id="25603" name="Rectangle 2"/>
          <p:cNvSpPr>
            <a:spLocks noChangeArrowheads="1"/>
          </p:cNvSpPr>
          <p:nvPr/>
        </p:nvSpPr>
        <p:spPr bwMode="auto">
          <a:xfrm rot="10800000" flipV="1">
            <a:off x="4011613" y="3244850"/>
            <a:ext cx="3368675" cy="1384300"/>
          </a:xfrm>
          <a:prstGeom prst="rect">
            <a:avLst/>
          </a:prstGeom>
          <a:noFill/>
          <a:ln w="9525">
            <a:noFill/>
            <a:miter lim="800000"/>
            <a:headEnd/>
            <a:tailEnd/>
          </a:ln>
        </p:spPr>
        <p:txBody>
          <a:bodyPr>
            <a:spAutoFit/>
          </a:bodyPr>
          <a:lstStyle/>
          <a:p>
            <a:pPr>
              <a:buFont typeface="Wingdings" pitchFamily="2" charset="2"/>
              <a:buChar char="Ø"/>
            </a:pPr>
            <a:r>
              <a:rPr lang="en-US" sz="2800">
                <a:solidFill>
                  <a:srgbClr val="00B0F0"/>
                </a:solidFill>
              </a:rPr>
              <a:t>Allergens</a:t>
            </a:r>
            <a:r>
              <a:rPr lang="en-US" sz="2800"/>
              <a:t> = Any substance that can cause an allergy</a:t>
            </a:r>
          </a:p>
        </p:txBody>
      </p:sp>
    </p:spTree>
    <p:extLst>
      <p:ext uri="{BB962C8B-B14F-4D97-AF65-F5344CB8AC3E}">
        <p14:creationId xmlns:p14="http://schemas.microsoft.com/office/powerpoint/2010/main" val="2408409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AECB</a:t>
            </a:r>
          </a:p>
        </p:txBody>
      </p:sp>
      <p:sp>
        <p:nvSpPr>
          <p:cNvPr id="20483" name="Rectangle 3"/>
          <p:cNvSpPr>
            <a:spLocks noGrp="1" noChangeArrowheads="1"/>
          </p:cNvSpPr>
          <p:nvPr>
            <p:ph type="body" idx="1"/>
          </p:nvPr>
        </p:nvSpPr>
        <p:spPr/>
        <p:txBody>
          <a:bodyPr/>
          <a:lstStyle/>
          <a:p>
            <a:r>
              <a:rPr lang="en-GB" smtClean="0"/>
              <a:t>Prophylactic therapy</a:t>
            </a:r>
          </a:p>
          <a:p>
            <a:pPr lvl="1"/>
            <a:r>
              <a:rPr lang="en-GB" smtClean="0"/>
              <a:t>Patients should receive annual influenza vaccination.</a:t>
            </a:r>
          </a:p>
          <a:p>
            <a:pPr lvl="1"/>
            <a:r>
              <a:rPr lang="en-GB" smtClean="0"/>
              <a:t>Streptococcus pneumoniae vaccination (x1, revaccinate if &gt;5yrs since vaccination and age &lt;65 at time of first vaccination)</a:t>
            </a:r>
          </a:p>
          <a:p>
            <a:pPr lvl="1"/>
            <a:r>
              <a:rPr lang="en-GB" smtClean="0"/>
              <a:t>Intermittent antibiotics (i.e. first week of month during winter months).</a:t>
            </a:r>
          </a:p>
          <a:p>
            <a:endParaRPr lang="en-GB" smtClean="0"/>
          </a:p>
        </p:txBody>
      </p:sp>
    </p:spTree>
    <p:extLst>
      <p:ext uri="{BB962C8B-B14F-4D97-AF65-F5344CB8AC3E}">
        <p14:creationId xmlns:p14="http://schemas.microsoft.com/office/powerpoint/2010/main" val="412202978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fr-BE" b="1" smtClean="0">
                <a:solidFill>
                  <a:srgbClr val="00B050"/>
                </a:solidFill>
              </a:rPr>
              <a:t>Diagnosis</a:t>
            </a:r>
            <a:endParaRPr lang="en-GB" b="1" smtClean="0">
              <a:solidFill>
                <a:srgbClr val="00B050"/>
              </a:solidFill>
            </a:endParaRPr>
          </a:p>
        </p:txBody>
      </p:sp>
      <p:sp>
        <p:nvSpPr>
          <p:cNvPr id="26627" name="Content Placeholder 2"/>
          <p:cNvSpPr>
            <a:spLocks noGrp="1"/>
          </p:cNvSpPr>
          <p:nvPr>
            <p:ph sz="quarter" idx="1"/>
          </p:nvPr>
        </p:nvSpPr>
        <p:spPr>
          <a:xfrm>
            <a:off x="301625" y="1527175"/>
            <a:ext cx="8504238" cy="4572000"/>
          </a:xfrm>
        </p:spPr>
        <p:txBody>
          <a:bodyPr/>
          <a:lstStyle/>
          <a:p>
            <a:pPr eaLnBrk="1" hangingPunct="1">
              <a:buFontTx/>
              <a:buNone/>
            </a:pPr>
            <a:r>
              <a:rPr lang="en-GB" smtClean="0">
                <a:latin typeface="Times New Roman" pitchFamily="18" charset="0"/>
                <a:cs typeface="Times New Roman" pitchFamily="18" charset="0"/>
              </a:rPr>
              <a:t>A clinical diagnosis of asthma is often </a:t>
            </a:r>
            <a:r>
              <a:rPr lang="en-GB" b="1" smtClean="0">
                <a:solidFill>
                  <a:srgbClr val="00B050"/>
                </a:solidFill>
                <a:latin typeface="Times New Roman" pitchFamily="18" charset="0"/>
                <a:cs typeface="Times New Roman" pitchFamily="18" charset="0"/>
              </a:rPr>
              <a:t>prompted</a:t>
            </a:r>
          </a:p>
          <a:p>
            <a:pPr eaLnBrk="1" hangingPunct="1">
              <a:buFontTx/>
              <a:buNone/>
            </a:pPr>
            <a:r>
              <a:rPr lang="en-GB" b="1" smtClean="0">
                <a:solidFill>
                  <a:srgbClr val="00B050"/>
                </a:solidFill>
                <a:latin typeface="Times New Roman" pitchFamily="18" charset="0"/>
                <a:cs typeface="Times New Roman" pitchFamily="18" charset="0"/>
              </a:rPr>
              <a:t>by symptoms</a:t>
            </a:r>
            <a:r>
              <a:rPr lang="en-GB" smtClean="0">
                <a:latin typeface="Times New Roman" pitchFamily="18" charset="0"/>
                <a:cs typeface="Times New Roman" pitchFamily="18" charset="0"/>
              </a:rPr>
              <a:t> such as episodic breathlessness, wheezing, cough, and chest tightness. Episodic symptoms after an incidental allergen exposure, seasonal variability of symptoms and a </a:t>
            </a:r>
            <a:r>
              <a:rPr lang="en-GB" b="1" smtClean="0">
                <a:latin typeface="Times New Roman" pitchFamily="18" charset="0"/>
                <a:cs typeface="Times New Roman" pitchFamily="18" charset="0"/>
              </a:rPr>
              <a:t>positive family history of asthma </a:t>
            </a:r>
            <a:r>
              <a:rPr lang="en-GB" smtClean="0">
                <a:latin typeface="Times New Roman" pitchFamily="18" charset="0"/>
                <a:cs typeface="Times New Roman" pitchFamily="18" charset="0"/>
              </a:rPr>
              <a:t>and atopic disease are also helpful diagnostic guides.</a:t>
            </a:r>
          </a:p>
        </p:txBody>
      </p:sp>
    </p:spTree>
    <p:extLst>
      <p:ext uri="{BB962C8B-B14F-4D97-AF65-F5344CB8AC3E}">
        <p14:creationId xmlns:p14="http://schemas.microsoft.com/office/powerpoint/2010/main" val="17962856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fr-BE" smtClean="0">
                <a:solidFill>
                  <a:srgbClr val="7B9899"/>
                </a:solidFill>
              </a:rPr>
              <a:t/>
            </a:r>
            <a:br>
              <a:rPr lang="fr-BE" smtClean="0">
                <a:solidFill>
                  <a:srgbClr val="7B9899"/>
                </a:solidFill>
              </a:rPr>
            </a:br>
            <a:endParaRPr lang="en-GB" smtClean="0">
              <a:solidFill>
                <a:srgbClr val="7B9899"/>
              </a:solidFill>
            </a:endParaRPr>
          </a:p>
        </p:txBody>
      </p:sp>
      <p:sp>
        <p:nvSpPr>
          <p:cNvPr id="27651" name="Content Placeholder 2"/>
          <p:cNvSpPr>
            <a:spLocks noGrp="1"/>
          </p:cNvSpPr>
          <p:nvPr>
            <p:ph sz="quarter" idx="1"/>
          </p:nvPr>
        </p:nvSpPr>
        <p:spPr>
          <a:xfrm>
            <a:off x="457200" y="428625"/>
            <a:ext cx="8229600" cy="5697538"/>
          </a:xfrm>
        </p:spPr>
        <p:txBody>
          <a:bodyPr/>
          <a:lstStyle/>
          <a:p>
            <a:pPr eaLnBrk="1" hangingPunct="1">
              <a:buFontTx/>
              <a:buNone/>
            </a:pPr>
            <a:endParaRPr lang="en-GB" smtClean="0"/>
          </a:p>
          <a:p>
            <a:pPr algn="just" eaLnBrk="1" hangingPunct="1"/>
            <a:endParaRPr lang="en-GB" smtClean="0">
              <a:latin typeface="Times New Roman" pitchFamily="18" charset="0"/>
              <a:cs typeface="Times New Roman" pitchFamily="18" charset="0"/>
            </a:endParaRPr>
          </a:p>
          <a:p>
            <a:pPr algn="just" eaLnBrk="1" hangingPunct="1"/>
            <a:r>
              <a:rPr lang="en-GB" b="1" smtClean="0">
                <a:latin typeface="Times New Roman" pitchFamily="18" charset="0"/>
                <a:cs typeface="Times New Roman" pitchFamily="18" charset="0"/>
              </a:rPr>
              <a:t>Measurements of lung function </a:t>
            </a:r>
            <a:r>
              <a:rPr lang="en-GB" smtClean="0">
                <a:latin typeface="Times New Roman" pitchFamily="18" charset="0"/>
                <a:cs typeface="Times New Roman" pitchFamily="18" charset="0"/>
              </a:rPr>
              <a:t>( </a:t>
            </a:r>
            <a:r>
              <a:rPr lang="en-GB" b="1" smtClean="0">
                <a:latin typeface="Times New Roman" pitchFamily="18" charset="0"/>
                <a:cs typeface="Times New Roman" pitchFamily="18" charset="0"/>
              </a:rPr>
              <a:t>spirometry</a:t>
            </a:r>
            <a:r>
              <a:rPr lang="en-GB" smtClean="0">
                <a:latin typeface="Times New Roman" pitchFamily="18" charset="0"/>
                <a:cs typeface="Times New Roman" pitchFamily="18" charset="0"/>
              </a:rPr>
              <a:t> or </a:t>
            </a:r>
            <a:r>
              <a:rPr lang="en-GB" b="1" smtClean="0">
                <a:latin typeface="Times New Roman" pitchFamily="18" charset="0"/>
                <a:cs typeface="Times New Roman" pitchFamily="18" charset="0"/>
              </a:rPr>
              <a:t>peak expiratory flow</a:t>
            </a:r>
            <a:r>
              <a:rPr lang="en-GB" smtClean="0">
                <a:latin typeface="Times New Roman" pitchFamily="18" charset="0"/>
                <a:cs typeface="Times New Roman" pitchFamily="18" charset="0"/>
              </a:rPr>
              <a:t>) </a:t>
            </a:r>
            <a:r>
              <a:rPr lang="en-GB" b="1" i="1" smtClean="0">
                <a:solidFill>
                  <a:srgbClr val="00B050"/>
                </a:solidFill>
                <a:latin typeface="Times New Roman" pitchFamily="18" charset="0"/>
                <a:cs typeface="Times New Roman" pitchFamily="18" charset="0"/>
              </a:rPr>
              <a:t>provide an assessment of the severity of airflow limitation</a:t>
            </a:r>
            <a:r>
              <a:rPr lang="en-GB" smtClean="0">
                <a:latin typeface="Times New Roman" pitchFamily="18" charset="0"/>
                <a:cs typeface="Times New Roman" pitchFamily="18" charset="0"/>
              </a:rPr>
              <a:t>, its reversibility, and its variability, and provide confirmation of the diagnosis of asthma.</a:t>
            </a:r>
          </a:p>
          <a:p>
            <a:pPr algn="just" eaLnBrk="1" hangingPunct="1">
              <a:buFontTx/>
              <a:buNone/>
            </a:pPr>
            <a:r>
              <a:rPr lang="en-GB" smtClean="0">
                <a:latin typeface="Times New Roman" pitchFamily="18" charset="0"/>
                <a:cs typeface="Times New Roman" pitchFamily="18" charset="0"/>
              </a:rPr>
              <a:t>• Measurements of allergic status can help to identify risk factors that cause asthma symptoms in individual patients.</a:t>
            </a:r>
          </a:p>
          <a:p>
            <a:pPr algn="just" eaLnBrk="1" hangingPunct="1">
              <a:buFontTx/>
              <a:buNone/>
            </a:pPr>
            <a:endParaRPr lang="en-GB" smtClean="0">
              <a:latin typeface="Times New Roman" pitchFamily="18" charset="0"/>
              <a:cs typeface="Times New Roman" pitchFamily="18" charset="0"/>
            </a:endParaRPr>
          </a:p>
        </p:txBody>
      </p:sp>
    </p:spTree>
    <p:extLst>
      <p:ext uri="{BB962C8B-B14F-4D97-AF65-F5344CB8AC3E}">
        <p14:creationId xmlns:p14="http://schemas.microsoft.com/office/powerpoint/2010/main" val="210956018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fr-BE" smtClean="0">
                <a:solidFill>
                  <a:srgbClr val="7B9899"/>
                </a:solidFill>
              </a:rPr>
              <a:t/>
            </a:r>
            <a:br>
              <a:rPr lang="fr-BE" smtClean="0">
                <a:solidFill>
                  <a:srgbClr val="7B9899"/>
                </a:solidFill>
              </a:rPr>
            </a:br>
            <a:endParaRPr lang="en-GB" smtClean="0">
              <a:solidFill>
                <a:srgbClr val="7B9899"/>
              </a:solidFill>
            </a:endParaRPr>
          </a:p>
        </p:txBody>
      </p:sp>
      <p:sp>
        <p:nvSpPr>
          <p:cNvPr id="28675" name="Content Placeholder 2"/>
          <p:cNvSpPr>
            <a:spLocks noGrp="1"/>
          </p:cNvSpPr>
          <p:nvPr>
            <p:ph sz="quarter" idx="1"/>
          </p:nvPr>
        </p:nvSpPr>
        <p:spPr>
          <a:xfrm>
            <a:off x="457200" y="357188"/>
            <a:ext cx="8229600" cy="5768975"/>
          </a:xfrm>
        </p:spPr>
        <p:txBody>
          <a:bodyPr/>
          <a:lstStyle/>
          <a:p>
            <a:pPr eaLnBrk="1" hangingPunct="1"/>
            <a:endParaRPr lang="en-GB" smtClean="0"/>
          </a:p>
          <a:p>
            <a:pPr eaLnBrk="1" hangingPunct="1"/>
            <a:endParaRPr lang="en-GB" smtClean="0"/>
          </a:p>
          <a:p>
            <a:pPr eaLnBrk="1" hangingPunct="1"/>
            <a:r>
              <a:rPr lang="en-GB" smtClean="0"/>
              <a:t> </a:t>
            </a:r>
            <a:r>
              <a:rPr lang="en-GB" smtClean="0">
                <a:latin typeface="Times New Roman" pitchFamily="18" charset="0"/>
                <a:cs typeface="Times New Roman" pitchFamily="18" charset="0"/>
              </a:rPr>
              <a:t>Extra measures may be required to diagnose asthma in children 5 years and younger and in the elderly, and occupational asthma.</a:t>
            </a:r>
          </a:p>
          <a:p>
            <a:pPr eaLnBrk="1" hangingPunct="1"/>
            <a:r>
              <a:rPr lang="en-GB" smtClean="0">
                <a:latin typeface="Times New Roman" pitchFamily="18" charset="0"/>
                <a:cs typeface="Times New Roman" pitchFamily="18" charset="0"/>
              </a:rPr>
              <a:t>For patients with symptoms consistent with asthma, but normal lung function, measurement of airway responsiveness may help establish the diagnosis</a:t>
            </a:r>
          </a:p>
        </p:txBody>
      </p:sp>
    </p:spTree>
    <p:extLst>
      <p:ext uri="{BB962C8B-B14F-4D97-AF65-F5344CB8AC3E}">
        <p14:creationId xmlns:p14="http://schemas.microsoft.com/office/powerpoint/2010/main" val="144478492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sz="quarter" idx="1"/>
          </p:nvPr>
        </p:nvSpPr>
        <p:spPr>
          <a:xfrm>
            <a:off x="301625" y="1527175"/>
            <a:ext cx="8504238" cy="4572000"/>
          </a:xfrm>
          <a:effectLst>
            <a:outerShdw dist="17961" dir="2700000" algn="ctr" rotWithShape="0">
              <a:schemeClr val="tx1"/>
            </a:outerShdw>
          </a:effectLst>
        </p:spPr>
        <p:txBody>
          <a:bodyPr>
            <a:normAutofit/>
          </a:bodyPr>
          <a:lstStyle/>
          <a:p>
            <a:pPr eaLnBrk="1" hangingPunct="1">
              <a:buFontTx/>
              <a:buNone/>
            </a:pPr>
            <a:endParaRPr lang="en-US" smtClean="0">
              <a:solidFill>
                <a:schemeClr val="bg1"/>
              </a:solidFill>
            </a:endParaRPr>
          </a:p>
          <a:p>
            <a:pPr eaLnBrk="1" hangingPunct="1">
              <a:buFontTx/>
              <a:buNone/>
            </a:pPr>
            <a:endParaRPr lang="en-US" smtClean="0"/>
          </a:p>
        </p:txBody>
      </p:sp>
      <p:sp>
        <p:nvSpPr>
          <p:cNvPr id="31747" name="Text Box 3"/>
          <p:cNvSpPr txBox="1">
            <a:spLocks noChangeArrowheads="1"/>
          </p:cNvSpPr>
          <p:nvPr/>
        </p:nvSpPr>
        <p:spPr bwMode="auto">
          <a:xfrm>
            <a:off x="1219200" y="1143000"/>
            <a:ext cx="6477000" cy="611188"/>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endParaRPr lang="nl-BE" sz="3800" b="1">
              <a:solidFill>
                <a:srgbClr val="FFFF00"/>
              </a:solidFill>
              <a:effectLst>
                <a:outerShdw blurRad="38100" dist="38100" dir="2700000" algn="tl">
                  <a:srgbClr val="000000"/>
                </a:outerShdw>
              </a:effectLst>
            </a:endParaRPr>
          </a:p>
        </p:txBody>
      </p:sp>
      <p:grpSp>
        <p:nvGrpSpPr>
          <p:cNvPr id="29700" name="Group 4"/>
          <p:cNvGrpSpPr>
            <a:grpSpLocks/>
          </p:cNvGrpSpPr>
          <p:nvPr/>
        </p:nvGrpSpPr>
        <p:grpSpPr bwMode="auto">
          <a:xfrm>
            <a:off x="381000" y="1066800"/>
            <a:ext cx="8534400" cy="5711825"/>
            <a:chOff x="240" y="672"/>
            <a:chExt cx="5376" cy="3598"/>
          </a:xfrm>
        </p:grpSpPr>
        <p:pic>
          <p:nvPicPr>
            <p:cNvPr id="29702" name="Picture 5" descr="barnes 2a"/>
            <p:cNvPicPr>
              <a:picLocks noChangeAspect="1" noChangeArrowheads="1"/>
            </p:cNvPicPr>
            <p:nvPr/>
          </p:nvPicPr>
          <p:blipFill>
            <a:blip r:embed="rId3"/>
            <a:srcRect/>
            <a:stretch>
              <a:fillRect/>
            </a:stretch>
          </p:blipFill>
          <p:spPr bwMode="auto">
            <a:xfrm>
              <a:off x="240" y="672"/>
              <a:ext cx="5376" cy="3584"/>
            </a:xfrm>
            <a:prstGeom prst="rect">
              <a:avLst/>
            </a:prstGeom>
            <a:noFill/>
            <a:ln w="19050">
              <a:solidFill>
                <a:srgbClr val="FF0000"/>
              </a:solidFill>
              <a:miter lim="800000"/>
              <a:headEnd/>
              <a:tailEnd/>
            </a:ln>
          </p:spPr>
        </p:pic>
        <p:sp>
          <p:nvSpPr>
            <p:cNvPr id="31750" name="Text Box 6"/>
            <p:cNvSpPr txBox="1">
              <a:spLocks noChangeArrowheads="1"/>
            </p:cNvSpPr>
            <p:nvPr/>
          </p:nvSpPr>
          <p:spPr bwMode="auto">
            <a:xfrm>
              <a:off x="4176" y="4128"/>
              <a:ext cx="1344" cy="142"/>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defRPr/>
              </a:pPr>
              <a:r>
                <a:rPr lang="en-US" sz="1000" b="1">
                  <a:effectLst>
                    <a:outerShdw blurRad="38100" dist="38100" dir="2700000" algn="tl">
                      <a:srgbClr val="C0C0C0"/>
                    </a:outerShdw>
                  </a:effectLst>
                  <a:latin typeface="Tahoma" pitchFamily="34" charset="0"/>
                </a:rPr>
                <a:t>Source:  Peter J. Barnes, MD</a:t>
              </a:r>
            </a:p>
          </p:txBody>
        </p:sp>
      </p:grpSp>
      <p:sp>
        <p:nvSpPr>
          <p:cNvPr id="29701" name="Text Box 7"/>
          <p:cNvSpPr txBox="1">
            <a:spLocks noChangeArrowheads="1"/>
          </p:cNvSpPr>
          <p:nvPr/>
        </p:nvSpPr>
        <p:spPr bwMode="auto">
          <a:xfrm>
            <a:off x="533400" y="228600"/>
            <a:ext cx="8305800" cy="611188"/>
          </a:xfrm>
          <a:prstGeom prst="rect">
            <a:avLst/>
          </a:prstGeom>
          <a:noFill/>
          <a:ln w="12700">
            <a:noFill/>
            <a:miter lim="800000"/>
            <a:headEnd/>
            <a:tailEnd/>
          </a:ln>
        </p:spPr>
        <p:txBody>
          <a:bodyPr lIns="90487" tIns="44450" rIns="90487" bIns="44450">
            <a:spAutoFit/>
          </a:bodyPr>
          <a:lstStyle/>
          <a:p>
            <a:pPr eaLnBrk="0" hangingPunct="0">
              <a:lnSpc>
                <a:spcPct val="90000"/>
              </a:lnSpc>
              <a:spcBef>
                <a:spcPct val="50000"/>
              </a:spcBef>
            </a:pPr>
            <a:r>
              <a:rPr lang="en-US" sz="3800">
                <a:solidFill>
                  <a:schemeClr val="accent2"/>
                </a:solidFill>
                <a:latin typeface="Tahoma" pitchFamily="34" charset="0"/>
              </a:rPr>
              <a:t>Mechanisms:  Asthma Inflammation</a:t>
            </a:r>
            <a:r>
              <a:rPr lang="en-US" sz="3800">
                <a:solidFill>
                  <a:srgbClr val="FFFF00"/>
                </a:solidFill>
                <a:latin typeface="Tahoma" pitchFamily="34" charset="0"/>
              </a:rPr>
              <a:t> </a:t>
            </a:r>
          </a:p>
        </p:txBody>
      </p:sp>
    </p:spTree>
    <p:extLst>
      <p:ext uri="{BB962C8B-B14F-4D97-AF65-F5344CB8AC3E}">
        <p14:creationId xmlns:p14="http://schemas.microsoft.com/office/powerpoint/2010/main" val="1192508021"/>
      </p:ext>
    </p:extLst>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sz="quarter" idx="1"/>
          </p:nvPr>
        </p:nvSpPr>
        <p:spPr>
          <a:xfrm>
            <a:off x="301625" y="1527175"/>
            <a:ext cx="8504238" cy="4572000"/>
          </a:xfrm>
          <a:effectLst>
            <a:outerShdw dist="17961" dir="2700000" algn="ctr" rotWithShape="0">
              <a:schemeClr val="tx1"/>
            </a:outerShdw>
          </a:effectLst>
        </p:spPr>
        <p:txBody>
          <a:bodyPr>
            <a:normAutofit/>
          </a:bodyPr>
          <a:lstStyle/>
          <a:p>
            <a:pPr eaLnBrk="1" hangingPunct="1">
              <a:buFontTx/>
              <a:buNone/>
            </a:pPr>
            <a:endParaRPr lang="en-US" smtClean="0">
              <a:solidFill>
                <a:schemeClr val="bg1"/>
              </a:solidFill>
            </a:endParaRPr>
          </a:p>
          <a:p>
            <a:pPr eaLnBrk="1" hangingPunct="1">
              <a:buFontTx/>
              <a:buNone/>
            </a:pPr>
            <a:endParaRPr lang="en-US" smtClean="0"/>
          </a:p>
        </p:txBody>
      </p:sp>
      <p:sp>
        <p:nvSpPr>
          <p:cNvPr id="33795" name="Text Box 3"/>
          <p:cNvSpPr txBox="1">
            <a:spLocks noChangeArrowheads="1"/>
          </p:cNvSpPr>
          <p:nvPr/>
        </p:nvSpPr>
        <p:spPr bwMode="auto">
          <a:xfrm>
            <a:off x="1219200" y="1143000"/>
            <a:ext cx="6477000" cy="611188"/>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endParaRPr lang="nl-BE" sz="3800" b="1">
              <a:solidFill>
                <a:srgbClr val="FFFF00"/>
              </a:solidFill>
              <a:effectLst>
                <a:outerShdw blurRad="38100" dist="38100" dir="2700000" algn="tl">
                  <a:srgbClr val="000000"/>
                </a:outerShdw>
              </a:effectLst>
            </a:endParaRPr>
          </a:p>
        </p:txBody>
      </p:sp>
      <p:pic>
        <p:nvPicPr>
          <p:cNvPr id="30724" name="Picture 4" descr="barnes 3"/>
          <p:cNvPicPr>
            <a:picLocks noChangeAspect="1" noChangeArrowheads="1"/>
          </p:cNvPicPr>
          <p:nvPr/>
        </p:nvPicPr>
        <p:blipFill>
          <a:blip r:embed="rId3"/>
          <a:srcRect/>
          <a:stretch>
            <a:fillRect/>
          </a:stretch>
        </p:blipFill>
        <p:spPr bwMode="auto">
          <a:xfrm>
            <a:off x="304800" y="939800"/>
            <a:ext cx="8610600" cy="5740400"/>
          </a:xfrm>
          <a:prstGeom prst="rect">
            <a:avLst/>
          </a:prstGeom>
          <a:noFill/>
          <a:ln w="19050">
            <a:solidFill>
              <a:srgbClr val="FF0000"/>
            </a:solidFill>
            <a:miter lim="800000"/>
            <a:headEnd/>
            <a:tailEnd/>
          </a:ln>
        </p:spPr>
      </p:pic>
      <p:sp>
        <p:nvSpPr>
          <p:cNvPr id="33797" name="Text Box 5"/>
          <p:cNvSpPr txBox="1">
            <a:spLocks noChangeArrowheads="1"/>
          </p:cNvSpPr>
          <p:nvPr/>
        </p:nvSpPr>
        <p:spPr bwMode="auto">
          <a:xfrm>
            <a:off x="6172200" y="6400800"/>
            <a:ext cx="2590800" cy="254000"/>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defRPr/>
            </a:pPr>
            <a:r>
              <a:rPr lang="en-US" sz="1200" b="1">
                <a:effectLst>
                  <a:outerShdw blurRad="38100" dist="38100" dir="2700000" algn="tl">
                    <a:srgbClr val="C0C0C0"/>
                  </a:outerShdw>
                </a:effectLst>
                <a:latin typeface="Tahoma" pitchFamily="34" charset="0"/>
              </a:rPr>
              <a:t>Source:  Peter J. Barnes, MD</a:t>
            </a:r>
          </a:p>
        </p:txBody>
      </p:sp>
      <p:sp>
        <p:nvSpPr>
          <p:cNvPr id="33798" name="Text Box 6"/>
          <p:cNvSpPr txBox="1">
            <a:spLocks noChangeArrowheads="1"/>
          </p:cNvSpPr>
          <p:nvPr/>
        </p:nvSpPr>
        <p:spPr bwMode="auto">
          <a:xfrm>
            <a:off x="152400" y="179388"/>
            <a:ext cx="8991600" cy="582612"/>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sz="3600">
                <a:solidFill>
                  <a:schemeClr val="accent2"/>
                </a:solidFill>
                <a:latin typeface="Tahoma" pitchFamily="34" charset="0"/>
              </a:rPr>
              <a:t>Asthma Inflammation: </a:t>
            </a:r>
            <a:r>
              <a:rPr lang="en-US" sz="3600">
                <a:solidFill>
                  <a:schemeClr val="accent2"/>
                </a:solidFill>
              </a:rPr>
              <a:t>Cells and Mediators</a:t>
            </a:r>
            <a:endParaRPr lang="en-US" sz="3600" b="1">
              <a:solidFill>
                <a:schemeClr val="accent2"/>
              </a:solidFill>
              <a:effectLst>
                <a:outerShdw blurRad="38100" dist="38100" dir="2700000" algn="tl">
                  <a:srgbClr val="000000"/>
                </a:outerShdw>
              </a:effectLst>
            </a:endParaRPr>
          </a:p>
        </p:txBody>
      </p:sp>
    </p:spTree>
    <p:extLst>
      <p:ext uri="{BB962C8B-B14F-4D97-AF65-F5344CB8AC3E}">
        <p14:creationId xmlns:p14="http://schemas.microsoft.com/office/powerpoint/2010/main" val="1399910008"/>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rot="738195">
            <a:off x="1636713" y="1725613"/>
            <a:ext cx="4572000" cy="2678112"/>
          </a:xfrm>
          <a:prstGeom prst="rect">
            <a:avLst/>
          </a:prstGeom>
          <a:noFill/>
          <a:ln w="9525">
            <a:noFill/>
            <a:miter lim="800000"/>
            <a:headEnd/>
            <a:tailEnd/>
          </a:ln>
        </p:spPr>
        <p:txBody>
          <a:bodyPr>
            <a:spAutoFit/>
          </a:bodyPr>
          <a:lstStyle/>
          <a:p>
            <a:pPr>
              <a:buFont typeface="Wingdings" pitchFamily="2" charset="2"/>
              <a:buChar char="Ø"/>
            </a:pPr>
            <a:r>
              <a:rPr lang="en-US" sz="3600" baseline="-25000">
                <a:solidFill>
                  <a:srgbClr val="00B0F0"/>
                </a:solidFill>
              </a:rPr>
              <a:t>bronchospasm</a:t>
            </a:r>
          </a:p>
          <a:p>
            <a:r>
              <a:rPr lang="en-US" sz="3600" baseline="-25000"/>
              <a:t>brongckb-spazm</a:t>
            </a:r>
          </a:p>
          <a:p>
            <a:endParaRPr lang="en-US" sz="3600" baseline="-25000"/>
          </a:p>
          <a:p>
            <a:r>
              <a:rPr lang="en-US" sz="3600" baseline="-25000"/>
              <a:t>contraction of smooth muscle in the walls of the bronchi and bronchioles, causing narrowing of the lumen.</a:t>
            </a:r>
          </a:p>
        </p:txBody>
      </p:sp>
    </p:spTree>
    <p:extLst>
      <p:ext uri="{BB962C8B-B14F-4D97-AF65-F5344CB8AC3E}">
        <p14:creationId xmlns:p14="http://schemas.microsoft.com/office/powerpoint/2010/main" val="7007592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827088" y="333375"/>
            <a:ext cx="7578725" cy="1038225"/>
          </a:xfrm>
          <a:prstGeom prst="rect">
            <a:avLst/>
          </a:prstGeom>
          <a:noFill/>
          <a:ln w="12700">
            <a:noFill/>
            <a:miter lim="800000"/>
            <a:headEnd/>
            <a:tailEnd/>
          </a:ln>
          <a:effectLst>
            <a:outerShdw dist="53882" dir="2700000" algn="ctr" rotWithShape="0">
              <a:schemeClr val="tx1"/>
            </a:outerShdw>
          </a:effectLst>
        </p:spPr>
        <p:txBody>
          <a:bodyPr lIns="90487" tIns="44450" rIns="90487" bIns="44450" anchor="ctr"/>
          <a:lstStyle/>
          <a:p>
            <a:pPr eaLnBrk="0" hangingPunct="0">
              <a:lnSpc>
                <a:spcPct val="90000"/>
              </a:lnSpc>
              <a:defRPr/>
            </a:pPr>
            <a:r>
              <a:rPr lang="en-US" sz="3600" b="1" dirty="0">
                <a:solidFill>
                  <a:srgbClr val="FFFF00"/>
                </a:solidFill>
                <a:latin typeface="Segoe UI" pitchFamily="34" charset="0"/>
                <a:ea typeface="Segoe UI" pitchFamily="34" charset="0"/>
                <a:cs typeface="Segoe UI" pitchFamily="34" charset="0"/>
              </a:rPr>
              <a:t>Typical Spirometric (FEV</a:t>
            </a:r>
            <a:r>
              <a:rPr lang="en-US" sz="3600" b="1" baseline="-25000" dirty="0">
                <a:solidFill>
                  <a:srgbClr val="FFFF00"/>
                </a:solidFill>
                <a:latin typeface="Segoe UI" pitchFamily="34" charset="0"/>
                <a:ea typeface="Segoe UI" pitchFamily="34" charset="0"/>
                <a:cs typeface="Segoe UI" pitchFamily="34" charset="0"/>
              </a:rPr>
              <a:t>1</a:t>
            </a:r>
            <a:r>
              <a:rPr lang="en-US" sz="3600" b="1" dirty="0">
                <a:solidFill>
                  <a:srgbClr val="FFFF00"/>
                </a:solidFill>
                <a:latin typeface="Segoe UI" pitchFamily="34" charset="0"/>
                <a:ea typeface="Segoe UI" pitchFamily="34" charset="0"/>
                <a:cs typeface="Segoe UI" pitchFamily="34" charset="0"/>
              </a:rPr>
              <a:t>) Tracings</a:t>
            </a:r>
          </a:p>
        </p:txBody>
      </p:sp>
      <p:sp>
        <p:nvSpPr>
          <p:cNvPr id="32771" name="Freeform 3"/>
          <p:cNvSpPr>
            <a:spLocks/>
          </p:cNvSpPr>
          <p:nvPr/>
        </p:nvSpPr>
        <p:spPr bwMode="auto">
          <a:xfrm>
            <a:off x="4438650" y="1849438"/>
            <a:ext cx="2857500" cy="3252787"/>
          </a:xfrm>
          <a:custGeom>
            <a:avLst/>
            <a:gdLst>
              <a:gd name="T0" fmla="*/ 0 w 2025"/>
              <a:gd name="T1" fmla="*/ 0 h 2049"/>
              <a:gd name="T2" fmla="*/ 0 w 2025"/>
              <a:gd name="T3" fmla="*/ 2147483647 h 2049"/>
              <a:gd name="T4" fmla="*/ 2147483647 w 2025"/>
              <a:gd name="T5" fmla="*/ 2147483647 h 2049"/>
              <a:gd name="T6" fmla="*/ 0 60000 65536"/>
              <a:gd name="T7" fmla="*/ 0 60000 65536"/>
              <a:gd name="T8" fmla="*/ 0 60000 65536"/>
              <a:gd name="T9" fmla="*/ 0 w 2025"/>
              <a:gd name="T10" fmla="*/ 0 h 2049"/>
              <a:gd name="T11" fmla="*/ 2025 w 2025"/>
              <a:gd name="T12" fmla="*/ 2049 h 2049"/>
            </a:gdLst>
            <a:ahLst/>
            <a:cxnLst>
              <a:cxn ang="T6">
                <a:pos x="T0" y="T1"/>
              </a:cxn>
              <a:cxn ang="T7">
                <a:pos x="T2" y="T3"/>
              </a:cxn>
              <a:cxn ang="T8">
                <a:pos x="T4" y="T5"/>
              </a:cxn>
            </a:cxnLst>
            <a:rect l="T9" t="T10" r="T11" b="T12"/>
            <a:pathLst>
              <a:path w="2025" h="2049">
                <a:moveTo>
                  <a:pt x="0" y="0"/>
                </a:moveTo>
                <a:lnTo>
                  <a:pt x="0" y="2048"/>
                </a:lnTo>
                <a:lnTo>
                  <a:pt x="2024" y="2048"/>
                </a:lnTo>
              </a:path>
            </a:pathLst>
          </a:custGeom>
          <a:noFill/>
          <a:ln w="25400" cap="rnd">
            <a:solidFill>
              <a:srgbClr val="FFFFFF"/>
            </a:solidFill>
            <a:round/>
            <a:headEnd/>
            <a:tailEnd/>
          </a:ln>
        </p:spPr>
        <p:txBody>
          <a:bodyPr/>
          <a:lstStyle/>
          <a:p>
            <a:endParaRPr lang="en-US"/>
          </a:p>
        </p:txBody>
      </p:sp>
      <p:sp>
        <p:nvSpPr>
          <p:cNvPr id="32772" name="Freeform 4"/>
          <p:cNvSpPr>
            <a:spLocks/>
          </p:cNvSpPr>
          <p:nvPr/>
        </p:nvSpPr>
        <p:spPr bwMode="auto">
          <a:xfrm>
            <a:off x="4457700" y="3013075"/>
            <a:ext cx="2689225" cy="2060575"/>
          </a:xfrm>
          <a:custGeom>
            <a:avLst/>
            <a:gdLst>
              <a:gd name="T0" fmla="*/ 0 w 1906"/>
              <a:gd name="T1" fmla="*/ 2147483647 h 1298"/>
              <a:gd name="T2" fmla="*/ 2147483647 w 1906"/>
              <a:gd name="T3" fmla="*/ 2147483647 h 1298"/>
              <a:gd name="T4" fmla="*/ 2147483647 w 1906"/>
              <a:gd name="T5" fmla="*/ 2147483647 h 1298"/>
              <a:gd name="T6" fmla="*/ 2147483647 w 1906"/>
              <a:gd name="T7" fmla="*/ 2147483647 h 1298"/>
              <a:gd name="T8" fmla="*/ 2147483647 w 1906"/>
              <a:gd name="T9" fmla="*/ 2147483647 h 1298"/>
              <a:gd name="T10" fmla="*/ 2147483647 w 1906"/>
              <a:gd name="T11" fmla="*/ 2147483647 h 1298"/>
              <a:gd name="T12" fmla="*/ 2147483647 w 1906"/>
              <a:gd name="T13" fmla="*/ 2147483647 h 1298"/>
              <a:gd name="T14" fmla="*/ 2147483647 w 1906"/>
              <a:gd name="T15" fmla="*/ 2147483647 h 1298"/>
              <a:gd name="T16" fmla="*/ 2147483647 w 1906"/>
              <a:gd name="T17" fmla="*/ 2147483647 h 1298"/>
              <a:gd name="T18" fmla="*/ 2147483647 w 1906"/>
              <a:gd name="T19" fmla="*/ 2147483647 h 1298"/>
              <a:gd name="T20" fmla="*/ 2147483647 w 1906"/>
              <a:gd name="T21" fmla="*/ 2147483647 h 1298"/>
              <a:gd name="T22" fmla="*/ 2147483647 w 1906"/>
              <a:gd name="T23" fmla="*/ 2147483647 h 1298"/>
              <a:gd name="T24" fmla="*/ 2147483647 w 1906"/>
              <a:gd name="T25" fmla="*/ 2147483647 h 1298"/>
              <a:gd name="T26" fmla="*/ 2147483647 w 1906"/>
              <a:gd name="T27" fmla="*/ 2147483647 h 1298"/>
              <a:gd name="T28" fmla="*/ 2147483647 w 1906"/>
              <a:gd name="T29" fmla="*/ 2147483647 h 1298"/>
              <a:gd name="T30" fmla="*/ 2147483647 w 1906"/>
              <a:gd name="T31" fmla="*/ 2147483647 h 1298"/>
              <a:gd name="T32" fmla="*/ 2147483647 w 1906"/>
              <a:gd name="T33" fmla="*/ 2147483647 h 1298"/>
              <a:gd name="T34" fmla="*/ 2147483647 w 1906"/>
              <a:gd name="T35" fmla="*/ 2147483647 h 1298"/>
              <a:gd name="T36" fmla="*/ 2147483647 w 1906"/>
              <a:gd name="T37" fmla="*/ 2147483647 h 1298"/>
              <a:gd name="T38" fmla="*/ 2147483647 w 1906"/>
              <a:gd name="T39" fmla="*/ 2147483647 h 1298"/>
              <a:gd name="T40" fmla="*/ 2147483647 w 1906"/>
              <a:gd name="T41" fmla="*/ 2147483647 h 1298"/>
              <a:gd name="T42" fmla="*/ 2147483647 w 1906"/>
              <a:gd name="T43" fmla="*/ 2147483647 h 1298"/>
              <a:gd name="T44" fmla="*/ 2147483647 w 1906"/>
              <a:gd name="T45" fmla="*/ 2147483647 h 1298"/>
              <a:gd name="T46" fmla="*/ 2147483647 w 1906"/>
              <a:gd name="T47" fmla="*/ 2147483647 h 1298"/>
              <a:gd name="T48" fmla="*/ 2147483647 w 1906"/>
              <a:gd name="T49" fmla="*/ 2147483647 h 1298"/>
              <a:gd name="T50" fmla="*/ 2147483647 w 1906"/>
              <a:gd name="T51" fmla="*/ 2147483647 h 1298"/>
              <a:gd name="T52" fmla="*/ 2147483647 w 1906"/>
              <a:gd name="T53" fmla="*/ 2147483647 h 1298"/>
              <a:gd name="T54" fmla="*/ 2147483647 w 1906"/>
              <a:gd name="T55" fmla="*/ 2147483647 h 1298"/>
              <a:gd name="T56" fmla="*/ 2147483647 w 1906"/>
              <a:gd name="T57" fmla="*/ 2147483647 h 1298"/>
              <a:gd name="T58" fmla="*/ 2147483647 w 1906"/>
              <a:gd name="T59" fmla="*/ 2147483647 h 1298"/>
              <a:gd name="T60" fmla="*/ 2147483647 w 1906"/>
              <a:gd name="T61" fmla="*/ 2147483647 h 1298"/>
              <a:gd name="T62" fmla="*/ 2147483647 w 1906"/>
              <a:gd name="T63" fmla="*/ 2147483647 h 1298"/>
              <a:gd name="T64" fmla="*/ 2147483647 w 1906"/>
              <a:gd name="T65" fmla="*/ 2147483647 h 1298"/>
              <a:gd name="T66" fmla="*/ 2147483647 w 1906"/>
              <a:gd name="T67" fmla="*/ 2147483647 h 1298"/>
              <a:gd name="T68" fmla="*/ 2147483647 w 1906"/>
              <a:gd name="T69" fmla="*/ 2147483647 h 1298"/>
              <a:gd name="T70" fmla="*/ 2147483647 w 1906"/>
              <a:gd name="T71" fmla="*/ 2147483647 h 1298"/>
              <a:gd name="T72" fmla="*/ 2147483647 w 1906"/>
              <a:gd name="T73" fmla="*/ 2147483647 h 1298"/>
              <a:gd name="T74" fmla="*/ 2147483647 w 1906"/>
              <a:gd name="T75" fmla="*/ 2147483647 h 1298"/>
              <a:gd name="T76" fmla="*/ 2147483647 w 1906"/>
              <a:gd name="T77" fmla="*/ 2147483647 h 1298"/>
              <a:gd name="T78" fmla="*/ 2147483647 w 1906"/>
              <a:gd name="T79" fmla="*/ 2147483647 h 1298"/>
              <a:gd name="T80" fmla="*/ 2147483647 w 1906"/>
              <a:gd name="T81" fmla="*/ 0 h 1298"/>
              <a:gd name="T82" fmla="*/ 2147483647 w 1906"/>
              <a:gd name="T83" fmla="*/ 0 h 1298"/>
              <a:gd name="T84" fmla="*/ 2147483647 w 1906"/>
              <a:gd name="T85" fmla="*/ 0 h 1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06"/>
              <a:gd name="T130" fmla="*/ 0 h 1298"/>
              <a:gd name="T131" fmla="*/ 1906 w 1906"/>
              <a:gd name="T132" fmla="*/ 1298 h 12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06" h="1298">
                <a:moveTo>
                  <a:pt x="0" y="1297"/>
                </a:moveTo>
                <a:lnTo>
                  <a:pt x="8" y="1276"/>
                </a:lnTo>
                <a:lnTo>
                  <a:pt x="29" y="1219"/>
                </a:lnTo>
                <a:lnTo>
                  <a:pt x="61" y="1135"/>
                </a:lnTo>
                <a:lnTo>
                  <a:pt x="105" y="1030"/>
                </a:lnTo>
                <a:lnTo>
                  <a:pt x="132" y="972"/>
                </a:lnTo>
                <a:lnTo>
                  <a:pt x="163" y="913"/>
                </a:lnTo>
                <a:lnTo>
                  <a:pt x="194" y="852"/>
                </a:lnTo>
                <a:lnTo>
                  <a:pt x="228" y="792"/>
                </a:lnTo>
                <a:lnTo>
                  <a:pt x="266" y="733"/>
                </a:lnTo>
                <a:lnTo>
                  <a:pt x="305" y="676"/>
                </a:lnTo>
                <a:lnTo>
                  <a:pt x="326" y="649"/>
                </a:lnTo>
                <a:lnTo>
                  <a:pt x="347" y="622"/>
                </a:lnTo>
                <a:lnTo>
                  <a:pt x="368" y="597"/>
                </a:lnTo>
                <a:lnTo>
                  <a:pt x="389" y="574"/>
                </a:lnTo>
                <a:lnTo>
                  <a:pt x="437" y="526"/>
                </a:lnTo>
                <a:lnTo>
                  <a:pt x="488" y="477"/>
                </a:lnTo>
                <a:lnTo>
                  <a:pt x="548" y="427"/>
                </a:lnTo>
                <a:lnTo>
                  <a:pt x="611" y="375"/>
                </a:lnTo>
                <a:lnTo>
                  <a:pt x="645" y="350"/>
                </a:lnTo>
                <a:lnTo>
                  <a:pt x="682" y="326"/>
                </a:lnTo>
                <a:lnTo>
                  <a:pt x="718" y="301"/>
                </a:lnTo>
                <a:lnTo>
                  <a:pt x="756" y="278"/>
                </a:lnTo>
                <a:lnTo>
                  <a:pt x="798" y="253"/>
                </a:lnTo>
                <a:lnTo>
                  <a:pt x="840" y="230"/>
                </a:lnTo>
                <a:lnTo>
                  <a:pt x="883" y="207"/>
                </a:lnTo>
                <a:lnTo>
                  <a:pt x="928" y="186"/>
                </a:lnTo>
                <a:lnTo>
                  <a:pt x="976" y="165"/>
                </a:lnTo>
                <a:lnTo>
                  <a:pt x="1024" y="144"/>
                </a:lnTo>
                <a:lnTo>
                  <a:pt x="1076" y="125"/>
                </a:lnTo>
                <a:lnTo>
                  <a:pt x="1127" y="108"/>
                </a:lnTo>
                <a:lnTo>
                  <a:pt x="1181" y="90"/>
                </a:lnTo>
                <a:lnTo>
                  <a:pt x="1238" y="75"/>
                </a:lnTo>
                <a:lnTo>
                  <a:pt x="1296" y="60"/>
                </a:lnTo>
                <a:lnTo>
                  <a:pt x="1355" y="46"/>
                </a:lnTo>
                <a:lnTo>
                  <a:pt x="1416" y="35"/>
                </a:lnTo>
                <a:lnTo>
                  <a:pt x="1480" y="25"/>
                </a:lnTo>
                <a:lnTo>
                  <a:pt x="1547" y="16"/>
                </a:lnTo>
                <a:lnTo>
                  <a:pt x="1614" y="10"/>
                </a:lnTo>
                <a:lnTo>
                  <a:pt x="1683" y="4"/>
                </a:lnTo>
                <a:lnTo>
                  <a:pt x="1755" y="0"/>
                </a:lnTo>
                <a:lnTo>
                  <a:pt x="1828" y="0"/>
                </a:lnTo>
                <a:lnTo>
                  <a:pt x="1905" y="0"/>
                </a:lnTo>
              </a:path>
            </a:pathLst>
          </a:custGeom>
          <a:noFill/>
          <a:ln w="50800" cap="rnd">
            <a:solidFill>
              <a:srgbClr val="DD033C"/>
            </a:solidFill>
            <a:round/>
            <a:headEnd/>
            <a:tailEnd/>
          </a:ln>
        </p:spPr>
        <p:txBody>
          <a:bodyPr/>
          <a:lstStyle/>
          <a:p>
            <a:endParaRPr lang="en-US"/>
          </a:p>
        </p:txBody>
      </p:sp>
      <p:sp>
        <p:nvSpPr>
          <p:cNvPr id="32773" name="Freeform 5"/>
          <p:cNvSpPr>
            <a:spLocks/>
          </p:cNvSpPr>
          <p:nvPr/>
        </p:nvSpPr>
        <p:spPr bwMode="auto">
          <a:xfrm>
            <a:off x="4457700" y="2101850"/>
            <a:ext cx="2689225" cy="2971800"/>
          </a:xfrm>
          <a:custGeom>
            <a:avLst/>
            <a:gdLst>
              <a:gd name="T0" fmla="*/ 2147483647 w 1906"/>
              <a:gd name="T1" fmla="*/ 2147483647 h 1872"/>
              <a:gd name="T2" fmla="*/ 2147483647 w 1906"/>
              <a:gd name="T3" fmla="*/ 2147483647 h 1872"/>
              <a:gd name="T4" fmla="*/ 2147483647 w 1906"/>
              <a:gd name="T5" fmla="*/ 2147483647 h 1872"/>
              <a:gd name="T6" fmla="*/ 2147483647 w 1906"/>
              <a:gd name="T7" fmla="*/ 0 h 1872"/>
              <a:gd name="T8" fmla="*/ 2147483647 w 1906"/>
              <a:gd name="T9" fmla="*/ 0 h 1872"/>
              <a:gd name="T10" fmla="*/ 2147483647 w 1906"/>
              <a:gd name="T11" fmla="*/ 2147483647 h 1872"/>
              <a:gd name="T12" fmla="*/ 2147483647 w 1906"/>
              <a:gd name="T13" fmla="*/ 2147483647 h 1872"/>
              <a:gd name="T14" fmla="*/ 2147483647 w 1906"/>
              <a:gd name="T15" fmla="*/ 2147483647 h 1872"/>
              <a:gd name="T16" fmla="*/ 2147483647 w 1906"/>
              <a:gd name="T17" fmla="*/ 2147483647 h 1872"/>
              <a:gd name="T18" fmla="*/ 2147483647 w 1906"/>
              <a:gd name="T19" fmla="*/ 2147483647 h 1872"/>
              <a:gd name="T20" fmla="*/ 2147483647 w 1906"/>
              <a:gd name="T21" fmla="*/ 2147483647 h 1872"/>
              <a:gd name="T22" fmla="*/ 2147483647 w 1906"/>
              <a:gd name="T23" fmla="*/ 2147483647 h 1872"/>
              <a:gd name="T24" fmla="*/ 2147483647 w 1906"/>
              <a:gd name="T25" fmla="*/ 2147483647 h 1872"/>
              <a:gd name="T26" fmla="*/ 2147483647 w 1906"/>
              <a:gd name="T27" fmla="*/ 2147483647 h 1872"/>
              <a:gd name="T28" fmla="*/ 2147483647 w 1906"/>
              <a:gd name="T29" fmla="*/ 2147483647 h 1872"/>
              <a:gd name="T30" fmla="*/ 2147483647 w 1906"/>
              <a:gd name="T31" fmla="*/ 2147483647 h 1872"/>
              <a:gd name="T32" fmla="*/ 2147483647 w 1906"/>
              <a:gd name="T33" fmla="*/ 2147483647 h 1872"/>
              <a:gd name="T34" fmla="*/ 2147483647 w 1906"/>
              <a:gd name="T35" fmla="*/ 2147483647 h 1872"/>
              <a:gd name="T36" fmla="*/ 2147483647 w 1906"/>
              <a:gd name="T37" fmla="*/ 2147483647 h 1872"/>
              <a:gd name="T38" fmla="*/ 2147483647 w 1906"/>
              <a:gd name="T39" fmla="*/ 2147483647 h 1872"/>
              <a:gd name="T40" fmla="*/ 2147483647 w 1906"/>
              <a:gd name="T41" fmla="*/ 2147483647 h 1872"/>
              <a:gd name="T42" fmla="*/ 2147483647 w 1906"/>
              <a:gd name="T43" fmla="*/ 2147483647 h 1872"/>
              <a:gd name="T44" fmla="*/ 2147483647 w 1906"/>
              <a:gd name="T45" fmla="*/ 2147483647 h 1872"/>
              <a:gd name="T46" fmla="*/ 2147483647 w 1906"/>
              <a:gd name="T47" fmla="*/ 2147483647 h 1872"/>
              <a:gd name="T48" fmla="*/ 2147483647 w 1906"/>
              <a:gd name="T49" fmla="*/ 2147483647 h 1872"/>
              <a:gd name="T50" fmla="*/ 2147483647 w 1906"/>
              <a:gd name="T51" fmla="*/ 2147483647 h 1872"/>
              <a:gd name="T52" fmla="*/ 2147483647 w 1906"/>
              <a:gd name="T53" fmla="*/ 2147483647 h 1872"/>
              <a:gd name="T54" fmla="*/ 2147483647 w 1906"/>
              <a:gd name="T55" fmla="*/ 2147483647 h 1872"/>
              <a:gd name="T56" fmla="*/ 2147483647 w 1906"/>
              <a:gd name="T57" fmla="*/ 2147483647 h 1872"/>
              <a:gd name="T58" fmla="*/ 2147483647 w 1906"/>
              <a:gd name="T59" fmla="*/ 2147483647 h 1872"/>
              <a:gd name="T60" fmla="*/ 2147483647 w 1906"/>
              <a:gd name="T61" fmla="*/ 2147483647 h 1872"/>
              <a:gd name="T62" fmla="*/ 2147483647 w 1906"/>
              <a:gd name="T63" fmla="*/ 2147483647 h 1872"/>
              <a:gd name="T64" fmla="*/ 2147483647 w 1906"/>
              <a:gd name="T65" fmla="*/ 2147483647 h 1872"/>
              <a:gd name="T66" fmla="*/ 2147483647 w 1906"/>
              <a:gd name="T67" fmla="*/ 2147483647 h 1872"/>
              <a:gd name="T68" fmla="*/ 2147483647 w 1906"/>
              <a:gd name="T69" fmla="*/ 2147483647 h 1872"/>
              <a:gd name="T70" fmla="*/ 2147483647 w 1906"/>
              <a:gd name="T71" fmla="*/ 2147483647 h 1872"/>
              <a:gd name="T72" fmla="*/ 2147483647 w 1906"/>
              <a:gd name="T73" fmla="*/ 2147483647 h 1872"/>
              <a:gd name="T74" fmla="*/ 2147483647 w 1906"/>
              <a:gd name="T75" fmla="*/ 2147483647 h 1872"/>
              <a:gd name="T76" fmla="*/ 2147483647 w 1906"/>
              <a:gd name="T77" fmla="*/ 2147483647 h 1872"/>
              <a:gd name="T78" fmla="*/ 2147483647 w 1906"/>
              <a:gd name="T79" fmla="*/ 2147483647 h 1872"/>
              <a:gd name="T80" fmla="*/ 2147483647 w 1906"/>
              <a:gd name="T81" fmla="*/ 2147483647 h 1872"/>
              <a:gd name="T82" fmla="*/ 2147483647 w 1906"/>
              <a:gd name="T83" fmla="*/ 2147483647 h 1872"/>
              <a:gd name="T84" fmla="*/ 2147483647 w 1906"/>
              <a:gd name="T85" fmla="*/ 2147483647 h 1872"/>
              <a:gd name="T86" fmla="*/ 2147483647 w 1906"/>
              <a:gd name="T87" fmla="*/ 2147483647 h 1872"/>
              <a:gd name="T88" fmla="*/ 2147483647 w 1906"/>
              <a:gd name="T89" fmla="*/ 2147483647 h 1872"/>
              <a:gd name="T90" fmla="*/ 2147483647 w 1906"/>
              <a:gd name="T91" fmla="*/ 2147483647 h 1872"/>
              <a:gd name="T92" fmla="*/ 2147483647 w 1906"/>
              <a:gd name="T93" fmla="*/ 2147483647 h 1872"/>
              <a:gd name="T94" fmla="*/ 2147483647 w 1906"/>
              <a:gd name="T95" fmla="*/ 2147483647 h 1872"/>
              <a:gd name="T96" fmla="*/ 2147483647 w 1906"/>
              <a:gd name="T97" fmla="*/ 2147483647 h 1872"/>
              <a:gd name="T98" fmla="*/ 2147483647 w 1906"/>
              <a:gd name="T99" fmla="*/ 2147483647 h 1872"/>
              <a:gd name="T100" fmla="*/ 2147483647 w 1906"/>
              <a:gd name="T101" fmla="*/ 2147483647 h 1872"/>
              <a:gd name="T102" fmla="*/ 2147483647 w 1906"/>
              <a:gd name="T103" fmla="*/ 2147483647 h 1872"/>
              <a:gd name="T104" fmla="*/ 0 w 1906"/>
              <a:gd name="T105" fmla="*/ 2147483647 h 18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06"/>
              <a:gd name="T160" fmla="*/ 0 h 1872"/>
              <a:gd name="T161" fmla="*/ 1906 w 1906"/>
              <a:gd name="T162" fmla="*/ 1872 h 18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06" h="1872">
                <a:moveTo>
                  <a:pt x="1905" y="10"/>
                </a:moveTo>
                <a:lnTo>
                  <a:pt x="1853" y="6"/>
                </a:lnTo>
                <a:lnTo>
                  <a:pt x="1801" y="2"/>
                </a:lnTo>
                <a:lnTo>
                  <a:pt x="1749" y="0"/>
                </a:lnTo>
                <a:lnTo>
                  <a:pt x="1698" y="0"/>
                </a:lnTo>
                <a:lnTo>
                  <a:pt x="1646" y="2"/>
                </a:lnTo>
                <a:lnTo>
                  <a:pt x="1594" y="4"/>
                </a:lnTo>
                <a:lnTo>
                  <a:pt x="1543" y="6"/>
                </a:lnTo>
                <a:lnTo>
                  <a:pt x="1491" y="12"/>
                </a:lnTo>
                <a:lnTo>
                  <a:pt x="1439" y="18"/>
                </a:lnTo>
                <a:lnTo>
                  <a:pt x="1390" y="25"/>
                </a:lnTo>
                <a:lnTo>
                  <a:pt x="1338" y="35"/>
                </a:lnTo>
                <a:lnTo>
                  <a:pt x="1288" y="46"/>
                </a:lnTo>
                <a:lnTo>
                  <a:pt x="1237" y="58"/>
                </a:lnTo>
                <a:lnTo>
                  <a:pt x="1187" y="71"/>
                </a:lnTo>
                <a:lnTo>
                  <a:pt x="1139" y="88"/>
                </a:lnTo>
                <a:lnTo>
                  <a:pt x="1089" y="106"/>
                </a:lnTo>
                <a:lnTo>
                  <a:pt x="1041" y="125"/>
                </a:lnTo>
                <a:lnTo>
                  <a:pt x="994" y="146"/>
                </a:lnTo>
                <a:lnTo>
                  <a:pt x="946" y="167"/>
                </a:lnTo>
                <a:lnTo>
                  <a:pt x="898" y="192"/>
                </a:lnTo>
                <a:lnTo>
                  <a:pt x="852" y="219"/>
                </a:lnTo>
                <a:lnTo>
                  <a:pt x="808" y="247"/>
                </a:lnTo>
                <a:lnTo>
                  <a:pt x="762" y="278"/>
                </a:lnTo>
                <a:lnTo>
                  <a:pt x="718" y="310"/>
                </a:lnTo>
                <a:lnTo>
                  <a:pt x="676" y="345"/>
                </a:lnTo>
                <a:lnTo>
                  <a:pt x="632" y="381"/>
                </a:lnTo>
                <a:lnTo>
                  <a:pt x="592" y="419"/>
                </a:lnTo>
                <a:lnTo>
                  <a:pt x="550" y="462"/>
                </a:lnTo>
                <a:lnTo>
                  <a:pt x="511" y="506"/>
                </a:lnTo>
                <a:lnTo>
                  <a:pt x="471" y="550"/>
                </a:lnTo>
                <a:lnTo>
                  <a:pt x="435" y="597"/>
                </a:lnTo>
                <a:lnTo>
                  <a:pt x="398" y="649"/>
                </a:lnTo>
                <a:lnTo>
                  <a:pt x="362" y="701"/>
                </a:lnTo>
                <a:lnTo>
                  <a:pt x="329" y="752"/>
                </a:lnTo>
                <a:lnTo>
                  <a:pt x="299" y="806"/>
                </a:lnTo>
                <a:lnTo>
                  <a:pt x="270" y="858"/>
                </a:lnTo>
                <a:lnTo>
                  <a:pt x="243" y="911"/>
                </a:lnTo>
                <a:lnTo>
                  <a:pt x="218" y="965"/>
                </a:lnTo>
                <a:lnTo>
                  <a:pt x="195" y="1018"/>
                </a:lnTo>
                <a:lnTo>
                  <a:pt x="172" y="1072"/>
                </a:lnTo>
                <a:lnTo>
                  <a:pt x="153" y="1123"/>
                </a:lnTo>
                <a:lnTo>
                  <a:pt x="134" y="1175"/>
                </a:lnTo>
                <a:lnTo>
                  <a:pt x="119" y="1227"/>
                </a:lnTo>
                <a:lnTo>
                  <a:pt x="104" y="1276"/>
                </a:lnTo>
                <a:lnTo>
                  <a:pt x="77" y="1374"/>
                </a:lnTo>
                <a:lnTo>
                  <a:pt x="56" y="1466"/>
                </a:lnTo>
                <a:lnTo>
                  <a:pt x="39" y="1552"/>
                </a:lnTo>
                <a:lnTo>
                  <a:pt x="25" y="1628"/>
                </a:lnTo>
                <a:lnTo>
                  <a:pt x="16" y="1699"/>
                </a:lnTo>
                <a:lnTo>
                  <a:pt x="8" y="1759"/>
                </a:lnTo>
                <a:lnTo>
                  <a:pt x="2" y="1843"/>
                </a:lnTo>
                <a:lnTo>
                  <a:pt x="0" y="1871"/>
                </a:lnTo>
              </a:path>
            </a:pathLst>
          </a:custGeom>
          <a:noFill/>
          <a:ln w="50800" cap="rnd">
            <a:solidFill>
              <a:srgbClr val="4E6BFA"/>
            </a:solidFill>
            <a:round/>
            <a:headEnd/>
            <a:tailEnd/>
          </a:ln>
        </p:spPr>
        <p:txBody>
          <a:bodyPr/>
          <a:lstStyle/>
          <a:p>
            <a:endParaRPr lang="en-US"/>
          </a:p>
        </p:txBody>
      </p:sp>
      <p:sp>
        <p:nvSpPr>
          <p:cNvPr id="32774" name="Freeform 6"/>
          <p:cNvSpPr>
            <a:spLocks/>
          </p:cNvSpPr>
          <p:nvPr/>
        </p:nvSpPr>
        <p:spPr bwMode="auto">
          <a:xfrm>
            <a:off x="4471988" y="3760788"/>
            <a:ext cx="2690812" cy="1312862"/>
          </a:xfrm>
          <a:custGeom>
            <a:avLst/>
            <a:gdLst>
              <a:gd name="T0" fmla="*/ 0 w 1907"/>
              <a:gd name="T1" fmla="*/ 2147483647 h 827"/>
              <a:gd name="T2" fmla="*/ 2147483647 w 1907"/>
              <a:gd name="T3" fmla="*/ 2147483647 h 827"/>
              <a:gd name="T4" fmla="*/ 2147483647 w 1907"/>
              <a:gd name="T5" fmla="*/ 2147483647 h 827"/>
              <a:gd name="T6" fmla="*/ 2147483647 w 1907"/>
              <a:gd name="T7" fmla="*/ 2147483647 h 827"/>
              <a:gd name="T8" fmla="*/ 2147483647 w 1907"/>
              <a:gd name="T9" fmla="*/ 2147483647 h 827"/>
              <a:gd name="T10" fmla="*/ 2147483647 w 1907"/>
              <a:gd name="T11" fmla="*/ 2147483647 h 827"/>
              <a:gd name="T12" fmla="*/ 2147483647 w 1907"/>
              <a:gd name="T13" fmla="*/ 2147483647 h 827"/>
              <a:gd name="T14" fmla="*/ 2147483647 w 1907"/>
              <a:gd name="T15" fmla="*/ 2147483647 h 827"/>
              <a:gd name="T16" fmla="*/ 2147483647 w 1907"/>
              <a:gd name="T17" fmla="*/ 2147483647 h 827"/>
              <a:gd name="T18" fmla="*/ 2147483647 w 1907"/>
              <a:gd name="T19" fmla="*/ 2147483647 h 827"/>
              <a:gd name="T20" fmla="*/ 2147483647 w 1907"/>
              <a:gd name="T21" fmla="*/ 2147483647 h 827"/>
              <a:gd name="T22" fmla="*/ 2147483647 w 1907"/>
              <a:gd name="T23" fmla="*/ 2147483647 h 827"/>
              <a:gd name="T24" fmla="*/ 2147483647 w 1907"/>
              <a:gd name="T25" fmla="*/ 2147483647 h 827"/>
              <a:gd name="T26" fmla="*/ 2147483647 w 1907"/>
              <a:gd name="T27" fmla="*/ 2147483647 h 827"/>
              <a:gd name="T28" fmla="*/ 2147483647 w 1907"/>
              <a:gd name="T29" fmla="*/ 2147483647 h 827"/>
              <a:gd name="T30" fmla="*/ 2147483647 w 1907"/>
              <a:gd name="T31" fmla="*/ 2147483647 h 827"/>
              <a:gd name="T32" fmla="*/ 2147483647 w 1907"/>
              <a:gd name="T33" fmla="*/ 2147483647 h 827"/>
              <a:gd name="T34" fmla="*/ 2147483647 w 1907"/>
              <a:gd name="T35" fmla="*/ 2147483647 h 827"/>
              <a:gd name="T36" fmla="*/ 2147483647 w 1907"/>
              <a:gd name="T37" fmla="*/ 2147483647 h 827"/>
              <a:gd name="T38" fmla="*/ 2147483647 w 1907"/>
              <a:gd name="T39" fmla="*/ 2147483647 h 827"/>
              <a:gd name="T40" fmla="*/ 2147483647 w 1907"/>
              <a:gd name="T41" fmla="*/ 2147483647 h 827"/>
              <a:gd name="T42" fmla="*/ 2147483647 w 1907"/>
              <a:gd name="T43" fmla="*/ 2147483647 h 827"/>
              <a:gd name="T44" fmla="*/ 2147483647 w 1907"/>
              <a:gd name="T45" fmla="*/ 2147483647 h 827"/>
              <a:gd name="T46" fmla="*/ 2147483647 w 1907"/>
              <a:gd name="T47" fmla="*/ 2147483647 h 827"/>
              <a:gd name="T48" fmla="*/ 2147483647 w 1907"/>
              <a:gd name="T49" fmla="*/ 2147483647 h 827"/>
              <a:gd name="T50" fmla="*/ 2147483647 w 1907"/>
              <a:gd name="T51" fmla="*/ 2147483647 h 827"/>
              <a:gd name="T52" fmla="*/ 2147483647 w 1907"/>
              <a:gd name="T53" fmla="*/ 2147483647 h 827"/>
              <a:gd name="T54" fmla="*/ 2147483647 w 1907"/>
              <a:gd name="T55" fmla="*/ 2147483647 h 827"/>
              <a:gd name="T56" fmla="*/ 2147483647 w 1907"/>
              <a:gd name="T57" fmla="*/ 2147483647 h 827"/>
              <a:gd name="T58" fmla="*/ 2147483647 w 1907"/>
              <a:gd name="T59" fmla="*/ 2147483647 h 827"/>
              <a:gd name="T60" fmla="*/ 2147483647 w 1907"/>
              <a:gd name="T61" fmla="*/ 2147483647 h 827"/>
              <a:gd name="T62" fmla="*/ 2147483647 w 1907"/>
              <a:gd name="T63" fmla="*/ 2147483647 h 827"/>
              <a:gd name="T64" fmla="*/ 2147483647 w 1907"/>
              <a:gd name="T65" fmla="*/ 2147483647 h 827"/>
              <a:gd name="T66" fmla="*/ 2147483647 w 1907"/>
              <a:gd name="T67" fmla="*/ 0 h 827"/>
              <a:gd name="T68" fmla="*/ 2147483647 w 1907"/>
              <a:gd name="T69" fmla="*/ 0 h 8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07"/>
              <a:gd name="T106" fmla="*/ 0 h 827"/>
              <a:gd name="T107" fmla="*/ 1907 w 1907"/>
              <a:gd name="T108" fmla="*/ 827 h 8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07" h="827">
                <a:moveTo>
                  <a:pt x="0" y="826"/>
                </a:moveTo>
                <a:lnTo>
                  <a:pt x="4" y="815"/>
                </a:lnTo>
                <a:lnTo>
                  <a:pt x="19" y="784"/>
                </a:lnTo>
                <a:lnTo>
                  <a:pt x="44" y="737"/>
                </a:lnTo>
                <a:lnTo>
                  <a:pt x="84" y="675"/>
                </a:lnTo>
                <a:lnTo>
                  <a:pt x="109" y="641"/>
                </a:lnTo>
                <a:lnTo>
                  <a:pt x="138" y="605"/>
                </a:lnTo>
                <a:lnTo>
                  <a:pt x="170" y="568"/>
                </a:lnTo>
                <a:lnTo>
                  <a:pt x="206" y="528"/>
                </a:lnTo>
                <a:lnTo>
                  <a:pt x="247" y="488"/>
                </a:lnTo>
                <a:lnTo>
                  <a:pt x="293" y="448"/>
                </a:lnTo>
                <a:lnTo>
                  <a:pt x="342" y="407"/>
                </a:lnTo>
                <a:lnTo>
                  <a:pt x="396" y="369"/>
                </a:lnTo>
                <a:lnTo>
                  <a:pt x="453" y="331"/>
                </a:lnTo>
                <a:lnTo>
                  <a:pt x="513" y="293"/>
                </a:lnTo>
                <a:lnTo>
                  <a:pt x="576" y="256"/>
                </a:lnTo>
                <a:lnTo>
                  <a:pt x="643" y="222"/>
                </a:lnTo>
                <a:lnTo>
                  <a:pt x="712" y="189"/>
                </a:lnTo>
                <a:lnTo>
                  <a:pt x="786" y="159"/>
                </a:lnTo>
                <a:lnTo>
                  <a:pt x="867" y="130"/>
                </a:lnTo>
                <a:lnTo>
                  <a:pt x="951" y="105"/>
                </a:lnTo>
                <a:lnTo>
                  <a:pt x="1043" y="80"/>
                </a:lnTo>
                <a:lnTo>
                  <a:pt x="1140" y="59"/>
                </a:lnTo>
                <a:lnTo>
                  <a:pt x="1192" y="50"/>
                </a:lnTo>
                <a:lnTo>
                  <a:pt x="1248" y="42"/>
                </a:lnTo>
                <a:lnTo>
                  <a:pt x="1303" y="34"/>
                </a:lnTo>
                <a:lnTo>
                  <a:pt x="1361" y="27"/>
                </a:lnTo>
                <a:lnTo>
                  <a:pt x="1420" y="21"/>
                </a:lnTo>
                <a:lnTo>
                  <a:pt x="1483" y="15"/>
                </a:lnTo>
                <a:lnTo>
                  <a:pt x="1546" y="10"/>
                </a:lnTo>
                <a:lnTo>
                  <a:pt x="1613" y="6"/>
                </a:lnTo>
                <a:lnTo>
                  <a:pt x="1684" y="4"/>
                </a:lnTo>
                <a:lnTo>
                  <a:pt x="1755" y="2"/>
                </a:lnTo>
                <a:lnTo>
                  <a:pt x="1829" y="0"/>
                </a:lnTo>
                <a:lnTo>
                  <a:pt x="1906" y="0"/>
                </a:lnTo>
              </a:path>
            </a:pathLst>
          </a:custGeom>
          <a:noFill/>
          <a:ln w="50800" cap="rnd">
            <a:solidFill>
              <a:srgbClr val="FFFF00"/>
            </a:solidFill>
            <a:round/>
            <a:headEnd/>
            <a:tailEnd/>
          </a:ln>
        </p:spPr>
        <p:txBody>
          <a:bodyPr/>
          <a:lstStyle/>
          <a:p>
            <a:endParaRPr lang="en-US"/>
          </a:p>
        </p:txBody>
      </p:sp>
      <p:sp>
        <p:nvSpPr>
          <p:cNvPr id="32775" name="Line 7"/>
          <p:cNvSpPr>
            <a:spLocks noChangeShapeType="1"/>
          </p:cNvSpPr>
          <p:nvPr/>
        </p:nvSpPr>
        <p:spPr bwMode="auto">
          <a:xfrm flipV="1">
            <a:off x="5030788" y="5089525"/>
            <a:ext cx="0" cy="139700"/>
          </a:xfrm>
          <a:prstGeom prst="line">
            <a:avLst/>
          </a:prstGeom>
          <a:noFill/>
          <a:ln w="12700">
            <a:solidFill>
              <a:srgbClr val="FFFFFF"/>
            </a:solidFill>
            <a:round/>
            <a:headEnd/>
            <a:tailEnd/>
          </a:ln>
        </p:spPr>
        <p:txBody>
          <a:bodyPr wrap="none" anchor="ctr"/>
          <a:lstStyle/>
          <a:p>
            <a:endParaRPr lang="en-US"/>
          </a:p>
        </p:txBody>
      </p:sp>
      <p:sp>
        <p:nvSpPr>
          <p:cNvPr id="32776" name="Freeform 8"/>
          <p:cNvSpPr>
            <a:spLocks/>
          </p:cNvSpPr>
          <p:nvPr/>
        </p:nvSpPr>
        <p:spPr bwMode="auto">
          <a:xfrm>
            <a:off x="5600700" y="5089525"/>
            <a:ext cx="1588" cy="142875"/>
          </a:xfrm>
          <a:custGeom>
            <a:avLst/>
            <a:gdLst>
              <a:gd name="T0" fmla="*/ 0 w 1"/>
              <a:gd name="T1" fmla="*/ 2147483647 h 90"/>
              <a:gd name="T2" fmla="*/ 0 w 1"/>
              <a:gd name="T3" fmla="*/ 2147483647 h 90"/>
              <a:gd name="T4" fmla="*/ 0 w 1"/>
              <a:gd name="T5" fmla="*/ 2147483647 h 90"/>
              <a:gd name="T6" fmla="*/ 0 w 1"/>
              <a:gd name="T7" fmla="*/ 2147483647 h 90"/>
              <a:gd name="T8" fmla="*/ 0 w 1"/>
              <a:gd name="T9" fmla="*/ 2147483647 h 90"/>
              <a:gd name="T10" fmla="*/ 0 w 1"/>
              <a:gd name="T11" fmla="*/ 2147483647 h 90"/>
              <a:gd name="T12" fmla="*/ 0 w 1"/>
              <a:gd name="T13" fmla="*/ 2147483647 h 90"/>
              <a:gd name="T14" fmla="*/ 0 w 1"/>
              <a:gd name="T15" fmla="*/ 2147483647 h 90"/>
              <a:gd name="T16" fmla="*/ 0 w 1"/>
              <a:gd name="T17" fmla="*/ 0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90"/>
              <a:gd name="T29" fmla="*/ 1 w 1"/>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90">
                <a:moveTo>
                  <a:pt x="0" y="89"/>
                </a:moveTo>
                <a:lnTo>
                  <a:pt x="0" y="80"/>
                </a:lnTo>
                <a:lnTo>
                  <a:pt x="0" y="68"/>
                </a:lnTo>
                <a:lnTo>
                  <a:pt x="0" y="57"/>
                </a:lnTo>
                <a:lnTo>
                  <a:pt x="0" y="45"/>
                </a:lnTo>
                <a:lnTo>
                  <a:pt x="0" y="34"/>
                </a:lnTo>
                <a:lnTo>
                  <a:pt x="0" y="22"/>
                </a:lnTo>
                <a:lnTo>
                  <a:pt x="0" y="11"/>
                </a:lnTo>
                <a:lnTo>
                  <a:pt x="0" y="0"/>
                </a:lnTo>
              </a:path>
            </a:pathLst>
          </a:custGeom>
          <a:noFill/>
          <a:ln w="12700" cap="rnd">
            <a:solidFill>
              <a:srgbClr val="FFFFFF"/>
            </a:solidFill>
            <a:round/>
            <a:headEnd/>
            <a:tailEnd/>
          </a:ln>
        </p:spPr>
        <p:txBody>
          <a:bodyPr/>
          <a:lstStyle/>
          <a:p>
            <a:endParaRPr lang="en-US"/>
          </a:p>
        </p:txBody>
      </p:sp>
      <p:sp>
        <p:nvSpPr>
          <p:cNvPr id="32777" name="Freeform 9"/>
          <p:cNvSpPr>
            <a:spLocks/>
          </p:cNvSpPr>
          <p:nvPr/>
        </p:nvSpPr>
        <p:spPr bwMode="auto">
          <a:xfrm>
            <a:off x="6170613" y="5089525"/>
            <a:ext cx="1587" cy="142875"/>
          </a:xfrm>
          <a:custGeom>
            <a:avLst/>
            <a:gdLst>
              <a:gd name="T0" fmla="*/ 0 w 1"/>
              <a:gd name="T1" fmla="*/ 2147483647 h 90"/>
              <a:gd name="T2" fmla="*/ 0 w 1"/>
              <a:gd name="T3" fmla="*/ 2147483647 h 90"/>
              <a:gd name="T4" fmla="*/ 0 w 1"/>
              <a:gd name="T5" fmla="*/ 2147483647 h 90"/>
              <a:gd name="T6" fmla="*/ 0 w 1"/>
              <a:gd name="T7" fmla="*/ 2147483647 h 90"/>
              <a:gd name="T8" fmla="*/ 0 w 1"/>
              <a:gd name="T9" fmla="*/ 2147483647 h 90"/>
              <a:gd name="T10" fmla="*/ 0 w 1"/>
              <a:gd name="T11" fmla="*/ 2147483647 h 90"/>
              <a:gd name="T12" fmla="*/ 0 w 1"/>
              <a:gd name="T13" fmla="*/ 2147483647 h 90"/>
              <a:gd name="T14" fmla="*/ 0 w 1"/>
              <a:gd name="T15" fmla="*/ 2147483647 h 90"/>
              <a:gd name="T16" fmla="*/ 0 w 1"/>
              <a:gd name="T17" fmla="*/ 0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90"/>
              <a:gd name="T29" fmla="*/ 1 w 1"/>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90">
                <a:moveTo>
                  <a:pt x="0" y="89"/>
                </a:moveTo>
                <a:lnTo>
                  <a:pt x="0" y="80"/>
                </a:lnTo>
                <a:lnTo>
                  <a:pt x="0" y="68"/>
                </a:lnTo>
                <a:lnTo>
                  <a:pt x="0" y="57"/>
                </a:lnTo>
                <a:lnTo>
                  <a:pt x="0" y="45"/>
                </a:lnTo>
                <a:lnTo>
                  <a:pt x="0" y="34"/>
                </a:lnTo>
                <a:lnTo>
                  <a:pt x="0" y="22"/>
                </a:lnTo>
                <a:lnTo>
                  <a:pt x="0" y="11"/>
                </a:lnTo>
                <a:lnTo>
                  <a:pt x="0" y="0"/>
                </a:lnTo>
              </a:path>
            </a:pathLst>
          </a:custGeom>
          <a:noFill/>
          <a:ln w="12700" cap="rnd">
            <a:solidFill>
              <a:srgbClr val="FFFFFF"/>
            </a:solidFill>
            <a:round/>
            <a:headEnd/>
            <a:tailEnd/>
          </a:ln>
        </p:spPr>
        <p:txBody>
          <a:bodyPr/>
          <a:lstStyle/>
          <a:p>
            <a:endParaRPr lang="en-US"/>
          </a:p>
        </p:txBody>
      </p:sp>
      <p:sp>
        <p:nvSpPr>
          <p:cNvPr id="32778" name="Freeform 10"/>
          <p:cNvSpPr>
            <a:spLocks/>
          </p:cNvSpPr>
          <p:nvPr/>
        </p:nvSpPr>
        <p:spPr bwMode="auto">
          <a:xfrm>
            <a:off x="6740525" y="5089525"/>
            <a:ext cx="1588" cy="142875"/>
          </a:xfrm>
          <a:custGeom>
            <a:avLst/>
            <a:gdLst>
              <a:gd name="T0" fmla="*/ 0 w 1"/>
              <a:gd name="T1" fmla="*/ 2147483647 h 90"/>
              <a:gd name="T2" fmla="*/ 0 w 1"/>
              <a:gd name="T3" fmla="*/ 2147483647 h 90"/>
              <a:gd name="T4" fmla="*/ 0 w 1"/>
              <a:gd name="T5" fmla="*/ 2147483647 h 90"/>
              <a:gd name="T6" fmla="*/ 0 w 1"/>
              <a:gd name="T7" fmla="*/ 2147483647 h 90"/>
              <a:gd name="T8" fmla="*/ 0 w 1"/>
              <a:gd name="T9" fmla="*/ 2147483647 h 90"/>
              <a:gd name="T10" fmla="*/ 0 w 1"/>
              <a:gd name="T11" fmla="*/ 2147483647 h 90"/>
              <a:gd name="T12" fmla="*/ 0 w 1"/>
              <a:gd name="T13" fmla="*/ 2147483647 h 90"/>
              <a:gd name="T14" fmla="*/ 0 w 1"/>
              <a:gd name="T15" fmla="*/ 2147483647 h 90"/>
              <a:gd name="T16" fmla="*/ 0 w 1"/>
              <a:gd name="T17" fmla="*/ 0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90"/>
              <a:gd name="T29" fmla="*/ 1 w 1"/>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90">
                <a:moveTo>
                  <a:pt x="0" y="89"/>
                </a:moveTo>
                <a:lnTo>
                  <a:pt x="0" y="80"/>
                </a:lnTo>
                <a:lnTo>
                  <a:pt x="0" y="68"/>
                </a:lnTo>
                <a:lnTo>
                  <a:pt x="0" y="57"/>
                </a:lnTo>
                <a:lnTo>
                  <a:pt x="0" y="45"/>
                </a:lnTo>
                <a:lnTo>
                  <a:pt x="0" y="34"/>
                </a:lnTo>
                <a:lnTo>
                  <a:pt x="0" y="22"/>
                </a:lnTo>
                <a:lnTo>
                  <a:pt x="0" y="11"/>
                </a:lnTo>
                <a:lnTo>
                  <a:pt x="0" y="0"/>
                </a:lnTo>
              </a:path>
            </a:pathLst>
          </a:custGeom>
          <a:noFill/>
          <a:ln w="12700" cap="rnd">
            <a:solidFill>
              <a:srgbClr val="FFFFFF"/>
            </a:solidFill>
            <a:round/>
            <a:headEnd/>
            <a:tailEnd/>
          </a:ln>
        </p:spPr>
        <p:txBody>
          <a:bodyPr/>
          <a:lstStyle/>
          <a:p>
            <a:endParaRPr lang="en-US"/>
          </a:p>
        </p:txBody>
      </p:sp>
      <p:sp>
        <p:nvSpPr>
          <p:cNvPr id="32779" name="Line 11"/>
          <p:cNvSpPr>
            <a:spLocks noChangeShapeType="1"/>
          </p:cNvSpPr>
          <p:nvPr/>
        </p:nvSpPr>
        <p:spPr bwMode="auto">
          <a:xfrm flipV="1">
            <a:off x="7294563" y="5089525"/>
            <a:ext cx="0" cy="139700"/>
          </a:xfrm>
          <a:prstGeom prst="line">
            <a:avLst/>
          </a:prstGeom>
          <a:noFill/>
          <a:ln w="12700">
            <a:solidFill>
              <a:srgbClr val="FFFFFF"/>
            </a:solidFill>
            <a:round/>
            <a:headEnd/>
            <a:tailEnd/>
          </a:ln>
        </p:spPr>
        <p:txBody>
          <a:bodyPr wrap="none" anchor="ctr"/>
          <a:lstStyle/>
          <a:p>
            <a:endParaRPr lang="en-US"/>
          </a:p>
        </p:txBody>
      </p:sp>
      <p:sp>
        <p:nvSpPr>
          <p:cNvPr id="27660" name="Rectangle 12"/>
          <p:cNvSpPr>
            <a:spLocks noChangeArrowheads="1"/>
          </p:cNvSpPr>
          <p:nvPr/>
        </p:nvSpPr>
        <p:spPr bwMode="auto">
          <a:xfrm>
            <a:off x="4891088" y="5208588"/>
            <a:ext cx="273050" cy="363537"/>
          </a:xfrm>
          <a:prstGeom prst="rect">
            <a:avLst/>
          </a:prstGeom>
          <a:noFill/>
          <a:ln w="12700">
            <a:noFill/>
            <a:miter lim="800000"/>
            <a:headEnd/>
            <a:tailEnd/>
          </a:ln>
          <a:effectLst/>
        </p:spPr>
        <p:txBody>
          <a:bodyPr wrap="none" lIns="90487" tIns="44450" rIns="90487" bIns="44450">
            <a:spAutoFit/>
          </a:bodyPr>
          <a:lstStyle/>
          <a:p>
            <a:pPr algn="ctr" eaLnBrk="0" hangingPunct="0"/>
            <a:r>
              <a:rPr lang="en-US">
                <a:solidFill>
                  <a:srgbClr val="FFFFFF"/>
                </a:solidFill>
                <a:effectLst>
                  <a:outerShdw blurRad="38100" dist="38100" dir="2700000" algn="tl">
                    <a:srgbClr val="000000"/>
                  </a:outerShdw>
                </a:effectLst>
              </a:rPr>
              <a:t>1</a:t>
            </a:r>
          </a:p>
        </p:txBody>
      </p:sp>
      <p:sp>
        <p:nvSpPr>
          <p:cNvPr id="27661" name="Rectangle 13"/>
          <p:cNvSpPr>
            <a:spLocks noChangeArrowheads="1"/>
          </p:cNvSpPr>
          <p:nvPr/>
        </p:nvSpPr>
        <p:spPr bwMode="auto">
          <a:xfrm>
            <a:off x="5511800" y="5461000"/>
            <a:ext cx="1311275" cy="363538"/>
          </a:xfrm>
          <a:prstGeom prst="rect">
            <a:avLst/>
          </a:prstGeom>
          <a:noFill/>
          <a:ln w="12700">
            <a:noFill/>
            <a:miter lim="800000"/>
            <a:headEnd/>
            <a:tailEnd/>
          </a:ln>
          <a:effectLst>
            <a:outerShdw dist="25400" dir="5400000" algn="ctr" rotWithShape="0">
              <a:schemeClr val="tx1"/>
            </a:outerShdw>
          </a:effectLst>
        </p:spPr>
        <p:txBody>
          <a:bodyPr wrap="none" lIns="90487" tIns="44450" rIns="90487" bIns="44450">
            <a:spAutoFit/>
          </a:bodyPr>
          <a:lstStyle/>
          <a:p>
            <a:pPr algn="ctr" eaLnBrk="0" hangingPunct="0">
              <a:defRPr/>
            </a:pPr>
            <a:r>
              <a:rPr lang="en-US" b="1">
                <a:solidFill>
                  <a:srgbClr val="FFFFFF"/>
                </a:solidFill>
              </a:rPr>
              <a:t>Time (sec)</a:t>
            </a:r>
          </a:p>
        </p:txBody>
      </p:sp>
      <p:sp>
        <p:nvSpPr>
          <p:cNvPr id="27662" name="Rectangle 14"/>
          <p:cNvSpPr>
            <a:spLocks noChangeArrowheads="1"/>
          </p:cNvSpPr>
          <p:nvPr/>
        </p:nvSpPr>
        <p:spPr bwMode="auto">
          <a:xfrm>
            <a:off x="5464175" y="5208588"/>
            <a:ext cx="273050" cy="363537"/>
          </a:xfrm>
          <a:prstGeom prst="rect">
            <a:avLst/>
          </a:prstGeom>
          <a:noFill/>
          <a:ln w="12700">
            <a:noFill/>
            <a:miter lim="800000"/>
            <a:headEnd/>
            <a:tailEnd/>
          </a:ln>
          <a:effectLst/>
        </p:spPr>
        <p:txBody>
          <a:bodyPr wrap="none" lIns="90487" tIns="44450" rIns="90487" bIns="44450">
            <a:spAutoFit/>
          </a:bodyPr>
          <a:lstStyle/>
          <a:p>
            <a:pPr algn="ctr" eaLnBrk="0" hangingPunct="0"/>
            <a:r>
              <a:rPr lang="en-US">
                <a:solidFill>
                  <a:srgbClr val="FFFFFF"/>
                </a:solidFill>
                <a:effectLst>
                  <a:outerShdw blurRad="38100" dist="38100" dir="2700000" algn="tl">
                    <a:srgbClr val="000000"/>
                  </a:outerShdw>
                </a:effectLst>
              </a:rPr>
              <a:t>2</a:t>
            </a:r>
          </a:p>
        </p:txBody>
      </p:sp>
      <p:sp>
        <p:nvSpPr>
          <p:cNvPr id="27663" name="Rectangle 15"/>
          <p:cNvSpPr>
            <a:spLocks noChangeArrowheads="1"/>
          </p:cNvSpPr>
          <p:nvPr/>
        </p:nvSpPr>
        <p:spPr bwMode="auto">
          <a:xfrm>
            <a:off x="6027738" y="5208588"/>
            <a:ext cx="274637" cy="363537"/>
          </a:xfrm>
          <a:prstGeom prst="rect">
            <a:avLst/>
          </a:prstGeom>
          <a:noFill/>
          <a:ln w="12700">
            <a:noFill/>
            <a:miter lim="800000"/>
            <a:headEnd/>
            <a:tailEnd/>
          </a:ln>
          <a:effectLst/>
        </p:spPr>
        <p:txBody>
          <a:bodyPr wrap="none" lIns="90487" tIns="44450" rIns="90487" bIns="44450">
            <a:spAutoFit/>
          </a:bodyPr>
          <a:lstStyle/>
          <a:p>
            <a:pPr algn="ctr" eaLnBrk="0" hangingPunct="0"/>
            <a:r>
              <a:rPr lang="en-US">
                <a:solidFill>
                  <a:srgbClr val="FFFFFF"/>
                </a:solidFill>
                <a:effectLst>
                  <a:outerShdw blurRad="38100" dist="38100" dir="2700000" algn="tl">
                    <a:srgbClr val="000000"/>
                  </a:outerShdw>
                </a:effectLst>
              </a:rPr>
              <a:t>3</a:t>
            </a:r>
          </a:p>
        </p:txBody>
      </p:sp>
      <p:sp>
        <p:nvSpPr>
          <p:cNvPr id="27664" name="Rectangle 16"/>
          <p:cNvSpPr>
            <a:spLocks noChangeArrowheads="1"/>
          </p:cNvSpPr>
          <p:nvPr/>
        </p:nvSpPr>
        <p:spPr bwMode="auto">
          <a:xfrm>
            <a:off x="6621463" y="5208588"/>
            <a:ext cx="273050" cy="363537"/>
          </a:xfrm>
          <a:prstGeom prst="rect">
            <a:avLst/>
          </a:prstGeom>
          <a:noFill/>
          <a:ln w="12700">
            <a:noFill/>
            <a:miter lim="800000"/>
            <a:headEnd/>
            <a:tailEnd/>
          </a:ln>
          <a:effectLst/>
        </p:spPr>
        <p:txBody>
          <a:bodyPr wrap="none" lIns="90487" tIns="44450" rIns="90487" bIns="44450">
            <a:spAutoFit/>
          </a:bodyPr>
          <a:lstStyle/>
          <a:p>
            <a:pPr algn="ctr" eaLnBrk="0" hangingPunct="0"/>
            <a:r>
              <a:rPr lang="en-US">
                <a:solidFill>
                  <a:srgbClr val="FFFFFF"/>
                </a:solidFill>
                <a:effectLst>
                  <a:outerShdw blurRad="38100" dist="38100" dir="2700000" algn="tl">
                    <a:srgbClr val="000000"/>
                  </a:outerShdw>
                </a:effectLst>
              </a:rPr>
              <a:t>4</a:t>
            </a:r>
          </a:p>
        </p:txBody>
      </p:sp>
      <p:sp>
        <p:nvSpPr>
          <p:cNvPr id="27665" name="Rectangle 17"/>
          <p:cNvSpPr>
            <a:spLocks noChangeArrowheads="1"/>
          </p:cNvSpPr>
          <p:nvPr/>
        </p:nvSpPr>
        <p:spPr bwMode="auto">
          <a:xfrm>
            <a:off x="7167563" y="5208588"/>
            <a:ext cx="273050" cy="363537"/>
          </a:xfrm>
          <a:prstGeom prst="rect">
            <a:avLst/>
          </a:prstGeom>
          <a:noFill/>
          <a:ln w="12700">
            <a:noFill/>
            <a:miter lim="800000"/>
            <a:headEnd/>
            <a:tailEnd/>
          </a:ln>
          <a:effectLst/>
        </p:spPr>
        <p:txBody>
          <a:bodyPr wrap="none" lIns="90487" tIns="44450" rIns="90487" bIns="44450">
            <a:spAutoFit/>
          </a:bodyPr>
          <a:lstStyle/>
          <a:p>
            <a:pPr algn="ctr" eaLnBrk="0" hangingPunct="0"/>
            <a:r>
              <a:rPr lang="en-US">
                <a:solidFill>
                  <a:srgbClr val="FFFFFF"/>
                </a:solidFill>
                <a:effectLst>
                  <a:outerShdw blurRad="38100" dist="38100" dir="2700000" algn="tl">
                    <a:srgbClr val="000000"/>
                  </a:outerShdw>
                </a:effectLst>
              </a:rPr>
              <a:t>5</a:t>
            </a:r>
          </a:p>
        </p:txBody>
      </p:sp>
      <p:sp>
        <p:nvSpPr>
          <p:cNvPr id="27666" name="Rectangle 18"/>
          <p:cNvSpPr>
            <a:spLocks noChangeArrowheads="1"/>
          </p:cNvSpPr>
          <p:nvPr/>
        </p:nvSpPr>
        <p:spPr bwMode="auto">
          <a:xfrm>
            <a:off x="4514850" y="2382838"/>
            <a:ext cx="709613" cy="363537"/>
          </a:xfrm>
          <a:prstGeom prst="rect">
            <a:avLst/>
          </a:prstGeom>
          <a:noFill/>
          <a:ln w="12700">
            <a:noFill/>
            <a:miter lim="800000"/>
            <a:headEnd/>
            <a:tailEnd/>
          </a:ln>
          <a:effectLst>
            <a:outerShdw dist="28398" dir="3806097" algn="ctr" rotWithShape="0">
              <a:schemeClr val="tx1"/>
            </a:outerShdw>
          </a:effectLst>
        </p:spPr>
        <p:txBody>
          <a:bodyPr wrap="none" lIns="90487" tIns="44450" rIns="90487" bIns="44450">
            <a:spAutoFit/>
          </a:bodyPr>
          <a:lstStyle/>
          <a:p>
            <a:pPr eaLnBrk="0" hangingPunct="0">
              <a:defRPr/>
            </a:pPr>
            <a:r>
              <a:rPr lang="en-US" b="1">
                <a:solidFill>
                  <a:srgbClr val="FFFFFF"/>
                </a:solidFill>
              </a:rPr>
              <a:t>FEV</a:t>
            </a:r>
            <a:r>
              <a:rPr lang="en-US" b="1" baseline="-25000">
                <a:solidFill>
                  <a:srgbClr val="FFFFFF"/>
                </a:solidFill>
              </a:rPr>
              <a:t>1</a:t>
            </a:r>
          </a:p>
        </p:txBody>
      </p:sp>
      <p:sp>
        <p:nvSpPr>
          <p:cNvPr id="27667" name="Rectangle 19"/>
          <p:cNvSpPr>
            <a:spLocks noChangeArrowheads="1"/>
          </p:cNvSpPr>
          <p:nvPr/>
        </p:nvSpPr>
        <p:spPr bwMode="auto">
          <a:xfrm>
            <a:off x="3397250" y="1812925"/>
            <a:ext cx="1006475" cy="363538"/>
          </a:xfrm>
          <a:prstGeom prst="rect">
            <a:avLst/>
          </a:prstGeom>
          <a:noFill/>
          <a:ln w="12700">
            <a:noFill/>
            <a:miter lim="800000"/>
            <a:headEnd/>
            <a:tailEnd/>
          </a:ln>
          <a:effectLst>
            <a:outerShdw dist="28398" dir="3806097" algn="ctr" rotWithShape="0">
              <a:schemeClr val="tx1"/>
            </a:outerShdw>
          </a:effectLst>
        </p:spPr>
        <p:txBody>
          <a:bodyPr wrap="none" lIns="90487" tIns="44450" rIns="90487" bIns="44450">
            <a:spAutoFit/>
          </a:bodyPr>
          <a:lstStyle/>
          <a:p>
            <a:pPr algn="r" eaLnBrk="0" hangingPunct="0">
              <a:defRPr/>
            </a:pPr>
            <a:r>
              <a:rPr lang="en-US" b="1">
                <a:solidFill>
                  <a:srgbClr val="FFFFFF"/>
                </a:solidFill>
              </a:rPr>
              <a:t>Volume</a:t>
            </a:r>
          </a:p>
        </p:txBody>
      </p:sp>
      <p:sp>
        <p:nvSpPr>
          <p:cNvPr id="27668" name="Rectangle 20"/>
          <p:cNvSpPr>
            <a:spLocks noChangeArrowheads="1"/>
          </p:cNvSpPr>
          <p:nvPr/>
        </p:nvSpPr>
        <p:spPr bwMode="auto">
          <a:xfrm>
            <a:off x="2854325" y="2960688"/>
            <a:ext cx="1549400" cy="363537"/>
          </a:xfrm>
          <a:prstGeom prst="rect">
            <a:avLst/>
          </a:prstGeom>
          <a:noFill/>
          <a:ln w="12700">
            <a:noFill/>
            <a:miter lim="800000"/>
            <a:headEnd/>
            <a:tailEnd/>
          </a:ln>
          <a:effectLst/>
        </p:spPr>
        <p:txBody>
          <a:bodyPr wrap="none" lIns="90487" tIns="44450" rIns="90487" bIns="44450">
            <a:spAutoFit/>
          </a:bodyPr>
          <a:lstStyle/>
          <a:p>
            <a:pPr algn="r" eaLnBrk="0" hangingPunct="0">
              <a:defRPr/>
            </a:pPr>
            <a:r>
              <a:rPr lang="en-US">
                <a:solidFill>
                  <a:srgbClr val="FFFFFF"/>
                </a:solidFill>
                <a:effectLst>
                  <a:outerShdw blurRad="38100" dist="38100" dir="2700000" algn="tl">
                    <a:srgbClr val="000000"/>
                  </a:outerShdw>
                </a:effectLst>
              </a:rPr>
              <a:t>Normal Subject</a:t>
            </a:r>
          </a:p>
        </p:txBody>
      </p:sp>
      <p:sp>
        <p:nvSpPr>
          <p:cNvPr id="27669" name="Rectangle 21"/>
          <p:cNvSpPr>
            <a:spLocks noChangeArrowheads="1"/>
          </p:cNvSpPr>
          <p:nvPr/>
        </p:nvSpPr>
        <p:spPr bwMode="auto">
          <a:xfrm>
            <a:off x="1365250" y="3749675"/>
            <a:ext cx="3038475" cy="363538"/>
          </a:xfrm>
          <a:prstGeom prst="rect">
            <a:avLst/>
          </a:prstGeom>
          <a:noFill/>
          <a:ln w="12700">
            <a:noFill/>
            <a:miter lim="800000"/>
            <a:headEnd/>
            <a:tailEnd/>
          </a:ln>
          <a:effectLst/>
        </p:spPr>
        <p:txBody>
          <a:bodyPr wrap="none" lIns="90487" tIns="44450" rIns="90487" bIns="44450">
            <a:spAutoFit/>
          </a:bodyPr>
          <a:lstStyle/>
          <a:p>
            <a:pPr algn="r" eaLnBrk="0" hangingPunct="0">
              <a:defRPr/>
            </a:pPr>
            <a:r>
              <a:rPr lang="en-US">
                <a:solidFill>
                  <a:srgbClr val="FFFFFF"/>
                </a:solidFill>
                <a:effectLst>
                  <a:outerShdw blurRad="38100" dist="38100" dir="2700000" algn="tl">
                    <a:srgbClr val="000000"/>
                  </a:outerShdw>
                </a:effectLst>
              </a:rPr>
              <a:t>Asthmatic (After Bronchodilator)</a:t>
            </a:r>
          </a:p>
        </p:txBody>
      </p:sp>
      <p:sp>
        <p:nvSpPr>
          <p:cNvPr id="27670" name="Rectangle 22"/>
          <p:cNvSpPr>
            <a:spLocks noChangeArrowheads="1"/>
          </p:cNvSpPr>
          <p:nvPr/>
        </p:nvSpPr>
        <p:spPr bwMode="auto">
          <a:xfrm>
            <a:off x="1195388" y="4157663"/>
            <a:ext cx="3208337" cy="363537"/>
          </a:xfrm>
          <a:prstGeom prst="rect">
            <a:avLst/>
          </a:prstGeom>
          <a:noFill/>
          <a:ln w="12700">
            <a:noFill/>
            <a:miter lim="800000"/>
            <a:headEnd/>
            <a:tailEnd/>
          </a:ln>
          <a:effectLst/>
        </p:spPr>
        <p:txBody>
          <a:bodyPr wrap="none" lIns="90487" tIns="44450" rIns="90487" bIns="44450">
            <a:spAutoFit/>
          </a:bodyPr>
          <a:lstStyle/>
          <a:p>
            <a:pPr algn="r" eaLnBrk="0" hangingPunct="0">
              <a:defRPr/>
            </a:pPr>
            <a:r>
              <a:rPr lang="en-US">
                <a:solidFill>
                  <a:srgbClr val="FFFFFF"/>
                </a:solidFill>
                <a:effectLst>
                  <a:outerShdw blurRad="38100" dist="38100" dir="2700000" algn="tl">
                    <a:srgbClr val="000000"/>
                  </a:outerShdw>
                </a:effectLst>
              </a:rPr>
              <a:t>Asthmatic (Before Bronchodilator)</a:t>
            </a:r>
          </a:p>
        </p:txBody>
      </p:sp>
      <p:sp>
        <p:nvSpPr>
          <p:cNvPr id="32791" name="Freeform 23"/>
          <p:cNvSpPr>
            <a:spLocks/>
          </p:cNvSpPr>
          <p:nvPr/>
        </p:nvSpPr>
        <p:spPr bwMode="auto">
          <a:xfrm>
            <a:off x="4448175" y="3132138"/>
            <a:ext cx="577850" cy="1930400"/>
          </a:xfrm>
          <a:custGeom>
            <a:avLst/>
            <a:gdLst>
              <a:gd name="T0" fmla="*/ 0 w 410"/>
              <a:gd name="T1" fmla="*/ 0 h 1216"/>
              <a:gd name="T2" fmla="*/ 2147483647 w 410"/>
              <a:gd name="T3" fmla="*/ 0 h 1216"/>
              <a:gd name="T4" fmla="*/ 2147483647 w 410"/>
              <a:gd name="T5" fmla="*/ 2147483647 h 1216"/>
              <a:gd name="T6" fmla="*/ 0 60000 65536"/>
              <a:gd name="T7" fmla="*/ 0 60000 65536"/>
              <a:gd name="T8" fmla="*/ 0 60000 65536"/>
              <a:gd name="T9" fmla="*/ 0 w 410"/>
              <a:gd name="T10" fmla="*/ 0 h 1216"/>
              <a:gd name="T11" fmla="*/ 410 w 410"/>
              <a:gd name="T12" fmla="*/ 1216 h 1216"/>
            </a:gdLst>
            <a:ahLst/>
            <a:cxnLst>
              <a:cxn ang="T6">
                <a:pos x="T0" y="T1"/>
              </a:cxn>
              <a:cxn ang="T7">
                <a:pos x="T2" y="T3"/>
              </a:cxn>
              <a:cxn ang="T8">
                <a:pos x="T4" y="T5"/>
              </a:cxn>
            </a:cxnLst>
            <a:rect l="T9" t="T10" r="T11" b="T12"/>
            <a:pathLst>
              <a:path w="410" h="1216">
                <a:moveTo>
                  <a:pt x="0" y="0"/>
                </a:moveTo>
                <a:lnTo>
                  <a:pt x="409" y="0"/>
                </a:lnTo>
                <a:lnTo>
                  <a:pt x="409" y="1215"/>
                </a:lnTo>
              </a:path>
            </a:pathLst>
          </a:custGeom>
          <a:noFill/>
          <a:ln w="12700" cap="rnd">
            <a:solidFill>
              <a:srgbClr val="FFFFFF"/>
            </a:solidFill>
            <a:round/>
            <a:headEnd/>
            <a:tailEnd/>
          </a:ln>
        </p:spPr>
        <p:txBody>
          <a:bodyPr/>
          <a:lstStyle/>
          <a:p>
            <a:endParaRPr lang="en-US"/>
          </a:p>
        </p:txBody>
      </p:sp>
      <p:sp>
        <p:nvSpPr>
          <p:cNvPr id="32792" name="Line 24"/>
          <p:cNvSpPr>
            <a:spLocks noChangeShapeType="1"/>
          </p:cNvSpPr>
          <p:nvPr/>
        </p:nvSpPr>
        <p:spPr bwMode="auto">
          <a:xfrm>
            <a:off x="4470400" y="3930650"/>
            <a:ext cx="542925" cy="0"/>
          </a:xfrm>
          <a:prstGeom prst="line">
            <a:avLst/>
          </a:prstGeom>
          <a:noFill/>
          <a:ln w="12700">
            <a:solidFill>
              <a:srgbClr val="FFFFFF"/>
            </a:solidFill>
            <a:prstDash val="dash"/>
            <a:round/>
            <a:headEnd/>
            <a:tailEnd/>
          </a:ln>
        </p:spPr>
        <p:txBody>
          <a:bodyPr wrap="none" anchor="ctr"/>
          <a:lstStyle/>
          <a:p>
            <a:endParaRPr lang="en-US"/>
          </a:p>
        </p:txBody>
      </p:sp>
      <p:sp>
        <p:nvSpPr>
          <p:cNvPr id="32793" name="Line 25"/>
          <p:cNvSpPr>
            <a:spLocks noChangeShapeType="1"/>
          </p:cNvSpPr>
          <p:nvPr/>
        </p:nvSpPr>
        <p:spPr bwMode="auto">
          <a:xfrm>
            <a:off x="4470400" y="4346575"/>
            <a:ext cx="542925" cy="0"/>
          </a:xfrm>
          <a:prstGeom prst="line">
            <a:avLst/>
          </a:prstGeom>
          <a:noFill/>
          <a:ln w="12700">
            <a:solidFill>
              <a:srgbClr val="FFFFFF"/>
            </a:solidFill>
            <a:prstDash val="dash"/>
            <a:round/>
            <a:headEnd/>
            <a:tailEnd/>
          </a:ln>
        </p:spPr>
        <p:txBody>
          <a:bodyPr wrap="none" anchor="ctr"/>
          <a:lstStyle/>
          <a:p>
            <a:endParaRPr lang="en-US"/>
          </a:p>
        </p:txBody>
      </p:sp>
      <p:sp>
        <p:nvSpPr>
          <p:cNvPr id="32794" name="Rectangle 26"/>
          <p:cNvSpPr>
            <a:spLocks noChangeArrowheads="1"/>
          </p:cNvSpPr>
          <p:nvPr/>
        </p:nvSpPr>
        <p:spPr bwMode="auto">
          <a:xfrm>
            <a:off x="533400" y="6019800"/>
            <a:ext cx="8037513" cy="363538"/>
          </a:xfrm>
          <a:prstGeom prst="rect">
            <a:avLst/>
          </a:prstGeom>
          <a:noFill/>
          <a:ln w="12700">
            <a:noFill/>
            <a:miter lim="800000"/>
            <a:headEnd/>
            <a:tailEnd/>
          </a:ln>
        </p:spPr>
        <p:txBody>
          <a:bodyPr wrap="none" lIns="90487" tIns="44450" rIns="90487" bIns="44450">
            <a:spAutoFit/>
          </a:bodyPr>
          <a:lstStyle/>
          <a:p>
            <a:pPr eaLnBrk="0" hangingPunct="0"/>
            <a:r>
              <a:rPr lang="en-US">
                <a:solidFill>
                  <a:srgbClr val="FFFFFF"/>
                </a:solidFill>
              </a:rPr>
              <a:t>Note:  Each FEV</a:t>
            </a:r>
            <a:r>
              <a:rPr lang="en-US" baseline="-25000">
                <a:solidFill>
                  <a:srgbClr val="FFFFFF"/>
                </a:solidFill>
              </a:rPr>
              <a:t>1</a:t>
            </a:r>
            <a:r>
              <a:rPr lang="en-US">
                <a:solidFill>
                  <a:srgbClr val="FFFFFF"/>
                </a:solidFill>
              </a:rPr>
              <a:t> curve represents the highest of three repeat measurements</a:t>
            </a:r>
          </a:p>
        </p:txBody>
      </p:sp>
      <p:sp>
        <p:nvSpPr>
          <p:cNvPr id="32795" name="Line 27"/>
          <p:cNvSpPr>
            <a:spLocks noChangeShapeType="1"/>
          </p:cNvSpPr>
          <p:nvPr/>
        </p:nvSpPr>
        <p:spPr bwMode="auto">
          <a:xfrm>
            <a:off x="685800" y="1447800"/>
            <a:ext cx="7848600" cy="0"/>
          </a:xfrm>
          <a:prstGeom prst="line">
            <a:avLst/>
          </a:prstGeom>
          <a:noFill/>
          <a:ln w="38100">
            <a:solidFill>
              <a:srgbClr val="FFFF00"/>
            </a:solidFill>
            <a:round/>
            <a:headEnd/>
            <a:tailEnd/>
          </a:ln>
        </p:spPr>
        <p:txBody>
          <a:bodyPr/>
          <a:lstStyle/>
          <a:p>
            <a:endParaRPr lang="en-US"/>
          </a:p>
        </p:txBody>
      </p:sp>
    </p:spTree>
    <p:extLst>
      <p:ext uri="{BB962C8B-B14F-4D97-AF65-F5344CB8AC3E}">
        <p14:creationId xmlns:p14="http://schemas.microsoft.com/office/powerpoint/2010/main" val="3273102561"/>
      </p:ext>
    </p:extLst>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a:off x="685800" y="1447800"/>
            <a:ext cx="7848600" cy="0"/>
          </a:xfrm>
          <a:prstGeom prst="line">
            <a:avLst/>
          </a:prstGeom>
          <a:noFill/>
          <a:ln w="38100">
            <a:solidFill>
              <a:srgbClr val="FFFF00"/>
            </a:solidFill>
            <a:round/>
            <a:headEnd/>
            <a:tailEnd/>
          </a:ln>
        </p:spPr>
        <p:txBody>
          <a:bodyPr/>
          <a:lstStyle/>
          <a:p>
            <a:endParaRPr lang="en-US"/>
          </a:p>
        </p:txBody>
      </p:sp>
      <p:pic>
        <p:nvPicPr>
          <p:cNvPr id="33795" name="Picture 3"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
        <p:nvSpPr>
          <p:cNvPr id="33796" name="Text Box 4"/>
          <p:cNvSpPr txBox="1">
            <a:spLocks noChangeArrowheads="1"/>
          </p:cNvSpPr>
          <p:nvPr/>
        </p:nvSpPr>
        <p:spPr bwMode="auto">
          <a:xfrm>
            <a:off x="1828800" y="381000"/>
            <a:ext cx="6934200" cy="611188"/>
          </a:xfrm>
          <a:prstGeom prst="rect">
            <a:avLst/>
          </a:prstGeom>
          <a:noFill/>
          <a:ln w="12700">
            <a:noFill/>
            <a:miter lim="800000"/>
            <a:headEnd/>
            <a:tailEnd/>
          </a:ln>
        </p:spPr>
        <p:txBody>
          <a:bodyPr lIns="90487" tIns="44450" rIns="90487" bIns="44450">
            <a:spAutoFit/>
          </a:bodyPr>
          <a:lstStyle/>
          <a:p>
            <a:pPr eaLnBrk="0" hangingPunct="0">
              <a:lnSpc>
                <a:spcPct val="90000"/>
              </a:lnSpc>
              <a:spcBef>
                <a:spcPct val="50000"/>
              </a:spcBef>
            </a:pPr>
            <a:r>
              <a:rPr lang="en-US" sz="3800">
                <a:solidFill>
                  <a:schemeClr val="hlink"/>
                </a:solidFill>
                <a:latin typeface="Tahoma" pitchFamily="34" charset="0"/>
              </a:rPr>
              <a:t>Clinical Control of Asthma</a:t>
            </a:r>
          </a:p>
        </p:txBody>
      </p:sp>
      <p:sp>
        <p:nvSpPr>
          <p:cNvPr id="33797" name="Text Box 5"/>
          <p:cNvSpPr txBox="1">
            <a:spLocks noChangeArrowheads="1"/>
          </p:cNvSpPr>
          <p:nvPr/>
        </p:nvSpPr>
        <p:spPr bwMode="auto">
          <a:xfrm>
            <a:off x="304800" y="1828800"/>
            <a:ext cx="8382000" cy="4732338"/>
          </a:xfrm>
          <a:prstGeom prst="rect">
            <a:avLst/>
          </a:prstGeom>
          <a:noFill/>
          <a:ln w="12700">
            <a:noFill/>
            <a:miter lim="800000"/>
            <a:headEnd/>
            <a:tailEnd/>
          </a:ln>
        </p:spPr>
        <p:txBody>
          <a:bodyPr lIns="90487" tIns="44450" rIns="90487" bIns="44450">
            <a:spAutoFit/>
          </a:bodyPr>
          <a:lstStyle/>
          <a:p>
            <a:pPr eaLnBrk="0" hangingPunct="0">
              <a:lnSpc>
                <a:spcPct val="90000"/>
              </a:lnSpc>
              <a:spcBef>
                <a:spcPct val="50000"/>
              </a:spcBef>
              <a:buClr>
                <a:srgbClr val="FFFF00"/>
              </a:buClr>
              <a:buFont typeface="Wingdings" pitchFamily="2" charset="2"/>
              <a:buChar char="§"/>
            </a:pPr>
            <a:r>
              <a:rPr lang="en-US" sz="2800">
                <a:solidFill>
                  <a:schemeClr val="bg1"/>
                </a:solidFill>
                <a:latin typeface="Tahoma" pitchFamily="34" charset="0"/>
              </a:rPr>
              <a:t> </a:t>
            </a:r>
            <a:r>
              <a:rPr lang="en-US" sz="3200">
                <a:solidFill>
                  <a:schemeClr val="tx2"/>
                </a:solidFill>
                <a:latin typeface="Tahoma" pitchFamily="34" charset="0"/>
              </a:rPr>
              <a:t>No (or minimal)* daytime symptoms</a:t>
            </a:r>
          </a:p>
          <a:p>
            <a:pPr eaLnBrk="0" hangingPunct="0">
              <a:lnSpc>
                <a:spcPct val="90000"/>
              </a:lnSpc>
              <a:spcBef>
                <a:spcPct val="50000"/>
              </a:spcBef>
              <a:buClr>
                <a:srgbClr val="FFFF00"/>
              </a:buClr>
              <a:buFont typeface="Wingdings" pitchFamily="2" charset="2"/>
              <a:buChar char="§"/>
            </a:pPr>
            <a:r>
              <a:rPr lang="en-US" sz="3200">
                <a:solidFill>
                  <a:schemeClr val="tx2"/>
                </a:solidFill>
                <a:latin typeface="Tahoma" pitchFamily="34" charset="0"/>
              </a:rPr>
              <a:t> No limitations of activity</a:t>
            </a:r>
          </a:p>
          <a:p>
            <a:pPr eaLnBrk="0" hangingPunct="0">
              <a:lnSpc>
                <a:spcPct val="90000"/>
              </a:lnSpc>
              <a:spcBef>
                <a:spcPct val="50000"/>
              </a:spcBef>
              <a:buClr>
                <a:srgbClr val="FFFF00"/>
              </a:buClr>
              <a:buFont typeface="Wingdings" pitchFamily="2" charset="2"/>
              <a:buChar char="§"/>
            </a:pPr>
            <a:r>
              <a:rPr lang="en-US" sz="3200">
                <a:solidFill>
                  <a:schemeClr val="tx2"/>
                </a:solidFill>
                <a:latin typeface="Tahoma" pitchFamily="34" charset="0"/>
              </a:rPr>
              <a:t> No nocturnal symptoms</a:t>
            </a:r>
          </a:p>
          <a:p>
            <a:pPr eaLnBrk="0" hangingPunct="0">
              <a:lnSpc>
                <a:spcPct val="90000"/>
              </a:lnSpc>
              <a:spcBef>
                <a:spcPct val="50000"/>
              </a:spcBef>
              <a:buClr>
                <a:srgbClr val="FFFF00"/>
              </a:buClr>
              <a:buFont typeface="Wingdings" pitchFamily="2" charset="2"/>
              <a:buChar char="§"/>
            </a:pPr>
            <a:r>
              <a:rPr lang="en-US" sz="3200">
                <a:solidFill>
                  <a:schemeClr val="tx2"/>
                </a:solidFill>
                <a:latin typeface="Tahoma" pitchFamily="34" charset="0"/>
              </a:rPr>
              <a:t> No (or minimal) need for rescue medication</a:t>
            </a:r>
          </a:p>
          <a:p>
            <a:pPr eaLnBrk="0" hangingPunct="0">
              <a:lnSpc>
                <a:spcPct val="90000"/>
              </a:lnSpc>
              <a:spcBef>
                <a:spcPct val="50000"/>
              </a:spcBef>
              <a:buClr>
                <a:srgbClr val="FFFF00"/>
              </a:buClr>
              <a:buFont typeface="Wingdings" pitchFamily="2" charset="2"/>
              <a:buChar char="§"/>
            </a:pPr>
            <a:r>
              <a:rPr lang="en-US" sz="3200">
                <a:solidFill>
                  <a:schemeClr val="tx2"/>
                </a:solidFill>
                <a:latin typeface="Tahoma" pitchFamily="34" charset="0"/>
              </a:rPr>
              <a:t> Normal lung function</a:t>
            </a:r>
          </a:p>
          <a:p>
            <a:pPr eaLnBrk="0" hangingPunct="0">
              <a:lnSpc>
                <a:spcPct val="90000"/>
              </a:lnSpc>
              <a:spcBef>
                <a:spcPct val="50000"/>
              </a:spcBef>
              <a:buClr>
                <a:srgbClr val="FFFF00"/>
              </a:buClr>
              <a:buFont typeface="Wingdings" pitchFamily="2" charset="2"/>
              <a:buChar char="§"/>
            </a:pPr>
            <a:r>
              <a:rPr lang="en-US" sz="3200">
                <a:solidFill>
                  <a:schemeClr val="tx2"/>
                </a:solidFill>
                <a:latin typeface="Tahoma" pitchFamily="34" charset="0"/>
              </a:rPr>
              <a:t> No exacerbations</a:t>
            </a:r>
          </a:p>
          <a:p>
            <a:pPr eaLnBrk="0" hangingPunct="0">
              <a:buClr>
                <a:srgbClr val="FFFF00"/>
              </a:buClr>
              <a:buFont typeface="Wingdings" pitchFamily="2" charset="2"/>
              <a:buNone/>
            </a:pPr>
            <a:r>
              <a:rPr lang="en-US" sz="2800">
                <a:solidFill>
                  <a:schemeClr val="tx2"/>
                </a:solidFill>
                <a:latin typeface="Tahoma" pitchFamily="34" charset="0"/>
              </a:rPr>
              <a:t>_________</a:t>
            </a:r>
          </a:p>
          <a:p>
            <a:pPr eaLnBrk="0" hangingPunct="0">
              <a:buClr>
                <a:srgbClr val="FFFF00"/>
              </a:buClr>
              <a:buFont typeface="Wingdings" pitchFamily="2" charset="2"/>
              <a:buNone/>
            </a:pPr>
            <a:r>
              <a:rPr lang="en-US" sz="2400" i="1">
                <a:solidFill>
                  <a:schemeClr val="tx2"/>
                </a:solidFill>
                <a:latin typeface="Tahoma" pitchFamily="34" charset="0"/>
              </a:rPr>
              <a:t>* Minimal = twice or less per week</a:t>
            </a:r>
          </a:p>
        </p:txBody>
      </p:sp>
    </p:spTree>
    <p:extLst>
      <p:ext uri="{BB962C8B-B14F-4D97-AF65-F5344CB8AC3E}">
        <p14:creationId xmlns:p14="http://schemas.microsoft.com/office/powerpoint/2010/main" val="701187998"/>
      </p:ext>
    </p:extLst>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2552700" y="1409700"/>
            <a:ext cx="6410325" cy="4684713"/>
            <a:chOff x="1608" y="736"/>
            <a:chExt cx="4038" cy="3288"/>
          </a:xfrm>
        </p:grpSpPr>
        <p:sp>
          <p:nvSpPr>
            <p:cNvPr id="34858" name="Rectangle 3"/>
            <p:cNvSpPr>
              <a:spLocks noChangeArrowheads="1"/>
            </p:cNvSpPr>
            <p:nvPr/>
          </p:nvSpPr>
          <p:spPr bwMode="auto">
            <a:xfrm>
              <a:off x="1608" y="736"/>
              <a:ext cx="1384" cy="3288"/>
            </a:xfrm>
            <a:prstGeom prst="rect">
              <a:avLst/>
            </a:prstGeom>
            <a:gradFill rotWithShape="1">
              <a:gsLst>
                <a:gs pos="0">
                  <a:srgbClr val="008E00"/>
                </a:gs>
                <a:gs pos="100000">
                  <a:srgbClr val="34FD2F"/>
                </a:gs>
              </a:gsLst>
              <a:lin ang="0" scaled="1"/>
            </a:gradFill>
            <a:ln w="9525" algn="ctr">
              <a:noFill/>
              <a:miter lim="800000"/>
              <a:headEnd/>
              <a:tailEnd/>
            </a:ln>
          </p:spPr>
          <p:txBody>
            <a:bodyPr anchor="ctr">
              <a:spAutoFit/>
            </a:bodyPr>
            <a:lstStyle/>
            <a:p>
              <a:endParaRPr lang="en-US"/>
            </a:p>
          </p:txBody>
        </p:sp>
        <p:sp>
          <p:nvSpPr>
            <p:cNvPr id="34859" name="Rectangle 4"/>
            <p:cNvSpPr>
              <a:spLocks noChangeArrowheads="1"/>
            </p:cNvSpPr>
            <p:nvPr/>
          </p:nvSpPr>
          <p:spPr bwMode="auto">
            <a:xfrm>
              <a:off x="2992" y="736"/>
              <a:ext cx="800" cy="3288"/>
            </a:xfrm>
            <a:prstGeom prst="rect">
              <a:avLst/>
            </a:prstGeom>
            <a:gradFill rotWithShape="1">
              <a:gsLst>
                <a:gs pos="0">
                  <a:srgbClr val="34FD2F"/>
                </a:gs>
                <a:gs pos="100000">
                  <a:srgbClr val="FFFF66"/>
                </a:gs>
              </a:gsLst>
              <a:lin ang="0" scaled="1"/>
            </a:gradFill>
            <a:ln w="9525" algn="ctr">
              <a:noFill/>
              <a:miter lim="800000"/>
              <a:headEnd/>
              <a:tailEnd/>
            </a:ln>
          </p:spPr>
          <p:txBody>
            <a:bodyPr anchor="ctr">
              <a:spAutoFit/>
            </a:bodyPr>
            <a:lstStyle/>
            <a:p>
              <a:endParaRPr lang="en-US"/>
            </a:p>
          </p:txBody>
        </p:sp>
        <p:sp>
          <p:nvSpPr>
            <p:cNvPr id="34860" name="Rectangle 5"/>
            <p:cNvSpPr>
              <a:spLocks noChangeArrowheads="1"/>
            </p:cNvSpPr>
            <p:nvPr/>
          </p:nvSpPr>
          <p:spPr bwMode="auto">
            <a:xfrm>
              <a:off x="3792" y="736"/>
              <a:ext cx="816" cy="3288"/>
            </a:xfrm>
            <a:prstGeom prst="rect">
              <a:avLst/>
            </a:prstGeom>
            <a:gradFill rotWithShape="1">
              <a:gsLst>
                <a:gs pos="0">
                  <a:srgbClr val="FFFF66"/>
                </a:gs>
                <a:gs pos="100000">
                  <a:srgbClr val="FFCC00"/>
                </a:gs>
              </a:gsLst>
              <a:lin ang="0" scaled="1"/>
            </a:gradFill>
            <a:ln w="9525" algn="ctr">
              <a:noFill/>
              <a:miter lim="800000"/>
              <a:headEnd/>
              <a:tailEnd/>
            </a:ln>
          </p:spPr>
          <p:txBody>
            <a:bodyPr anchor="ctr">
              <a:spAutoFit/>
            </a:bodyPr>
            <a:lstStyle/>
            <a:p>
              <a:endParaRPr lang="en-US"/>
            </a:p>
          </p:txBody>
        </p:sp>
        <p:sp>
          <p:nvSpPr>
            <p:cNvPr id="34861" name="Rectangle 6"/>
            <p:cNvSpPr>
              <a:spLocks noChangeArrowheads="1"/>
            </p:cNvSpPr>
            <p:nvPr/>
          </p:nvSpPr>
          <p:spPr bwMode="auto">
            <a:xfrm>
              <a:off x="4600" y="736"/>
              <a:ext cx="1046" cy="3288"/>
            </a:xfrm>
            <a:prstGeom prst="rect">
              <a:avLst/>
            </a:prstGeom>
            <a:gradFill rotWithShape="1">
              <a:gsLst>
                <a:gs pos="0">
                  <a:srgbClr val="FFCC00"/>
                </a:gs>
                <a:gs pos="100000">
                  <a:schemeClr val="accent1"/>
                </a:gs>
              </a:gsLst>
              <a:lin ang="0" scaled="1"/>
            </a:gradFill>
            <a:ln w="9525" algn="ctr">
              <a:noFill/>
              <a:miter lim="800000"/>
              <a:headEnd/>
              <a:tailEnd/>
            </a:ln>
          </p:spPr>
          <p:txBody>
            <a:bodyPr anchor="ctr">
              <a:spAutoFit/>
            </a:bodyPr>
            <a:lstStyle/>
            <a:p>
              <a:endParaRPr lang="en-US"/>
            </a:p>
          </p:txBody>
        </p:sp>
      </p:grpSp>
      <p:sp>
        <p:nvSpPr>
          <p:cNvPr id="34819" name="Rectangle 7"/>
          <p:cNvSpPr>
            <a:spLocks noGrp="1" noChangeArrowheads="1"/>
          </p:cNvSpPr>
          <p:nvPr>
            <p:ph type="title"/>
          </p:nvPr>
        </p:nvSpPr>
        <p:spPr>
          <a:xfrm>
            <a:off x="1592263" y="228600"/>
            <a:ext cx="7094537" cy="1143000"/>
          </a:xfrm>
        </p:spPr>
        <p:txBody>
          <a:bodyPr/>
          <a:lstStyle/>
          <a:p>
            <a:pPr eaLnBrk="1" hangingPunct="1"/>
            <a:r>
              <a:rPr lang="en-US" sz="3600" b="1" smtClean="0">
                <a:latin typeface="Tahoma" pitchFamily="34" charset="0"/>
              </a:rPr>
              <a:t>Levels of Asthma Control</a:t>
            </a:r>
            <a:r>
              <a:rPr lang="en-US" sz="4000" smtClean="0"/>
              <a:t/>
            </a:r>
            <a:br>
              <a:rPr lang="en-US" sz="4000" smtClean="0"/>
            </a:br>
            <a:endParaRPr lang="da-DK" sz="4000" smtClean="0"/>
          </a:p>
        </p:txBody>
      </p:sp>
      <p:graphicFrame>
        <p:nvGraphicFramePr>
          <p:cNvPr id="29704" name="Group 8"/>
          <p:cNvGraphicFramePr>
            <a:graphicFrameLocks noGrp="1"/>
          </p:cNvGraphicFramePr>
          <p:nvPr>
            <p:ph idx="4294967295"/>
          </p:nvPr>
        </p:nvGraphicFramePr>
        <p:xfrm>
          <a:off x="0" y="1400175"/>
          <a:ext cx="8785225" cy="5238750"/>
        </p:xfrm>
        <a:graphic>
          <a:graphicData uri="http://schemas.openxmlformats.org/drawingml/2006/table">
            <a:tbl>
              <a:tblPr/>
              <a:tblGrid>
                <a:gridCol w="2376488">
                  <a:extLst>
                    <a:ext uri="{9D8B030D-6E8A-4147-A177-3AD203B41FA5}">
                      <a16:colId xmlns:a16="http://schemas.microsoft.com/office/drawing/2014/main" val="20000"/>
                    </a:ext>
                  </a:extLst>
                </a:gridCol>
                <a:gridCol w="2205037">
                  <a:extLst>
                    <a:ext uri="{9D8B030D-6E8A-4147-A177-3AD203B41FA5}">
                      <a16:colId xmlns:a16="http://schemas.microsoft.com/office/drawing/2014/main" val="20001"/>
                    </a:ext>
                  </a:extLst>
                </a:gridCol>
                <a:gridCol w="2532063">
                  <a:extLst>
                    <a:ext uri="{9D8B030D-6E8A-4147-A177-3AD203B41FA5}">
                      <a16:colId xmlns:a16="http://schemas.microsoft.com/office/drawing/2014/main" val="20002"/>
                    </a:ext>
                  </a:extLst>
                </a:gridCol>
                <a:gridCol w="1671637">
                  <a:extLst>
                    <a:ext uri="{9D8B030D-6E8A-4147-A177-3AD203B41FA5}">
                      <a16:colId xmlns:a16="http://schemas.microsoft.com/office/drawing/2014/main" val="20003"/>
                    </a:ext>
                  </a:extLst>
                </a:gridCol>
              </a:tblGrid>
              <a:tr h="827088">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ea typeface="MS Mincho" pitchFamily="49" charset="-128"/>
                          <a:cs typeface="Times New Roman" pitchFamily="18" charset="0"/>
                        </a:rPr>
                        <a:t>Characteristic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Controlled</a:t>
                      </a:r>
                    </a:p>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rgbClr val="000000"/>
                          </a:solidFill>
                          <a:effectLst/>
                          <a:latin typeface="Arial" charset="0"/>
                          <a:ea typeface="MS Mincho" pitchFamily="49" charset="-128"/>
                          <a:cs typeface="Times New Roman" pitchFamily="18" charset="0"/>
                        </a:rPr>
                        <a:t>(All of the following)</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Partly controlled</a:t>
                      </a:r>
                      <a:b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br>
                      <a:r>
                        <a:rPr kumimoji="0" lang="en-US" sz="1500" b="1" i="0" u="none" strike="noStrike" cap="none" normalizeH="0" baseline="0" smtClean="0">
                          <a:ln>
                            <a:noFill/>
                          </a:ln>
                          <a:solidFill>
                            <a:srgbClr val="000000"/>
                          </a:solidFill>
                          <a:effectLst/>
                          <a:latin typeface="Arial" charset="0"/>
                          <a:ea typeface="MS Mincho" pitchFamily="49" charset="-128"/>
                          <a:cs typeface="Times New Roman" pitchFamily="18" charset="0"/>
                        </a:rPr>
                        <a:t>(Any present in any week)</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Uncontrolled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338">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Daytime symptoms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None (2 or less / week)</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More than </a:t>
                      </a:r>
                      <a:b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b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twice / week</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3 or more features of partly controlled asthma present in any week</a:t>
                      </a:r>
                    </a:p>
                    <a:p>
                      <a:pPr marL="0" marR="0" lvl="0" indent="0" algn="l" defTabSz="2244725"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Limitations of activities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None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Any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608013">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Nocturnal symptoms / awakening</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None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Any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603250">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Need for rescue / “reliever” treatment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None (2 or less / week)</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More than </a:t>
                      </a:r>
                      <a:b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b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twice /  week</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r h="827088">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Lung function </a:t>
                      </a:r>
                      <a:b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b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(PEF or FEV</a:t>
                      </a:r>
                      <a:r>
                        <a:rPr kumimoji="0" lang="en-US" sz="1800" b="1" i="0" u="none" strike="noStrike" cap="none" normalizeH="0" baseline="-25000" smtClean="0">
                          <a:ln>
                            <a:noFill/>
                          </a:ln>
                          <a:solidFill>
                            <a:schemeClr val="tx1"/>
                          </a:solidFill>
                          <a:effectLst/>
                          <a:latin typeface="Arial" charset="0"/>
                          <a:ea typeface="MS Mincho" pitchFamily="49" charset="-128"/>
                          <a:cs typeface="Times New Roman" pitchFamily="18" charset="0"/>
                        </a:rPr>
                        <a:t>1</a:t>
                      </a: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Normal</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MS Mincho" pitchFamily="49" charset="-128"/>
                          <a:cs typeface="Times New Roman" pitchFamily="18" charset="0"/>
                        </a:rPr>
                        <a:t>&lt; 80% predicted or personal best (if known) on any day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5"/>
                  </a:ext>
                </a:extLst>
              </a:tr>
              <a:tr h="625475">
                <a:tc>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Exacerbation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None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2244725"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MS Mincho" pitchFamily="49" charset="-128"/>
                          <a:cs typeface="Times New Roman" pitchFamily="18" charset="0"/>
                        </a:rPr>
                        <a:t> One or more / year      1 in any week</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6"/>
                  </a:ext>
                </a:extLst>
              </a:tr>
            </a:tbl>
          </a:graphicData>
        </a:graphic>
      </p:graphicFrame>
      <p:pic>
        <p:nvPicPr>
          <p:cNvPr id="34857" name="Picture 46"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Tree>
    <p:extLst>
      <p:ext uri="{BB962C8B-B14F-4D97-AF65-F5344CB8AC3E}">
        <p14:creationId xmlns:p14="http://schemas.microsoft.com/office/powerpoint/2010/main" val="130613297"/>
      </p:ext>
    </p:extLst>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23850" y="188913"/>
            <a:ext cx="8534400" cy="1439862"/>
          </a:xfrm>
        </p:spPr>
        <p:txBody>
          <a:bodyPr/>
          <a:lstStyle/>
          <a:p>
            <a:pPr eaLnBrk="1" hangingPunct="1"/>
            <a:r>
              <a:rPr lang="en-GB" sz="2800" b="1" smtClean="0">
                <a:solidFill>
                  <a:srgbClr val="00B050"/>
                </a:solidFill>
              </a:rPr>
              <a:t/>
            </a:r>
            <a:br>
              <a:rPr lang="en-GB" sz="2800" b="1" smtClean="0">
                <a:solidFill>
                  <a:srgbClr val="00B050"/>
                </a:solidFill>
              </a:rPr>
            </a:br>
            <a:r>
              <a:rPr lang="en-GB" sz="2800" b="1" smtClean="0">
                <a:solidFill>
                  <a:srgbClr val="00B050"/>
                </a:solidFill>
              </a:rPr>
              <a:t/>
            </a:r>
            <a:br>
              <a:rPr lang="en-GB" sz="2800" b="1" smtClean="0">
                <a:solidFill>
                  <a:srgbClr val="00B050"/>
                </a:solidFill>
              </a:rPr>
            </a:br>
            <a:r>
              <a:rPr lang="en-GB" sz="2800" b="1" smtClean="0">
                <a:solidFill>
                  <a:srgbClr val="00B050"/>
                </a:solidFill>
              </a:rPr>
              <a:t/>
            </a:r>
            <a:br>
              <a:rPr lang="en-GB" sz="2800" b="1" smtClean="0">
                <a:solidFill>
                  <a:srgbClr val="00B050"/>
                </a:solidFill>
              </a:rPr>
            </a:br>
            <a:r>
              <a:rPr lang="en-GB" sz="2800" b="1" smtClean="0">
                <a:solidFill>
                  <a:srgbClr val="00B050"/>
                </a:solidFill>
              </a:rPr>
              <a:t/>
            </a:r>
            <a:br>
              <a:rPr lang="en-GB" sz="2800" b="1" smtClean="0">
                <a:solidFill>
                  <a:srgbClr val="00B050"/>
                </a:solidFill>
              </a:rPr>
            </a:br>
            <a:r>
              <a:rPr lang="en-GB" sz="2800" b="1" smtClean="0">
                <a:solidFill>
                  <a:srgbClr val="00B050"/>
                </a:solidFill>
              </a:rPr>
              <a:t/>
            </a:r>
            <a:br>
              <a:rPr lang="en-GB" sz="2800" b="1" smtClean="0">
                <a:solidFill>
                  <a:srgbClr val="00B050"/>
                </a:solidFill>
              </a:rPr>
            </a:br>
            <a:r>
              <a:rPr lang="en-GB" sz="2800" b="1" smtClean="0">
                <a:solidFill>
                  <a:srgbClr val="00B050"/>
                </a:solidFill>
              </a:rPr>
              <a:t>Classification of asthma by clinical features before treatment</a:t>
            </a:r>
            <a:br>
              <a:rPr lang="en-GB" sz="2800" b="1" smtClean="0">
                <a:solidFill>
                  <a:srgbClr val="00B050"/>
                </a:solidFill>
              </a:rPr>
            </a:br>
            <a:endParaRPr lang="en-GB" sz="2800" b="1" smtClean="0">
              <a:solidFill>
                <a:srgbClr val="00B050"/>
              </a:solidFill>
            </a:endParaRPr>
          </a:p>
        </p:txBody>
      </p:sp>
      <p:sp>
        <p:nvSpPr>
          <p:cNvPr id="35843" name="Content Placeholder 2"/>
          <p:cNvSpPr>
            <a:spLocks noGrp="1"/>
          </p:cNvSpPr>
          <p:nvPr>
            <p:ph sz="quarter" idx="1"/>
          </p:nvPr>
        </p:nvSpPr>
        <p:spPr>
          <a:xfrm>
            <a:off x="301625" y="1844675"/>
            <a:ext cx="8504238" cy="4254500"/>
          </a:xfrm>
        </p:spPr>
        <p:txBody>
          <a:bodyPr/>
          <a:lstStyle/>
          <a:p>
            <a:pPr eaLnBrk="1" hangingPunct="1">
              <a:buFont typeface="Wingdings" pitchFamily="2" charset="2"/>
              <a:buChar char="Ø"/>
            </a:pPr>
            <a:r>
              <a:rPr lang="en-GB" b="1" smtClean="0">
                <a:solidFill>
                  <a:srgbClr val="00B050"/>
                </a:solidFill>
              </a:rPr>
              <a:t>intermittent</a:t>
            </a:r>
          </a:p>
          <a:p>
            <a:pPr eaLnBrk="1" hangingPunct="1"/>
            <a:r>
              <a:rPr lang="en-GB" smtClean="0"/>
              <a:t>Symptoms less than once a week</a:t>
            </a:r>
          </a:p>
          <a:p>
            <a:pPr eaLnBrk="1" hangingPunct="1"/>
            <a:r>
              <a:rPr lang="en-GB" smtClean="0"/>
              <a:t>Brief exacerbations</a:t>
            </a:r>
          </a:p>
          <a:p>
            <a:pPr eaLnBrk="1" hangingPunct="1"/>
            <a:r>
              <a:rPr lang="en-GB" smtClean="0"/>
              <a:t>Nocturnal symptoms not more than twice a month</a:t>
            </a:r>
          </a:p>
          <a:p>
            <a:pPr eaLnBrk="1" hangingPunct="1"/>
            <a:r>
              <a:rPr lang="en-GB" smtClean="0"/>
              <a:t>FEV1 or PEF ≥ 80% predicted</a:t>
            </a:r>
          </a:p>
          <a:p>
            <a:pPr eaLnBrk="1" hangingPunct="1"/>
            <a:r>
              <a:rPr lang="en-GB" smtClean="0"/>
              <a:t>PEF or FEV1 variability &lt; 20%</a:t>
            </a:r>
          </a:p>
        </p:txBody>
      </p:sp>
    </p:spTree>
    <p:extLst>
      <p:ext uri="{BB962C8B-B14F-4D97-AF65-F5344CB8AC3E}">
        <p14:creationId xmlns:p14="http://schemas.microsoft.com/office/powerpoint/2010/main" val="1824002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GB" smtClean="0"/>
              <a:t>Pneumonia</a:t>
            </a:r>
          </a:p>
        </p:txBody>
      </p:sp>
      <p:sp>
        <p:nvSpPr>
          <p:cNvPr id="21507" name="Rectangle 3"/>
          <p:cNvSpPr>
            <a:spLocks noGrp="1" noChangeArrowheads="1"/>
          </p:cNvSpPr>
          <p:nvPr>
            <p:ph type="body" idx="1"/>
          </p:nvPr>
        </p:nvSpPr>
        <p:spPr>
          <a:noFill/>
        </p:spPr>
        <p:txBody>
          <a:bodyPr/>
          <a:lstStyle/>
          <a:p>
            <a:r>
              <a:rPr lang="en-GB" b="1" smtClean="0"/>
              <a:t>Respiratory Tract Defenses</a:t>
            </a:r>
          </a:p>
          <a:p>
            <a:pPr lvl="1"/>
            <a:r>
              <a:rPr lang="en-GB" b="1" smtClean="0"/>
              <a:t>Anatomical/mechanical</a:t>
            </a:r>
          </a:p>
          <a:p>
            <a:pPr lvl="2"/>
            <a:r>
              <a:rPr lang="en-GB" b="1" smtClean="0"/>
              <a:t>Mucociliary clearance</a:t>
            </a:r>
          </a:p>
          <a:p>
            <a:pPr lvl="2"/>
            <a:r>
              <a:rPr lang="en-GB" b="1" smtClean="0"/>
              <a:t>Cough</a:t>
            </a:r>
          </a:p>
          <a:p>
            <a:pPr lvl="1"/>
            <a:r>
              <a:rPr lang="en-GB" b="1" smtClean="0"/>
              <a:t>Cellular Defenses</a:t>
            </a:r>
          </a:p>
          <a:p>
            <a:pPr lvl="2"/>
            <a:r>
              <a:rPr lang="en-GB" b="1" smtClean="0"/>
              <a:t>Pulmonary macrophages</a:t>
            </a:r>
          </a:p>
          <a:p>
            <a:pPr lvl="2"/>
            <a:r>
              <a:rPr lang="en-GB" b="1" smtClean="0"/>
              <a:t>Pulmonary lymphocytes</a:t>
            </a:r>
          </a:p>
          <a:p>
            <a:pPr lvl="1"/>
            <a:r>
              <a:rPr lang="en-GB" b="1" smtClean="0"/>
              <a:t>Humoral Defenses(</a:t>
            </a:r>
            <a:r>
              <a:rPr lang="en-US" sz="1800" b="1" smtClean="0">
                <a:solidFill>
                  <a:srgbClr val="FF0000"/>
                </a:solidFill>
              </a:rPr>
              <a:t>Of or relating to bodily fluids</a:t>
            </a:r>
            <a:r>
              <a:rPr lang="en-GB" b="1" smtClean="0"/>
              <a:t>)</a:t>
            </a:r>
          </a:p>
          <a:p>
            <a:pPr lvl="2"/>
            <a:r>
              <a:rPr lang="en-GB" b="1" smtClean="0"/>
              <a:t>IgA (IgG, IgM)</a:t>
            </a:r>
          </a:p>
        </p:txBody>
      </p:sp>
    </p:spTree>
    <p:extLst>
      <p:ext uri="{BB962C8B-B14F-4D97-AF65-F5344CB8AC3E}">
        <p14:creationId xmlns:p14="http://schemas.microsoft.com/office/powerpoint/2010/main" val="3139444967"/>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fr-BE" smtClean="0">
                <a:solidFill>
                  <a:srgbClr val="7B9899"/>
                </a:solidFill>
              </a:rPr>
              <a:t/>
            </a:r>
            <a:br>
              <a:rPr lang="fr-BE" smtClean="0">
                <a:solidFill>
                  <a:srgbClr val="7B9899"/>
                </a:solidFill>
              </a:rPr>
            </a:br>
            <a:endParaRPr lang="en-GB" smtClean="0">
              <a:solidFill>
                <a:srgbClr val="7B9899"/>
              </a:solidFill>
            </a:endParaRPr>
          </a:p>
        </p:txBody>
      </p:sp>
      <p:sp>
        <p:nvSpPr>
          <p:cNvPr id="36867" name="Content Placeholder 2"/>
          <p:cNvSpPr>
            <a:spLocks noGrp="1"/>
          </p:cNvSpPr>
          <p:nvPr>
            <p:ph sz="quarter" idx="1"/>
          </p:nvPr>
        </p:nvSpPr>
        <p:spPr>
          <a:xfrm>
            <a:off x="457200" y="500063"/>
            <a:ext cx="8229600" cy="5626100"/>
          </a:xfrm>
        </p:spPr>
        <p:txBody>
          <a:bodyPr/>
          <a:lstStyle/>
          <a:p>
            <a:pPr eaLnBrk="1" hangingPunct="1"/>
            <a:endParaRPr lang="en-GB" b="1" smtClean="0"/>
          </a:p>
          <a:p>
            <a:pPr eaLnBrk="1" hangingPunct="1"/>
            <a:endParaRPr lang="en-GB" b="1" smtClean="0"/>
          </a:p>
          <a:p>
            <a:pPr eaLnBrk="1" hangingPunct="1"/>
            <a:endParaRPr lang="en-GB" b="1" smtClean="0"/>
          </a:p>
          <a:p>
            <a:pPr eaLnBrk="1" hangingPunct="1"/>
            <a:r>
              <a:rPr lang="en-GB" b="1" smtClean="0">
                <a:solidFill>
                  <a:srgbClr val="00B050"/>
                </a:solidFill>
              </a:rPr>
              <a:t>Mild Persistent</a:t>
            </a:r>
          </a:p>
          <a:p>
            <a:pPr eaLnBrk="1" hangingPunct="1"/>
            <a:r>
              <a:rPr lang="en-GB" smtClean="0"/>
              <a:t>Symptoms more than once a week but less than once a day</a:t>
            </a:r>
          </a:p>
          <a:p>
            <a:pPr eaLnBrk="1" hangingPunct="1"/>
            <a:r>
              <a:rPr lang="en-GB" smtClean="0"/>
              <a:t>Exacerbations may affect activity and sleep</a:t>
            </a:r>
          </a:p>
          <a:p>
            <a:pPr eaLnBrk="1" hangingPunct="1"/>
            <a:r>
              <a:rPr lang="en-GB" smtClean="0"/>
              <a:t>Nocturnal symptoms more than twice a month</a:t>
            </a:r>
          </a:p>
          <a:p>
            <a:pPr eaLnBrk="1" hangingPunct="1"/>
            <a:r>
              <a:rPr lang="en-GB" smtClean="0"/>
              <a:t> FEV1 or PEF ≥ 80% predicted</a:t>
            </a:r>
          </a:p>
          <a:p>
            <a:pPr eaLnBrk="1" hangingPunct="1"/>
            <a:r>
              <a:rPr lang="en-GB" smtClean="0"/>
              <a:t> PEF or FEV1 variability &lt; 20 – 30%</a:t>
            </a:r>
          </a:p>
          <a:p>
            <a:pPr eaLnBrk="1" hangingPunct="1"/>
            <a:endParaRPr lang="en-GB" smtClean="0"/>
          </a:p>
        </p:txBody>
      </p:sp>
    </p:spTree>
    <p:extLst>
      <p:ext uri="{BB962C8B-B14F-4D97-AF65-F5344CB8AC3E}">
        <p14:creationId xmlns:p14="http://schemas.microsoft.com/office/powerpoint/2010/main" val="235670552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fr-BE" smtClean="0">
                <a:solidFill>
                  <a:srgbClr val="7B9899"/>
                </a:solidFill>
              </a:rPr>
              <a:t/>
            </a:r>
            <a:br>
              <a:rPr lang="fr-BE" smtClean="0">
                <a:solidFill>
                  <a:srgbClr val="7B9899"/>
                </a:solidFill>
              </a:rPr>
            </a:br>
            <a:endParaRPr lang="en-GB" smtClean="0">
              <a:solidFill>
                <a:srgbClr val="7B9899"/>
              </a:solidFill>
            </a:endParaRPr>
          </a:p>
        </p:txBody>
      </p:sp>
      <p:sp>
        <p:nvSpPr>
          <p:cNvPr id="37891" name="Content Placeholder 2"/>
          <p:cNvSpPr>
            <a:spLocks noGrp="1"/>
          </p:cNvSpPr>
          <p:nvPr>
            <p:ph sz="quarter" idx="1"/>
          </p:nvPr>
        </p:nvSpPr>
        <p:spPr>
          <a:xfrm>
            <a:off x="457200" y="357188"/>
            <a:ext cx="8229600" cy="5768975"/>
          </a:xfrm>
        </p:spPr>
        <p:txBody>
          <a:bodyPr/>
          <a:lstStyle/>
          <a:p>
            <a:pPr eaLnBrk="1" hangingPunct="1"/>
            <a:endParaRPr lang="en-GB" b="1" smtClean="0"/>
          </a:p>
          <a:p>
            <a:pPr eaLnBrk="1" hangingPunct="1"/>
            <a:endParaRPr lang="en-GB" b="1" smtClean="0"/>
          </a:p>
          <a:p>
            <a:pPr eaLnBrk="1" hangingPunct="1"/>
            <a:endParaRPr lang="en-GB" b="1" smtClean="0"/>
          </a:p>
          <a:p>
            <a:pPr eaLnBrk="1" hangingPunct="1"/>
            <a:r>
              <a:rPr lang="en-GB" b="1" smtClean="0">
                <a:solidFill>
                  <a:srgbClr val="00B050"/>
                </a:solidFill>
              </a:rPr>
              <a:t>Moderate Persistent</a:t>
            </a:r>
          </a:p>
          <a:p>
            <a:pPr eaLnBrk="1" hangingPunct="1"/>
            <a:r>
              <a:rPr lang="en-GB" smtClean="0"/>
              <a:t>Symptoms daily</a:t>
            </a:r>
          </a:p>
          <a:p>
            <a:pPr eaLnBrk="1" hangingPunct="1"/>
            <a:r>
              <a:rPr lang="en-GB" smtClean="0"/>
              <a:t>Exacerbations may affect activity and sleep</a:t>
            </a:r>
          </a:p>
          <a:p>
            <a:pPr eaLnBrk="1" hangingPunct="1"/>
            <a:r>
              <a:rPr lang="en-GB" smtClean="0"/>
              <a:t>Nocturnal symptoms more than once a week</a:t>
            </a:r>
          </a:p>
          <a:p>
            <a:pPr eaLnBrk="1" hangingPunct="1"/>
            <a:r>
              <a:rPr lang="en-GB" smtClean="0"/>
              <a:t>Daily use of inhaled short-acting 2-agonist</a:t>
            </a:r>
          </a:p>
          <a:p>
            <a:pPr eaLnBrk="1" hangingPunct="1"/>
            <a:r>
              <a:rPr lang="en-GB" smtClean="0"/>
              <a:t>FEV1 or PEF 60-80% predicted</a:t>
            </a:r>
          </a:p>
          <a:p>
            <a:pPr eaLnBrk="1" hangingPunct="1"/>
            <a:r>
              <a:rPr lang="en-GB" smtClean="0"/>
              <a:t>PEF or FEV1 variability &gt; 30%</a:t>
            </a:r>
          </a:p>
          <a:p>
            <a:pPr eaLnBrk="1" hangingPunct="1">
              <a:buFontTx/>
              <a:buNone/>
            </a:pPr>
            <a:endParaRPr lang="en-GB" smtClean="0"/>
          </a:p>
        </p:txBody>
      </p:sp>
    </p:spTree>
    <p:extLst>
      <p:ext uri="{BB962C8B-B14F-4D97-AF65-F5344CB8AC3E}">
        <p14:creationId xmlns:p14="http://schemas.microsoft.com/office/powerpoint/2010/main" val="220622973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fr-BE" smtClean="0">
                <a:solidFill>
                  <a:srgbClr val="7B9899"/>
                </a:solidFill>
              </a:rPr>
              <a:t/>
            </a:r>
            <a:br>
              <a:rPr lang="fr-BE" smtClean="0">
                <a:solidFill>
                  <a:srgbClr val="7B9899"/>
                </a:solidFill>
              </a:rPr>
            </a:br>
            <a:endParaRPr lang="en-GB" smtClean="0">
              <a:solidFill>
                <a:srgbClr val="7B9899"/>
              </a:solidFill>
            </a:endParaRPr>
          </a:p>
        </p:txBody>
      </p:sp>
      <p:sp>
        <p:nvSpPr>
          <p:cNvPr id="38915" name="Content Placeholder 2"/>
          <p:cNvSpPr>
            <a:spLocks noGrp="1"/>
          </p:cNvSpPr>
          <p:nvPr>
            <p:ph sz="quarter" idx="1"/>
          </p:nvPr>
        </p:nvSpPr>
        <p:spPr>
          <a:xfrm>
            <a:off x="457200" y="714375"/>
            <a:ext cx="8229600" cy="5411788"/>
          </a:xfrm>
        </p:spPr>
        <p:txBody>
          <a:bodyPr/>
          <a:lstStyle/>
          <a:p>
            <a:pPr eaLnBrk="1" hangingPunct="1"/>
            <a:endParaRPr lang="en-GB" b="1" smtClean="0"/>
          </a:p>
          <a:p>
            <a:pPr eaLnBrk="1" hangingPunct="1"/>
            <a:endParaRPr lang="en-GB" b="1" smtClean="0"/>
          </a:p>
          <a:p>
            <a:pPr eaLnBrk="1" hangingPunct="1"/>
            <a:endParaRPr lang="en-GB" b="1" smtClean="0"/>
          </a:p>
          <a:p>
            <a:pPr eaLnBrk="1" hangingPunct="1"/>
            <a:r>
              <a:rPr lang="en-GB" b="1" smtClean="0">
                <a:solidFill>
                  <a:srgbClr val="00B050"/>
                </a:solidFill>
              </a:rPr>
              <a:t>Severe Persistent</a:t>
            </a:r>
          </a:p>
          <a:p>
            <a:pPr eaLnBrk="1" hangingPunct="1"/>
            <a:r>
              <a:rPr lang="en-GB" smtClean="0"/>
              <a:t>Symptoms daily</a:t>
            </a:r>
          </a:p>
          <a:p>
            <a:pPr eaLnBrk="1" hangingPunct="1"/>
            <a:r>
              <a:rPr lang="en-GB" smtClean="0"/>
              <a:t>Frequent exacerbations</a:t>
            </a:r>
          </a:p>
          <a:p>
            <a:pPr eaLnBrk="1" hangingPunct="1"/>
            <a:r>
              <a:rPr lang="en-GB" smtClean="0"/>
              <a:t>Frequent nocturnal asthma symptoms</a:t>
            </a:r>
          </a:p>
          <a:p>
            <a:pPr eaLnBrk="1" hangingPunct="1"/>
            <a:r>
              <a:rPr lang="en-GB" smtClean="0"/>
              <a:t>Limitation of physical activities</a:t>
            </a:r>
          </a:p>
          <a:p>
            <a:pPr eaLnBrk="1" hangingPunct="1"/>
            <a:r>
              <a:rPr lang="en-GB" smtClean="0"/>
              <a:t>FEV1 or PEF ≤ 60% predicted</a:t>
            </a:r>
          </a:p>
          <a:p>
            <a:pPr eaLnBrk="1" hangingPunct="1"/>
            <a:r>
              <a:rPr lang="en-GB" smtClean="0"/>
              <a:t>PEF or FEV1 variability &gt; 30%</a:t>
            </a:r>
          </a:p>
          <a:p>
            <a:pPr eaLnBrk="1" hangingPunct="1"/>
            <a:endParaRPr lang="en-GB" smtClean="0"/>
          </a:p>
          <a:p>
            <a:pPr eaLnBrk="1" hangingPunct="1"/>
            <a:endParaRPr lang="en-GB" smtClean="0"/>
          </a:p>
        </p:txBody>
      </p:sp>
    </p:spTree>
    <p:extLst>
      <p:ext uri="{BB962C8B-B14F-4D97-AF65-F5344CB8AC3E}">
        <p14:creationId xmlns:p14="http://schemas.microsoft.com/office/powerpoint/2010/main" val="264485786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1000" y="1600200"/>
            <a:ext cx="8610600" cy="4724400"/>
          </a:xfrm>
          <a:prstGeom prst="rect">
            <a:avLst/>
          </a:prstGeom>
          <a:noFill/>
          <a:ln w="12700">
            <a:noFill/>
            <a:miter lim="800000"/>
            <a:headEnd/>
            <a:tailEnd/>
          </a:ln>
          <a:effectLst>
            <a:outerShdw dist="28398" dir="3806097" algn="ctr" rotWithShape="0">
              <a:schemeClr val="tx1"/>
            </a:outerShdw>
          </a:effectLst>
        </p:spPr>
        <p:txBody>
          <a:bodyPr lIns="90487" tIns="44450" rIns="90487" bIns="44450"/>
          <a:lstStyle/>
          <a:p>
            <a:pPr marL="288925" indent="-288925" eaLnBrk="0" hangingPunct="0">
              <a:lnSpc>
                <a:spcPct val="120000"/>
              </a:lnSpc>
              <a:spcAft>
                <a:spcPct val="40000"/>
              </a:spcAft>
            </a:pPr>
            <a:r>
              <a:rPr lang="en-US" sz="3200"/>
              <a:t>The choice of treatment should be guided by: </a:t>
            </a:r>
          </a:p>
          <a:p>
            <a:pPr marL="288925" indent="-288925" eaLnBrk="0" hangingPunct="0">
              <a:lnSpc>
                <a:spcPct val="90000"/>
              </a:lnSpc>
              <a:buClr>
                <a:srgbClr val="FFFF00"/>
              </a:buClr>
              <a:buSzPct val="65000"/>
              <a:buFont typeface="Wingdings" pitchFamily="2" charset="2"/>
              <a:buChar char=""/>
            </a:pPr>
            <a:r>
              <a:rPr lang="en-US" sz="3200"/>
              <a:t>Level of asthma control</a:t>
            </a:r>
          </a:p>
          <a:p>
            <a:pPr marL="288925" indent="-288925" eaLnBrk="0" hangingPunct="0">
              <a:lnSpc>
                <a:spcPct val="90000"/>
              </a:lnSpc>
              <a:spcBef>
                <a:spcPct val="40000"/>
              </a:spcBef>
              <a:buClr>
                <a:srgbClr val="FFFF00"/>
              </a:buClr>
              <a:buSzPct val="65000"/>
              <a:buFont typeface="Wingdings" pitchFamily="2" charset="2"/>
              <a:buChar char=""/>
            </a:pPr>
            <a:r>
              <a:rPr lang="en-US" sz="3200"/>
              <a:t>Current treatment</a:t>
            </a:r>
          </a:p>
          <a:p>
            <a:pPr marL="288925" indent="-288925" eaLnBrk="0" hangingPunct="0">
              <a:lnSpc>
                <a:spcPct val="90000"/>
              </a:lnSpc>
              <a:spcBef>
                <a:spcPct val="40000"/>
              </a:spcBef>
              <a:buClr>
                <a:srgbClr val="FFFF00"/>
              </a:buClr>
              <a:buSzPct val="65000"/>
              <a:buFont typeface="Wingdings" pitchFamily="2" charset="2"/>
              <a:buChar char=""/>
            </a:pPr>
            <a:r>
              <a:rPr lang="en-US" sz="3200"/>
              <a:t>Pharmacological properties and availability      of the various forms of asthma treatment</a:t>
            </a:r>
          </a:p>
          <a:p>
            <a:pPr marL="288925" indent="-288925" eaLnBrk="0" hangingPunct="0">
              <a:lnSpc>
                <a:spcPct val="90000"/>
              </a:lnSpc>
              <a:spcBef>
                <a:spcPct val="40000"/>
              </a:spcBef>
              <a:buClr>
                <a:srgbClr val="FFFF00"/>
              </a:buClr>
              <a:buSzPct val="65000"/>
              <a:buFont typeface="Wingdings" pitchFamily="2" charset="2"/>
              <a:buChar char=""/>
            </a:pPr>
            <a:r>
              <a:rPr lang="en-US" sz="3200"/>
              <a:t>Economic considerations</a:t>
            </a:r>
          </a:p>
          <a:p>
            <a:pPr marL="288925" indent="-288925" eaLnBrk="0" hangingPunct="0">
              <a:lnSpc>
                <a:spcPct val="90000"/>
              </a:lnSpc>
              <a:spcBef>
                <a:spcPct val="40000"/>
              </a:spcBef>
              <a:buClr>
                <a:srgbClr val="FFFF00"/>
              </a:buClr>
              <a:buSzPct val="65000"/>
              <a:buFont typeface="Wingdings" pitchFamily="2" charset="2"/>
              <a:buNone/>
            </a:pPr>
            <a:r>
              <a:rPr lang="en-US" sz="3200"/>
              <a:t>Cultural preferences and differing health care</a:t>
            </a:r>
          </a:p>
          <a:p>
            <a:pPr marL="288925" indent="-288925" eaLnBrk="0" hangingPunct="0">
              <a:lnSpc>
                <a:spcPct val="90000"/>
              </a:lnSpc>
              <a:buClr>
                <a:srgbClr val="FFFF00"/>
              </a:buClr>
              <a:buSzPct val="65000"/>
              <a:buFont typeface="Wingdings" pitchFamily="2" charset="2"/>
              <a:buNone/>
            </a:pPr>
            <a:r>
              <a:rPr lang="en-US" sz="3200"/>
              <a:t>systems need to be considered</a:t>
            </a:r>
            <a:endParaRPr lang="en-US" sz="3200">
              <a:effectLst>
                <a:outerShdw blurRad="38100" dist="38100" dir="2700000" algn="tl">
                  <a:srgbClr val="C0C0C0"/>
                </a:outerShdw>
              </a:effectLst>
            </a:endParaRPr>
          </a:p>
          <a:p>
            <a:pPr marL="288925" indent="-288925" eaLnBrk="0" hangingPunct="0">
              <a:lnSpc>
                <a:spcPct val="90000"/>
              </a:lnSpc>
              <a:spcBef>
                <a:spcPct val="40000"/>
              </a:spcBef>
              <a:buClr>
                <a:srgbClr val="FFFF00"/>
              </a:buClr>
              <a:buSzPct val="65000"/>
              <a:buFont typeface="Wingdings" pitchFamily="2" charset="2"/>
              <a:buNone/>
            </a:pPr>
            <a:endParaRPr lang="en-US" sz="3200">
              <a:effectLst>
                <a:outerShdw blurRad="38100" dist="38100" dir="2700000" algn="tl">
                  <a:srgbClr val="C0C0C0"/>
                </a:outerShdw>
              </a:effectLst>
            </a:endParaRPr>
          </a:p>
        </p:txBody>
      </p:sp>
      <p:sp>
        <p:nvSpPr>
          <p:cNvPr id="39939" name="Line 3"/>
          <p:cNvSpPr>
            <a:spLocks noChangeShapeType="1"/>
          </p:cNvSpPr>
          <p:nvPr/>
        </p:nvSpPr>
        <p:spPr bwMode="auto">
          <a:xfrm>
            <a:off x="685800" y="1447800"/>
            <a:ext cx="7848600" cy="0"/>
          </a:xfrm>
          <a:prstGeom prst="line">
            <a:avLst/>
          </a:prstGeom>
          <a:noFill/>
          <a:ln w="38100">
            <a:solidFill>
              <a:srgbClr val="FFFF00"/>
            </a:solidFill>
            <a:round/>
            <a:headEnd/>
            <a:tailEnd/>
          </a:ln>
        </p:spPr>
        <p:txBody>
          <a:bodyPr/>
          <a:lstStyle/>
          <a:p>
            <a:endParaRPr lang="en-US"/>
          </a:p>
        </p:txBody>
      </p:sp>
      <p:pic>
        <p:nvPicPr>
          <p:cNvPr id="39940" name="Picture 4"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
        <p:nvSpPr>
          <p:cNvPr id="39941" name="Rectangle 5"/>
          <p:cNvSpPr>
            <a:spLocks noChangeArrowheads="1"/>
          </p:cNvSpPr>
          <p:nvPr/>
        </p:nvSpPr>
        <p:spPr bwMode="auto">
          <a:xfrm>
            <a:off x="1524000" y="152400"/>
            <a:ext cx="6324600" cy="1066800"/>
          </a:xfrm>
          <a:prstGeom prst="rect">
            <a:avLst/>
          </a:prstGeom>
          <a:noFill/>
          <a:ln w="9525">
            <a:noFill/>
            <a:miter lim="800000"/>
            <a:headEnd/>
            <a:tailEnd/>
          </a:ln>
          <a:effectLst>
            <a:outerShdw dist="35921" dir="2700000" algn="ctr" rotWithShape="0">
              <a:schemeClr val="tx1"/>
            </a:outerShdw>
          </a:effectLst>
        </p:spPr>
        <p:txBody>
          <a:bodyPr anchor="ctr"/>
          <a:lstStyle/>
          <a:p>
            <a:r>
              <a:rPr lang="en-US" sz="3200" b="1">
                <a:solidFill>
                  <a:schemeClr val="accent2"/>
                </a:solidFill>
              </a:rPr>
              <a:t>TREATMENT</a:t>
            </a:r>
            <a:endParaRPr lang="en-US" sz="3200" b="1">
              <a:solidFill>
                <a:schemeClr val="accent2"/>
              </a:solidFill>
              <a:latin typeface="Tahoma" pitchFamily="34" charset="0"/>
            </a:endParaRPr>
          </a:p>
        </p:txBody>
      </p:sp>
    </p:spTree>
    <p:extLst>
      <p:ext uri="{BB962C8B-B14F-4D97-AF65-F5344CB8AC3E}">
        <p14:creationId xmlns:p14="http://schemas.microsoft.com/office/powerpoint/2010/main" val="544359573"/>
      </p:ext>
    </p:extLst>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524000" y="228600"/>
            <a:ext cx="7239000" cy="1143000"/>
          </a:xfrm>
          <a:prstGeom prst="rect">
            <a:avLst/>
          </a:prstGeom>
          <a:noFill/>
          <a:ln w="12700">
            <a:noFill/>
            <a:miter lim="800000"/>
            <a:headEnd/>
            <a:tailEnd/>
          </a:ln>
          <a:effectLst>
            <a:outerShdw dist="35921" dir="2700000" algn="ctr" rotWithShape="0">
              <a:schemeClr val="tx1"/>
            </a:outerShdw>
          </a:effectLst>
        </p:spPr>
        <p:txBody>
          <a:bodyPr lIns="90487" tIns="44450" rIns="90487" bIns="44450" anchor="ctr"/>
          <a:lstStyle/>
          <a:p>
            <a:pPr eaLnBrk="0" hangingPunct="0">
              <a:lnSpc>
                <a:spcPct val="110000"/>
              </a:lnSpc>
            </a:pPr>
            <a:endParaRPr lang="en-US" sz="2000">
              <a:solidFill>
                <a:srgbClr val="FFFFFF"/>
              </a:solidFill>
            </a:endParaRPr>
          </a:p>
          <a:p>
            <a:pPr eaLnBrk="0" hangingPunct="0">
              <a:lnSpc>
                <a:spcPct val="110000"/>
              </a:lnSpc>
            </a:pPr>
            <a:r>
              <a:rPr lang="en-US" sz="3800">
                <a:solidFill>
                  <a:schemeClr val="accent2"/>
                </a:solidFill>
              </a:rPr>
              <a:t>Controller Medications</a:t>
            </a:r>
          </a:p>
        </p:txBody>
      </p:sp>
      <p:sp>
        <p:nvSpPr>
          <p:cNvPr id="41987" name="Rectangle 3"/>
          <p:cNvSpPr>
            <a:spLocks noChangeArrowheads="1"/>
          </p:cNvSpPr>
          <p:nvPr/>
        </p:nvSpPr>
        <p:spPr bwMode="auto">
          <a:xfrm>
            <a:off x="615950" y="1752600"/>
            <a:ext cx="7994650" cy="4953000"/>
          </a:xfrm>
          <a:prstGeom prst="rect">
            <a:avLst/>
          </a:prstGeom>
          <a:noFill/>
          <a:ln w="12700">
            <a:noFill/>
            <a:miter lim="800000"/>
            <a:headEnd/>
            <a:tailEnd/>
          </a:ln>
          <a:effectLst>
            <a:outerShdw dist="28398" dir="3806097" algn="ctr" rotWithShape="0">
              <a:schemeClr val="tx1"/>
            </a:outerShdw>
          </a:effectLst>
        </p:spPr>
        <p:txBody>
          <a:bodyPr lIns="90487" tIns="44450" rIns="90487" bIns="44450"/>
          <a:lstStyle/>
          <a:p>
            <a:pPr marL="288925" indent="-288925" eaLnBrk="0" hangingPunct="0">
              <a:spcAft>
                <a:spcPct val="20000"/>
              </a:spcAft>
              <a:buClr>
                <a:srgbClr val="FFFF00"/>
              </a:buClr>
              <a:buSzPct val="65000"/>
              <a:buFont typeface="Wingdings" pitchFamily="2" charset="2"/>
              <a:buChar char=""/>
              <a:defRPr/>
            </a:pPr>
            <a:r>
              <a:rPr lang="en-US" sz="2800" dirty="0">
                <a:solidFill>
                  <a:srgbClr val="00B050"/>
                </a:solidFill>
              </a:rPr>
              <a:t>Inhaled </a:t>
            </a:r>
            <a:r>
              <a:rPr lang="en-US" sz="2800" dirty="0" err="1">
                <a:solidFill>
                  <a:srgbClr val="00B050"/>
                </a:solidFill>
              </a:rPr>
              <a:t>glucocorticosteroids</a:t>
            </a:r>
            <a:endParaRPr lang="en-US" sz="2800" dirty="0">
              <a:solidFill>
                <a:srgbClr val="00B050"/>
              </a:solidFill>
            </a:endParaRPr>
          </a:p>
          <a:p>
            <a:pPr marL="288925" indent="-288925" eaLnBrk="0" hangingPunct="0">
              <a:spcAft>
                <a:spcPct val="20000"/>
              </a:spcAft>
              <a:buClr>
                <a:srgbClr val="FFFF00"/>
              </a:buClr>
              <a:buSzPct val="65000"/>
              <a:buFont typeface="Wingdings" pitchFamily="2" charset="2"/>
              <a:buChar char=""/>
              <a:defRPr/>
            </a:pPr>
            <a:r>
              <a:rPr lang="en-US" sz="2800" dirty="0" err="1">
                <a:solidFill>
                  <a:schemeClr val="tx2"/>
                </a:solidFill>
              </a:rPr>
              <a:t>Leukotriene</a:t>
            </a:r>
            <a:r>
              <a:rPr lang="en-US" sz="2800" dirty="0">
                <a:solidFill>
                  <a:schemeClr val="tx2"/>
                </a:solidFill>
              </a:rPr>
              <a:t> modifiers</a:t>
            </a:r>
          </a:p>
          <a:p>
            <a:pPr marL="288925" indent="-288925" eaLnBrk="0" hangingPunct="0">
              <a:spcAft>
                <a:spcPct val="20000"/>
              </a:spcAft>
              <a:buClr>
                <a:srgbClr val="FFFF00"/>
              </a:buClr>
              <a:buSzPct val="65000"/>
              <a:buFont typeface="Wingdings" pitchFamily="2" charset="2"/>
              <a:buChar char=""/>
              <a:defRPr/>
            </a:pPr>
            <a:r>
              <a:rPr lang="en-US" sz="2800" dirty="0">
                <a:solidFill>
                  <a:srgbClr val="0070C0"/>
                </a:solidFill>
              </a:rPr>
              <a:t>Long-acting inhaled </a:t>
            </a:r>
            <a:r>
              <a:rPr lang="en-US" sz="2800" dirty="0">
                <a:solidFill>
                  <a:srgbClr val="0070C0"/>
                </a:solidFill>
                <a:cs typeface="Arial" charset="0"/>
              </a:rPr>
              <a:t>β</a:t>
            </a:r>
            <a:r>
              <a:rPr lang="en-US" sz="2800" baseline="-25000" dirty="0">
                <a:solidFill>
                  <a:srgbClr val="0070C0"/>
                </a:solidFill>
              </a:rPr>
              <a:t>2</a:t>
            </a:r>
            <a:r>
              <a:rPr lang="en-US" sz="2800" dirty="0">
                <a:solidFill>
                  <a:srgbClr val="0070C0"/>
                </a:solidFill>
              </a:rPr>
              <a:t>-agonists</a:t>
            </a:r>
          </a:p>
          <a:p>
            <a:pPr marL="288925" indent="-288925" eaLnBrk="0" hangingPunct="0">
              <a:spcAft>
                <a:spcPct val="20000"/>
              </a:spcAft>
              <a:buClr>
                <a:srgbClr val="FFFF00"/>
              </a:buClr>
              <a:buSzPct val="65000"/>
              <a:buFont typeface="Wingdings" pitchFamily="2" charset="2"/>
              <a:buChar char=""/>
              <a:defRPr/>
            </a:pPr>
            <a:r>
              <a:rPr lang="en-US" sz="2800" dirty="0">
                <a:solidFill>
                  <a:srgbClr val="00B050"/>
                </a:solidFill>
              </a:rPr>
              <a:t>Systemic </a:t>
            </a:r>
            <a:r>
              <a:rPr lang="en-US" sz="2800" dirty="0" err="1">
                <a:solidFill>
                  <a:srgbClr val="00B050"/>
                </a:solidFill>
              </a:rPr>
              <a:t>glucocorticosteroids</a:t>
            </a:r>
            <a:r>
              <a:rPr lang="en-US" sz="2800" dirty="0">
                <a:solidFill>
                  <a:srgbClr val="00B050"/>
                </a:solidFill>
              </a:rPr>
              <a:t>  </a:t>
            </a:r>
          </a:p>
          <a:p>
            <a:pPr marL="288925" indent="-288925" eaLnBrk="0" hangingPunct="0">
              <a:spcAft>
                <a:spcPct val="20000"/>
              </a:spcAft>
              <a:buClr>
                <a:srgbClr val="FFFF00"/>
              </a:buClr>
              <a:buSzPct val="65000"/>
              <a:buFont typeface="Wingdings" pitchFamily="2" charset="2"/>
              <a:buChar char=""/>
              <a:defRPr/>
            </a:pPr>
            <a:r>
              <a:rPr lang="en-US" sz="2800" dirty="0" err="1">
                <a:solidFill>
                  <a:schemeClr val="tx2"/>
                </a:solidFill>
              </a:rPr>
              <a:t>Theophylline</a:t>
            </a:r>
            <a:endParaRPr lang="en-US" sz="2800" dirty="0">
              <a:solidFill>
                <a:schemeClr val="tx2"/>
              </a:solidFill>
            </a:endParaRPr>
          </a:p>
          <a:p>
            <a:pPr marL="288925" indent="-288925" eaLnBrk="0" hangingPunct="0">
              <a:spcAft>
                <a:spcPct val="20000"/>
              </a:spcAft>
              <a:buClr>
                <a:srgbClr val="FFFF00"/>
              </a:buClr>
              <a:buSzPct val="65000"/>
              <a:buFont typeface="Wingdings" pitchFamily="2" charset="2"/>
              <a:buChar char=""/>
              <a:defRPr/>
            </a:pPr>
            <a:r>
              <a:rPr lang="en-US" sz="2800" dirty="0" err="1">
                <a:solidFill>
                  <a:schemeClr val="tx2"/>
                </a:solidFill>
              </a:rPr>
              <a:t>Cromones</a:t>
            </a:r>
            <a:endParaRPr lang="en-US" sz="2800" dirty="0">
              <a:solidFill>
                <a:schemeClr val="tx2"/>
              </a:solidFill>
            </a:endParaRPr>
          </a:p>
          <a:p>
            <a:pPr marL="288925" indent="-288925" eaLnBrk="0" hangingPunct="0">
              <a:spcAft>
                <a:spcPct val="20000"/>
              </a:spcAft>
              <a:buClr>
                <a:srgbClr val="FFFF00"/>
              </a:buClr>
              <a:buSzPct val="65000"/>
              <a:buFont typeface="Wingdings" pitchFamily="2" charset="2"/>
              <a:buChar char=""/>
              <a:defRPr/>
            </a:pPr>
            <a:r>
              <a:rPr lang="en-US" sz="2800" dirty="0">
                <a:solidFill>
                  <a:srgbClr val="0070C0"/>
                </a:solidFill>
              </a:rPr>
              <a:t>Long-acting oral </a:t>
            </a:r>
            <a:r>
              <a:rPr lang="en-US" sz="2800" dirty="0">
                <a:solidFill>
                  <a:srgbClr val="0070C0"/>
                </a:solidFill>
                <a:cs typeface="Arial" charset="0"/>
              </a:rPr>
              <a:t>β</a:t>
            </a:r>
            <a:r>
              <a:rPr lang="en-US" sz="2800" baseline="-25000" dirty="0">
                <a:solidFill>
                  <a:srgbClr val="0070C0"/>
                </a:solidFill>
              </a:rPr>
              <a:t>2</a:t>
            </a:r>
            <a:r>
              <a:rPr lang="en-US" sz="2800" dirty="0">
                <a:solidFill>
                  <a:srgbClr val="0070C0"/>
                </a:solidFill>
              </a:rPr>
              <a:t>-agonists</a:t>
            </a:r>
          </a:p>
          <a:p>
            <a:pPr marL="288925" indent="-288925" eaLnBrk="0" hangingPunct="0">
              <a:spcAft>
                <a:spcPct val="20000"/>
              </a:spcAft>
              <a:buClr>
                <a:srgbClr val="FFFF00"/>
              </a:buClr>
              <a:buSzPct val="65000"/>
              <a:buFont typeface="Wingdings" pitchFamily="2" charset="2"/>
              <a:buChar char=""/>
              <a:defRPr/>
            </a:pPr>
            <a:r>
              <a:rPr lang="en-US" sz="2800" dirty="0">
                <a:solidFill>
                  <a:schemeClr val="tx2"/>
                </a:solidFill>
              </a:rPr>
              <a:t>Anti-IgE</a:t>
            </a:r>
          </a:p>
          <a:p>
            <a:pPr marL="288925" indent="-288925" eaLnBrk="0" hangingPunct="0">
              <a:spcAft>
                <a:spcPct val="20000"/>
              </a:spcAft>
              <a:buClr>
                <a:srgbClr val="FFFF00"/>
              </a:buClr>
              <a:buSzPct val="65000"/>
              <a:buFont typeface="Wingdings" pitchFamily="2" charset="2"/>
              <a:buChar char=""/>
              <a:defRPr/>
            </a:pPr>
            <a:r>
              <a:rPr lang="en-US" sz="2800" dirty="0">
                <a:solidFill>
                  <a:srgbClr val="00B050"/>
                </a:solidFill>
              </a:rPr>
              <a:t>Systemic </a:t>
            </a:r>
            <a:r>
              <a:rPr lang="en-US" sz="2800" dirty="0" err="1">
                <a:solidFill>
                  <a:srgbClr val="00B050"/>
                </a:solidFill>
              </a:rPr>
              <a:t>glucocorticosteroids</a:t>
            </a:r>
            <a:endParaRPr lang="en-US" sz="2800" dirty="0">
              <a:solidFill>
                <a:srgbClr val="00B050"/>
              </a:solidFill>
            </a:endParaRPr>
          </a:p>
        </p:txBody>
      </p:sp>
      <p:sp>
        <p:nvSpPr>
          <p:cNvPr id="40964" name="Line 4"/>
          <p:cNvSpPr>
            <a:spLocks noChangeShapeType="1"/>
          </p:cNvSpPr>
          <p:nvPr/>
        </p:nvSpPr>
        <p:spPr bwMode="auto">
          <a:xfrm>
            <a:off x="685800" y="1447800"/>
            <a:ext cx="7848600" cy="0"/>
          </a:xfrm>
          <a:prstGeom prst="line">
            <a:avLst/>
          </a:prstGeom>
          <a:noFill/>
          <a:ln w="38100">
            <a:solidFill>
              <a:srgbClr val="FFFF00"/>
            </a:solidFill>
            <a:round/>
            <a:headEnd/>
            <a:tailEnd/>
          </a:ln>
        </p:spPr>
        <p:txBody>
          <a:bodyPr/>
          <a:lstStyle/>
          <a:p>
            <a:endParaRPr lang="en-US"/>
          </a:p>
        </p:txBody>
      </p:sp>
      <p:pic>
        <p:nvPicPr>
          <p:cNvPr id="40965" name="Picture 5"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Tree>
    <p:extLst>
      <p:ext uri="{BB962C8B-B14F-4D97-AF65-F5344CB8AC3E}">
        <p14:creationId xmlns:p14="http://schemas.microsoft.com/office/powerpoint/2010/main" val="3414887416"/>
      </p:ext>
    </p:extLst>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fr-BE" smtClean="0">
                <a:solidFill>
                  <a:srgbClr val="7B9899"/>
                </a:solidFill>
              </a:rPr>
              <a:t/>
            </a:r>
            <a:br>
              <a:rPr lang="fr-BE" smtClean="0">
                <a:solidFill>
                  <a:srgbClr val="7B9899"/>
                </a:solidFill>
              </a:rPr>
            </a:br>
            <a:endParaRPr lang="en-GB" smtClean="0">
              <a:solidFill>
                <a:srgbClr val="7B9899"/>
              </a:solidFill>
            </a:endParaRPr>
          </a:p>
        </p:txBody>
      </p:sp>
      <p:sp>
        <p:nvSpPr>
          <p:cNvPr id="41987" name="Content Placeholder 2"/>
          <p:cNvSpPr>
            <a:spLocks noGrp="1"/>
          </p:cNvSpPr>
          <p:nvPr>
            <p:ph sz="quarter" idx="1"/>
          </p:nvPr>
        </p:nvSpPr>
        <p:spPr>
          <a:xfrm>
            <a:off x="457200" y="571500"/>
            <a:ext cx="8229600" cy="5554663"/>
          </a:xfrm>
        </p:spPr>
        <p:txBody>
          <a:bodyPr/>
          <a:lstStyle/>
          <a:p>
            <a:pPr eaLnBrk="1" hangingPunct="1"/>
            <a:endParaRPr lang="en-GB" smtClean="0">
              <a:latin typeface="Times New Roman" pitchFamily="18" charset="0"/>
              <a:cs typeface="Times New Roman" pitchFamily="18" charset="0"/>
            </a:endParaRPr>
          </a:p>
          <a:p>
            <a:pPr eaLnBrk="1" hangingPunct="1"/>
            <a:endParaRPr lang="en-GB" smtClean="0">
              <a:latin typeface="Times New Roman" pitchFamily="18" charset="0"/>
              <a:cs typeface="Times New Roman" pitchFamily="18" charset="0"/>
            </a:endParaRPr>
          </a:p>
          <a:p>
            <a:pPr eaLnBrk="1" hangingPunct="1"/>
            <a:r>
              <a:rPr lang="en-GB" smtClean="0">
                <a:latin typeface="Times New Roman" pitchFamily="18" charset="0"/>
                <a:cs typeface="Times New Roman" pitchFamily="18" charset="0"/>
              </a:rPr>
              <a:t>Asthma treatment can be administered in different ways—inhaled, orally, or by injection. </a:t>
            </a:r>
            <a:r>
              <a:rPr lang="en-GB" b="1" smtClean="0">
                <a:latin typeface="Times New Roman" pitchFamily="18" charset="0"/>
                <a:cs typeface="Times New Roman" pitchFamily="18" charset="0"/>
              </a:rPr>
              <a:t>The major advantage of inhaled therapy </a:t>
            </a:r>
            <a:r>
              <a:rPr lang="en-GB" smtClean="0">
                <a:latin typeface="Times New Roman" pitchFamily="18" charset="0"/>
                <a:cs typeface="Times New Roman" pitchFamily="18" charset="0"/>
              </a:rPr>
              <a:t>is that drugs are delivered directly into the airways, producing higher local concentrations with significantly less risk of systemic side effects.</a:t>
            </a:r>
          </a:p>
          <a:p>
            <a:pPr eaLnBrk="1" hangingPunct="1"/>
            <a:r>
              <a:rPr lang="en-GB" b="1" smtClean="0">
                <a:solidFill>
                  <a:srgbClr val="00B050"/>
                </a:solidFill>
                <a:latin typeface="Times New Roman" pitchFamily="18" charset="0"/>
                <a:cs typeface="Times New Roman" pitchFamily="18" charset="0"/>
              </a:rPr>
              <a:t>Rapid-acting inhaled </a:t>
            </a:r>
            <a:r>
              <a:rPr lang="el-GR" b="1" smtClean="0">
                <a:solidFill>
                  <a:srgbClr val="00B050"/>
                </a:solidFill>
                <a:latin typeface="Times New Roman" pitchFamily="18" charset="0"/>
                <a:cs typeface="Times New Roman" pitchFamily="18" charset="0"/>
              </a:rPr>
              <a:t>β</a:t>
            </a:r>
            <a:r>
              <a:rPr lang="en-GB" b="1" smtClean="0">
                <a:solidFill>
                  <a:srgbClr val="00B050"/>
                </a:solidFill>
                <a:latin typeface="Times New Roman" pitchFamily="18" charset="0"/>
                <a:cs typeface="Times New Roman" pitchFamily="18" charset="0"/>
              </a:rPr>
              <a:t>2-agonists are the medications of choice for relief of bronchoconstriction </a:t>
            </a:r>
            <a:r>
              <a:rPr lang="en-GB" smtClean="0">
                <a:latin typeface="Times New Roman" pitchFamily="18" charset="0"/>
                <a:cs typeface="Times New Roman" pitchFamily="18" charset="0"/>
              </a:rPr>
              <a:t>and for the </a:t>
            </a:r>
            <a:r>
              <a:rPr lang="en-GB" b="1" smtClean="0">
                <a:latin typeface="Times New Roman" pitchFamily="18" charset="0"/>
                <a:cs typeface="Times New Roman" pitchFamily="18" charset="0"/>
              </a:rPr>
              <a:t>pretreatment</a:t>
            </a:r>
            <a:r>
              <a:rPr lang="en-GB" smtClean="0">
                <a:latin typeface="Times New Roman" pitchFamily="18" charset="0"/>
                <a:cs typeface="Times New Roman" pitchFamily="18" charset="0"/>
              </a:rPr>
              <a:t> of exercise-induced bronchoconstriction, in both adults and children of all ages.</a:t>
            </a:r>
          </a:p>
          <a:p>
            <a:pPr algn="just" eaLnBrk="1" hangingPunct="1">
              <a:buFontTx/>
              <a:buNone/>
            </a:pPr>
            <a:endParaRPr lang="en-GB" smtClean="0"/>
          </a:p>
        </p:txBody>
      </p:sp>
    </p:spTree>
    <p:extLst>
      <p:ext uri="{BB962C8B-B14F-4D97-AF65-F5344CB8AC3E}">
        <p14:creationId xmlns:p14="http://schemas.microsoft.com/office/powerpoint/2010/main" val="159009508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type="title"/>
          </p:nvPr>
        </p:nvSpPr>
        <p:spPr>
          <a:xfrm>
            <a:off x="1524000" y="0"/>
            <a:ext cx="7151688" cy="908050"/>
          </a:xfrm>
          <a:effectLst>
            <a:outerShdw dist="35921" dir="2700000" algn="ctr" rotWithShape="0">
              <a:schemeClr val="tx1"/>
            </a:outerShdw>
          </a:effectLst>
        </p:spPr>
        <p:txBody>
          <a:bodyPr>
            <a:normAutofit/>
          </a:bodyPr>
          <a:lstStyle/>
          <a:p>
            <a:pPr algn="l" eaLnBrk="1" hangingPunct="1"/>
            <a:r>
              <a:rPr lang="en-US" sz="2000" b="1" smtClean="0">
                <a:solidFill>
                  <a:srgbClr val="00B050"/>
                </a:solidFill>
              </a:rPr>
              <a:t/>
            </a:r>
            <a:br>
              <a:rPr lang="en-US" sz="2000" b="1" smtClean="0">
                <a:solidFill>
                  <a:srgbClr val="00B050"/>
                </a:solidFill>
              </a:rPr>
            </a:br>
            <a:r>
              <a:rPr lang="en-US" sz="3200" b="1" smtClean="0">
                <a:solidFill>
                  <a:srgbClr val="00B050"/>
                </a:solidFill>
              </a:rPr>
              <a:t>Treatment of exacerbations</a:t>
            </a:r>
          </a:p>
        </p:txBody>
      </p:sp>
      <p:sp>
        <p:nvSpPr>
          <p:cNvPr id="46082" name="Rectangle 2"/>
          <p:cNvSpPr>
            <a:spLocks noGrp="1" noChangeArrowheads="1"/>
          </p:cNvSpPr>
          <p:nvPr>
            <p:ph sz="quarter" idx="1"/>
          </p:nvPr>
        </p:nvSpPr>
        <p:spPr>
          <a:xfrm>
            <a:off x="685800" y="1981200"/>
            <a:ext cx="8077200" cy="4114800"/>
          </a:xfrm>
          <a:effectLst>
            <a:outerShdw dist="28398" dir="3806097" algn="ctr" rotWithShape="0">
              <a:schemeClr val="tx1"/>
            </a:outerShdw>
          </a:effectLst>
        </p:spPr>
        <p:txBody>
          <a:bodyPr>
            <a:normAutofit/>
          </a:bodyPr>
          <a:lstStyle/>
          <a:p>
            <a:pPr eaLnBrk="1" hangingPunct="1">
              <a:lnSpc>
                <a:spcPct val="80000"/>
              </a:lnSpc>
              <a:spcBef>
                <a:spcPct val="50000"/>
              </a:spcBef>
              <a:buFontTx/>
              <a:buNone/>
            </a:pPr>
            <a:r>
              <a:rPr lang="en-US" sz="2800" smtClean="0"/>
              <a:t>Primary therapies for exacerbations:</a:t>
            </a:r>
          </a:p>
          <a:p>
            <a:pPr eaLnBrk="1" hangingPunct="1">
              <a:lnSpc>
                <a:spcPct val="80000"/>
              </a:lnSpc>
              <a:spcBef>
                <a:spcPct val="50000"/>
              </a:spcBef>
              <a:buClr>
                <a:srgbClr val="FFFF00"/>
              </a:buClr>
            </a:pPr>
            <a:r>
              <a:rPr lang="en-US" sz="2800" smtClean="0"/>
              <a:t>Repetitive administration of rapid-acting inhaled </a:t>
            </a:r>
            <a:r>
              <a:rPr lang="en-US" sz="2800" smtClean="0">
                <a:cs typeface="Arial" charset="0"/>
              </a:rPr>
              <a:t>β</a:t>
            </a:r>
            <a:r>
              <a:rPr lang="en-US" sz="2800" baseline="-25000" smtClean="0">
                <a:cs typeface="Arial" charset="0"/>
              </a:rPr>
              <a:t>2</a:t>
            </a:r>
            <a:r>
              <a:rPr lang="en-US" sz="2800" smtClean="0">
                <a:cs typeface="Arial" charset="0"/>
              </a:rPr>
              <a:t>-agonist</a:t>
            </a:r>
          </a:p>
          <a:p>
            <a:pPr eaLnBrk="1" hangingPunct="1">
              <a:lnSpc>
                <a:spcPct val="80000"/>
              </a:lnSpc>
              <a:spcBef>
                <a:spcPct val="50000"/>
              </a:spcBef>
              <a:buClr>
                <a:srgbClr val="FFFF00"/>
              </a:buClr>
            </a:pPr>
            <a:r>
              <a:rPr lang="en-US" sz="2800" smtClean="0">
                <a:cs typeface="Arial" charset="0"/>
              </a:rPr>
              <a:t>Early introduction of systemic glucocorticosteroids</a:t>
            </a:r>
          </a:p>
          <a:p>
            <a:pPr eaLnBrk="1" hangingPunct="1">
              <a:lnSpc>
                <a:spcPct val="90000"/>
              </a:lnSpc>
              <a:spcBef>
                <a:spcPct val="50000"/>
              </a:spcBef>
              <a:buClr>
                <a:srgbClr val="FFFF00"/>
              </a:buClr>
            </a:pPr>
            <a:r>
              <a:rPr lang="en-US" sz="2800" smtClean="0">
                <a:cs typeface="Arial" charset="0"/>
              </a:rPr>
              <a:t>Oxygen supplementation</a:t>
            </a:r>
          </a:p>
          <a:p>
            <a:pPr eaLnBrk="1" hangingPunct="1">
              <a:lnSpc>
                <a:spcPct val="90000"/>
              </a:lnSpc>
              <a:spcBef>
                <a:spcPct val="50000"/>
              </a:spcBef>
              <a:buFontTx/>
              <a:buNone/>
            </a:pPr>
            <a:r>
              <a:rPr lang="en-US" sz="2800" smtClean="0"/>
              <a:t>Closely monitor response to treatment with serial</a:t>
            </a:r>
          </a:p>
          <a:p>
            <a:pPr eaLnBrk="1" hangingPunct="1">
              <a:lnSpc>
                <a:spcPct val="90000"/>
              </a:lnSpc>
              <a:spcBef>
                <a:spcPct val="0"/>
              </a:spcBef>
              <a:buFontTx/>
              <a:buNone/>
            </a:pPr>
            <a:r>
              <a:rPr lang="en-US" sz="2800" smtClean="0"/>
              <a:t>measures of lung function</a:t>
            </a:r>
          </a:p>
          <a:p>
            <a:pPr eaLnBrk="1" hangingPunct="1">
              <a:lnSpc>
                <a:spcPct val="80000"/>
              </a:lnSpc>
              <a:buFontTx/>
              <a:buNone/>
            </a:pPr>
            <a:endParaRPr lang="en-US" sz="2800" smtClean="0"/>
          </a:p>
        </p:txBody>
      </p:sp>
      <p:sp>
        <p:nvSpPr>
          <p:cNvPr id="43012" name="Line 3"/>
          <p:cNvSpPr>
            <a:spLocks noChangeShapeType="1"/>
          </p:cNvSpPr>
          <p:nvPr/>
        </p:nvSpPr>
        <p:spPr bwMode="auto">
          <a:xfrm>
            <a:off x="685800" y="1600200"/>
            <a:ext cx="7848600" cy="0"/>
          </a:xfrm>
          <a:prstGeom prst="line">
            <a:avLst/>
          </a:prstGeom>
          <a:noFill/>
          <a:ln w="38100">
            <a:solidFill>
              <a:srgbClr val="FFFF00"/>
            </a:solidFill>
            <a:round/>
            <a:headEnd/>
            <a:tailEnd/>
          </a:ln>
        </p:spPr>
        <p:txBody>
          <a:bodyPr/>
          <a:lstStyle/>
          <a:p>
            <a:endParaRPr lang="en-US"/>
          </a:p>
        </p:txBody>
      </p:sp>
      <p:pic>
        <p:nvPicPr>
          <p:cNvPr id="43013" name="Picture 4" descr="global"/>
          <p:cNvPicPr>
            <a:picLocks noChangeAspect="1" noChangeArrowheads="1"/>
          </p:cNvPicPr>
          <p:nvPr/>
        </p:nvPicPr>
        <p:blipFill>
          <a:blip r:embed="rId3"/>
          <a:srcRect/>
          <a:stretch>
            <a:fillRect/>
          </a:stretch>
        </p:blipFill>
        <p:spPr bwMode="auto">
          <a:xfrm>
            <a:off x="261938" y="152400"/>
            <a:ext cx="1109662" cy="1143000"/>
          </a:xfrm>
          <a:prstGeom prst="rect">
            <a:avLst/>
          </a:prstGeom>
          <a:noFill/>
          <a:ln w="9525">
            <a:noFill/>
            <a:miter lim="800000"/>
            <a:headEnd/>
            <a:tailEnd/>
          </a:ln>
        </p:spPr>
      </p:pic>
    </p:spTree>
    <p:extLst>
      <p:ext uri="{BB962C8B-B14F-4D97-AF65-F5344CB8AC3E}">
        <p14:creationId xmlns:p14="http://schemas.microsoft.com/office/powerpoint/2010/main" val="878222930"/>
      </p:ext>
    </p:extLst>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Dr KWIZERA NDEKEZI Jackson</a:t>
            </a:r>
          </a:p>
          <a:p>
            <a:r>
              <a:rPr lang="en-US" dirty="0" smtClean="0"/>
              <a:t>Anesthesiologist</a:t>
            </a:r>
            <a:endParaRPr lang="en-US" dirty="0"/>
          </a:p>
        </p:txBody>
      </p:sp>
      <p:sp>
        <p:nvSpPr>
          <p:cNvPr id="2" name="Title 1"/>
          <p:cNvSpPr>
            <a:spLocks noGrp="1"/>
          </p:cNvSpPr>
          <p:nvPr>
            <p:ph type="ctrTitle"/>
          </p:nvPr>
        </p:nvSpPr>
        <p:spPr/>
        <p:txBody>
          <a:bodyPr/>
          <a:lstStyle/>
          <a:p>
            <a:r>
              <a:rPr lang="en-US" dirty="0" smtClean="0"/>
              <a:t>Life threatening asthma</a:t>
            </a:r>
            <a:endParaRPr lang="en-US" dirty="0"/>
          </a:p>
        </p:txBody>
      </p:sp>
    </p:spTree>
    <p:extLst>
      <p:ext uri="{BB962C8B-B14F-4D97-AF65-F5344CB8AC3E}">
        <p14:creationId xmlns:p14="http://schemas.microsoft.com/office/powerpoint/2010/main" val="93131277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of acute asthma</a:t>
            </a:r>
            <a:endParaRPr lang="en-US" dirty="0"/>
          </a:p>
        </p:txBody>
      </p:sp>
      <p:sp>
        <p:nvSpPr>
          <p:cNvPr id="3" name="Content Placeholder 2"/>
          <p:cNvSpPr>
            <a:spLocks noGrp="1"/>
          </p:cNvSpPr>
          <p:nvPr>
            <p:ph sz="quarter" idx="1"/>
          </p:nvPr>
        </p:nvSpPr>
        <p:spPr/>
        <p:txBody>
          <a:bodyPr/>
          <a:lstStyle/>
          <a:p>
            <a:r>
              <a:rPr lang="en-US" dirty="0" smtClean="0"/>
              <a:t>Air pollutants</a:t>
            </a:r>
          </a:p>
          <a:p>
            <a:r>
              <a:rPr lang="en-US" dirty="0" smtClean="0"/>
              <a:t>Respiratory tract infections (pneumonia)</a:t>
            </a:r>
          </a:p>
          <a:p>
            <a:r>
              <a:rPr lang="en-US" dirty="0" smtClean="0"/>
              <a:t>Allergen exposure</a:t>
            </a:r>
          </a:p>
          <a:p>
            <a:r>
              <a:rPr lang="en-US" dirty="0" smtClean="0"/>
              <a:t>Panic-type anxiety</a:t>
            </a:r>
          </a:p>
          <a:p>
            <a:r>
              <a:rPr lang="en-US" dirty="0" smtClean="0"/>
              <a:t>Allergic rhinitis</a:t>
            </a:r>
          </a:p>
          <a:p>
            <a:r>
              <a:rPr lang="en-US" dirty="0" smtClean="0"/>
              <a:t>Medications (aspirins, NSAIDs, B-blockers, ACE inhibitors)</a:t>
            </a:r>
          </a:p>
          <a:p>
            <a:r>
              <a:rPr lang="en-US" dirty="0" smtClean="0"/>
              <a:t>Sinusitis</a:t>
            </a:r>
          </a:p>
          <a:p>
            <a:r>
              <a:rPr lang="en-US" dirty="0" smtClean="0"/>
              <a:t>Cold: viral infection</a:t>
            </a:r>
            <a:endParaRPr lang="en-US" dirty="0"/>
          </a:p>
        </p:txBody>
      </p:sp>
    </p:spTree>
    <p:extLst>
      <p:ext uri="{BB962C8B-B14F-4D97-AF65-F5344CB8AC3E}">
        <p14:creationId xmlns:p14="http://schemas.microsoft.com/office/powerpoint/2010/main" val="286679961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
          </p:nvPr>
        </p:nvSpPr>
        <p:spPr>
          <a:xfrm>
            <a:off x="609600" y="1447800"/>
            <a:ext cx="8077200" cy="4572000"/>
          </a:xfrm>
        </p:spPr>
        <p:txBody>
          <a:bodyPr>
            <a:normAutofit fontScale="77500" lnSpcReduction="20000"/>
          </a:bodyPr>
          <a:lstStyle/>
          <a:p>
            <a:r>
              <a:rPr lang="en-US" dirty="0" smtClean="0"/>
              <a:t>Slow onset of life threatening asthma: onset over days to weeks, copious of mucoid secretions with </a:t>
            </a:r>
          </a:p>
          <a:p>
            <a:r>
              <a:rPr lang="en-US" dirty="0" smtClean="0"/>
              <a:t>Intense eosinophilia infiltration and resistant to bronchodilators</a:t>
            </a:r>
          </a:p>
          <a:p>
            <a:pPr>
              <a:buFont typeface="Arial" pitchFamily="34" charset="0"/>
              <a:buChar char="•"/>
            </a:pPr>
            <a:r>
              <a:rPr lang="en-US" dirty="0" smtClean="0"/>
              <a:t>This counts 80%-85% of fatal asthma</a:t>
            </a:r>
          </a:p>
          <a:p>
            <a:r>
              <a:rPr lang="en-US" dirty="0" smtClean="0"/>
              <a:t>Sudden type of asthma: onset over minutes to hours </a:t>
            </a:r>
          </a:p>
          <a:p>
            <a:pPr>
              <a:buFont typeface="Arial" pitchFamily="34" charset="0"/>
              <a:buChar char="•"/>
            </a:pPr>
            <a:r>
              <a:rPr lang="en-US" dirty="0" smtClean="0"/>
              <a:t>Acute bronchospasm</a:t>
            </a:r>
          </a:p>
          <a:p>
            <a:pPr>
              <a:buFont typeface="Arial" pitchFamily="34" charset="0"/>
              <a:buChar char="•"/>
            </a:pPr>
            <a:r>
              <a:rPr lang="en-US" dirty="0" smtClean="0"/>
              <a:t>Absence of large airways secretions and mucus plug</a:t>
            </a:r>
          </a:p>
          <a:p>
            <a:pPr>
              <a:buFont typeface="Arial" pitchFamily="34" charset="0"/>
              <a:buChar char="•"/>
            </a:pPr>
            <a:r>
              <a:rPr lang="en-US" dirty="0" smtClean="0"/>
              <a:t>Eosinophilia infiltration in submucosa</a:t>
            </a:r>
          </a:p>
          <a:p>
            <a:pPr>
              <a:buFont typeface="Arial" pitchFamily="34" charset="0"/>
              <a:buChar char="•"/>
            </a:pPr>
            <a:r>
              <a:rPr lang="en-US" dirty="0" smtClean="0"/>
              <a:t>Marked response to bronchodilators</a:t>
            </a:r>
          </a:p>
          <a:p>
            <a:pPr>
              <a:buFont typeface="Arial" pitchFamily="34" charset="0"/>
              <a:buChar char="•"/>
            </a:pPr>
            <a:r>
              <a:rPr lang="en-US" dirty="0" smtClean="0"/>
              <a:t>Quick recovery</a:t>
            </a:r>
          </a:p>
          <a:p>
            <a:pPr>
              <a:buFont typeface="Arial" pitchFamily="34" charset="0"/>
              <a:buChar char="•"/>
            </a:pPr>
            <a:r>
              <a:rPr lang="en-US" dirty="0" smtClean="0"/>
              <a:t>This is sudden asphyxic asthma</a:t>
            </a:r>
          </a:p>
          <a:p>
            <a:endParaRPr lang="en-US" dirty="0" smtClean="0"/>
          </a:p>
          <a:p>
            <a:endParaRPr lang="en-US" dirty="0"/>
          </a:p>
        </p:txBody>
      </p:sp>
    </p:spTree>
    <p:extLst>
      <p:ext uri="{BB962C8B-B14F-4D97-AF65-F5344CB8AC3E}">
        <p14:creationId xmlns:p14="http://schemas.microsoft.com/office/powerpoint/2010/main" val="3417318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S25798-14-f11"/>
          <p:cNvPicPr>
            <a:picLocks noChangeAspect="1" noChangeArrowheads="1"/>
          </p:cNvPicPr>
          <p:nvPr/>
        </p:nvPicPr>
        <p:blipFill>
          <a:blip r:embed="rId3"/>
          <a:srcRect/>
          <a:stretch>
            <a:fillRect/>
          </a:stretch>
        </p:blipFill>
        <p:spPr bwMode="auto">
          <a:xfrm>
            <a:off x="457200" y="0"/>
            <a:ext cx="7924800" cy="6858000"/>
          </a:xfrm>
          <a:prstGeom prst="rect">
            <a:avLst/>
          </a:prstGeom>
          <a:noFill/>
          <a:ln w="9525">
            <a:noFill/>
            <a:miter lim="800000"/>
            <a:headEnd/>
            <a:tailEnd/>
          </a:ln>
        </p:spPr>
      </p:pic>
    </p:spTree>
    <p:extLst>
      <p:ext uri="{BB962C8B-B14F-4D97-AF65-F5344CB8AC3E}">
        <p14:creationId xmlns:p14="http://schemas.microsoft.com/office/powerpoint/2010/main" val="299130708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a:t>
            </a:r>
            <a:endParaRPr lang="en-US" dirty="0"/>
          </a:p>
        </p:txBody>
      </p:sp>
      <p:sp>
        <p:nvSpPr>
          <p:cNvPr id="3" name="Content Placeholder 2"/>
          <p:cNvSpPr>
            <a:spLocks noGrp="1"/>
          </p:cNvSpPr>
          <p:nvPr>
            <p:ph sz="quarter" idx="1"/>
          </p:nvPr>
        </p:nvSpPr>
        <p:spPr>
          <a:xfrm>
            <a:off x="609600" y="1447800"/>
            <a:ext cx="8077200" cy="5029200"/>
          </a:xfrm>
        </p:spPr>
        <p:txBody>
          <a:bodyPr/>
          <a:lstStyle/>
          <a:p>
            <a:r>
              <a:rPr lang="en-US" dirty="0" smtClean="0"/>
              <a:t>Bronchial smooth muscle contraction</a:t>
            </a:r>
          </a:p>
          <a:p>
            <a:r>
              <a:rPr lang="en-US" dirty="0" smtClean="0"/>
              <a:t>Bronchial inflammation associated mucosal edema and mucus plugging</a:t>
            </a:r>
          </a:p>
          <a:p>
            <a:r>
              <a:rPr lang="en-US" dirty="0" smtClean="0"/>
              <a:t>Obstruction of air flow leading to low V/Q areas and hypoxemia</a:t>
            </a:r>
          </a:p>
          <a:p>
            <a:r>
              <a:rPr lang="en-US" dirty="0" smtClean="0"/>
              <a:t>Expiratory obstruction</a:t>
            </a:r>
          </a:p>
          <a:p>
            <a:r>
              <a:rPr lang="en-US" dirty="0" smtClean="0"/>
              <a:t>Decreased force expiratory volume (FEV</a:t>
            </a:r>
            <a:r>
              <a:rPr lang="en-US" baseline="-25000" dirty="0" smtClean="0"/>
              <a:t>1</a:t>
            </a:r>
            <a:r>
              <a:rPr lang="en-AU" dirty="0" smtClean="0"/>
              <a:t> )</a:t>
            </a:r>
          </a:p>
          <a:p>
            <a:r>
              <a:rPr lang="en-AU" dirty="0" smtClean="0"/>
              <a:t>Normal </a:t>
            </a:r>
            <a:r>
              <a:rPr lang="en-AU" dirty="0" smtClean="0">
                <a:solidFill>
                  <a:srgbClr val="0070C0"/>
                </a:solidFill>
              </a:rPr>
              <a:t>FEV₁ &gt; 3L in men </a:t>
            </a:r>
            <a:r>
              <a:rPr lang="en-AU" dirty="0" smtClean="0"/>
              <a:t>and </a:t>
            </a:r>
            <a:r>
              <a:rPr lang="en-AU" dirty="0" smtClean="0">
                <a:solidFill>
                  <a:srgbClr val="0070C0"/>
                </a:solidFill>
              </a:rPr>
              <a:t>&gt; 2L in women</a:t>
            </a:r>
            <a:r>
              <a:rPr lang="en-US" dirty="0" smtClean="0"/>
              <a:t>)</a:t>
            </a:r>
          </a:p>
          <a:p>
            <a:r>
              <a:rPr lang="en-US" dirty="0" smtClean="0"/>
              <a:t>Decreased </a:t>
            </a:r>
            <a:r>
              <a:rPr lang="en-AU" b="1" dirty="0" smtClean="0"/>
              <a:t>FEV</a:t>
            </a:r>
            <a:r>
              <a:rPr lang="en-AU" b="1" baseline="-25000" dirty="0" smtClean="0"/>
              <a:t>1</a:t>
            </a:r>
            <a:r>
              <a:rPr lang="en-AU" b="1" dirty="0" smtClean="0"/>
              <a:t>/FVC ratio (</a:t>
            </a:r>
            <a:r>
              <a:rPr lang="en-US" b="1" dirty="0" smtClean="0">
                <a:solidFill>
                  <a:srgbClr val="0070C0"/>
                </a:solidFill>
              </a:rPr>
              <a:t>75-85%</a:t>
            </a:r>
            <a:r>
              <a:rPr lang="en-AU" b="1" dirty="0" smtClean="0"/>
              <a:t>)</a:t>
            </a:r>
            <a:endParaRPr lang="en-US" dirty="0" smtClean="0"/>
          </a:p>
          <a:p>
            <a:endParaRPr lang="en-US" dirty="0"/>
          </a:p>
        </p:txBody>
      </p:sp>
    </p:spTree>
    <p:extLst>
      <p:ext uri="{BB962C8B-B14F-4D97-AF65-F5344CB8AC3E}">
        <p14:creationId xmlns:p14="http://schemas.microsoft.com/office/powerpoint/2010/main" val="420133718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a:t>
            </a:r>
            <a:endParaRPr lang="en-US" dirty="0"/>
          </a:p>
        </p:txBody>
      </p:sp>
      <p:sp>
        <p:nvSpPr>
          <p:cNvPr id="3" name="Content Placeholder 2"/>
          <p:cNvSpPr>
            <a:spLocks noGrp="1"/>
          </p:cNvSpPr>
          <p:nvPr>
            <p:ph sz="quarter" idx="1"/>
          </p:nvPr>
        </p:nvSpPr>
        <p:spPr/>
        <p:txBody>
          <a:bodyPr/>
          <a:lstStyle/>
          <a:p>
            <a:r>
              <a:rPr lang="en-US" dirty="0" smtClean="0"/>
              <a:t>In severe asthma, the pt is unable to complete expiration because of expiratory airway resistance, tachypnea induced limited expiration time</a:t>
            </a:r>
          </a:p>
          <a:p>
            <a:r>
              <a:rPr lang="en-US" dirty="0" smtClean="0"/>
              <a:t>Air trapping and increased FRC with decreased FVC</a:t>
            </a:r>
          </a:p>
          <a:p>
            <a:r>
              <a:rPr lang="en-US" dirty="0" smtClean="0"/>
              <a:t>Hyperinflation leads to increased work of breathing</a:t>
            </a:r>
          </a:p>
          <a:p>
            <a:r>
              <a:rPr lang="en-US" dirty="0" smtClean="0"/>
              <a:t>Edema and increased airway secretions also compromises inspiratory flow</a:t>
            </a:r>
          </a:p>
          <a:p>
            <a:r>
              <a:rPr lang="en-US" dirty="0" smtClean="0"/>
              <a:t>High peak inspiratory pressures in mechanically ventilated pt</a:t>
            </a:r>
          </a:p>
          <a:p>
            <a:r>
              <a:rPr lang="en-US" dirty="0" smtClean="0"/>
              <a:t>Respiratory arrest from failure of inspiratory muscles with ventilatory arrest</a:t>
            </a:r>
            <a:endParaRPr lang="en-US" dirty="0"/>
          </a:p>
        </p:txBody>
      </p:sp>
    </p:spTree>
    <p:extLst>
      <p:ext uri="{BB962C8B-B14F-4D97-AF65-F5344CB8AC3E}">
        <p14:creationId xmlns:p14="http://schemas.microsoft.com/office/powerpoint/2010/main" val="406313203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Signs and symptoms</a:t>
            </a: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10000"/>
          </a:bodyPr>
          <a:lstStyle/>
          <a:p>
            <a:r>
              <a:rPr lang="en-US" dirty="0" smtClean="0"/>
              <a:t>Expiratory/ inspiratory wheezing (air movement trough airways obstruction)</a:t>
            </a:r>
          </a:p>
          <a:p>
            <a:r>
              <a:rPr lang="en-US" dirty="0" smtClean="0"/>
              <a:t>Absence of wheezing in severely distressed asthmatic pt (minimal air mvt/ respiratory arrest)</a:t>
            </a:r>
          </a:p>
          <a:p>
            <a:r>
              <a:rPr lang="en-US" dirty="0" smtClean="0"/>
              <a:t>Contraction of sternocleidomastoid and other accessory muscles (severe obstruction FEV1 &lt; 1 L)</a:t>
            </a:r>
          </a:p>
          <a:p>
            <a:r>
              <a:rPr lang="en-US" dirty="0" smtClean="0"/>
              <a:t>Pulsus paradoxus (decreased SV during inspiration)</a:t>
            </a:r>
          </a:p>
          <a:p>
            <a:r>
              <a:rPr lang="en-US" dirty="0" smtClean="0"/>
              <a:t>Diaphoresis</a:t>
            </a:r>
          </a:p>
          <a:p>
            <a:r>
              <a:rPr lang="en-US" dirty="0" smtClean="0"/>
              <a:t>Lungs hyperinflation (auto-PEEP)</a:t>
            </a:r>
          </a:p>
          <a:p>
            <a:r>
              <a:rPr lang="en-US" dirty="0" smtClean="0"/>
              <a:t>Significant decreased systemic venous return</a:t>
            </a:r>
          </a:p>
          <a:p>
            <a:r>
              <a:rPr lang="en-US" dirty="0" smtClean="0"/>
              <a:t>Increased pulmonary artery pressure and increased R ventricular </a:t>
            </a:r>
            <a:r>
              <a:rPr lang="en-US" dirty="0" err="1" smtClean="0"/>
              <a:t>afterload</a:t>
            </a:r>
            <a:endParaRPr lang="en-US" dirty="0" smtClean="0"/>
          </a:p>
          <a:p>
            <a:endParaRPr lang="en-US" dirty="0"/>
          </a:p>
        </p:txBody>
      </p:sp>
    </p:spTree>
    <p:extLst>
      <p:ext uri="{BB962C8B-B14F-4D97-AF65-F5344CB8AC3E}">
        <p14:creationId xmlns:p14="http://schemas.microsoft.com/office/powerpoint/2010/main" val="280101483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sz="quarter" idx="1"/>
          </p:nvPr>
        </p:nvSpPr>
        <p:spPr/>
        <p:txBody>
          <a:bodyPr/>
          <a:lstStyle/>
          <a:p>
            <a:r>
              <a:rPr lang="en-US" dirty="0" smtClean="0"/>
              <a:t>Altered mental status, confusion and coma</a:t>
            </a:r>
          </a:p>
          <a:p>
            <a:r>
              <a:rPr lang="en-US" dirty="0" smtClean="0"/>
              <a:t>Cyanosis, </a:t>
            </a:r>
          </a:p>
          <a:p>
            <a:r>
              <a:rPr lang="en-US" dirty="0" smtClean="0"/>
              <a:t>silent chest,</a:t>
            </a:r>
          </a:p>
          <a:p>
            <a:r>
              <a:rPr lang="en-US" dirty="0" smtClean="0"/>
              <a:t> hypotension, </a:t>
            </a:r>
          </a:p>
          <a:p>
            <a:r>
              <a:rPr lang="en-US" dirty="0" smtClean="0"/>
              <a:t>bradycardia, </a:t>
            </a:r>
          </a:p>
          <a:p>
            <a:r>
              <a:rPr lang="en-US" dirty="0" smtClean="0"/>
              <a:t>SPO2&lt;92%</a:t>
            </a:r>
          </a:p>
          <a:p>
            <a:r>
              <a:rPr lang="en-US" dirty="0" smtClean="0"/>
              <a:t>PaO2 &lt; 60 mmHg</a:t>
            </a:r>
          </a:p>
          <a:p>
            <a:r>
              <a:rPr lang="en-US" dirty="0" smtClean="0"/>
              <a:t>PaCO2 &gt; 60mmHg</a:t>
            </a:r>
          </a:p>
          <a:p>
            <a:r>
              <a:rPr lang="en-US" dirty="0" smtClean="0"/>
              <a:t>FEV&lt; 30%</a:t>
            </a:r>
            <a:endParaRPr lang="en-US" dirty="0"/>
          </a:p>
        </p:txBody>
      </p:sp>
    </p:spTree>
    <p:extLst>
      <p:ext uri="{BB962C8B-B14F-4D97-AF65-F5344CB8AC3E}">
        <p14:creationId xmlns:p14="http://schemas.microsoft.com/office/powerpoint/2010/main" val="390655169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Hospitalization’s conditions</a:t>
            </a:r>
            <a:endParaRPr lang="en-US" dirty="0"/>
          </a:p>
        </p:txBody>
      </p:sp>
      <p:sp>
        <p:nvSpPr>
          <p:cNvPr id="3" name="Content Placeholder 2"/>
          <p:cNvSpPr>
            <a:spLocks noGrp="1"/>
          </p:cNvSpPr>
          <p:nvPr>
            <p:ph sz="quarter" idx="1"/>
          </p:nvPr>
        </p:nvSpPr>
        <p:spPr>
          <a:xfrm>
            <a:off x="914400" y="1600200"/>
            <a:ext cx="7772400" cy="4419600"/>
          </a:xfrm>
        </p:spPr>
        <p:txBody>
          <a:bodyPr/>
          <a:lstStyle/>
          <a:p>
            <a:r>
              <a:rPr lang="en-US" dirty="0" smtClean="0"/>
              <a:t>Acute respiratory acidosis, despite bronchodilators</a:t>
            </a:r>
          </a:p>
          <a:p>
            <a:r>
              <a:rPr lang="en-US" dirty="0" smtClean="0"/>
              <a:t>Pneumonia</a:t>
            </a:r>
          </a:p>
          <a:p>
            <a:r>
              <a:rPr lang="en-US" dirty="0" smtClean="0"/>
              <a:t>Pneumothorax</a:t>
            </a:r>
          </a:p>
          <a:p>
            <a:r>
              <a:rPr lang="en-US" dirty="0" smtClean="0"/>
              <a:t>FEV1&lt; 25%</a:t>
            </a:r>
          </a:p>
          <a:p>
            <a:r>
              <a:rPr lang="en-US" dirty="0" smtClean="0"/>
              <a:t>Multiple visits to emergency for severe asthmatic attack</a:t>
            </a:r>
          </a:p>
          <a:p>
            <a:r>
              <a:rPr lang="en-US" dirty="0" smtClean="0"/>
              <a:t>H/O intubation or ICU admission because of asthma</a:t>
            </a:r>
            <a:endParaRPr lang="en-US" dirty="0"/>
          </a:p>
        </p:txBody>
      </p:sp>
    </p:spTree>
    <p:extLst>
      <p:ext uri="{BB962C8B-B14F-4D97-AF65-F5344CB8AC3E}">
        <p14:creationId xmlns:p14="http://schemas.microsoft.com/office/powerpoint/2010/main" val="265037453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Admission to ICU</a:t>
            </a:r>
            <a:endParaRPr lang="en-US" dirty="0"/>
          </a:p>
        </p:txBody>
      </p:sp>
      <p:sp>
        <p:nvSpPr>
          <p:cNvPr id="3" name="Content Placeholder 2"/>
          <p:cNvSpPr>
            <a:spLocks noGrp="1"/>
          </p:cNvSpPr>
          <p:nvPr>
            <p:ph sz="quarter" idx="1"/>
          </p:nvPr>
        </p:nvSpPr>
        <p:spPr>
          <a:xfrm>
            <a:off x="914400" y="1828800"/>
            <a:ext cx="7772400" cy="4191000"/>
          </a:xfrm>
        </p:spPr>
        <p:txBody>
          <a:bodyPr/>
          <a:lstStyle/>
          <a:p>
            <a:r>
              <a:rPr lang="en-US" dirty="0" smtClean="0"/>
              <a:t>Respiratory distress</a:t>
            </a:r>
          </a:p>
          <a:p>
            <a:r>
              <a:rPr lang="en-US" dirty="0" smtClean="0"/>
              <a:t>Impending RF</a:t>
            </a:r>
          </a:p>
          <a:p>
            <a:r>
              <a:rPr lang="en-US" dirty="0" smtClean="0"/>
              <a:t>Altered mental status</a:t>
            </a:r>
          </a:p>
          <a:p>
            <a:r>
              <a:rPr lang="en-US" dirty="0" smtClean="0"/>
              <a:t>SPO2 ≤ 90% despite oxygen therapy</a:t>
            </a:r>
          </a:p>
          <a:p>
            <a:r>
              <a:rPr lang="en-US" dirty="0" smtClean="0"/>
              <a:t>Rising PaCO2 with no improvement</a:t>
            </a:r>
            <a:endParaRPr lang="en-US" dirty="0"/>
          </a:p>
        </p:txBody>
      </p:sp>
    </p:spTree>
    <p:extLst>
      <p:ext uri="{BB962C8B-B14F-4D97-AF65-F5344CB8AC3E}">
        <p14:creationId xmlns:p14="http://schemas.microsoft.com/office/powerpoint/2010/main" val="22744117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Management</a:t>
            </a:r>
            <a:endParaRPr lang="en-US" dirty="0"/>
          </a:p>
        </p:txBody>
      </p:sp>
      <p:sp>
        <p:nvSpPr>
          <p:cNvPr id="3" name="Content Placeholder 2"/>
          <p:cNvSpPr>
            <a:spLocks noGrp="1"/>
          </p:cNvSpPr>
          <p:nvPr>
            <p:ph sz="quarter" idx="1"/>
          </p:nvPr>
        </p:nvSpPr>
        <p:spPr/>
        <p:txBody>
          <a:bodyPr/>
          <a:lstStyle/>
          <a:p>
            <a:r>
              <a:rPr lang="en-US" sz="2800" dirty="0" smtClean="0"/>
              <a:t>Humidified oxygen therapy to maintain SPO2 &gt; 92%</a:t>
            </a:r>
          </a:p>
          <a:p>
            <a:r>
              <a:rPr lang="el-GR" sz="2800" dirty="0" smtClean="0">
                <a:cs typeface="Times New Roman"/>
              </a:rPr>
              <a:t>β</a:t>
            </a:r>
            <a:r>
              <a:rPr lang="en-US" sz="2800" dirty="0" smtClean="0">
                <a:cs typeface="Times New Roman"/>
              </a:rPr>
              <a:t>-Adrenergic agonist:</a:t>
            </a:r>
          </a:p>
          <a:p>
            <a:r>
              <a:rPr lang="en-US" sz="2800" dirty="0" smtClean="0">
                <a:cs typeface="Times New Roman"/>
              </a:rPr>
              <a:t>Inhaled </a:t>
            </a:r>
            <a:r>
              <a:rPr lang="el-GR" sz="2800" dirty="0" smtClean="0">
                <a:cs typeface="Times New Roman"/>
              </a:rPr>
              <a:t>β</a:t>
            </a:r>
            <a:r>
              <a:rPr lang="en-US" sz="2800" dirty="0" smtClean="0">
                <a:cs typeface="Times New Roman"/>
              </a:rPr>
              <a:t>2 selective agonists (Albuterol or Salbutamol)</a:t>
            </a:r>
          </a:p>
          <a:p>
            <a:r>
              <a:rPr lang="en-US" sz="2800" dirty="0" smtClean="0">
                <a:cs typeface="Times New Roman"/>
              </a:rPr>
              <a:t>Albuterol for acute exacerbation in pt with acute asthma</a:t>
            </a:r>
          </a:p>
          <a:p>
            <a:r>
              <a:rPr lang="en-US" sz="2800" dirty="0" smtClean="0">
                <a:cs typeface="Times New Roman"/>
              </a:rPr>
              <a:t>Dose: 2.5-5 mg (0.5-1 ml of 5% in 5 ml NS) nebulization every 20 minutes for 3 doses</a:t>
            </a:r>
          </a:p>
          <a:p>
            <a:r>
              <a:rPr lang="en-US" sz="2800" dirty="0" smtClean="0">
                <a:cs typeface="Times New Roman"/>
              </a:rPr>
              <a:t>Then, 2.5-10 mg every 1-4 hrs as needed or 10-15mg/hour continuously, titration based on response and severity </a:t>
            </a:r>
            <a:endParaRPr lang="en-US" sz="2800" dirty="0" smtClean="0"/>
          </a:p>
          <a:p>
            <a:endParaRPr lang="en-US" dirty="0"/>
          </a:p>
        </p:txBody>
      </p:sp>
    </p:spTree>
    <p:extLst>
      <p:ext uri="{BB962C8B-B14F-4D97-AF65-F5344CB8AC3E}">
        <p14:creationId xmlns:p14="http://schemas.microsoft.com/office/powerpoint/2010/main" val="909839306"/>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sz="quarter" idx="1"/>
          </p:nvPr>
        </p:nvSpPr>
        <p:spPr/>
        <p:txBody>
          <a:bodyPr/>
          <a:lstStyle/>
          <a:p>
            <a:r>
              <a:rPr lang="en-US" dirty="0" smtClean="0"/>
              <a:t>Tachycardia and hypokalemia may occur in continuous nebulized </a:t>
            </a:r>
            <a:r>
              <a:rPr lang="el-GR" sz="2400" dirty="0" smtClean="0">
                <a:cs typeface="Times New Roman"/>
              </a:rPr>
              <a:t>β</a:t>
            </a:r>
            <a:r>
              <a:rPr lang="en-US" sz="2400" dirty="0" smtClean="0">
                <a:cs typeface="Times New Roman"/>
              </a:rPr>
              <a:t>2-Adrenergic agonists</a:t>
            </a:r>
          </a:p>
          <a:p>
            <a:r>
              <a:rPr lang="en-US" sz="2400" dirty="0" smtClean="0">
                <a:cs typeface="Times New Roman"/>
              </a:rPr>
              <a:t>Parenteral/ oral </a:t>
            </a:r>
            <a:r>
              <a:rPr lang="el-GR" sz="2400" dirty="0" smtClean="0">
                <a:cs typeface="Times New Roman"/>
              </a:rPr>
              <a:t>β</a:t>
            </a:r>
            <a:r>
              <a:rPr lang="en-US" sz="2400" dirty="0" smtClean="0">
                <a:cs typeface="Times New Roman"/>
              </a:rPr>
              <a:t>2-Adrenergic agonists loose much of </a:t>
            </a:r>
            <a:r>
              <a:rPr lang="el-GR" sz="2800" dirty="0" smtClean="0">
                <a:cs typeface="Times New Roman"/>
              </a:rPr>
              <a:t>β</a:t>
            </a:r>
            <a:r>
              <a:rPr lang="en-US" sz="2800" dirty="0" smtClean="0">
                <a:cs typeface="Times New Roman"/>
              </a:rPr>
              <a:t>2 selectivity</a:t>
            </a:r>
          </a:p>
          <a:p>
            <a:r>
              <a:rPr lang="en-US" sz="2800" dirty="0" smtClean="0">
                <a:cs typeface="Times New Roman"/>
              </a:rPr>
              <a:t>Metered-dose inhaler (MDI) in acute bronchospsm (4 puffs of albuterol 0.36 mg)</a:t>
            </a:r>
          </a:p>
          <a:p>
            <a:r>
              <a:rPr lang="en-US" sz="2800" dirty="0" smtClean="0">
                <a:cs typeface="Times New Roman"/>
              </a:rPr>
              <a:t>Aerosol </a:t>
            </a:r>
            <a:r>
              <a:rPr lang="el-GR" sz="2800" dirty="0" smtClean="0">
                <a:cs typeface="Times New Roman"/>
              </a:rPr>
              <a:t>β</a:t>
            </a:r>
            <a:r>
              <a:rPr lang="en-US" sz="2800" dirty="0" smtClean="0">
                <a:cs typeface="Times New Roman"/>
              </a:rPr>
              <a:t>2-agonists delivered in ETT and pt on mechanical ventilation, loose much of physiologic effects due to its deposition on ETT so double the dose. </a:t>
            </a:r>
            <a:endParaRPr lang="en-US" dirty="0"/>
          </a:p>
        </p:txBody>
      </p:sp>
    </p:spTree>
    <p:extLst>
      <p:ext uri="{BB962C8B-B14F-4D97-AF65-F5344CB8AC3E}">
        <p14:creationId xmlns:p14="http://schemas.microsoft.com/office/powerpoint/2010/main" val="1414503028"/>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sz="quarter" idx="1"/>
          </p:nvPr>
        </p:nvSpPr>
        <p:spPr/>
        <p:txBody>
          <a:bodyPr/>
          <a:lstStyle/>
          <a:p>
            <a:r>
              <a:rPr lang="en-US" dirty="0" smtClean="0"/>
              <a:t>Levalbuterol 0.63 mg/3 ml nebulizer solution</a:t>
            </a:r>
          </a:p>
          <a:p>
            <a:r>
              <a:rPr lang="en-US" dirty="0" smtClean="0"/>
              <a:t>Dose: 1.25 - 2.5 mg every 20 minutes for 3 doses, </a:t>
            </a:r>
          </a:p>
          <a:p>
            <a:r>
              <a:rPr lang="en-US" dirty="0" smtClean="0"/>
              <a:t>then 1.25  – 5 mg every 1-4 hours as needed</a:t>
            </a:r>
          </a:p>
          <a:p>
            <a:r>
              <a:rPr lang="en-US" dirty="0" smtClean="0"/>
              <a:t>Or 5-7.5 mg/ hour continuous nebulization</a:t>
            </a:r>
            <a:endParaRPr lang="en-US" dirty="0"/>
          </a:p>
        </p:txBody>
      </p:sp>
    </p:spTree>
    <p:extLst>
      <p:ext uri="{BB962C8B-B14F-4D97-AF65-F5344CB8AC3E}">
        <p14:creationId xmlns:p14="http://schemas.microsoft.com/office/powerpoint/2010/main" val="36292196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 Epinephrine or Terbutaline</a:t>
            </a:r>
            <a:endParaRPr lang="en-US" dirty="0"/>
          </a:p>
        </p:txBody>
      </p:sp>
      <p:sp>
        <p:nvSpPr>
          <p:cNvPr id="3" name="Content Placeholder 2"/>
          <p:cNvSpPr>
            <a:spLocks noGrp="1"/>
          </p:cNvSpPr>
          <p:nvPr>
            <p:ph sz="quarter" idx="1"/>
          </p:nvPr>
        </p:nvSpPr>
        <p:spPr/>
        <p:txBody>
          <a:bodyPr/>
          <a:lstStyle/>
          <a:p>
            <a:r>
              <a:rPr lang="en-US" dirty="0" smtClean="0"/>
              <a:t>In seriously asthmatic pt with risk of respiratory arrest or need of intubation, but with low risk of cardiac toxicity (young asthmatics)</a:t>
            </a:r>
          </a:p>
          <a:p>
            <a:r>
              <a:rPr lang="en-US" dirty="0" smtClean="0"/>
              <a:t>Combination of inhalation and S/C</a:t>
            </a:r>
          </a:p>
          <a:p>
            <a:r>
              <a:rPr lang="en-US" dirty="0" smtClean="0"/>
              <a:t>Epinephrine 1/1000 at 0.3-0.5 ml may be repeated in 20 minutes for 3 times</a:t>
            </a:r>
          </a:p>
          <a:p>
            <a:r>
              <a:rPr lang="en-US" dirty="0" smtClean="0"/>
              <a:t>Or Terbutaline 0.25 mg every 20 min for 3 doses (choice in pregnant)</a:t>
            </a:r>
          </a:p>
          <a:p>
            <a:r>
              <a:rPr lang="en-US" dirty="0" smtClean="0"/>
              <a:t>Epinephrine in ETT after respiratory arrest from asthma</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08114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GB" smtClean="0"/>
              <a:t>Pneumonia</a:t>
            </a:r>
          </a:p>
        </p:txBody>
      </p:sp>
      <p:sp>
        <p:nvSpPr>
          <p:cNvPr id="23555" name="Rectangle 3"/>
          <p:cNvSpPr>
            <a:spLocks noGrp="1" noChangeArrowheads="1"/>
          </p:cNvSpPr>
          <p:nvPr>
            <p:ph type="body" idx="1"/>
          </p:nvPr>
        </p:nvSpPr>
        <p:spPr>
          <a:noFill/>
        </p:spPr>
        <p:txBody>
          <a:bodyPr/>
          <a:lstStyle/>
          <a:p>
            <a:r>
              <a:rPr lang="en-GB" b="1" smtClean="0"/>
              <a:t>Alteration in host defenses</a:t>
            </a:r>
          </a:p>
          <a:p>
            <a:pPr lvl="1"/>
            <a:r>
              <a:rPr lang="en-GB" b="1" smtClean="0"/>
              <a:t>Altered consciousness</a:t>
            </a:r>
          </a:p>
          <a:p>
            <a:pPr lvl="2"/>
            <a:r>
              <a:rPr lang="en-GB" b="1" smtClean="0"/>
              <a:t>stroke, seizure, anesthesia, alcohol abuse</a:t>
            </a:r>
          </a:p>
          <a:p>
            <a:pPr lvl="1"/>
            <a:r>
              <a:rPr lang="en-GB" b="1" smtClean="0"/>
              <a:t>Cigarette smoke</a:t>
            </a:r>
          </a:p>
          <a:p>
            <a:pPr lvl="2"/>
            <a:r>
              <a:rPr lang="en-GB" b="1" smtClean="0"/>
              <a:t>decreased mucociliary function</a:t>
            </a:r>
          </a:p>
          <a:p>
            <a:pPr lvl="1"/>
            <a:r>
              <a:rPr lang="en-GB" b="1" smtClean="0"/>
              <a:t>Increasing age</a:t>
            </a:r>
          </a:p>
          <a:p>
            <a:pPr lvl="1"/>
            <a:r>
              <a:rPr lang="en-GB" b="1" smtClean="0"/>
              <a:t>Immunocompromised</a:t>
            </a:r>
          </a:p>
          <a:p>
            <a:pPr lvl="2"/>
            <a:r>
              <a:rPr lang="en-GB" b="1" smtClean="0"/>
              <a:t>CA, AIDS, Steroids</a:t>
            </a:r>
          </a:p>
        </p:txBody>
      </p:sp>
    </p:spTree>
    <p:extLst>
      <p:ext uri="{BB962C8B-B14F-4D97-AF65-F5344CB8AC3E}">
        <p14:creationId xmlns:p14="http://schemas.microsoft.com/office/powerpoint/2010/main" val="895411127"/>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Corticosteroids</a:t>
            </a:r>
            <a:endParaRPr lang="en-US" dirty="0"/>
          </a:p>
        </p:txBody>
      </p:sp>
      <p:sp>
        <p:nvSpPr>
          <p:cNvPr id="3" name="Content Placeholder 2"/>
          <p:cNvSpPr>
            <a:spLocks noGrp="1"/>
          </p:cNvSpPr>
          <p:nvPr>
            <p:ph sz="quarter" idx="1"/>
          </p:nvPr>
        </p:nvSpPr>
        <p:spPr>
          <a:xfrm>
            <a:off x="914400" y="1905000"/>
            <a:ext cx="7772400" cy="4114800"/>
          </a:xfrm>
        </p:spPr>
        <p:txBody>
          <a:bodyPr/>
          <a:lstStyle/>
          <a:p>
            <a:r>
              <a:rPr lang="en-US" dirty="0" smtClean="0"/>
              <a:t>IV Methylprednisolone 40-80 mg/day in 1 or 2 doses</a:t>
            </a:r>
          </a:p>
          <a:p>
            <a:r>
              <a:rPr lang="en-US" dirty="0" smtClean="0"/>
              <a:t>Benefit when initiated in early phase of acute asthma</a:t>
            </a:r>
          </a:p>
          <a:p>
            <a:r>
              <a:rPr lang="en-US" dirty="0" smtClean="0"/>
              <a:t>Cause up-regulation of new </a:t>
            </a:r>
            <a:r>
              <a:rPr lang="el-GR" dirty="0" smtClean="0">
                <a:latin typeface="Times New Roman"/>
                <a:cs typeface="Times New Roman"/>
              </a:rPr>
              <a:t>β</a:t>
            </a:r>
            <a:r>
              <a:rPr lang="en-US" dirty="0" smtClean="0">
                <a:cs typeface="Times New Roman"/>
              </a:rPr>
              <a:t>2 receptors</a:t>
            </a:r>
          </a:p>
          <a:p>
            <a:r>
              <a:rPr lang="en-US" dirty="0" smtClean="0"/>
              <a:t>Inhaled steroids should be started any time during exacerbation of acute asthma</a:t>
            </a:r>
          </a:p>
          <a:p>
            <a:r>
              <a:rPr lang="en-US" dirty="0" smtClean="0"/>
              <a:t>Duration: 3-10 days</a:t>
            </a:r>
          </a:p>
          <a:p>
            <a:endParaRPr lang="en-US" dirty="0"/>
          </a:p>
        </p:txBody>
      </p:sp>
    </p:spTree>
    <p:extLst>
      <p:ext uri="{BB962C8B-B14F-4D97-AF65-F5344CB8AC3E}">
        <p14:creationId xmlns:p14="http://schemas.microsoft.com/office/powerpoint/2010/main" val="405589708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Ipratropium</a:t>
            </a:r>
            <a:endParaRPr lang="en-US" dirty="0"/>
          </a:p>
        </p:txBody>
      </p:sp>
      <p:sp>
        <p:nvSpPr>
          <p:cNvPr id="3" name="Content Placeholder 2"/>
          <p:cNvSpPr>
            <a:spLocks noGrp="1"/>
          </p:cNvSpPr>
          <p:nvPr>
            <p:ph sz="quarter" idx="1"/>
          </p:nvPr>
        </p:nvSpPr>
        <p:spPr/>
        <p:txBody>
          <a:bodyPr/>
          <a:lstStyle/>
          <a:p>
            <a:r>
              <a:rPr lang="en-US" dirty="0" smtClean="0"/>
              <a:t>Effects are additive to albuterol </a:t>
            </a:r>
          </a:p>
          <a:p>
            <a:r>
              <a:rPr lang="en-US" dirty="0" smtClean="0"/>
              <a:t>Multiple high doses of ipratropium in acute severe airflow obstruction resulted in fewer admissions</a:t>
            </a:r>
          </a:p>
          <a:p>
            <a:r>
              <a:rPr lang="en-US" dirty="0" smtClean="0"/>
              <a:t>Dose: 0.5 mg by nebulizer every 2-4 hours</a:t>
            </a:r>
          </a:p>
          <a:p>
            <a:r>
              <a:rPr lang="en-US" dirty="0" smtClean="0"/>
              <a:t>Onset of action is slow (20 minutes), </a:t>
            </a:r>
          </a:p>
          <a:p>
            <a:r>
              <a:rPr lang="en-US" dirty="0" smtClean="0"/>
              <a:t>Peak effects of 60-90 minutes with no systemic side effects</a:t>
            </a:r>
          </a:p>
          <a:p>
            <a:r>
              <a:rPr lang="en-US" dirty="0" smtClean="0"/>
              <a:t>Ipratropium may be combined with albuterol nebulized dose</a:t>
            </a:r>
          </a:p>
          <a:p>
            <a:r>
              <a:rPr lang="en-US" dirty="0" smtClean="0"/>
              <a:t>MDI (0.08mg/puff) 4-8 puffs/ treatment</a:t>
            </a:r>
          </a:p>
          <a:p>
            <a:endParaRPr lang="en-US" dirty="0" smtClean="0"/>
          </a:p>
          <a:p>
            <a:endParaRPr lang="en-US" dirty="0"/>
          </a:p>
        </p:txBody>
      </p:sp>
    </p:spTree>
    <p:extLst>
      <p:ext uri="{BB962C8B-B14F-4D97-AF65-F5344CB8AC3E}">
        <p14:creationId xmlns:p14="http://schemas.microsoft.com/office/powerpoint/2010/main" val="230894738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Methylxanthines: </a:t>
            </a:r>
            <a:br>
              <a:rPr lang="en-US" dirty="0" smtClean="0"/>
            </a:br>
            <a:r>
              <a:rPr lang="en-US" dirty="0" smtClean="0"/>
              <a:t>Theophylline or Aminophilline </a:t>
            </a:r>
            <a:endParaRPr lang="en-US" dirty="0"/>
          </a:p>
        </p:txBody>
      </p:sp>
      <p:sp>
        <p:nvSpPr>
          <p:cNvPr id="3" name="Content Placeholder 2"/>
          <p:cNvSpPr>
            <a:spLocks noGrp="1"/>
          </p:cNvSpPr>
          <p:nvPr>
            <p:ph sz="quarter" idx="1"/>
          </p:nvPr>
        </p:nvSpPr>
        <p:spPr>
          <a:xfrm>
            <a:off x="914400" y="2438400"/>
            <a:ext cx="7772400" cy="3581400"/>
          </a:xfrm>
        </p:spPr>
        <p:txBody>
          <a:bodyPr/>
          <a:lstStyle/>
          <a:p>
            <a:r>
              <a:rPr lang="en-US" dirty="0" smtClean="0"/>
              <a:t>Additive effects of Theophylline and inhaled B agonists</a:t>
            </a:r>
          </a:p>
          <a:p>
            <a:r>
              <a:rPr lang="en-US" dirty="0" smtClean="0"/>
              <a:t>Methylxanthines are infrequently used in acute asthma</a:t>
            </a:r>
          </a:p>
          <a:p>
            <a:endParaRPr lang="en-US" dirty="0"/>
          </a:p>
        </p:txBody>
      </p:sp>
    </p:spTree>
    <p:extLst>
      <p:ext uri="{BB962C8B-B14F-4D97-AF65-F5344CB8AC3E}">
        <p14:creationId xmlns:p14="http://schemas.microsoft.com/office/powerpoint/2010/main" val="309062176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Mechanical ventilation</a:t>
            </a:r>
            <a:endParaRPr lang="en-US" dirty="0"/>
          </a:p>
        </p:txBody>
      </p:sp>
      <p:sp>
        <p:nvSpPr>
          <p:cNvPr id="3" name="Content Placeholder 2"/>
          <p:cNvSpPr>
            <a:spLocks noGrp="1"/>
          </p:cNvSpPr>
          <p:nvPr>
            <p:ph sz="quarter" idx="1"/>
          </p:nvPr>
        </p:nvSpPr>
        <p:spPr>
          <a:xfrm>
            <a:off x="457200" y="1447800"/>
            <a:ext cx="8229600" cy="5181600"/>
          </a:xfrm>
        </p:spPr>
        <p:txBody>
          <a:bodyPr>
            <a:normAutofit fontScale="85000" lnSpcReduction="10000"/>
          </a:bodyPr>
          <a:lstStyle/>
          <a:p>
            <a:r>
              <a:rPr lang="en-US" dirty="0" smtClean="0"/>
              <a:t>ETT and mechanical ventilation are indicated in:</a:t>
            </a:r>
          </a:p>
          <a:p>
            <a:pPr>
              <a:buFont typeface="Arial" pitchFamily="34" charset="0"/>
              <a:buChar char="•"/>
            </a:pPr>
            <a:r>
              <a:rPr lang="en-US" dirty="0" smtClean="0"/>
              <a:t>Pt with central cyanosis</a:t>
            </a:r>
          </a:p>
          <a:p>
            <a:pPr>
              <a:buFont typeface="Arial" pitchFamily="34" charset="0"/>
              <a:buChar char="•"/>
            </a:pPr>
            <a:r>
              <a:rPr lang="en-US" dirty="0" smtClean="0"/>
              <a:t>Altered mental status/ depressed level of consciousness (coma)</a:t>
            </a:r>
          </a:p>
          <a:p>
            <a:pPr>
              <a:buFont typeface="Arial" pitchFamily="34" charset="0"/>
              <a:buChar char="•"/>
            </a:pPr>
            <a:r>
              <a:rPr lang="en-US" dirty="0" smtClean="0"/>
              <a:t>Impaired oxygenation and ventilation</a:t>
            </a:r>
          </a:p>
          <a:p>
            <a:pPr>
              <a:buFont typeface="Arial" pitchFamily="34" charset="0"/>
              <a:buChar char="•"/>
            </a:pPr>
            <a:r>
              <a:rPr lang="en-US" dirty="0" smtClean="0"/>
              <a:t>Sustained RR&gt; 40 breaths/ minute</a:t>
            </a:r>
          </a:p>
          <a:p>
            <a:pPr>
              <a:buFont typeface="Arial" pitchFamily="34" charset="0"/>
              <a:buChar char="•"/>
            </a:pPr>
            <a:r>
              <a:rPr lang="en-US" dirty="0" smtClean="0"/>
              <a:t>Increasing PaCO</a:t>
            </a:r>
            <a:r>
              <a:rPr lang="en-US" baseline="-25000" dirty="0" smtClean="0"/>
              <a:t>2 </a:t>
            </a:r>
            <a:r>
              <a:rPr lang="en-US" dirty="0" smtClean="0"/>
              <a:t>despite aggressive therapy</a:t>
            </a:r>
          </a:p>
          <a:p>
            <a:pPr>
              <a:buFont typeface="Arial" pitchFamily="34" charset="0"/>
              <a:buChar char="•"/>
            </a:pPr>
            <a:r>
              <a:rPr lang="en-US" dirty="0" smtClean="0"/>
              <a:t>Elevated PaCO</a:t>
            </a:r>
            <a:r>
              <a:rPr lang="en-US" baseline="-25000" dirty="0" smtClean="0"/>
              <a:t>2 </a:t>
            </a:r>
            <a:r>
              <a:rPr lang="en-US" dirty="0" smtClean="0"/>
              <a:t>correlated with FEV1 less than 25%</a:t>
            </a:r>
          </a:p>
          <a:p>
            <a:pPr>
              <a:buFont typeface="Arial" pitchFamily="34" charset="0"/>
              <a:buChar char="•"/>
            </a:pPr>
            <a:r>
              <a:rPr lang="en-US" dirty="0" smtClean="0"/>
              <a:t>Respiratory failure evidenced by paradoxical breathing</a:t>
            </a:r>
          </a:p>
          <a:p>
            <a:pPr>
              <a:buFont typeface="Arial" pitchFamily="34" charset="0"/>
              <a:buChar char="•"/>
            </a:pPr>
            <a:r>
              <a:rPr lang="en-US" dirty="0" smtClean="0"/>
              <a:t>Largest ETT is the best to decrease the auto-PEEP</a:t>
            </a:r>
          </a:p>
          <a:p>
            <a:endParaRPr lang="en-US" dirty="0" smtClean="0"/>
          </a:p>
          <a:p>
            <a:endParaRPr lang="en-US" dirty="0" smtClean="0"/>
          </a:p>
          <a:p>
            <a:endParaRPr lang="en-US" dirty="0"/>
          </a:p>
        </p:txBody>
      </p:sp>
    </p:spTree>
    <p:extLst>
      <p:ext uri="{BB962C8B-B14F-4D97-AF65-F5344CB8AC3E}">
        <p14:creationId xmlns:p14="http://schemas.microsoft.com/office/powerpoint/2010/main" val="325245513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Sedation and analgesia</a:t>
            </a:r>
            <a:endParaRPr lang="en-US" dirty="0"/>
          </a:p>
        </p:txBody>
      </p:sp>
      <p:sp>
        <p:nvSpPr>
          <p:cNvPr id="3" name="Content Placeholder 2"/>
          <p:cNvSpPr>
            <a:spLocks noGrp="1"/>
          </p:cNvSpPr>
          <p:nvPr>
            <p:ph sz="quarter" idx="1"/>
          </p:nvPr>
        </p:nvSpPr>
        <p:spPr>
          <a:xfrm>
            <a:off x="304800" y="1447800"/>
            <a:ext cx="8382000" cy="5105400"/>
          </a:xfrm>
        </p:spPr>
        <p:txBody>
          <a:bodyPr>
            <a:normAutofit fontScale="92500" lnSpcReduction="20000"/>
          </a:bodyPr>
          <a:lstStyle/>
          <a:p>
            <a:r>
              <a:rPr lang="en-US" sz="3000" dirty="0" smtClean="0"/>
              <a:t>Sedation and analgesia are always required in preparation of intubation</a:t>
            </a:r>
          </a:p>
          <a:p>
            <a:r>
              <a:rPr lang="en-US" sz="3000" dirty="0" smtClean="0"/>
              <a:t>Sedation and analgesia should be avoided in non-</a:t>
            </a:r>
            <a:r>
              <a:rPr lang="en-US" sz="3000" dirty="0" err="1" smtClean="0"/>
              <a:t>intubated</a:t>
            </a:r>
            <a:r>
              <a:rPr lang="en-US" sz="3000" dirty="0" smtClean="0"/>
              <a:t> asthmatic pt</a:t>
            </a:r>
          </a:p>
          <a:p>
            <a:r>
              <a:rPr lang="en-US" sz="3000" dirty="0" smtClean="0"/>
              <a:t>Once, pt intubated and on mechanical ventilation, benzodiazepines or propofol and opioids </a:t>
            </a:r>
          </a:p>
          <a:p>
            <a:r>
              <a:rPr lang="en-US" sz="3000" dirty="0" smtClean="0"/>
              <a:t>NMBAs to control RR in life threatening auto-PEEP</a:t>
            </a:r>
          </a:p>
          <a:p>
            <a:r>
              <a:rPr lang="en-US" sz="3000" dirty="0" smtClean="0"/>
              <a:t>Status asthmaticus on MV and receiving corticosteroids and NMBAs are at risk of prolonged muscles weakness after discontinuation of NMBAs</a:t>
            </a:r>
          </a:p>
          <a:p>
            <a:r>
              <a:rPr lang="en-US" sz="3000" dirty="0" smtClean="0"/>
              <a:t>If NMBAs are needed, cisatracurium is the best ( elimination by esterase degradation)</a:t>
            </a:r>
          </a:p>
          <a:p>
            <a:r>
              <a:rPr lang="en-US" sz="3000" dirty="0" smtClean="0"/>
              <a:t>Stop NMBAs as soon as possible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2805857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Mechanical ventilation</a:t>
            </a:r>
            <a:endParaRPr lang="en-US" dirty="0"/>
          </a:p>
        </p:txBody>
      </p:sp>
      <p:sp>
        <p:nvSpPr>
          <p:cNvPr id="3" name="Content Placeholder 2"/>
          <p:cNvSpPr>
            <a:spLocks noGrp="1"/>
          </p:cNvSpPr>
          <p:nvPr>
            <p:ph sz="quarter" idx="1"/>
          </p:nvPr>
        </p:nvSpPr>
        <p:spPr>
          <a:xfrm>
            <a:off x="533400" y="1219200"/>
            <a:ext cx="8305800" cy="5257800"/>
          </a:xfrm>
        </p:spPr>
        <p:txBody>
          <a:bodyPr>
            <a:normAutofit fontScale="77500" lnSpcReduction="20000"/>
          </a:bodyPr>
          <a:lstStyle/>
          <a:p>
            <a:r>
              <a:rPr lang="en-US" dirty="0" smtClean="0"/>
              <a:t>Avoid excessive airways pressures and reduce hyperventilation</a:t>
            </a:r>
          </a:p>
          <a:p>
            <a:r>
              <a:rPr lang="en-US" dirty="0" smtClean="0"/>
              <a:t>Allow controlled hypoventiltion/ permissive hypercapnia</a:t>
            </a:r>
          </a:p>
          <a:p>
            <a:r>
              <a:rPr lang="en-US" dirty="0" smtClean="0"/>
              <a:t>Initial: TV 8 ml/kg, RR: 10-14 breaths/min, MV:&lt; 10 L/minute</a:t>
            </a:r>
          </a:p>
          <a:p>
            <a:r>
              <a:rPr lang="en-US" dirty="0" smtClean="0"/>
              <a:t>Increased expiratory time to avoid auto-PEEP, which can cause barotrauma, pneumothorax, increased intra-thoracic pressure, decrease of cardiac output  and hypotension</a:t>
            </a:r>
          </a:p>
          <a:p>
            <a:r>
              <a:rPr lang="en-US" dirty="0" smtClean="0"/>
              <a:t>To achieve SPO2&gt; 90%</a:t>
            </a:r>
          </a:p>
          <a:p>
            <a:r>
              <a:rPr lang="en-US" dirty="0" smtClean="0"/>
              <a:t>Peak inspiratory rates: 60-80 L/ minute</a:t>
            </a:r>
          </a:p>
          <a:p>
            <a:r>
              <a:rPr lang="en-US" dirty="0" smtClean="0"/>
              <a:t>TV can be reduced to achieve inspiratory plateau of 30 cmH</a:t>
            </a:r>
            <a:r>
              <a:rPr lang="en-US" baseline="-25000" dirty="0" smtClean="0"/>
              <a:t>2</a:t>
            </a:r>
            <a:r>
              <a:rPr lang="en-US" dirty="0" smtClean="0"/>
              <a:t>O or less</a:t>
            </a:r>
          </a:p>
          <a:p>
            <a:r>
              <a:rPr lang="en-US" dirty="0" smtClean="0"/>
              <a:t>Minimize hyperventilation by I:E ≤ 1:3</a:t>
            </a:r>
          </a:p>
          <a:p>
            <a:endParaRPr lang="en-US" dirty="0" smtClean="0"/>
          </a:p>
          <a:p>
            <a:endParaRPr lang="en-US" dirty="0" smtClean="0"/>
          </a:p>
          <a:p>
            <a:endParaRPr lang="en-US" dirty="0"/>
          </a:p>
        </p:txBody>
      </p:sp>
    </p:spTree>
    <p:extLst>
      <p:ext uri="{BB962C8B-B14F-4D97-AF65-F5344CB8AC3E}">
        <p14:creationId xmlns:p14="http://schemas.microsoft.com/office/powerpoint/2010/main" val="2720837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0" y="76200"/>
            <a:ext cx="9144000" cy="6858000"/>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269261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GB" smtClean="0"/>
              <a:t>Pneumonia</a:t>
            </a:r>
          </a:p>
        </p:txBody>
      </p:sp>
      <p:sp>
        <p:nvSpPr>
          <p:cNvPr id="26627" name="Rectangle 3"/>
          <p:cNvSpPr>
            <a:spLocks noGrp="1" noChangeArrowheads="1"/>
          </p:cNvSpPr>
          <p:nvPr>
            <p:ph type="body" idx="1"/>
          </p:nvPr>
        </p:nvSpPr>
        <p:spPr>
          <a:noFill/>
        </p:spPr>
        <p:txBody>
          <a:bodyPr/>
          <a:lstStyle/>
          <a:p>
            <a:r>
              <a:rPr lang="en-GB" b="1" smtClean="0"/>
              <a:t>Organism</a:t>
            </a:r>
          </a:p>
          <a:p>
            <a:pPr lvl="1"/>
            <a:r>
              <a:rPr lang="en-GB" b="1" smtClean="0"/>
              <a:t>Virulence</a:t>
            </a:r>
          </a:p>
          <a:p>
            <a:pPr lvl="1"/>
            <a:r>
              <a:rPr lang="en-GB" b="1" smtClean="0"/>
              <a:t>Quantity</a:t>
            </a:r>
          </a:p>
          <a:p>
            <a:r>
              <a:rPr lang="en-GB" b="1" smtClean="0"/>
              <a:t>Transmission</a:t>
            </a:r>
          </a:p>
          <a:p>
            <a:pPr lvl="1"/>
            <a:r>
              <a:rPr lang="en-GB" b="1" smtClean="0"/>
              <a:t>Aerosolized droplets</a:t>
            </a:r>
          </a:p>
          <a:p>
            <a:pPr lvl="1"/>
            <a:r>
              <a:rPr lang="en-GB" b="1" smtClean="0"/>
              <a:t>Droplet size</a:t>
            </a:r>
          </a:p>
        </p:txBody>
      </p:sp>
    </p:spTree>
    <p:extLst>
      <p:ext uri="{BB962C8B-B14F-4D97-AF65-F5344CB8AC3E}">
        <p14:creationId xmlns:p14="http://schemas.microsoft.com/office/powerpoint/2010/main" val="1846429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GB" smtClean="0"/>
              <a:t>Pneumonia</a:t>
            </a:r>
          </a:p>
        </p:txBody>
      </p:sp>
      <p:sp>
        <p:nvSpPr>
          <p:cNvPr id="28675" name="Rectangle 3"/>
          <p:cNvSpPr>
            <a:spLocks noGrp="1" noChangeArrowheads="1"/>
          </p:cNvSpPr>
          <p:nvPr>
            <p:ph type="body" idx="1"/>
          </p:nvPr>
        </p:nvSpPr>
        <p:spPr>
          <a:noFill/>
        </p:spPr>
        <p:txBody>
          <a:bodyPr/>
          <a:lstStyle/>
          <a:p>
            <a:r>
              <a:rPr lang="en-GB" b="1" smtClean="0"/>
              <a:t>Clinical Presentation</a:t>
            </a:r>
          </a:p>
          <a:p>
            <a:pPr lvl="1"/>
            <a:r>
              <a:rPr lang="en-GB" b="1" smtClean="0"/>
              <a:t>Fever</a:t>
            </a:r>
          </a:p>
          <a:p>
            <a:pPr lvl="1"/>
            <a:r>
              <a:rPr lang="en-GB" b="1" smtClean="0"/>
              <a:t>Increased WBC</a:t>
            </a:r>
          </a:p>
          <a:p>
            <a:pPr lvl="1"/>
            <a:r>
              <a:rPr lang="en-GB" b="1" smtClean="0"/>
              <a:t>Dyspnea</a:t>
            </a:r>
          </a:p>
          <a:p>
            <a:pPr lvl="1"/>
            <a:r>
              <a:rPr lang="en-GB" b="1" smtClean="0"/>
              <a:t>Productive cough</a:t>
            </a:r>
          </a:p>
          <a:p>
            <a:pPr lvl="1"/>
            <a:r>
              <a:rPr lang="en-GB" b="1" smtClean="0"/>
              <a:t>Increased respiratory rate</a:t>
            </a:r>
          </a:p>
          <a:p>
            <a:pPr lvl="1"/>
            <a:r>
              <a:rPr lang="en-GB" b="1" smtClean="0"/>
              <a:t>Chest X-ray infiltrate/consolidation</a:t>
            </a:r>
          </a:p>
          <a:p>
            <a:pPr lvl="1"/>
            <a:r>
              <a:rPr lang="en-GB" b="1" smtClean="0"/>
              <a:t>Rales/ronchi</a:t>
            </a:r>
            <a:endParaRPr lang="en-GB" smtClean="0"/>
          </a:p>
        </p:txBody>
      </p:sp>
    </p:spTree>
    <p:extLst>
      <p:ext uri="{BB962C8B-B14F-4D97-AF65-F5344CB8AC3E}">
        <p14:creationId xmlns:p14="http://schemas.microsoft.com/office/powerpoint/2010/main" val="3708379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GB" smtClean="0"/>
              <a:t>Pneumonia:</a:t>
            </a:r>
            <a:br>
              <a:rPr lang="en-GB" smtClean="0"/>
            </a:br>
            <a:r>
              <a:rPr lang="en-GB" smtClean="0"/>
              <a:t>Community Acquired</a:t>
            </a:r>
          </a:p>
        </p:txBody>
      </p:sp>
      <p:sp>
        <p:nvSpPr>
          <p:cNvPr id="29699" name="Rectangle 3"/>
          <p:cNvSpPr>
            <a:spLocks noGrp="1" noChangeArrowheads="1"/>
          </p:cNvSpPr>
          <p:nvPr>
            <p:ph type="body" idx="1"/>
          </p:nvPr>
        </p:nvSpPr>
        <p:spPr>
          <a:noFill/>
        </p:spPr>
        <p:txBody>
          <a:bodyPr/>
          <a:lstStyle/>
          <a:p>
            <a:r>
              <a:rPr lang="en-GB" b="1" smtClean="0"/>
              <a:t>Common pathogens</a:t>
            </a:r>
          </a:p>
          <a:p>
            <a:pPr lvl="1"/>
            <a:r>
              <a:rPr lang="en-GB" b="1" i="1" smtClean="0"/>
              <a:t>S. pneumoniae</a:t>
            </a:r>
            <a:endParaRPr lang="en-GB" b="1" smtClean="0"/>
          </a:p>
          <a:p>
            <a:pPr lvl="1"/>
            <a:r>
              <a:rPr lang="en-GB" b="1" i="1" smtClean="0"/>
              <a:t>H. influenzae</a:t>
            </a:r>
            <a:endParaRPr lang="en-GB" b="1" smtClean="0"/>
          </a:p>
          <a:p>
            <a:pPr lvl="1"/>
            <a:r>
              <a:rPr lang="en-GB" b="1" i="1" smtClean="0"/>
              <a:t>M. pneumoniae</a:t>
            </a:r>
            <a:endParaRPr lang="en-GB" b="1" smtClean="0"/>
          </a:p>
          <a:p>
            <a:pPr lvl="1"/>
            <a:r>
              <a:rPr lang="en-GB" b="1" smtClean="0"/>
              <a:t>Viruses</a:t>
            </a:r>
          </a:p>
          <a:p>
            <a:pPr lvl="1"/>
            <a:r>
              <a:rPr lang="en-GB" b="1" i="1" smtClean="0"/>
              <a:t>C. pneumoniae</a:t>
            </a:r>
            <a:endParaRPr lang="en-GB" b="1" smtClean="0"/>
          </a:p>
          <a:p>
            <a:pPr lvl="1"/>
            <a:r>
              <a:rPr lang="en-GB" b="1" i="1" smtClean="0"/>
              <a:t>Legionella pneumophila</a:t>
            </a:r>
            <a:endParaRPr lang="en-GB" i="1" smtClean="0"/>
          </a:p>
        </p:txBody>
      </p:sp>
    </p:spTree>
    <p:extLst>
      <p:ext uri="{BB962C8B-B14F-4D97-AF65-F5344CB8AC3E}">
        <p14:creationId xmlns:p14="http://schemas.microsoft.com/office/powerpoint/2010/main" val="2639909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ZA" sz="3600" smtClean="0"/>
              <a:t/>
            </a:r>
            <a:br>
              <a:rPr lang="en-ZA" sz="3600" smtClean="0"/>
            </a:br>
            <a:endParaRPr lang="en-ZA" sz="3600" smtClean="0"/>
          </a:p>
        </p:txBody>
      </p:sp>
      <p:sp>
        <p:nvSpPr>
          <p:cNvPr id="4099" name="Content Placeholder 2"/>
          <p:cNvSpPr>
            <a:spLocks noGrp="1"/>
          </p:cNvSpPr>
          <p:nvPr>
            <p:ph idx="1"/>
          </p:nvPr>
        </p:nvSpPr>
        <p:spPr/>
        <p:txBody>
          <a:bodyPr/>
          <a:lstStyle/>
          <a:p>
            <a:pPr eaLnBrk="1" hangingPunct="1"/>
            <a:r>
              <a:rPr lang="en-GB" b="1" smtClean="0"/>
              <a:t>In relation to Pulmonology:</a:t>
            </a:r>
            <a:endParaRPr lang="en-ZA" smtClean="0"/>
          </a:p>
          <a:p>
            <a:pPr eaLnBrk="1" hangingPunct="1"/>
            <a:r>
              <a:rPr lang="en-GB" smtClean="0"/>
              <a:t>2. </a:t>
            </a:r>
            <a:r>
              <a:rPr lang="en-GB" smtClean="0">
                <a:solidFill>
                  <a:srgbClr val="00B050"/>
                </a:solidFill>
              </a:rPr>
              <a:t>C</a:t>
            </a:r>
            <a:r>
              <a:rPr lang="en-US" smtClean="0">
                <a:solidFill>
                  <a:srgbClr val="00B050"/>
                </a:solidFill>
              </a:rPr>
              <a:t>urrent diseases of the respiratory system</a:t>
            </a:r>
            <a:r>
              <a:rPr lang="en-US" smtClean="0"/>
              <a:t>: </a:t>
            </a:r>
            <a:r>
              <a:rPr lang="en-GB" smtClean="0"/>
              <a:t>epidemiology, etiology, pathogenesis, pathological physiology, clinical signs and symptoms, laboratory, functional testing and X-ray findings, treatment, evolution, prognosis, and complications.  </a:t>
            </a:r>
            <a:endParaRPr lang="en-ZA" smtClean="0"/>
          </a:p>
          <a:p>
            <a:pPr eaLnBrk="1" hangingPunct="1"/>
            <a:endParaRPr lang="en-ZA"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GB" smtClean="0"/>
              <a:t>Pneumonia: </a:t>
            </a:r>
            <a:br>
              <a:rPr lang="en-GB" smtClean="0"/>
            </a:br>
            <a:r>
              <a:rPr lang="en-GB" smtClean="0"/>
              <a:t> Aspiration</a:t>
            </a:r>
          </a:p>
        </p:txBody>
      </p:sp>
      <p:sp>
        <p:nvSpPr>
          <p:cNvPr id="30723" name="Rectangle 3"/>
          <p:cNvSpPr>
            <a:spLocks noGrp="1" noChangeArrowheads="1"/>
          </p:cNvSpPr>
          <p:nvPr>
            <p:ph type="body" idx="1"/>
          </p:nvPr>
        </p:nvSpPr>
        <p:spPr>
          <a:noFill/>
        </p:spPr>
        <p:txBody>
          <a:bodyPr/>
          <a:lstStyle/>
          <a:p>
            <a:r>
              <a:rPr lang="en-GB" b="1" smtClean="0"/>
              <a:t>Common pathogens</a:t>
            </a:r>
          </a:p>
          <a:p>
            <a:pPr lvl="1"/>
            <a:r>
              <a:rPr lang="en-GB" b="1" smtClean="0"/>
              <a:t>Mixed flora</a:t>
            </a:r>
          </a:p>
          <a:p>
            <a:pPr lvl="1"/>
            <a:r>
              <a:rPr lang="en-GB" b="1" smtClean="0"/>
              <a:t>Mouth anaerobes</a:t>
            </a:r>
          </a:p>
          <a:p>
            <a:pPr lvl="2"/>
            <a:r>
              <a:rPr lang="en-GB" b="1" i="1" smtClean="0"/>
              <a:t>Peptostreptococcus</a:t>
            </a:r>
            <a:r>
              <a:rPr lang="en-GB" b="1" smtClean="0"/>
              <a:t> spp, </a:t>
            </a:r>
            <a:r>
              <a:rPr lang="en-GB" b="1" i="1" smtClean="0"/>
              <a:t> Actinomyces</a:t>
            </a:r>
            <a:r>
              <a:rPr lang="en-GB" b="1" smtClean="0"/>
              <a:t> spp   </a:t>
            </a:r>
          </a:p>
          <a:p>
            <a:pPr lvl="1"/>
            <a:r>
              <a:rPr lang="en-GB" b="1" smtClean="0"/>
              <a:t>Stomach contents</a:t>
            </a:r>
          </a:p>
          <a:p>
            <a:pPr lvl="2"/>
            <a:r>
              <a:rPr lang="en-GB" b="1" smtClean="0"/>
              <a:t>Chemical pneumonitis</a:t>
            </a:r>
          </a:p>
          <a:p>
            <a:pPr lvl="2"/>
            <a:r>
              <a:rPr lang="en-GB" b="1" smtClean="0"/>
              <a:t>Bacterial infections</a:t>
            </a:r>
          </a:p>
        </p:txBody>
      </p:sp>
    </p:spTree>
    <p:extLst>
      <p:ext uri="{BB962C8B-B14F-4D97-AF65-F5344CB8AC3E}">
        <p14:creationId xmlns:p14="http://schemas.microsoft.com/office/powerpoint/2010/main" val="2225514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r>
              <a:rPr lang="en-GB" smtClean="0"/>
              <a:t>Pneumonia:</a:t>
            </a:r>
            <a:br>
              <a:rPr lang="en-GB" smtClean="0"/>
            </a:br>
            <a:r>
              <a:rPr lang="en-GB" smtClean="0"/>
              <a:t>Hospital Acquired</a:t>
            </a:r>
          </a:p>
        </p:txBody>
      </p:sp>
      <p:sp>
        <p:nvSpPr>
          <p:cNvPr id="32771" name="Rectangle 3"/>
          <p:cNvSpPr>
            <a:spLocks noGrp="1" noChangeArrowheads="1"/>
          </p:cNvSpPr>
          <p:nvPr>
            <p:ph type="body" idx="1"/>
          </p:nvPr>
        </p:nvSpPr>
        <p:spPr>
          <a:noFill/>
        </p:spPr>
        <p:txBody>
          <a:bodyPr/>
          <a:lstStyle/>
          <a:p>
            <a:r>
              <a:rPr lang="en-GB" b="1" smtClean="0"/>
              <a:t>Common pathogens</a:t>
            </a:r>
          </a:p>
          <a:p>
            <a:pPr lvl="1"/>
            <a:r>
              <a:rPr lang="en-GB" b="1" smtClean="0"/>
              <a:t>Gram negative organisms</a:t>
            </a:r>
          </a:p>
          <a:p>
            <a:pPr lvl="1"/>
            <a:r>
              <a:rPr lang="en-GB" b="1" i="1" smtClean="0"/>
              <a:t>Klebsiella pneumoniae</a:t>
            </a:r>
            <a:r>
              <a:rPr lang="en-GB" b="1" smtClean="0"/>
              <a:t>, </a:t>
            </a:r>
            <a:r>
              <a:rPr lang="en-GB" b="1" i="1" smtClean="0"/>
              <a:t>E. coli</a:t>
            </a:r>
            <a:r>
              <a:rPr lang="en-GB" b="1" smtClean="0"/>
              <a:t>, </a:t>
            </a:r>
            <a:r>
              <a:rPr lang="en-GB" b="1" i="1" smtClean="0"/>
              <a:t>Serratia marcescens</a:t>
            </a:r>
            <a:r>
              <a:rPr lang="en-GB" b="1" smtClean="0"/>
              <a:t>, </a:t>
            </a:r>
            <a:r>
              <a:rPr lang="en-GB" b="1" i="1" smtClean="0"/>
              <a:t>Proteus mirabilis</a:t>
            </a:r>
            <a:endParaRPr lang="en-GB" b="1" smtClean="0"/>
          </a:p>
          <a:p>
            <a:pPr lvl="1"/>
            <a:r>
              <a:rPr lang="en-GB" b="1" i="1" smtClean="0"/>
              <a:t>Pseudomonas aeruginosa</a:t>
            </a:r>
            <a:endParaRPr lang="en-GB" b="1" smtClean="0"/>
          </a:p>
          <a:p>
            <a:pPr lvl="2"/>
            <a:r>
              <a:rPr lang="en-GB" b="1" smtClean="0"/>
              <a:t>ICU, immunocompromised, ventilator</a:t>
            </a:r>
            <a:endParaRPr lang="en-GB" smtClean="0"/>
          </a:p>
        </p:txBody>
      </p:sp>
    </p:spTree>
    <p:extLst>
      <p:ext uri="{BB962C8B-B14F-4D97-AF65-F5344CB8AC3E}">
        <p14:creationId xmlns:p14="http://schemas.microsoft.com/office/powerpoint/2010/main" val="554198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GB" smtClean="0"/>
              <a:t>Pneumonia</a:t>
            </a:r>
          </a:p>
        </p:txBody>
      </p:sp>
      <p:sp>
        <p:nvSpPr>
          <p:cNvPr id="33795" name="Rectangle 3"/>
          <p:cNvSpPr>
            <a:spLocks noGrp="1" noChangeArrowheads="1"/>
          </p:cNvSpPr>
          <p:nvPr>
            <p:ph type="body" idx="1"/>
          </p:nvPr>
        </p:nvSpPr>
        <p:spPr>
          <a:noFill/>
        </p:spPr>
        <p:txBody>
          <a:bodyPr/>
          <a:lstStyle/>
          <a:p>
            <a:r>
              <a:rPr lang="en-GB" b="1" smtClean="0"/>
              <a:t>Diagnosis</a:t>
            </a:r>
          </a:p>
          <a:p>
            <a:pPr lvl="1"/>
            <a:r>
              <a:rPr lang="en-GB" b="1" smtClean="0"/>
              <a:t>Chest X-ray: consolidation</a:t>
            </a:r>
          </a:p>
          <a:p>
            <a:pPr lvl="1"/>
            <a:r>
              <a:rPr lang="en-GB" b="1" smtClean="0"/>
              <a:t>Sputum gram stain</a:t>
            </a:r>
          </a:p>
          <a:p>
            <a:pPr lvl="1"/>
            <a:r>
              <a:rPr lang="en-GB" b="1" smtClean="0"/>
              <a:t>Good specimen</a:t>
            </a:r>
          </a:p>
          <a:p>
            <a:pPr lvl="2"/>
            <a:r>
              <a:rPr lang="en-GB" b="1" smtClean="0"/>
              <a:t>WBC’s</a:t>
            </a:r>
          </a:p>
          <a:p>
            <a:pPr lvl="2"/>
            <a:r>
              <a:rPr lang="en-GB" b="1" smtClean="0"/>
              <a:t>Few epithelial cells</a:t>
            </a:r>
          </a:p>
          <a:p>
            <a:pPr lvl="2"/>
            <a:r>
              <a:rPr lang="en-GB" b="1" smtClean="0"/>
              <a:t>Single predominant organism</a:t>
            </a:r>
          </a:p>
          <a:p>
            <a:pPr lvl="1"/>
            <a:r>
              <a:rPr lang="en-GB" smtClean="0"/>
              <a:t>Blood cultures (septicemia)</a:t>
            </a:r>
          </a:p>
        </p:txBody>
      </p:sp>
    </p:spTree>
    <p:extLst>
      <p:ext uri="{BB962C8B-B14F-4D97-AF65-F5344CB8AC3E}">
        <p14:creationId xmlns:p14="http://schemas.microsoft.com/office/powerpoint/2010/main" val="255131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a:xfrm>
            <a:off x="685800" y="381000"/>
            <a:ext cx="7772400" cy="1143000"/>
          </a:xfrm>
        </p:spPr>
        <p:txBody>
          <a:bodyPr/>
          <a:lstStyle/>
          <a:p>
            <a:r>
              <a:rPr lang="fr-FR" smtClean="0"/>
              <a:t>radiology</a:t>
            </a:r>
            <a:endParaRPr lang="en-US" smtClean="0"/>
          </a:p>
        </p:txBody>
      </p:sp>
      <p:pic>
        <p:nvPicPr>
          <p:cNvPr id="36867" name="Picture 5"/>
          <p:cNvPicPr>
            <a:picLocks noGrp="1" noChangeAspect="1" noChangeArrowheads="1"/>
          </p:cNvPicPr>
          <p:nvPr>
            <p:ph idx="1"/>
          </p:nvPr>
        </p:nvPicPr>
        <p:blipFill>
          <a:blip r:embed="rId3"/>
          <a:srcRect/>
          <a:stretch>
            <a:fillRect/>
          </a:stretch>
        </p:blipFill>
        <p:spPr>
          <a:xfrm>
            <a:off x="533400" y="1273175"/>
            <a:ext cx="7772400" cy="5584825"/>
          </a:xfrm>
          <a:noFill/>
        </p:spPr>
      </p:pic>
    </p:spTree>
    <p:extLst>
      <p:ext uri="{BB962C8B-B14F-4D97-AF65-F5344CB8AC3E}">
        <p14:creationId xmlns:p14="http://schemas.microsoft.com/office/powerpoint/2010/main" val="3923233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pseudomonas cxr"/>
          <p:cNvPicPr>
            <a:picLocks noChangeAspect="1" noChangeArrowheads="1"/>
          </p:cNvPicPr>
          <p:nvPr/>
        </p:nvPicPr>
        <p:blipFill>
          <a:blip r:embed="rId3"/>
          <a:srcRect/>
          <a:stretch>
            <a:fillRect/>
          </a:stretch>
        </p:blipFill>
        <p:spPr bwMode="auto">
          <a:xfrm>
            <a:off x="1771650" y="609600"/>
            <a:ext cx="5600700" cy="5638800"/>
          </a:xfrm>
          <a:prstGeom prst="rect">
            <a:avLst/>
          </a:prstGeom>
          <a:noFill/>
          <a:ln w="9525">
            <a:noFill/>
            <a:miter lim="800000"/>
            <a:headEnd/>
            <a:tailEnd/>
          </a:ln>
        </p:spPr>
      </p:pic>
    </p:spTree>
    <p:extLst>
      <p:ext uri="{BB962C8B-B14F-4D97-AF65-F5344CB8AC3E}">
        <p14:creationId xmlns:p14="http://schemas.microsoft.com/office/powerpoint/2010/main" val="705263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mycoplasma cxr"/>
          <p:cNvPicPr>
            <a:picLocks noChangeAspect="1" noChangeArrowheads="1"/>
          </p:cNvPicPr>
          <p:nvPr/>
        </p:nvPicPr>
        <p:blipFill>
          <a:blip r:embed="rId3"/>
          <a:srcRect/>
          <a:stretch>
            <a:fillRect/>
          </a:stretch>
        </p:blipFill>
        <p:spPr bwMode="auto">
          <a:xfrm>
            <a:off x="1676400" y="771525"/>
            <a:ext cx="5791200" cy="5670550"/>
          </a:xfrm>
          <a:prstGeom prst="rect">
            <a:avLst/>
          </a:prstGeom>
          <a:noFill/>
          <a:ln w="9525">
            <a:noFill/>
            <a:miter lim="800000"/>
            <a:headEnd/>
            <a:tailEnd/>
          </a:ln>
        </p:spPr>
      </p:pic>
    </p:spTree>
    <p:extLst>
      <p:ext uri="{BB962C8B-B14F-4D97-AF65-F5344CB8AC3E}">
        <p14:creationId xmlns:p14="http://schemas.microsoft.com/office/powerpoint/2010/main" val="2837695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viral cxr"/>
          <p:cNvPicPr>
            <a:picLocks noChangeAspect="1" noChangeArrowheads="1"/>
          </p:cNvPicPr>
          <p:nvPr/>
        </p:nvPicPr>
        <p:blipFill>
          <a:blip r:embed="rId3"/>
          <a:srcRect/>
          <a:stretch>
            <a:fillRect/>
          </a:stretch>
        </p:blipFill>
        <p:spPr bwMode="auto">
          <a:xfrm>
            <a:off x="1295400" y="709613"/>
            <a:ext cx="6553200" cy="5438775"/>
          </a:xfrm>
          <a:prstGeom prst="rect">
            <a:avLst/>
          </a:prstGeom>
          <a:noFill/>
          <a:ln w="9525">
            <a:noFill/>
            <a:miter lim="800000"/>
            <a:headEnd/>
            <a:tailEnd/>
          </a:ln>
        </p:spPr>
      </p:pic>
    </p:spTree>
    <p:extLst>
      <p:ext uri="{BB962C8B-B14F-4D97-AF65-F5344CB8AC3E}">
        <p14:creationId xmlns:p14="http://schemas.microsoft.com/office/powerpoint/2010/main" val="307545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GB" smtClean="0"/>
              <a:t>Pneumonia</a:t>
            </a:r>
          </a:p>
        </p:txBody>
      </p:sp>
      <p:sp>
        <p:nvSpPr>
          <p:cNvPr id="40963" name="Rectangle 3"/>
          <p:cNvSpPr>
            <a:spLocks noGrp="1" noChangeArrowheads="1"/>
          </p:cNvSpPr>
          <p:nvPr>
            <p:ph type="body" idx="1"/>
          </p:nvPr>
        </p:nvSpPr>
        <p:spPr>
          <a:noFill/>
        </p:spPr>
        <p:txBody>
          <a:bodyPr/>
          <a:lstStyle/>
          <a:p>
            <a:r>
              <a:rPr lang="en-GB" b="1" smtClean="0"/>
              <a:t>Gram stain</a:t>
            </a:r>
          </a:p>
          <a:p>
            <a:pPr lvl="1"/>
            <a:r>
              <a:rPr lang="en-GB" b="1" smtClean="0"/>
              <a:t>Organisms </a:t>
            </a:r>
            <a:r>
              <a:rPr lang="en-GB" b="1" u="sng" smtClean="0"/>
              <a:t>not</a:t>
            </a:r>
            <a:r>
              <a:rPr lang="en-GB" b="1" smtClean="0"/>
              <a:t> visible on gram stain</a:t>
            </a:r>
          </a:p>
          <a:p>
            <a:pPr lvl="2"/>
            <a:r>
              <a:rPr lang="en-GB" b="1" i="1" smtClean="0"/>
              <a:t>M. pneumonia</a:t>
            </a:r>
            <a:r>
              <a:rPr lang="en-GB" b="1" smtClean="0"/>
              <a:t>	</a:t>
            </a:r>
          </a:p>
          <a:p>
            <a:pPr lvl="2"/>
            <a:r>
              <a:rPr lang="en-GB" b="1" i="1" smtClean="0"/>
              <a:t>Legionella pneumophila</a:t>
            </a:r>
            <a:endParaRPr lang="en-GB" b="1" smtClean="0"/>
          </a:p>
          <a:p>
            <a:pPr lvl="2"/>
            <a:r>
              <a:rPr lang="en-GB" b="1" smtClean="0"/>
              <a:t>Viruses</a:t>
            </a:r>
          </a:p>
          <a:p>
            <a:pPr lvl="1"/>
            <a:r>
              <a:rPr lang="en-GB" b="1" smtClean="0"/>
              <a:t>Common organisms</a:t>
            </a:r>
          </a:p>
          <a:p>
            <a:pPr lvl="2"/>
            <a:r>
              <a:rPr lang="en-GB" b="1" smtClean="0"/>
              <a:t>Gram positive diplococci (pairs and chains)</a:t>
            </a:r>
          </a:p>
          <a:p>
            <a:pPr lvl="2"/>
            <a:r>
              <a:rPr lang="en-GB" b="1" smtClean="0"/>
              <a:t>Gram positive clusters</a:t>
            </a:r>
          </a:p>
          <a:p>
            <a:pPr lvl="2"/>
            <a:r>
              <a:rPr lang="en-GB" b="1" smtClean="0"/>
              <a:t>Gram negative coccobacillary (pleomorphic)</a:t>
            </a:r>
          </a:p>
          <a:p>
            <a:pPr lvl="2"/>
            <a:r>
              <a:rPr lang="en-GB" b="1" smtClean="0"/>
              <a:t>Gram negative rods</a:t>
            </a:r>
          </a:p>
        </p:txBody>
      </p:sp>
      <p:sp>
        <p:nvSpPr>
          <p:cNvPr id="40964" name="Text Box 4"/>
          <p:cNvSpPr txBox="1">
            <a:spLocks noChangeArrowheads="1"/>
          </p:cNvSpPr>
          <p:nvPr/>
        </p:nvSpPr>
        <p:spPr bwMode="auto">
          <a:xfrm>
            <a:off x="6080125" y="3544888"/>
            <a:ext cx="2951163" cy="457200"/>
          </a:xfrm>
          <a:prstGeom prst="rect">
            <a:avLst/>
          </a:prstGeom>
          <a:noFill/>
          <a:ln w="12700">
            <a:noFill/>
            <a:miter lim="800000"/>
            <a:headEnd type="none" w="sm" len="sm"/>
            <a:tailEnd type="none" w="sm" len="sm"/>
          </a:ln>
        </p:spPr>
        <p:txBody>
          <a:bodyPr wrap="none">
            <a:spAutoFit/>
          </a:bodyPr>
          <a:lstStyle/>
          <a:p>
            <a:r>
              <a:rPr lang="fr-FR">
                <a:solidFill>
                  <a:srgbClr val="FFFF00"/>
                </a:solidFill>
              </a:rPr>
              <a:t>‘atypical pneumonia</a:t>
            </a:r>
            <a:r>
              <a:rPr lang="fr-FR"/>
              <a:t>’</a:t>
            </a:r>
            <a:endParaRPr lang="en-US"/>
          </a:p>
        </p:txBody>
      </p:sp>
      <p:sp>
        <p:nvSpPr>
          <p:cNvPr id="40965" name="AutoShape 5"/>
          <p:cNvSpPr>
            <a:spLocks/>
          </p:cNvSpPr>
          <p:nvPr/>
        </p:nvSpPr>
        <p:spPr bwMode="auto">
          <a:xfrm>
            <a:off x="5638800" y="3276600"/>
            <a:ext cx="152400" cy="1219200"/>
          </a:xfrm>
          <a:prstGeom prst="rightBrace">
            <a:avLst>
              <a:gd name="adj1" fmla="val 66667"/>
              <a:gd name="adj2" fmla="val 50000"/>
            </a:avLst>
          </a:prstGeom>
          <a:noFill/>
          <a:ln w="38100">
            <a:solidFill>
              <a:srgbClr val="FFFF00"/>
            </a:solidFill>
            <a:round/>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2544509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nl-BE" smtClean="0"/>
              <a:t>Mycoplasma pneumoniae</a:t>
            </a:r>
            <a:endParaRPr lang="en-US" smtClean="0"/>
          </a:p>
        </p:txBody>
      </p:sp>
      <p:sp>
        <p:nvSpPr>
          <p:cNvPr id="41987" name="Rectangle 3"/>
          <p:cNvSpPr>
            <a:spLocks noGrp="1" noChangeArrowheads="1"/>
          </p:cNvSpPr>
          <p:nvPr>
            <p:ph type="body" idx="1"/>
          </p:nvPr>
        </p:nvSpPr>
        <p:spPr>
          <a:xfrm>
            <a:off x="685800" y="2057400"/>
            <a:ext cx="7772400" cy="4267200"/>
          </a:xfrm>
        </p:spPr>
        <p:txBody>
          <a:bodyPr/>
          <a:lstStyle/>
          <a:p>
            <a:pPr lvl="1">
              <a:lnSpc>
                <a:spcPct val="90000"/>
              </a:lnSpc>
            </a:pPr>
            <a:r>
              <a:rPr lang="nl-BE" sz="2000" smtClean="0"/>
              <a:t>Pathogen with rigid cell  wall</a:t>
            </a:r>
          </a:p>
          <a:p>
            <a:pPr lvl="1">
              <a:lnSpc>
                <a:spcPct val="90000"/>
              </a:lnSpc>
            </a:pPr>
            <a:r>
              <a:rPr lang="nl-BE" sz="2000" smtClean="0"/>
              <a:t>Children &amp; young adults</a:t>
            </a:r>
          </a:p>
          <a:p>
            <a:pPr lvl="1">
              <a:lnSpc>
                <a:spcPct val="90000"/>
              </a:lnSpc>
            </a:pPr>
            <a:r>
              <a:rPr lang="nl-BE" sz="2000" smtClean="0"/>
              <a:t>Outbreaks every 4 years</a:t>
            </a:r>
          </a:p>
          <a:p>
            <a:pPr lvl="1">
              <a:lnSpc>
                <a:spcPct val="90000"/>
              </a:lnSpc>
            </a:pPr>
            <a:r>
              <a:rPr lang="nl-BE" sz="2000" smtClean="0"/>
              <a:t>Starts typically with URTI followed by pneumonia in 30% of cases</a:t>
            </a:r>
          </a:p>
          <a:p>
            <a:pPr lvl="1">
              <a:lnSpc>
                <a:spcPct val="90000"/>
              </a:lnSpc>
            </a:pPr>
            <a:r>
              <a:rPr lang="nl-BE" sz="2000" smtClean="0"/>
              <a:t>Associated immunological syndromes</a:t>
            </a:r>
          </a:p>
          <a:p>
            <a:pPr lvl="2">
              <a:lnSpc>
                <a:spcPct val="90000"/>
              </a:lnSpc>
            </a:pPr>
            <a:r>
              <a:rPr lang="nl-BE" sz="1800" smtClean="0"/>
              <a:t>Meningo-encephalitis</a:t>
            </a:r>
          </a:p>
          <a:p>
            <a:pPr lvl="2">
              <a:lnSpc>
                <a:spcPct val="90000"/>
              </a:lnSpc>
            </a:pPr>
            <a:r>
              <a:rPr lang="nl-BE" sz="1800" smtClean="0"/>
              <a:t>Neuropathy</a:t>
            </a:r>
          </a:p>
          <a:p>
            <a:pPr lvl="2">
              <a:lnSpc>
                <a:spcPct val="90000"/>
              </a:lnSpc>
            </a:pPr>
            <a:r>
              <a:rPr lang="nl-BE" sz="1800" smtClean="0"/>
              <a:t>Rashes</a:t>
            </a:r>
          </a:p>
          <a:p>
            <a:pPr lvl="2">
              <a:lnSpc>
                <a:spcPct val="90000"/>
              </a:lnSpc>
            </a:pPr>
            <a:r>
              <a:rPr lang="nl-BE" sz="1800" smtClean="0"/>
              <a:t>Arthralgia(</a:t>
            </a:r>
            <a:r>
              <a:rPr lang="en-US" sz="1800" smtClean="0"/>
              <a:t>Pain in a joint or joints</a:t>
            </a:r>
            <a:r>
              <a:rPr lang="nl-BE" sz="1800" smtClean="0"/>
              <a:t>)</a:t>
            </a:r>
          </a:p>
          <a:p>
            <a:pPr lvl="2">
              <a:lnSpc>
                <a:spcPct val="90000"/>
              </a:lnSpc>
            </a:pPr>
            <a:r>
              <a:rPr lang="nl-BE" sz="1800" smtClean="0"/>
              <a:t>Hepatitis</a:t>
            </a:r>
          </a:p>
          <a:p>
            <a:pPr lvl="2">
              <a:lnSpc>
                <a:spcPct val="90000"/>
              </a:lnSpc>
            </a:pPr>
            <a:r>
              <a:rPr lang="nl-BE" sz="1800" smtClean="0"/>
              <a:t>Splenomegaly</a:t>
            </a:r>
          </a:p>
          <a:p>
            <a:pPr lvl="1">
              <a:lnSpc>
                <a:spcPct val="90000"/>
              </a:lnSpc>
            </a:pPr>
            <a:r>
              <a:rPr lang="nl-BE" sz="2000" smtClean="0"/>
              <a:t>R/ macrolide or doxycycline</a:t>
            </a:r>
            <a:endParaRPr lang="en-US" sz="2000" smtClean="0"/>
          </a:p>
        </p:txBody>
      </p:sp>
    </p:spTree>
    <p:extLst>
      <p:ext uri="{BB962C8B-B14F-4D97-AF65-F5344CB8AC3E}">
        <p14:creationId xmlns:p14="http://schemas.microsoft.com/office/powerpoint/2010/main" val="3315487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001"/>
          <p:cNvPicPr>
            <a:picLocks noChangeAspect="1" noChangeArrowheads="1"/>
          </p:cNvPicPr>
          <p:nvPr/>
        </p:nvPicPr>
        <p:blipFill>
          <a:blip r:embed="rId3"/>
          <a:srcRect/>
          <a:stretch>
            <a:fillRect/>
          </a:stretch>
        </p:blipFill>
        <p:spPr bwMode="auto">
          <a:xfrm>
            <a:off x="914400" y="533400"/>
            <a:ext cx="6705600" cy="6311900"/>
          </a:xfrm>
          <a:prstGeom prst="rect">
            <a:avLst/>
          </a:prstGeom>
          <a:noFill/>
          <a:ln w="9525">
            <a:noFill/>
            <a:miter lim="800000"/>
            <a:headEnd/>
            <a:tailEnd/>
          </a:ln>
        </p:spPr>
      </p:pic>
    </p:spTree>
    <p:extLst>
      <p:ext uri="{BB962C8B-B14F-4D97-AF65-F5344CB8AC3E}">
        <p14:creationId xmlns:p14="http://schemas.microsoft.com/office/powerpoint/2010/main" val="106970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ZA" sz="3600" smtClean="0"/>
              <a:t/>
            </a:r>
            <a:br>
              <a:rPr lang="en-ZA" sz="3600" smtClean="0"/>
            </a:br>
            <a:endParaRPr lang="en-ZA" sz="3600" smtClean="0"/>
          </a:p>
        </p:txBody>
      </p:sp>
      <p:sp>
        <p:nvSpPr>
          <p:cNvPr id="5123" name="Content Placeholder 2"/>
          <p:cNvSpPr>
            <a:spLocks noGrp="1"/>
          </p:cNvSpPr>
          <p:nvPr>
            <p:ph idx="1"/>
          </p:nvPr>
        </p:nvSpPr>
        <p:spPr/>
        <p:txBody>
          <a:bodyPr/>
          <a:lstStyle/>
          <a:p>
            <a:pPr eaLnBrk="1" hangingPunct="1">
              <a:buFont typeface="Arial" charset="0"/>
              <a:buNone/>
            </a:pPr>
            <a:endParaRPr lang="en-ZA" smtClean="0"/>
          </a:p>
          <a:p>
            <a:pPr eaLnBrk="1" hangingPunct="1"/>
            <a:r>
              <a:rPr lang="en-GB" b="1" smtClean="0"/>
              <a:t>In relation to chest and lung surgery:</a:t>
            </a:r>
            <a:endParaRPr lang="en-ZA" smtClean="0"/>
          </a:p>
          <a:p>
            <a:pPr eaLnBrk="1" hangingPunct="1"/>
            <a:r>
              <a:rPr lang="en-US" smtClean="0"/>
              <a:t>3. </a:t>
            </a:r>
            <a:r>
              <a:rPr lang="en-US" smtClean="0">
                <a:solidFill>
                  <a:srgbClr val="00B050"/>
                </a:solidFill>
              </a:rPr>
              <a:t>Thoracic trauma</a:t>
            </a:r>
            <a:r>
              <a:rPr lang="en-US" smtClean="0"/>
              <a:t>, </a:t>
            </a:r>
            <a:r>
              <a:rPr lang="en-US" smtClean="0">
                <a:solidFill>
                  <a:srgbClr val="00B050"/>
                </a:solidFill>
              </a:rPr>
              <a:t>lung </a:t>
            </a:r>
            <a:r>
              <a:rPr lang="en-US" smtClean="0"/>
              <a:t>and </a:t>
            </a:r>
            <a:r>
              <a:rPr lang="en-US" smtClean="0">
                <a:solidFill>
                  <a:srgbClr val="00B050"/>
                </a:solidFill>
              </a:rPr>
              <a:t>pleural lesions</a:t>
            </a:r>
            <a:r>
              <a:rPr lang="en-US" smtClean="0"/>
              <a:t>.</a:t>
            </a:r>
            <a:endParaRPr lang="en-ZA" smtClean="0"/>
          </a:p>
          <a:p>
            <a:pPr eaLnBrk="1" hangingPunct="1">
              <a:buFont typeface="Arial" charset="0"/>
              <a:buNone/>
            </a:pPr>
            <a:endParaRPr lang="en-ZA"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nl-BE" smtClean="0"/>
              <a:t>Streptococcus pneumoniae</a:t>
            </a:r>
            <a:endParaRPr lang="en-US" smtClean="0"/>
          </a:p>
        </p:txBody>
      </p:sp>
      <p:sp>
        <p:nvSpPr>
          <p:cNvPr id="44035" name="Rectangle 3"/>
          <p:cNvSpPr>
            <a:spLocks noGrp="1" noChangeArrowheads="1"/>
          </p:cNvSpPr>
          <p:nvPr>
            <p:ph type="body" idx="1"/>
          </p:nvPr>
        </p:nvSpPr>
        <p:spPr/>
        <p:txBody>
          <a:bodyPr/>
          <a:lstStyle/>
          <a:p>
            <a:pPr>
              <a:lnSpc>
                <a:spcPct val="80000"/>
              </a:lnSpc>
            </a:pPr>
            <a:r>
              <a:rPr lang="nl-BE" sz="2400" smtClean="0"/>
              <a:t>Diplococ, gram stain +</a:t>
            </a:r>
          </a:p>
          <a:p>
            <a:pPr>
              <a:lnSpc>
                <a:spcPct val="80000"/>
              </a:lnSpc>
            </a:pPr>
            <a:r>
              <a:rPr lang="nl-BE" sz="2400" smtClean="0"/>
              <a:t>Cause of 60% of CAP and 15% of HAP</a:t>
            </a:r>
          </a:p>
          <a:p>
            <a:pPr>
              <a:lnSpc>
                <a:spcPct val="80000"/>
              </a:lnSpc>
            </a:pPr>
            <a:r>
              <a:rPr lang="nl-BE" sz="2400" smtClean="0"/>
              <a:t>Serotype responsible for virulence</a:t>
            </a:r>
          </a:p>
          <a:p>
            <a:pPr>
              <a:lnSpc>
                <a:spcPct val="80000"/>
              </a:lnSpc>
            </a:pPr>
            <a:r>
              <a:rPr lang="nl-BE" sz="2400" smtClean="0"/>
              <a:t>Clinical picture</a:t>
            </a:r>
          </a:p>
          <a:p>
            <a:pPr lvl="1">
              <a:lnSpc>
                <a:spcPct val="80000"/>
              </a:lnSpc>
            </a:pPr>
            <a:r>
              <a:rPr lang="nl-BE" sz="2000" smtClean="0"/>
              <a:t>Sudden onset, severely ill</a:t>
            </a:r>
          </a:p>
          <a:p>
            <a:pPr lvl="1">
              <a:lnSpc>
                <a:spcPct val="80000"/>
              </a:lnSpc>
            </a:pPr>
            <a:r>
              <a:rPr lang="nl-BE" sz="2000" smtClean="0"/>
              <a:t>Rosty sputum</a:t>
            </a:r>
          </a:p>
          <a:p>
            <a:pPr lvl="1">
              <a:lnSpc>
                <a:spcPct val="80000"/>
              </a:lnSpc>
            </a:pPr>
            <a:r>
              <a:rPr lang="nl-BE" sz="2000" smtClean="0"/>
              <a:t>Consolidation on  CXR</a:t>
            </a:r>
          </a:p>
          <a:p>
            <a:pPr lvl="1">
              <a:lnSpc>
                <a:spcPct val="80000"/>
              </a:lnSpc>
            </a:pPr>
            <a:r>
              <a:rPr lang="nl-BE" sz="2000" smtClean="0"/>
              <a:t>Hyperleucocytosis</a:t>
            </a:r>
          </a:p>
          <a:p>
            <a:pPr>
              <a:lnSpc>
                <a:spcPct val="80000"/>
              </a:lnSpc>
            </a:pPr>
            <a:r>
              <a:rPr lang="nl-BE" sz="2400" smtClean="0"/>
              <a:t>Beware of</a:t>
            </a:r>
          </a:p>
          <a:p>
            <a:pPr lvl="1">
              <a:lnSpc>
                <a:spcPct val="80000"/>
              </a:lnSpc>
            </a:pPr>
            <a:r>
              <a:rPr lang="nl-BE" sz="2000" smtClean="0"/>
              <a:t>Septicemia</a:t>
            </a:r>
          </a:p>
          <a:p>
            <a:pPr lvl="1">
              <a:lnSpc>
                <a:spcPct val="80000"/>
              </a:lnSpc>
            </a:pPr>
            <a:r>
              <a:rPr lang="nl-BE" sz="2000" smtClean="0"/>
              <a:t>Postsplenectomy </a:t>
            </a:r>
          </a:p>
          <a:p>
            <a:pPr lvl="1">
              <a:lnSpc>
                <a:spcPct val="80000"/>
              </a:lnSpc>
            </a:pPr>
            <a:r>
              <a:rPr lang="nl-BE" sz="2000" smtClean="0"/>
              <a:t>R/ penicillin unless high local antibiotic resistance: amoxiclav</a:t>
            </a:r>
            <a:endParaRPr lang="en-US" sz="2000" smtClean="0"/>
          </a:p>
        </p:txBody>
      </p:sp>
    </p:spTree>
    <p:extLst>
      <p:ext uri="{BB962C8B-B14F-4D97-AF65-F5344CB8AC3E}">
        <p14:creationId xmlns:p14="http://schemas.microsoft.com/office/powerpoint/2010/main" val="2054671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nl-BE" smtClean="0"/>
              <a:t>Chlamydia pneumonia</a:t>
            </a:r>
            <a:endParaRPr lang="en-US" smtClean="0"/>
          </a:p>
        </p:txBody>
      </p:sp>
      <p:sp>
        <p:nvSpPr>
          <p:cNvPr id="45059" name="Rectangle 3"/>
          <p:cNvSpPr>
            <a:spLocks noGrp="1" noChangeArrowheads="1"/>
          </p:cNvSpPr>
          <p:nvPr>
            <p:ph type="body" idx="1"/>
          </p:nvPr>
        </p:nvSpPr>
        <p:spPr/>
        <p:txBody>
          <a:bodyPr/>
          <a:lstStyle/>
          <a:p>
            <a:r>
              <a:rPr lang="nl-BE" smtClean="0"/>
              <a:t>3 species</a:t>
            </a:r>
          </a:p>
          <a:p>
            <a:pPr lvl="1"/>
            <a:r>
              <a:rPr lang="nl-BE" i="1" smtClean="0"/>
              <a:t>Pneumoniae: outbreaks; starts with URTI</a:t>
            </a:r>
          </a:p>
          <a:p>
            <a:pPr lvl="1"/>
            <a:r>
              <a:rPr lang="nl-BE" i="1" smtClean="0"/>
              <a:t>Psittaci: ornithosis: contact with (exotic) birds</a:t>
            </a:r>
          </a:p>
          <a:p>
            <a:pPr lvl="1"/>
            <a:r>
              <a:rPr lang="nl-BE" i="1" smtClean="0"/>
              <a:t>Trachomatis: infants; transmitted during birth</a:t>
            </a:r>
          </a:p>
          <a:p>
            <a:r>
              <a:rPr lang="nl-BE" i="1" smtClean="0"/>
              <a:t>R/ doxycycline</a:t>
            </a:r>
            <a:endParaRPr lang="en-US" i="1" smtClean="0"/>
          </a:p>
        </p:txBody>
      </p:sp>
    </p:spTree>
    <p:extLst>
      <p:ext uri="{BB962C8B-B14F-4D97-AF65-F5344CB8AC3E}">
        <p14:creationId xmlns:p14="http://schemas.microsoft.com/office/powerpoint/2010/main" val="1199441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nl-BE" smtClean="0"/>
              <a:t>Legionella pneumonia</a:t>
            </a:r>
            <a:endParaRPr lang="en-US" smtClean="0"/>
          </a:p>
        </p:txBody>
      </p:sp>
      <p:sp>
        <p:nvSpPr>
          <p:cNvPr id="46083" name="Rectangle 3"/>
          <p:cNvSpPr>
            <a:spLocks noGrp="1" noChangeArrowheads="1"/>
          </p:cNvSpPr>
          <p:nvPr>
            <p:ph type="body" idx="1"/>
          </p:nvPr>
        </p:nvSpPr>
        <p:spPr/>
        <p:txBody>
          <a:bodyPr/>
          <a:lstStyle/>
          <a:p>
            <a:pPr>
              <a:lnSpc>
                <a:spcPct val="80000"/>
              </a:lnSpc>
            </a:pPr>
            <a:r>
              <a:rPr lang="nl-BE" sz="2400" i="1" smtClean="0"/>
              <a:t>Legionella pneumophilia</a:t>
            </a:r>
          </a:p>
          <a:p>
            <a:pPr>
              <a:lnSpc>
                <a:spcPct val="80000"/>
              </a:lnSpc>
            </a:pPr>
            <a:r>
              <a:rPr lang="nl-BE" sz="2400" smtClean="0"/>
              <a:t>Grows in heated water: tanks, airco, pools</a:t>
            </a:r>
          </a:p>
          <a:p>
            <a:pPr>
              <a:lnSpc>
                <a:spcPct val="80000"/>
              </a:lnSpc>
            </a:pPr>
            <a:r>
              <a:rPr lang="nl-BE" sz="2400" smtClean="0"/>
              <a:t>No person to person transmission </a:t>
            </a:r>
          </a:p>
          <a:p>
            <a:pPr>
              <a:lnSpc>
                <a:spcPct val="80000"/>
              </a:lnSpc>
            </a:pPr>
            <a:r>
              <a:rPr lang="nl-BE" sz="2400" smtClean="0"/>
              <a:t>Transmitted by contaminated water sources: outbreaks in hotels, exhibitions, conventions</a:t>
            </a:r>
          </a:p>
          <a:p>
            <a:pPr>
              <a:lnSpc>
                <a:spcPct val="80000"/>
              </a:lnSpc>
            </a:pPr>
            <a:r>
              <a:rPr lang="nl-BE" sz="2400" smtClean="0"/>
              <a:t>Sporadic cases</a:t>
            </a:r>
          </a:p>
          <a:p>
            <a:pPr>
              <a:lnSpc>
                <a:spcPct val="80000"/>
              </a:lnSpc>
            </a:pPr>
            <a:r>
              <a:rPr lang="nl-BE" sz="2400" smtClean="0"/>
              <a:t>Severe pneumonia with prostration, confusion, abdominal symptoms</a:t>
            </a:r>
          </a:p>
          <a:p>
            <a:pPr>
              <a:lnSpc>
                <a:spcPct val="80000"/>
              </a:lnSpc>
            </a:pPr>
            <a:r>
              <a:rPr lang="nl-BE" sz="2400" smtClean="0"/>
              <a:t>High mortality</a:t>
            </a:r>
          </a:p>
          <a:p>
            <a:pPr>
              <a:lnSpc>
                <a:spcPct val="80000"/>
              </a:lnSpc>
            </a:pPr>
            <a:r>
              <a:rPr lang="nl-BE" sz="2400" smtClean="0"/>
              <a:t>Diagnosis: IF of sputum or urine</a:t>
            </a:r>
          </a:p>
          <a:p>
            <a:pPr>
              <a:lnSpc>
                <a:spcPct val="80000"/>
              </a:lnSpc>
            </a:pPr>
            <a:r>
              <a:rPr lang="nl-BE" sz="2400" smtClean="0"/>
              <a:t>R/ macrolide, rifampicin</a:t>
            </a:r>
            <a:endParaRPr lang="en-US" sz="2400" smtClean="0"/>
          </a:p>
        </p:txBody>
      </p:sp>
    </p:spTree>
    <p:extLst>
      <p:ext uri="{BB962C8B-B14F-4D97-AF65-F5344CB8AC3E}">
        <p14:creationId xmlns:p14="http://schemas.microsoft.com/office/powerpoint/2010/main" val="2794272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002"/>
          <p:cNvPicPr>
            <a:picLocks noChangeAspect="1" noChangeArrowheads="1"/>
          </p:cNvPicPr>
          <p:nvPr/>
        </p:nvPicPr>
        <p:blipFill>
          <a:blip r:embed="rId3"/>
          <a:srcRect/>
          <a:stretch>
            <a:fillRect/>
          </a:stretch>
        </p:blipFill>
        <p:spPr bwMode="auto">
          <a:xfrm>
            <a:off x="957263" y="304800"/>
            <a:ext cx="6891337" cy="6557963"/>
          </a:xfrm>
          <a:prstGeom prst="rect">
            <a:avLst/>
          </a:prstGeom>
          <a:noFill/>
          <a:ln w="9525">
            <a:noFill/>
            <a:miter lim="800000"/>
            <a:headEnd/>
            <a:tailEnd/>
          </a:ln>
        </p:spPr>
      </p:pic>
    </p:spTree>
    <p:extLst>
      <p:ext uri="{BB962C8B-B14F-4D97-AF65-F5344CB8AC3E}">
        <p14:creationId xmlns:p14="http://schemas.microsoft.com/office/powerpoint/2010/main" val="3311737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nl-BE" sz="4000" smtClean="0"/>
              <a:t>Hemophilus Influenzae pneumonia</a:t>
            </a:r>
            <a:endParaRPr lang="en-US" sz="4000" smtClean="0"/>
          </a:p>
        </p:txBody>
      </p:sp>
      <p:sp>
        <p:nvSpPr>
          <p:cNvPr id="48131" name="Rectangle 3"/>
          <p:cNvSpPr>
            <a:spLocks noGrp="1" noChangeArrowheads="1"/>
          </p:cNvSpPr>
          <p:nvPr>
            <p:ph type="body" idx="1"/>
          </p:nvPr>
        </p:nvSpPr>
        <p:spPr/>
        <p:txBody>
          <a:bodyPr/>
          <a:lstStyle/>
          <a:p>
            <a:r>
              <a:rPr lang="nl-BE" smtClean="0"/>
              <a:t>Gram negative bacillus</a:t>
            </a:r>
          </a:p>
          <a:p>
            <a:r>
              <a:rPr lang="nl-BE" smtClean="0"/>
              <a:t>6 capsulated serotypes, B most virulent</a:t>
            </a:r>
          </a:p>
          <a:p>
            <a:r>
              <a:rPr lang="nl-BE" smtClean="0"/>
              <a:t>Uncapsulated serotypes responsible for AECB and bronchopneumonia in pts with COPD/asthma</a:t>
            </a:r>
          </a:p>
          <a:p>
            <a:r>
              <a:rPr lang="nl-BE" smtClean="0"/>
              <a:t>R/ amoxiclav, TMP-SMX, cefuroxime</a:t>
            </a:r>
          </a:p>
          <a:p>
            <a:endParaRPr lang="en-US" smtClean="0"/>
          </a:p>
        </p:txBody>
      </p:sp>
    </p:spTree>
    <p:extLst>
      <p:ext uri="{BB962C8B-B14F-4D97-AF65-F5344CB8AC3E}">
        <p14:creationId xmlns:p14="http://schemas.microsoft.com/office/powerpoint/2010/main" val="2936262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r>
              <a:rPr lang="en-GB" smtClean="0"/>
              <a:t>Pneumonia</a:t>
            </a:r>
          </a:p>
        </p:txBody>
      </p:sp>
      <p:sp>
        <p:nvSpPr>
          <p:cNvPr id="49155" name="Rectangle 3"/>
          <p:cNvSpPr>
            <a:spLocks noGrp="1" noChangeArrowheads="1"/>
          </p:cNvSpPr>
          <p:nvPr>
            <p:ph type="body" idx="1"/>
          </p:nvPr>
        </p:nvSpPr>
        <p:spPr>
          <a:noFill/>
        </p:spPr>
        <p:txBody>
          <a:bodyPr/>
          <a:lstStyle/>
          <a:p>
            <a:r>
              <a:rPr lang="en-GB" b="1" dirty="0" smtClean="0"/>
              <a:t>General Care</a:t>
            </a:r>
          </a:p>
          <a:p>
            <a:pPr lvl="1"/>
            <a:r>
              <a:rPr lang="en-GB" b="1" dirty="0" smtClean="0"/>
              <a:t>Hydration</a:t>
            </a:r>
          </a:p>
          <a:p>
            <a:pPr lvl="1"/>
            <a:r>
              <a:rPr lang="en-GB" b="1" dirty="0" smtClean="0"/>
              <a:t>Nutrition</a:t>
            </a:r>
          </a:p>
          <a:p>
            <a:pPr lvl="1"/>
            <a:r>
              <a:rPr lang="en-GB" b="1" dirty="0" smtClean="0"/>
              <a:t>Antipyretics/analgesics</a:t>
            </a:r>
          </a:p>
          <a:p>
            <a:pPr lvl="1"/>
            <a:r>
              <a:rPr lang="en-GB" b="1" dirty="0" smtClean="0"/>
              <a:t>oxygenation</a:t>
            </a:r>
          </a:p>
          <a:p>
            <a:pPr lvl="1"/>
            <a:r>
              <a:rPr lang="en-GB" b="1" dirty="0" smtClean="0"/>
              <a:t>Ventilation</a:t>
            </a:r>
          </a:p>
          <a:p>
            <a:pPr lvl="1">
              <a:buFont typeface="Monotype Sorts" pitchFamily="2" charset="2"/>
              <a:buNone/>
            </a:pPr>
            <a:endParaRPr lang="en-GB" b="1" dirty="0" smtClean="0"/>
          </a:p>
          <a:p>
            <a:pPr lvl="1"/>
            <a:endParaRPr lang="en-GB" dirty="0" smtClean="0"/>
          </a:p>
        </p:txBody>
      </p:sp>
    </p:spTree>
    <p:extLst>
      <p:ext uri="{BB962C8B-B14F-4D97-AF65-F5344CB8AC3E}">
        <p14:creationId xmlns:p14="http://schemas.microsoft.com/office/powerpoint/2010/main" val="29193085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nl-BE" smtClean="0"/>
              <a:t>Severe pneumonia</a:t>
            </a:r>
            <a:endParaRPr lang="en-US" smtClean="0"/>
          </a:p>
        </p:txBody>
      </p:sp>
      <p:sp>
        <p:nvSpPr>
          <p:cNvPr id="50179" name="Rectangle 3"/>
          <p:cNvSpPr>
            <a:spLocks noGrp="1" noChangeArrowheads="1"/>
          </p:cNvSpPr>
          <p:nvPr>
            <p:ph type="body" idx="1"/>
          </p:nvPr>
        </p:nvSpPr>
        <p:spPr>
          <a:xfrm>
            <a:off x="685800" y="2057400"/>
            <a:ext cx="7772400" cy="4495800"/>
          </a:xfrm>
        </p:spPr>
        <p:txBody>
          <a:bodyPr/>
          <a:lstStyle/>
          <a:p>
            <a:pPr>
              <a:lnSpc>
                <a:spcPct val="80000"/>
              </a:lnSpc>
            </a:pPr>
            <a:r>
              <a:rPr lang="nl-BE" sz="2400" smtClean="0"/>
              <a:t>Clinical</a:t>
            </a:r>
          </a:p>
          <a:p>
            <a:pPr lvl="1">
              <a:lnSpc>
                <a:spcPct val="80000"/>
              </a:lnSpc>
            </a:pPr>
            <a:r>
              <a:rPr lang="nl-BE" sz="2000" smtClean="0"/>
              <a:t>RR &gt; 30/min</a:t>
            </a:r>
          </a:p>
          <a:p>
            <a:pPr lvl="1">
              <a:lnSpc>
                <a:spcPct val="80000"/>
              </a:lnSpc>
            </a:pPr>
            <a:r>
              <a:rPr lang="nl-BE" sz="2000" smtClean="0"/>
              <a:t>Systolic BP &lt; 90 mm Hg</a:t>
            </a:r>
          </a:p>
          <a:p>
            <a:pPr lvl="1">
              <a:lnSpc>
                <a:spcPct val="80000"/>
              </a:lnSpc>
            </a:pPr>
            <a:r>
              <a:rPr lang="nl-BE" sz="2000" smtClean="0"/>
              <a:t>Diastolic BP &lt; 60 mm Hg</a:t>
            </a:r>
          </a:p>
          <a:p>
            <a:pPr lvl="1">
              <a:lnSpc>
                <a:spcPct val="80000"/>
              </a:lnSpc>
            </a:pPr>
            <a:r>
              <a:rPr lang="nl-BE" sz="2000" smtClean="0"/>
              <a:t>Age &gt; 60</a:t>
            </a:r>
          </a:p>
          <a:p>
            <a:pPr lvl="1">
              <a:lnSpc>
                <a:spcPct val="80000"/>
              </a:lnSpc>
            </a:pPr>
            <a:r>
              <a:rPr lang="nl-BE" sz="2000" smtClean="0"/>
              <a:t>Comorbidity (cardiac, COPD, diabetes, ...)</a:t>
            </a:r>
          </a:p>
          <a:p>
            <a:pPr lvl="1">
              <a:lnSpc>
                <a:spcPct val="80000"/>
              </a:lnSpc>
            </a:pPr>
            <a:r>
              <a:rPr lang="nl-BE" sz="2000" smtClean="0"/>
              <a:t>Acute confusion</a:t>
            </a:r>
          </a:p>
          <a:p>
            <a:pPr>
              <a:lnSpc>
                <a:spcPct val="80000"/>
              </a:lnSpc>
            </a:pPr>
            <a:r>
              <a:rPr lang="nl-BE" sz="2400" smtClean="0"/>
              <a:t>Radiological: multilobar involvement</a:t>
            </a:r>
          </a:p>
          <a:p>
            <a:pPr>
              <a:lnSpc>
                <a:spcPct val="80000"/>
              </a:lnSpc>
            </a:pPr>
            <a:r>
              <a:rPr lang="nl-BE" sz="2400" smtClean="0"/>
              <a:t>Laboratory</a:t>
            </a:r>
          </a:p>
          <a:p>
            <a:pPr lvl="1">
              <a:lnSpc>
                <a:spcPct val="80000"/>
              </a:lnSpc>
            </a:pPr>
            <a:r>
              <a:rPr lang="nl-BE" sz="2000" smtClean="0"/>
              <a:t>Hypoxemia: PO2 &lt; 60 mm Hg</a:t>
            </a:r>
          </a:p>
          <a:p>
            <a:pPr lvl="1">
              <a:lnSpc>
                <a:spcPct val="80000"/>
              </a:lnSpc>
            </a:pPr>
            <a:r>
              <a:rPr lang="nl-BE" sz="2000" smtClean="0"/>
              <a:t>Hyper or hypo leucocytosis (&gt; 20.000/ &lt; 4000)</a:t>
            </a:r>
          </a:p>
          <a:p>
            <a:pPr lvl="1">
              <a:lnSpc>
                <a:spcPct val="80000"/>
              </a:lnSpc>
            </a:pPr>
            <a:r>
              <a:rPr lang="nl-BE" sz="2000" smtClean="0"/>
              <a:t>Serum urea increase</a:t>
            </a:r>
          </a:p>
          <a:p>
            <a:pPr lvl="1">
              <a:lnSpc>
                <a:spcPct val="80000"/>
              </a:lnSpc>
            </a:pPr>
            <a:r>
              <a:rPr lang="nl-BE" sz="2000" smtClean="0"/>
              <a:t>Bacteremia</a:t>
            </a:r>
            <a:endParaRPr lang="en-US" sz="2000" smtClean="0"/>
          </a:p>
        </p:txBody>
      </p:sp>
    </p:spTree>
    <p:extLst>
      <p:ext uri="{BB962C8B-B14F-4D97-AF65-F5344CB8AC3E}">
        <p14:creationId xmlns:p14="http://schemas.microsoft.com/office/powerpoint/2010/main" val="2144456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nl-BE" smtClean="0"/>
              <a:t>CAP</a:t>
            </a:r>
          </a:p>
        </p:txBody>
      </p:sp>
      <p:sp>
        <p:nvSpPr>
          <p:cNvPr id="51203" name="Rectangle 3"/>
          <p:cNvSpPr>
            <a:spLocks noGrp="1" noChangeArrowheads="1"/>
          </p:cNvSpPr>
          <p:nvPr>
            <p:ph type="body" idx="1"/>
          </p:nvPr>
        </p:nvSpPr>
        <p:spPr/>
        <p:txBody>
          <a:bodyPr/>
          <a:lstStyle/>
          <a:p>
            <a:r>
              <a:rPr lang="en-GB" smtClean="0"/>
              <a:t>Outpatient treatment of community acquired Pneumonia</a:t>
            </a:r>
          </a:p>
          <a:p>
            <a:r>
              <a:rPr lang="en-GB" smtClean="0"/>
              <a:t>Prediction rule to identify low risk patients for assignment of outpt. vs inpt. treatment</a:t>
            </a:r>
          </a:p>
          <a:p>
            <a:pPr>
              <a:buFont typeface="Monotype Sorts" pitchFamily="2" charset="2"/>
              <a:buNone/>
            </a:pPr>
            <a:endParaRPr lang="en-GB" smtClean="0"/>
          </a:p>
        </p:txBody>
      </p:sp>
    </p:spTree>
    <p:extLst>
      <p:ext uri="{BB962C8B-B14F-4D97-AF65-F5344CB8AC3E}">
        <p14:creationId xmlns:p14="http://schemas.microsoft.com/office/powerpoint/2010/main" val="2243105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GB" smtClean="0"/>
              <a:t>Pneumonia</a:t>
            </a:r>
          </a:p>
        </p:txBody>
      </p:sp>
      <p:sp>
        <p:nvSpPr>
          <p:cNvPr id="52227" name="Rectangle 3"/>
          <p:cNvSpPr>
            <a:spLocks noGrp="1" noChangeArrowheads="1"/>
          </p:cNvSpPr>
          <p:nvPr>
            <p:ph type="body" idx="1"/>
          </p:nvPr>
        </p:nvSpPr>
        <p:spPr>
          <a:noFill/>
        </p:spPr>
        <p:txBody>
          <a:bodyPr/>
          <a:lstStyle/>
          <a:p>
            <a:r>
              <a:rPr lang="en-GB" b="1" smtClean="0"/>
              <a:t>Empiric antimicrobial therapy</a:t>
            </a:r>
          </a:p>
          <a:p>
            <a:pPr lvl="1"/>
            <a:r>
              <a:rPr lang="en-GB" b="1" smtClean="0"/>
              <a:t>Aimed at most likely pathogens</a:t>
            </a:r>
          </a:p>
          <a:p>
            <a:pPr lvl="1"/>
            <a:r>
              <a:rPr lang="en-GB" b="1" smtClean="0"/>
              <a:t>Depends on patient’s underlying disease and where infection acquired.</a:t>
            </a:r>
          </a:p>
          <a:p>
            <a:r>
              <a:rPr lang="en-GB" b="1" smtClean="0"/>
              <a:t>Duration of therapy</a:t>
            </a:r>
          </a:p>
          <a:p>
            <a:pPr lvl="1"/>
            <a:r>
              <a:rPr lang="en-GB" b="1" smtClean="0"/>
              <a:t>7-14 days</a:t>
            </a:r>
          </a:p>
        </p:txBody>
      </p:sp>
    </p:spTree>
    <p:extLst>
      <p:ext uri="{BB962C8B-B14F-4D97-AF65-F5344CB8AC3E}">
        <p14:creationId xmlns:p14="http://schemas.microsoft.com/office/powerpoint/2010/main" val="2389869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nl-BE" smtClean="0"/>
              <a:t>Empirical therapy- CAP</a:t>
            </a:r>
          </a:p>
        </p:txBody>
      </p:sp>
      <p:sp>
        <p:nvSpPr>
          <p:cNvPr id="53251" name="Rectangle 3"/>
          <p:cNvSpPr>
            <a:spLocks noGrp="1" noChangeArrowheads="1"/>
          </p:cNvSpPr>
          <p:nvPr>
            <p:ph type="body" idx="1"/>
          </p:nvPr>
        </p:nvSpPr>
        <p:spPr>
          <a:xfrm>
            <a:off x="381000" y="2209800"/>
            <a:ext cx="7772400" cy="4114800"/>
          </a:xfrm>
        </p:spPr>
        <p:txBody>
          <a:bodyPr/>
          <a:lstStyle/>
          <a:p>
            <a:r>
              <a:rPr lang="en-GB" smtClean="0"/>
              <a:t>Sudden onset, clinical picture of pneumococcal infection: peni/ampi/amoxiclav</a:t>
            </a:r>
          </a:p>
          <a:p>
            <a:r>
              <a:rPr lang="en-GB" smtClean="0"/>
              <a:t>Aspiration:  Amoxicillin/Clavulanate</a:t>
            </a:r>
          </a:p>
          <a:p>
            <a:r>
              <a:rPr lang="en-GB" smtClean="0"/>
              <a:t>Young adult:  macrolide or doxycycline</a:t>
            </a:r>
          </a:p>
          <a:p>
            <a:r>
              <a:rPr lang="en-GB" smtClean="0"/>
              <a:t>Alternatives: cefuroxime</a:t>
            </a:r>
          </a:p>
        </p:txBody>
      </p:sp>
    </p:spTree>
    <p:extLst>
      <p:ext uri="{BB962C8B-B14F-4D97-AF65-F5344CB8AC3E}">
        <p14:creationId xmlns:p14="http://schemas.microsoft.com/office/powerpoint/2010/main" val="36026287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ZA" sz="3600" smtClean="0"/>
              <a:t/>
            </a:r>
            <a:br>
              <a:rPr lang="en-ZA" sz="3600" smtClean="0"/>
            </a:br>
            <a:endParaRPr lang="en-ZA" sz="3600" smtClean="0"/>
          </a:p>
        </p:txBody>
      </p:sp>
      <p:sp>
        <p:nvSpPr>
          <p:cNvPr id="6147" name="Content Placeholder 2"/>
          <p:cNvSpPr>
            <a:spLocks noGrp="1"/>
          </p:cNvSpPr>
          <p:nvPr>
            <p:ph idx="1"/>
          </p:nvPr>
        </p:nvSpPr>
        <p:spPr/>
        <p:txBody>
          <a:bodyPr/>
          <a:lstStyle/>
          <a:p>
            <a:pPr eaLnBrk="1" hangingPunct="1"/>
            <a:r>
              <a:rPr lang="en-US" smtClean="0"/>
              <a:t>The student will </a:t>
            </a:r>
            <a:r>
              <a:rPr lang="en-US" smtClean="0">
                <a:solidFill>
                  <a:schemeClr val="tx2"/>
                </a:solidFill>
              </a:rPr>
              <a:t>be able to discuss medical terms commonly used in the respiratory system</a:t>
            </a:r>
            <a:r>
              <a:rPr lang="en-US" smtClean="0"/>
              <a:t>.</a:t>
            </a:r>
            <a:endParaRPr lang="en-ZA" smtClean="0"/>
          </a:p>
          <a:p>
            <a:pPr eaLnBrk="1" hangingPunct="1"/>
            <a:r>
              <a:rPr lang="en-US" smtClean="0"/>
              <a:t>Review and identify anatomical structures on the respiratory system</a:t>
            </a:r>
            <a:endParaRPr lang="en-ZA" smtClean="0"/>
          </a:p>
          <a:p>
            <a:pPr eaLnBrk="1" hangingPunct="1"/>
            <a:r>
              <a:rPr lang="en-US" smtClean="0"/>
              <a:t>Explain respiratory physiology in relation to respiratory anatomy and the normal respiratory patterns</a:t>
            </a:r>
            <a:endParaRPr lang="en-ZA" smtClean="0"/>
          </a:p>
          <a:p>
            <a:pPr eaLnBrk="1" hangingPunct="1">
              <a:buFont typeface="Arial" charset="0"/>
              <a:buNone/>
            </a:pPr>
            <a:endParaRPr lang="en-ZA" smtClean="0"/>
          </a:p>
          <a:p>
            <a:pPr eaLnBrk="1" hangingPunct="1"/>
            <a:endParaRPr lang="en-ZA"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smtClean="0"/>
              <a:t>Community Acquired Outpatient Treatment</a:t>
            </a:r>
          </a:p>
        </p:txBody>
      </p:sp>
      <p:sp>
        <p:nvSpPr>
          <p:cNvPr id="54275" name="Rectangle 3"/>
          <p:cNvSpPr>
            <a:spLocks noGrp="1" noChangeArrowheads="1"/>
          </p:cNvSpPr>
          <p:nvPr>
            <p:ph type="body" idx="1"/>
          </p:nvPr>
        </p:nvSpPr>
        <p:spPr/>
        <p:txBody>
          <a:bodyPr/>
          <a:lstStyle/>
          <a:p>
            <a:pPr>
              <a:lnSpc>
                <a:spcPct val="90000"/>
              </a:lnSpc>
            </a:pPr>
            <a:r>
              <a:rPr lang="en-GB" smtClean="0"/>
              <a:t>Macrolide, doxycycline or fluoroquinolone</a:t>
            </a:r>
          </a:p>
          <a:p>
            <a:pPr>
              <a:lnSpc>
                <a:spcPct val="90000"/>
              </a:lnSpc>
            </a:pPr>
            <a:r>
              <a:rPr lang="en-GB" smtClean="0"/>
              <a:t>Alternative: (Not active against atypical pathogens)</a:t>
            </a:r>
          </a:p>
          <a:p>
            <a:pPr lvl="1">
              <a:lnSpc>
                <a:spcPct val="90000"/>
              </a:lnSpc>
            </a:pPr>
            <a:r>
              <a:rPr lang="en-GB" smtClean="0"/>
              <a:t> Amoxicillin/clavulanate, second generation cephalosporin</a:t>
            </a:r>
          </a:p>
          <a:p>
            <a:pPr>
              <a:lnSpc>
                <a:spcPct val="90000"/>
              </a:lnSpc>
            </a:pPr>
            <a:r>
              <a:rPr lang="en-GB" smtClean="0"/>
              <a:t>If young adult (17-40)  doxycycline</a:t>
            </a:r>
          </a:p>
          <a:p>
            <a:pPr>
              <a:lnSpc>
                <a:spcPct val="90000"/>
              </a:lnSpc>
              <a:buFont typeface="Monotype Sorts" pitchFamily="2" charset="2"/>
              <a:buNone/>
            </a:pPr>
            <a:endParaRPr lang="en-GB" smtClean="0"/>
          </a:p>
        </p:txBody>
      </p:sp>
    </p:spTree>
    <p:extLst>
      <p:ext uri="{BB962C8B-B14F-4D97-AF65-F5344CB8AC3E}">
        <p14:creationId xmlns:p14="http://schemas.microsoft.com/office/powerpoint/2010/main" val="94948223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sz="3600" smtClean="0"/>
              <a:t>Community Acquired </a:t>
            </a:r>
            <a:br>
              <a:rPr lang="en-GB" sz="3600" smtClean="0"/>
            </a:br>
            <a:r>
              <a:rPr lang="en-GB" sz="3600" u="sng" smtClean="0"/>
              <a:t>Inpatient </a:t>
            </a:r>
            <a:r>
              <a:rPr lang="en-GB" sz="3600" smtClean="0"/>
              <a:t>Treatment </a:t>
            </a:r>
            <a:br>
              <a:rPr lang="en-GB" sz="3600" smtClean="0"/>
            </a:br>
            <a:r>
              <a:rPr lang="en-GB" sz="3600" smtClean="0"/>
              <a:t>General Medicine Ward</a:t>
            </a:r>
          </a:p>
        </p:txBody>
      </p:sp>
      <p:sp>
        <p:nvSpPr>
          <p:cNvPr id="55299" name="Rectangle 3"/>
          <p:cNvSpPr>
            <a:spLocks noGrp="1" noChangeArrowheads="1"/>
          </p:cNvSpPr>
          <p:nvPr>
            <p:ph type="body" idx="1"/>
          </p:nvPr>
        </p:nvSpPr>
        <p:spPr/>
        <p:txBody>
          <a:bodyPr/>
          <a:lstStyle/>
          <a:p>
            <a:r>
              <a:rPr lang="en-GB" smtClean="0"/>
              <a:t>2 or 3 generation Cephalosporine with or without a macrolide or doxycycline</a:t>
            </a:r>
          </a:p>
          <a:p>
            <a:pPr>
              <a:buFont typeface="Monotype Sorts" pitchFamily="2" charset="2"/>
              <a:buNone/>
            </a:pPr>
            <a:r>
              <a:rPr lang="en-GB" smtClean="0"/>
              <a:t>Or</a:t>
            </a:r>
          </a:p>
          <a:p>
            <a:pPr>
              <a:buFont typeface="Wingdings" pitchFamily="2" charset="2"/>
              <a:buChar char="v"/>
            </a:pPr>
            <a:r>
              <a:rPr lang="en-GB" smtClean="0"/>
              <a:t>Fluoroquinolone alone</a:t>
            </a:r>
          </a:p>
        </p:txBody>
      </p:sp>
    </p:spTree>
    <p:extLst>
      <p:ext uri="{BB962C8B-B14F-4D97-AF65-F5344CB8AC3E}">
        <p14:creationId xmlns:p14="http://schemas.microsoft.com/office/powerpoint/2010/main" val="5462228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GB" smtClean="0"/>
              <a:t>Empyema</a:t>
            </a:r>
          </a:p>
        </p:txBody>
      </p:sp>
      <p:sp>
        <p:nvSpPr>
          <p:cNvPr id="56323" name="Rectangle 3"/>
          <p:cNvSpPr>
            <a:spLocks noGrp="1" noChangeArrowheads="1"/>
          </p:cNvSpPr>
          <p:nvPr>
            <p:ph type="body" idx="1"/>
          </p:nvPr>
        </p:nvSpPr>
        <p:spPr>
          <a:noFill/>
        </p:spPr>
        <p:txBody>
          <a:bodyPr/>
          <a:lstStyle/>
          <a:p>
            <a:r>
              <a:rPr lang="en-GB" b="1" smtClean="0"/>
              <a:t>Definition</a:t>
            </a:r>
          </a:p>
          <a:p>
            <a:pPr lvl="1"/>
            <a:r>
              <a:rPr lang="en-GB" b="1" smtClean="0"/>
              <a:t>Collection of pus in a cavity, hollow organ or space</a:t>
            </a:r>
          </a:p>
          <a:p>
            <a:pPr lvl="1"/>
            <a:r>
              <a:rPr lang="en-GB" b="1" smtClean="0"/>
              <a:t>Complication of pneumonia</a:t>
            </a:r>
          </a:p>
          <a:p>
            <a:pPr lvl="1"/>
            <a:r>
              <a:rPr lang="en-GB" b="1" smtClean="0"/>
              <a:t>Complication of surgery</a:t>
            </a:r>
            <a:endParaRPr lang="en-GB" smtClean="0"/>
          </a:p>
        </p:txBody>
      </p:sp>
    </p:spTree>
    <p:extLst>
      <p:ext uri="{BB962C8B-B14F-4D97-AF65-F5344CB8AC3E}">
        <p14:creationId xmlns:p14="http://schemas.microsoft.com/office/powerpoint/2010/main" val="34218928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lstStyle/>
          <a:p>
            <a:r>
              <a:rPr lang="en-GB" smtClean="0"/>
              <a:t>Empyema</a:t>
            </a:r>
          </a:p>
        </p:txBody>
      </p:sp>
      <p:sp>
        <p:nvSpPr>
          <p:cNvPr id="57347" name="Rectangle 3"/>
          <p:cNvSpPr>
            <a:spLocks noGrp="1" noChangeArrowheads="1"/>
          </p:cNvSpPr>
          <p:nvPr>
            <p:ph type="body" idx="1"/>
          </p:nvPr>
        </p:nvSpPr>
        <p:spPr>
          <a:noFill/>
        </p:spPr>
        <p:txBody>
          <a:bodyPr/>
          <a:lstStyle/>
          <a:p>
            <a:r>
              <a:rPr lang="en-GB" b="1" smtClean="0"/>
              <a:t>Clinical Presentation</a:t>
            </a:r>
          </a:p>
          <a:p>
            <a:pPr lvl="1"/>
            <a:r>
              <a:rPr lang="en-GB" b="1" smtClean="0"/>
              <a:t>Similar to pneumonia</a:t>
            </a:r>
          </a:p>
          <a:p>
            <a:pPr lvl="1"/>
            <a:r>
              <a:rPr lang="en-GB" b="1" smtClean="0"/>
              <a:t>Chest X-ray</a:t>
            </a:r>
          </a:p>
          <a:p>
            <a:pPr lvl="2"/>
            <a:r>
              <a:rPr lang="en-GB" b="1" smtClean="0"/>
              <a:t>Blunting of costophrenic angles</a:t>
            </a:r>
          </a:p>
          <a:p>
            <a:pPr lvl="2"/>
            <a:r>
              <a:rPr lang="en-GB" b="1" smtClean="0"/>
              <a:t>CT</a:t>
            </a:r>
          </a:p>
        </p:txBody>
      </p:sp>
    </p:spTree>
    <p:extLst>
      <p:ext uri="{BB962C8B-B14F-4D97-AF65-F5344CB8AC3E}">
        <p14:creationId xmlns:p14="http://schemas.microsoft.com/office/powerpoint/2010/main" val="23648182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GB" smtClean="0"/>
              <a:t>Empyema</a:t>
            </a:r>
          </a:p>
        </p:txBody>
      </p:sp>
      <p:sp>
        <p:nvSpPr>
          <p:cNvPr id="58371" name="Rectangle 3"/>
          <p:cNvSpPr>
            <a:spLocks noGrp="1" noChangeArrowheads="1"/>
          </p:cNvSpPr>
          <p:nvPr>
            <p:ph type="body" idx="1"/>
          </p:nvPr>
        </p:nvSpPr>
        <p:spPr>
          <a:noFill/>
        </p:spPr>
        <p:txBody>
          <a:bodyPr/>
          <a:lstStyle/>
          <a:p>
            <a:r>
              <a:rPr lang="en-GB" b="1" smtClean="0"/>
              <a:t>Treatment</a:t>
            </a:r>
          </a:p>
          <a:p>
            <a:pPr lvl="1"/>
            <a:r>
              <a:rPr lang="en-GB" b="1" smtClean="0"/>
              <a:t>Thoracocentesis</a:t>
            </a:r>
          </a:p>
          <a:p>
            <a:pPr lvl="1"/>
            <a:r>
              <a:rPr lang="en-GB" b="1" smtClean="0"/>
              <a:t>Chest tube(s)</a:t>
            </a:r>
          </a:p>
          <a:p>
            <a:pPr lvl="1"/>
            <a:r>
              <a:rPr lang="en-GB" b="1" smtClean="0"/>
              <a:t>Antibiotics</a:t>
            </a:r>
            <a:endParaRPr lang="en-GB" smtClean="0"/>
          </a:p>
        </p:txBody>
      </p:sp>
    </p:spTree>
    <p:extLst>
      <p:ext uri="{BB962C8B-B14F-4D97-AF65-F5344CB8AC3E}">
        <p14:creationId xmlns:p14="http://schemas.microsoft.com/office/powerpoint/2010/main" val="4221650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en-GB" smtClean="0"/>
              <a:t>Lung Abscess</a:t>
            </a:r>
          </a:p>
        </p:txBody>
      </p:sp>
      <p:sp>
        <p:nvSpPr>
          <p:cNvPr id="59395" name="Rectangle 3"/>
          <p:cNvSpPr>
            <a:spLocks noGrp="1" noChangeArrowheads="1"/>
          </p:cNvSpPr>
          <p:nvPr>
            <p:ph type="body" idx="1"/>
          </p:nvPr>
        </p:nvSpPr>
        <p:spPr>
          <a:noFill/>
        </p:spPr>
        <p:txBody>
          <a:bodyPr/>
          <a:lstStyle/>
          <a:p>
            <a:r>
              <a:rPr lang="en-GB" b="1" smtClean="0"/>
              <a:t>Definition</a:t>
            </a:r>
          </a:p>
          <a:p>
            <a:pPr lvl="1"/>
            <a:r>
              <a:rPr lang="en-GB" b="1" smtClean="0"/>
              <a:t>Pulmonary infection involving the destruction of the lung parenchyma to produce cavities with an air-fluid level.</a:t>
            </a:r>
          </a:p>
        </p:txBody>
      </p:sp>
    </p:spTree>
    <p:extLst>
      <p:ext uri="{BB962C8B-B14F-4D97-AF65-F5344CB8AC3E}">
        <p14:creationId xmlns:p14="http://schemas.microsoft.com/office/powerpoint/2010/main" val="18394880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306763" y="2301875"/>
            <a:ext cx="9144000" cy="0"/>
          </a:xfrm>
          <a:prstGeom prst="rect">
            <a:avLst/>
          </a:prstGeom>
          <a:noFill/>
          <a:ln w="9525">
            <a:noFill/>
            <a:miter lim="800000"/>
            <a:headEnd/>
            <a:tailEnd/>
          </a:ln>
        </p:spPr>
        <p:txBody>
          <a:bodyPr>
            <a:spAutoFit/>
          </a:bodyPr>
          <a:lstStyle/>
          <a:p>
            <a:endParaRPr lang="en-US"/>
          </a:p>
        </p:txBody>
      </p:sp>
      <p:pic>
        <p:nvPicPr>
          <p:cNvPr id="60419" name="Picture 3" descr="thorax"/>
          <p:cNvPicPr>
            <a:picLocks noChangeAspect="1" noChangeArrowheads="1"/>
          </p:cNvPicPr>
          <p:nvPr/>
        </p:nvPicPr>
        <p:blipFill>
          <a:blip r:embed="rId3">
            <a:lum bright="-18000" contrast="6000"/>
          </a:blip>
          <a:srcRect l="1910"/>
          <a:stretch>
            <a:fillRect/>
          </a:stretch>
        </p:blipFill>
        <p:spPr bwMode="auto">
          <a:xfrm>
            <a:off x="76200" y="1524000"/>
            <a:ext cx="5105400" cy="4638675"/>
          </a:xfrm>
          <a:prstGeom prst="rect">
            <a:avLst/>
          </a:prstGeom>
          <a:noFill/>
          <a:ln w="9525">
            <a:solidFill>
              <a:schemeClr val="tx1"/>
            </a:solidFill>
            <a:miter lim="800000"/>
            <a:headEnd/>
            <a:tailEnd/>
          </a:ln>
        </p:spPr>
      </p:pic>
      <p:pic>
        <p:nvPicPr>
          <p:cNvPr id="60420" name="Picture 5" descr="thorax"/>
          <p:cNvPicPr>
            <a:picLocks noGrp="1" noChangeAspect="1" noChangeArrowheads="1"/>
          </p:cNvPicPr>
          <p:nvPr>
            <p:ph idx="4294967295"/>
          </p:nvPr>
        </p:nvPicPr>
        <p:blipFill>
          <a:blip r:embed="rId4"/>
          <a:srcRect/>
          <a:stretch>
            <a:fillRect/>
          </a:stretch>
        </p:blipFill>
        <p:spPr>
          <a:xfrm>
            <a:off x="5343525" y="1371600"/>
            <a:ext cx="3724275" cy="4989513"/>
          </a:xfrm>
          <a:noFill/>
          <a:ln>
            <a:solidFill>
              <a:schemeClr val="tx1"/>
            </a:solidFill>
          </a:ln>
        </p:spPr>
      </p:pic>
    </p:spTree>
    <p:extLst>
      <p:ext uri="{BB962C8B-B14F-4D97-AF65-F5344CB8AC3E}">
        <p14:creationId xmlns:p14="http://schemas.microsoft.com/office/powerpoint/2010/main" val="19687038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p:spPr>
        <p:txBody>
          <a:bodyPr/>
          <a:lstStyle/>
          <a:p>
            <a:r>
              <a:rPr lang="en-GB" smtClean="0"/>
              <a:t>Lung Abscess</a:t>
            </a:r>
          </a:p>
        </p:txBody>
      </p:sp>
      <p:sp>
        <p:nvSpPr>
          <p:cNvPr id="61443" name="Rectangle 3"/>
          <p:cNvSpPr>
            <a:spLocks noGrp="1" noChangeArrowheads="1"/>
          </p:cNvSpPr>
          <p:nvPr>
            <p:ph type="body" idx="1"/>
          </p:nvPr>
        </p:nvSpPr>
        <p:spPr>
          <a:noFill/>
        </p:spPr>
        <p:txBody>
          <a:bodyPr/>
          <a:lstStyle/>
          <a:p>
            <a:r>
              <a:rPr lang="en-GB" b="1" smtClean="0"/>
              <a:t>Risk Factors</a:t>
            </a:r>
          </a:p>
          <a:p>
            <a:pPr lvl="1"/>
            <a:r>
              <a:rPr lang="en-GB" b="1" smtClean="0"/>
              <a:t>Aspiration</a:t>
            </a:r>
          </a:p>
          <a:p>
            <a:pPr lvl="1"/>
            <a:r>
              <a:rPr lang="en-GB" b="1" smtClean="0"/>
              <a:t>Periodontal disease/gingivitis</a:t>
            </a:r>
          </a:p>
          <a:p>
            <a:pPr lvl="1"/>
            <a:endParaRPr lang="en-GB" b="1" smtClean="0"/>
          </a:p>
          <a:p>
            <a:pPr lvl="1">
              <a:buFont typeface="Monotype Sorts" pitchFamily="2" charset="2"/>
              <a:buNone/>
            </a:pPr>
            <a:r>
              <a:rPr lang="en-GB" b="1" smtClean="0">
                <a:solidFill>
                  <a:srgbClr val="C00000"/>
                </a:solidFill>
              </a:rPr>
              <a:t>Periodontal</a:t>
            </a:r>
            <a:r>
              <a:rPr lang="en-GB" b="1" smtClean="0"/>
              <a:t>(involving </a:t>
            </a:r>
            <a:r>
              <a:rPr lang="en-US" b="1" smtClean="0"/>
              <a:t> gums and other structures around the teeth)</a:t>
            </a:r>
            <a:endParaRPr lang="en-GB" b="1" smtClean="0"/>
          </a:p>
        </p:txBody>
      </p:sp>
    </p:spTree>
    <p:extLst>
      <p:ext uri="{BB962C8B-B14F-4D97-AF65-F5344CB8AC3E}">
        <p14:creationId xmlns:p14="http://schemas.microsoft.com/office/powerpoint/2010/main" val="9963186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GB" smtClean="0"/>
              <a:t>Lung Abscess</a:t>
            </a:r>
          </a:p>
        </p:txBody>
      </p:sp>
      <p:sp>
        <p:nvSpPr>
          <p:cNvPr id="62467" name="Rectangle 3"/>
          <p:cNvSpPr>
            <a:spLocks noGrp="1" noChangeArrowheads="1"/>
          </p:cNvSpPr>
          <p:nvPr>
            <p:ph type="body" idx="1"/>
          </p:nvPr>
        </p:nvSpPr>
        <p:spPr>
          <a:noFill/>
        </p:spPr>
        <p:txBody>
          <a:bodyPr/>
          <a:lstStyle/>
          <a:p>
            <a:r>
              <a:rPr lang="en-GB" b="1" smtClean="0"/>
              <a:t>Common Pathogens</a:t>
            </a:r>
          </a:p>
          <a:p>
            <a:pPr lvl="1"/>
            <a:r>
              <a:rPr lang="en-GB" b="1" i="1" smtClean="0"/>
              <a:t>Bacteroides melanogenicus</a:t>
            </a:r>
            <a:endParaRPr lang="en-GB" b="1" smtClean="0"/>
          </a:p>
          <a:p>
            <a:pPr lvl="1"/>
            <a:r>
              <a:rPr lang="en-GB" b="1" i="1" smtClean="0"/>
              <a:t>Fusobacterium nucleatum</a:t>
            </a:r>
            <a:endParaRPr lang="en-GB" b="1" smtClean="0"/>
          </a:p>
          <a:p>
            <a:pPr lvl="1"/>
            <a:r>
              <a:rPr lang="en-GB" b="1" smtClean="0"/>
              <a:t>Gram positive anaerobes</a:t>
            </a:r>
          </a:p>
          <a:p>
            <a:pPr lvl="1"/>
            <a:r>
              <a:rPr lang="en-GB" b="1" i="1" smtClean="0"/>
              <a:t>S. aureus</a:t>
            </a:r>
            <a:endParaRPr lang="en-GB" b="1" smtClean="0"/>
          </a:p>
          <a:p>
            <a:pPr lvl="1"/>
            <a:r>
              <a:rPr lang="en-GB" b="1" smtClean="0"/>
              <a:t>Enteric gram negative organisms</a:t>
            </a:r>
            <a:endParaRPr lang="en-GB" smtClean="0"/>
          </a:p>
        </p:txBody>
      </p:sp>
    </p:spTree>
    <p:extLst>
      <p:ext uri="{BB962C8B-B14F-4D97-AF65-F5344CB8AC3E}">
        <p14:creationId xmlns:p14="http://schemas.microsoft.com/office/powerpoint/2010/main" val="69248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a:lstStyle/>
          <a:p>
            <a:r>
              <a:rPr lang="en-GB" smtClean="0"/>
              <a:t>Lung Abscess</a:t>
            </a:r>
          </a:p>
        </p:txBody>
      </p:sp>
      <p:sp>
        <p:nvSpPr>
          <p:cNvPr id="63491" name="Rectangle 3"/>
          <p:cNvSpPr>
            <a:spLocks noGrp="1" noChangeArrowheads="1"/>
          </p:cNvSpPr>
          <p:nvPr>
            <p:ph type="body" idx="1"/>
          </p:nvPr>
        </p:nvSpPr>
        <p:spPr>
          <a:xfrm>
            <a:off x="685800" y="2362200"/>
            <a:ext cx="7772400" cy="2971800"/>
          </a:xfrm>
          <a:noFill/>
        </p:spPr>
        <p:txBody>
          <a:bodyPr/>
          <a:lstStyle/>
          <a:p>
            <a:r>
              <a:rPr lang="en-GB" b="1" smtClean="0"/>
              <a:t>Clinical Presentation</a:t>
            </a:r>
          </a:p>
          <a:p>
            <a:pPr lvl="1"/>
            <a:r>
              <a:rPr lang="en-GB" b="1" smtClean="0"/>
              <a:t>Slow onset with generalized symptoms</a:t>
            </a:r>
          </a:p>
        </p:txBody>
      </p:sp>
    </p:spTree>
    <p:extLst>
      <p:ext uri="{BB962C8B-B14F-4D97-AF65-F5344CB8AC3E}">
        <p14:creationId xmlns:p14="http://schemas.microsoft.com/office/powerpoint/2010/main" val="635648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Respiratory Tract Infections</a:t>
            </a:r>
            <a:endParaRPr lang="en-US" dirty="0"/>
          </a:p>
        </p:txBody>
      </p:sp>
      <p:sp>
        <p:nvSpPr>
          <p:cNvPr id="3" name="Subtitle 2"/>
          <p:cNvSpPr>
            <a:spLocks noGrp="1"/>
          </p:cNvSpPr>
          <p:nvPr>
            <p:ph type="subTitle" idx="1"/>
          </p:nvPr>
        </p:nvSpPr>
        <p:spPr/>
        <p:txBody>
          <a:bodyPr/>
          <a:lstStyle/>
          <a:p>
            <a:r>
              <a:rPr lang="en-US" dirty="0" smtClean="0"/>
              <a:t>By Dr KWIZERA NDEKEZI Jackson</a:t>
            </a:r>
            <a:endParaRPr lang="en-US" dirty="0"/>
          </a:p>
        </p:txBody>
      </p:sp>
    </p:spTree>
    <p:extLst>
      <p:ext uri="{BB962C8B-B14F-4D97-AF65-F5344CB8AC3E}">
        <p14:creationId xmlns:p14="http://schemas.microsoft.com/office/powerpoint/2010/main" val="2055291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smtClean="0"/>
              <a:t>Lung Abscess</a:t>
            </a:r>
          </a:p>
        </p:txBody>
      </p:sp>
      <p:sp>
        <p:nvSpPr>
          <p:cNvPr id="64515" name="Rectangle 3"/>
          <p:cNvSpPr>
            <a:spLocks noGrp="1" noChangeArrowheads="1"/>
          </p:cNvSpPr>
          <p:nvPr>
            <p:ph type="body" idx="1"/>
          </p:nvPr>
        </p:nvSpPr>
        <p:spPr/>
        <p:txBody>
          <a:bodyPr/>
          <a:lstStyle/>
          <a:p>
            <a:r>
              <a:rPr lang="en-GB" b="1" smtClean="0"/>
              <a:t>Treatment</a:t>
            </a:r>
          </a:p>
          <a:p>
            <a:pPr lvl="1"/>
            <a:r>
              <a:rPr lang="en-GB" b="1" smtClean="0"/>
              <a:t>Penicillin plus Clindamycin or Metronidazole</a:t>
            </a:r>
          </a:p>
          <a:p>
            <a:pPr lvl="1"/>
            <a:r>
              <a:rPr lang="en-GB" b="1" smtClean="0"/>
              <a:t>3rd gen. Cephalosporin plus Clindamycin or Metronidazole</a:t>
            </a:r>
          </a:p>
          <a:p>
            <a:pPr lvl="1"/>
            <a:r>
              <a:rPr lang="en-GB" b="1" smtClean="0"/>
              <a:t>Duration: 2-4 months</a:t>
            </a:r>
            <a:endParaRPr lang="en-GB" smtClean="0"/>
          </a:p>
        </p:txBody>
      </p:sp>
    </p:spTree>
    <p:extLst>
      <p:ext uri="{BB962C8B-B14F-4D97-AF65-F5344CB8AC3E}">
        <p14:creationId xmlns:p14="http://schemas.microsoft.com/office/powerpoint/2010/main" val="1043319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967038"/>
            <a:ext cx="7772400" cy="1470025"/>
          </a:xfrm>
        </p:spPr>
        <p:txBody>
          <a:bodyPr>
            <a:normAutofit fontScale="90000"/>
          </a:bodyPr>
          <a:lstStyle/>
          <a:p>
            <a:pPr eaLnBrk="1" fontAlgn="auto" hangingPunct="1">
              <a:spcAft>
                <a:spcPts val="0"/>
              </a:spcAft>
              <a:defRPr/>
            </a:pPr>
            <a:r>
              <a:rPr lang="nl-BE" sz="4000" smtClean="0"/>
              <a:t>Bronchiectasis</a:t>
            </a:r>
            <a:br>
              <a:rPr lang="nl-BE" sz="4000" smtClean="0"/>
            </a:br>
            <a:r>
              <a:rPr lang="nl-BE" sz="4000" smtClean="0"/>
              <a:t/>
            </a:r>
            <a:br>
              <a:rPr lang="nl-BE" sz="4000" smtClean="0"/>
            </a:br>
            <a:r>
              <a:rPr lang="nl-BE" sz="4000" smtClean="0"/>
              <a:t>Pulmonary complications in immunocompromised host</a:t>
            </a:r>
            <a:endParaRPr sz="4000" smtClean="0"/>
          </a:p>
        </p:txBody>
      </p:sp>
    </p:spTree>
    <p:extLst>
      <p:ext uri="{BB962C8B-B14F-4D97-AF65-F5344CB8AC3E}">
        <p14:creationId xmlns:p14="http://schemas.microsoft.com/office/powerpoint/2010/main" val="1102836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BE" smtClean="0">
                <a:solidFill>
                  <a:srgbClr val="00B050"/>
                </a:solidFill>
              </a:rPr>
              <a:t>Bronchiectasis: definition</a:t>
            </a:r>
            <a:endParaRPr lang="en-US" smtClean="0">
              <a:solidFill>
                <a:srgbClr val="00B050"/>
              </a:solidFill>
            </a:endParaRPr>
          </a:p>
        </p:txBody>
      </p:sp>
      <p:sp>
        <p:nvSpPr>
          <p:cNvPr id="8195" name="Rectangle 3"/>
          <p:cNvSpPr>
            <a:spLocks noGrp="1" noChangeArrowheads="1"/>
          </p:cNvSpPr>
          <p:nvPr>
            <p:ph idx="1"/>
          </p:nvPr>
        </p:nvSpPr>
        <p:spPr/>
        <p:txBody>
          <a:bodyPr/>
          <a:lstStyle/>
          <a:p>
            <a:pPr eaLnBrk="1" hangingPunct="1"/>
            <a:r>
              <a:rPr lang="nl-BE" smtClean="0"/>
              <a:t>Chronic disease characterised by an irreversible dilatation of bronchi caused by bronchial wall damage resulting from infection and inflammation</a:t>
            </a:r>
          </a:p>
          <a:p>
            <a:pPr eaLnBrk="1" hangingPunct="1"/>
            <a:r>
              <a:rPr lang="nl-BE" smtClean="0"/>
              <a:t>Usually accompagnied by chronic purulent sputum production</a:t>
            </a:r>
            <a:endParaRPr lang="en-US" smtClean="0"/>
          </a:p>
        </p:txBody>
      </p:sp>
    </p:spTree>
    <p:extLst>
      <p:ext uri="{BB962C8B-B14F-4D97-AF65-F5344CB8AC3E}">
        <p14:creationId xmlns:p14="http://schemas.microsoft.com/office/powerpoint/2010/main" val="29784514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nl-BE" smtClean="0">
                <a:solidFill>
                  <a:srgbClr val="00B050"/>
                </a:solidFill>
              </a:rPr>
              <a:t>pathogenesis</a:t>
            </a:r>
            <a:endParaRPr lang="en-US" smtClean="0">
              <a:solidFill>
                <a:srgbClr val="00B050"/>
              </a:solidFill>
            </a:endParaRPr>
          </a:p>
        </p:txBody>
      </p:sp>
      <p:sp>
        <p:nvSpPr>
          <p:cNvPr id="9219" name="Rectangle 3"/>
          <p:cNvSpPr>
            <a:spLocks noGrp="1" noChangeArrowheads="1"/>
          </p:cNvSpPr>
          <p:nvPr>
            <p:ph idx="1"/>
          </p:nvPr>
        </p:nvSpPr>
        <p:spPr/>
        <p:txBody>
          <a:bodyPr/>
          <a:lstStyle/>
          <a:p>
            <a:pPr eaLnBrk="1" hangingPunct="1">
              <a:lnSpc>
                <a:spcPct val="90000"/>
              </a:lnSpc>
            </a:pPr>
            <a:r>
              <a:rPr lang="nl-BE" smtClean="0"/>
              <a:t>Any lesion to bronchial mucosa causes disruption of the mucociliary escalator and direct adhesion of bacteria to the epithelium</a:t>
            </a:r>
          </a:p>
          <a:p>
            <a:pPr eaLnBrk="1" hangingPunct="1">
              <a:lnSpc>
                <a:spcPct val="90000"/>
              </a:lnSpc>
            </a:pPr>
            <a:r>
              <a:rPr lang="nl-BE" smtClean="0"/>
              <a:t>Epithelial repair involves the spreading, migration and proliferation of epithelial cells by the synthesis of </a:t>
            </a:r>
          </a:p>
          <a:p>
            <a:pPr lvl="1" eaLnBrk="1" hangingPunct="1">
              <a:lnSpc>
                <a:spcPct val="90000"/>
              </a:lnSpc>
            </a:pPr>
            <a:r>
              <a:rPr lang="nl-BE" smtClean="0"/>
              <a:t>fibronectin (cell migration)</a:t>
            </a:r>
          </a:p>
          <a:p>
            <a:pPr lvl="1" eaLnBrk="1" hangingPunct="1">
              <a:lnSpc>
                <a:spcPct val="90000"/>
              </a:lnSpc>
            </a:pPr>
            <a:r>
              <a:rPr lang="nl-BE" smtClean="0"/>
              <a:t>Integrin (cell-cell adhesion)</a:t>
            </a:r>
          </a:p>
        </p:txBody>
      </p:sp>
    </p:spTree>
    <p:extLst>
      <p:ext uri="{BB962C8B-B14F-4D97-AF65-F5344CB8AC3E}">
        <p14:creationId xmlns:p14="http://schemas.microsoft.com/office/powerpoint/2010/main" val="19890461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007"/>
          <p:cNvPicPr>
            <a:picLocks noChangeAspect="1" noChangeArrowheads="1"/>
          </p:cNvPicPr>
          <p:nvPr/>
        </p:nvPicPr>
        <p:blipFill>
          <a:blip r:embed="rId3"/>
          <a:srcRect/>
          <a:stretch>
            <a:fillRect/>
          </a:stretch>
        </p:blipFill>
        <p:spPr bwMode="auto">
          <a:xfrm>
            <a:off x="827088" y="620713"/>
            <a:ext cx="7446962" cy="5872162"/>
          </a:xfrm>
          <a:prstGeom prst="rect">
            <a:avLst/>
          </a:prstGeom>
          <a:noFill/>
          <a:ln w="9525">
            <a:noFill/>
            <a:miter lim="800000"/>
            <a:headEnd/>
            <a:tailEnd/>
          </a:ln>
        </p:spPr>
      </p:pic>
    </p:spTree>
    <p:extLst>
      <p:ext uri="{BB962C8B-B14F-4D97-AF65-F5344CB8AC3E}">
        <p14:creationId xmlns:p14="http://schemas.microsoft.com/office/powerpoint/2010/main" val="27727536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nl-BE" smtClean="0">
                <a:solidFill>
                  <a:srgbClr val="00B050"/>
                </a:solidFill>
              </a:rPr>
              <a:t>pathogenesis</a:t>
            </a:r>
            <a:endParaRPr lang="en-US" smtClean="0">
              <a:solidFill>
                <a:srgbClr val="00B050"/>
              </a:solidFill>
            </a:endParaRPr>
          </a:p>
        </p:txBody>
      </p:sp>
      <p:sp>
        <p:nvSpPr>
          <p:cNvPr id="6147" name="Rectangle 3"/>
          <p:cNvSpPr>
            <a:spLocks noGrp="1" noChangeArrowheads="1"/>
          </p:cNvSpPr>
          <p:nvPr>
            <p:ph idx="1"/>
          </p:nvPr>
        </p:nvSpPr>
        <p:spPr/>
        <p:txBody>
          <a:bodyPr>
            <a:normAutofit/>
          </a:bodyPr>
          <a:lstStyle/>
          <a:p>
            <a:pPr eaLnBrk="1" hangingPunct="1">
              <a:lnSpc>
                <a:spcPct val="80000"/>
              </a:lnSpc>
            </a:pPr>
            <a:r>
              <a:rPr lang="nl-BE" smtClean="0"/>
              <a:t>The receptors on the epithelial cells for integrin and fibronectin are used by outer membrane proteins of certain bacteria as sites of bacterial adherence</a:t>
            </a:r>
          </a:p>
          <a:p>
            <a:pPr eaLnBrk="1" hangingPunct="1">
              <a:lnSpc>
                <a:spcPct val="80000"/>
              </a:lnSpc>
            </a:pPr>
            <a:r>
              <a:rPr lang="nl-BE" smtClean="0"/>
              <a:t>Accumulation of secretions</a:t>
            </a:r>
            <a:endParaRPr lang="en-US" smtClean="0"/>
          </a:p>
          <a:p>
            <a:pPr eaLnBrk="1" hangingPunct="1">
              <a:lnSpc>
                <a:spcPct val="80000"/>
              </a:lnSpc>
            </a:pPr>
            <a:r>
              <a:rPr lang="nl-BE" smtClean="0"/>
              <a:t>Persistent infection leads to inflammation</a:t>
            </a:r>
          </a:p>
          <a:p>
            <a:pPr eaLnBrk="1" hangingPunct="1">
              <a:lnSpc>
                <a:spcPct val="80000"/>
              </a:lnSpc>
            </a:pPr>
            <a:r>
              <a:rPr lang="nl-BE" smtClean="0"/>
              <a:t>Tissue damage by proteases</a:t>
            </a:r>
          </a:p>
          <a:p>
            <a:pPr eaLnBrk="1" hangingPunct="1">
              <a:lnSpc>
                <a:spcPct val="80000"/>
              </a:lnSpc>
            </a:pPr>
            <a:r>
              <a:rPr lang="nl-BE" smtClean="0"/>
              <a:t>Dilatation of bronchus</a:t>
            </a:r>
          </a:p>
          <a:p>
            <a:pPr eaLnBrk="1" hangingPunct="1">
              <a:lnSpc>
                <a:spcPct val="80000"/>
              </a:lnSpc>
            </a:pPr>
            <a:r>
              <a:rPr lang="nl-BE" smtClean="0"/>
              <a:t>Vicious circle</a:t>
            </a:r>
            <a:endParaRPr lang="en-US" smtClean="0"/>
          </a:p>
        </p:txBody>
      </p:sp>
    </p:spTree>
    <p:extLst>
      <p:ext uri="{BB962C8B-B14F-4D97-AF65-F5344CB8AC3E}">
        <p14:creationId xmlns:p14="http://schemas.microsoft.com/office/powerpoint/2010/main" val="19538227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nl-BE" smtClean="0">
                <a:solidFill>
                  <a:srgbClr val="00B050"/>
                </a:solidFill>
              </a:rPr>
              <a:t>causes</a:t>
            </a:r>
            <a:endParaRPr lang="en-US" smtClean="0">
              <a:solidFill>
                <a:srgbClr val="00B050"/>
              </a:solidFill>
            </a:endParaRPr>
          </a:p>
        </p:txBody>
      </p:sp>
      <p:sp>
        <p:nvSpPr>
          <p:cNvPr id="13315" name="Rectangle 3"/>
          <p:cNvSpPr>
            <a:spLocks noGrp="1" noChangeArrowheads="1"/>
          </p:cNvSpPr>
          <p:nvPr>
            <p:ph idx="1"/>
          </p:nvPr>
        </p:nvSpPr>
        <p:spPr/>
        <p:txBody>
          <a:bodyPr/>
          <a:lstStyle/>
          <a:p>
            <a:pPr eaLnBrk="1" hangingPunct="1">
              <a:lnSpc>
                <a:spcPct val="80000"/>
              </a:lnSpc>
            </a:pPr>
            <a:r>
              <a:rPr lang="nl-BE" sz="2400" smtClean="0"/>
              <a:t>Severe infection</a:t>
            </a:r>
          </a:p>
          <a:p>
            <a:pPr lvl="1" eaLnBrk="1" hangingPunct="1">
              <a:lnSpc>
                <a:spcPct val="80000"/>
              </a:lnSpc>
            </a:pPr>
            <a:r>
              <a:rPr lang="nl-BE" sz="2000" smtClean="0"/>
              <a:t>Bacterial pneumonia (S aureus, pseudomonas, klebsiella)</a:t>
            </a:r>
          </a:p>
          <a:p>
            <a:pPr lvl="1" eaLnBrk="1" hangingPunct="1">
              <a:lnSpc>
                <a:spcPct val="80000"/>
              </a:lnSpc>
            </a:pPr>
            <a:r>
              <a:rPr lang="nl-BE" sz="2000" smtClean="0"/>
              <a:t>Aspiration pneumonia (recurrent)</a:t>
            </a:r>
          </a:p>
          <a:p>
            <a:pPr lvl="1" eaLnBrk="1" hangingPunct="1">
              <a:lnSpc>
                <a:spcPct val="80000"/>
              </a:lnSpc>
            </a:pPr>
            <a:r>
              <a:rPr lang="nl-BE" sz="2000" smtClean="0"/>
              <a:t>Tbc</a:t>
            </a:r>
          </a:p>
          <a:p>
            <a:pPr eaLnBrk="1" hangingPunct="1">
              <a:lnSpc>
                <a:spcPct val="80000"/>
              </a:lnSpc>
            </a:pPr>
            <a:r>
              <a:rPr lang="nl-BE" sz="2400" smtClean="0"/>
              <a:t>Bronchial obstruction</a:t>
            </a:r>
          </a:p>
          <a:p>
            <a:pPr lvl="1" eaLnBrk="1" hangingPunct="1">
              <a:lnSpc>
                <a:spcPct val="80000"/>
              </a:lnSpc>
            </a:pPr>
            <a:r>
              <a:rPr lang="nl-BE" sz="2000" smtClean="0"/>
              <a:t>Foreign body (peanut)</a:t>
            </a:r>
          </a:p>
          <a:p>
            <a:pPr lvl="1" eaLnBrk="1" hangingPunct="1">
              <a:lnSpc>
                <a:spcPct val="80000"/>
              </a:lnSpc>
            </a:pPr>
            <a:r>
              <a:rPr lang="nl-BE" sz="2000" smtClean="0"/>
              <a:t>Cancer</a:t>
            </a:r>
          </a:p>
          <a:p>
            <a:pPr lvl="1" eaLnBrk="1" hangingPunct="1">
              <a:lnSpc>
                <a:spcPct val="80000"/>
              </a:lnSpc>
              <a:buFontTx/>
              <a:buNone/>
            </a:pPr>
            <a:endParaRPr lang="nl-BE" sz="2000" smtClean="0"/>
          </a:p>
          <a:p>
            <a:pPr eaLnBrk="1" hangingPunct="1">
              <a:lnSpc>
                <a:spcPct val="80000"/>
              </a:lnSpc>
            </a:pPr>
            <a:r>
              <a:rPr lang="nl-BE" sz="2400" smtClean="0"/>
              <a:t>Immunodefiency status</a:t>
            </a:r>
          </a:p>
          <a:p>
            <a:pPr lvl="1" eaLnBrk="1" hangingPunct="1">
              <a:lnSpc>
                <a:spcPct val="80000"/>
              </a:lnSpc>
            </a:pPr>
            <a:r>
              <a:rPr lang="nl-BE" sz="2000" smtClean="0"/>
              <a:t>Hypogammaglobulinemia </a:t>
            </a:r>
          </a:p>
          <a:p>
            <a:pPr lvl="1" eaLnBrk="1" hangingPunct="1">
              <a:lnSpc>
                <a:spcPct val="80000"/>
              </a:lnSpc>
            </a:pPr>
            <a:r>
              <a:rPr lang="nl-BE" sz="2000" smtClean="0"/>
              <a:t>Other acquired </a:t>
            </a:r>
          </a:p>
          <a:p>
            <a:pPr eaLnBrk="1" hangingPunct="1">
              <a:lnSpc>
                <a:spcPct val="80000"/>
              </a:lnSpc>
              <a:buFontTx/>
              <a:buNone/>
            </a:pPr>
            <a:endParaRPr lang="nl-BE" sz="2400" smtClean="0"/>
          </a:p>
          <a:p>
            <a:pPr eaLnBrk="1" hangingPunct="1">
              <a:lnSpc>
                <a:spcPct val="80000"/>
              </a:lnSpc>
            </a:pPr>
            <a:r>
              <a:rPr lang="nl-BE" sz="2400" smtClean="0"/>
              <a:t>ciliary dyskinesias</a:t>
            </a:r>
          </a:p>
          <a:p>
            <a:pPr eaLnBrk="1" hangingPunct="1">
              <a:lnSpc>
                <a:spcPct val="80000"/>
              </a:lnSpc>
            </a:pPr>
            <a:endParaRPr lang="en-US" sz="2400" smtClean="0"/>
          </a:p>
        </p:txBody>
      </p:sp>
    </p:spTree>
    <p:extLst>
      <p:ext uri="{BB962C8B-B14F-4D97-AF65-F5344CB8AC3E}">
        <p14:creationId xmlns:p14="http://schemas.microsoft.com/office/powerpoint/2010/main" val="20597213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nl-BE" smtClean="0">
                <a:solidFill>
                  <a:srgbClr val="00B050"/>
                </a:solidFill>
              </a:rPr>
              <a:t>Clinical picture</a:t>
            </a:r>
            <a:endParaRPr lang="en-US" smtClean="0">
              <a:solidFill>
                <a:srgbClr val="00B050"/>
              </a:solidFill>
            </a:endParaRPr>
          </a:p>
        </p:txBody>
      </p:sp>
      <p:sp>
        <p:nvSpPr>
          <p:cNvPr id="16387" name="Rectangle 3"/>
          <p:cNvSpPr>
            <a:spLocks noGrp="1" noChangeArrowheads="1"/>
          </p:cNvSpPr>
          <p:nvPr>
            <p:ph idx="1"/>
          </p:nvPr>
        </p:nvSpPr>
        <p:spPr/>
        <p:txBody>
          <a:bodyPr/>
          <a:lstStyle/>
          <a:p>
            <a:pPr eaLnBrk="1" hangingPunct="1">
              <a:lnSpc>
                <a:spcPct val="80000"/>
              </a:lnSpc>
            </a:pPr>
            <a:r>
              <a:rPr lang="nl-BE" sz="2800" smtClean="0"/>
              <a:t>Generalized or localized in mostly lower lobes</a:t>
            </a:r>
          </a:p>
          <a:p>
            <a:pPr eaLnBrk="1" hangingPunct="1">
              <a:lnSpc>
                <a:spcPct val="80000"/>
              </a:lnSpc>
            </a:pPr>
            <a:r>
              <a:rPr lang="nl-BE" sz="2800" smtClean="0"/>
              <a:t>Chronic cough productive of large amounts of purulent sputum</a:t>
            </a:r>
          </a:p>
          <a:p>
            <a:pPr eaLnBrk="1" hangingPunct="1">
              <a:lnSpc>
                <a:spcPct val="80000"/>
              </a:lnSpc>
            </a:pPr>
            <a:r>
              <a:rPr lang="nl-BE" sz="2800" smtClean="0"/>
              <a:t>Complications:</a:t>
            </a:r>
          </a:p>
          <a:p>
            <a:pPr lvl="1" eaLnBrk="1" hangingPunct="1">
              <a:lnSpc>
                <a:spcPct val="80000"/>
              </a:lnSpc>
            </a:pPr>
            <a:r>
              <a:rPr lang="nl-BE" sz="2400" smtClean="0"/>
              <a:t>(severe) hemorrhage</a:t>
            </a:r>
          </a:p>
          <a:p>
            <a:pPr lvl="1" eaLnBrk="1" hangingPunct="1">
              <a:lnSpc>
                <a:spcPct val="80000"/>
              </a:lnSpc>
            </a:pPr>
            <a:r>
              <a:rPr lang="nl-BE" sz="2400" smtClean="0"/>
              <a:t>Severe pneumonia-empyema</a:t>
            </a:r>
          </a:p>
          <a:p>
            <a:pPr lvl="1" eaLnBrk="1" hangingPunct="1">
              <a:lnSpc>
                <a:spcPct val="80000"/>
              </a:lnSpc>
            </a:pPr>
            <a:r>
              <a:rPr lang="nl-BE" sz="2400" smtClean="0"/>
              <a:t>Weight loss, malaise</a:t>
            </a:r>
          </a:p>
          <a:p>
            <a:pPr lvl="1" eaLnBrk="1" hangingPunct="1">
              <a:lnSpc>
                <a:spcPct val="80000"/>
              </a:lnSpc>
            </a:pPr>
            <a:r>
              <a:rPr lang="nl-BE" sz="2400" smtClean="0"/>
              <a:t>Halitosis(</a:t>
            </a:r>
            <a:r>
              <a:rPr lang="en-US" sz="2400" baseline="-25000" smtClean="0"/>
              <a:t>a foul odor of the breath.</a:t>
            </a:r>
            <a:r>
              <a:rPr lang="nl-BE" sz="2400" smtClean="0"/>
              <a:t>)</a:t>
            </a:r>
          </a:p>
          <a:p>
            <a:pPr lvl="1" eaLnBrk="1" hangingPunct="1">
              <a:lnSpc>
                <a:spcPct val="80000"/>
              </a:lnSpc>
            </a:pPr>
            <a:r>
              <a:rPr lang="nl-BE" sz="2400" smtClean="0"/>
              <a:t>Clubbing</a:t>
            </a:r>
          </a:p>
          <a:p>
            <a:pPr lvl="1" eaLnBrk="1" hangingPunct="1">
              <a:lnSpc>
                <a:spcPct val="80000"/>
              </a:lnSpc>
            </a:pPr>
            <a:r>
              <a:rPr lang="nl-BE" sz="2400" smtClean="0"/>
              <a:t>Secondary abscesses</a:t>
            </a:r>
            <a:endParaRPr lang="en-US" sz="2400" smtClean="0"/>
          </a:p>
        </p:txBody>
      </p:sp>
    </p:spTree>
    <p:extLst>
      <p:ext uri="{BB962C8B-B14F-4D97-AF65-F5344CB8AC3E}">
        <p14:creationId xmlns:p14="http://schemas.microsoft.com/office/powerpoint/2010/main" val="27344199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PUTUM1"/>
          <p:cNvPicPr>
            <a:picLocks noChangeAspect="1" noChangeArrowheads="1"/>
          </p:cNvPicPr>
          <p:nvPr/>
        </p:nvPicPr>
        <p:blipFill>
          <a:blip r:embed="rId3"/>
          <a:srcRect/>
          <a:stretch>
            <a:fillRect/>
          </a:stretch>
        </p:blipFill>
        <p:spPr bwMode="auto">
          <a:xfrm>
            <a:off x="1355725" y="228600"/>
            <a:ext cx="5646738" cy="6019800"/>
          </a:xfrm>
          <a:prstGeom prst="rect">
            <a:avLst/>
          </a:prstGeom>
          <a:noFill/>
          <a:ln w="9525">
            <a:noFill/>
            <a:miter lim="800000"/>
            <a:headEnd/>
            <a:tailEnd/>
          </a:ln>
        </p:spPr>
      </p:pic>
      <p:sp>
        <p:nvSpPr>
          <p:cNvPr id="17411" name="Text Box 3"/>
          <p:cNvSpPr txBox="1">
            <a:spLocks noChangeArrowheads="1"/>
          </p:cNvSpPr>
          <p:nvPr/>
        </p:nvSpPr>
        <p:spPr bwMode="auto">
          <a:xfrm>
            <a:off x="2803525" y="6288088"/>
            <a:ext cx="2792413" cy="457200"/>
          </a:xfrm>
          <a:prstGeom prst="rect">
            <a:avLst/>
          </a:prstGeom>
          <a:noFill/>
          <a:ln w="9525">
            <a:noFill/>
            <a:miter lim="800000"/>
            <a:headEnd/>
            <a:tailEnd/>
          </a:ln>
        </p:spPr>
        <p:txBody>
          <a:bodyPr wrap="none">
            <a:spAutoFit/>
          </a:bodyPr>
          <a:lstStyle/>
          <a:p>
            <a:r>
              <a:rPr lang="en-US" sz="2400" b="1"/>
              <a:t>3 Layered sputum</a:t>
            </a:r>
          </a:p>
        </p:txBody>
      </p:sp>
    </p:spTree>
    <p:extLst>
      <p:ext uri="{BB962C8B-B14F-4D97-AF65-F5344CB8AC3E}">
        <p14:creationId xmlns:p14="http://schemas.microsoft.com/office/powerpoint/2010/main" val="38470821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nl-BE" smtClean="0">
                <a:solidFill>
                  <a:srgbClr val="00B050"/>
                </a:solidFill>
              </a:rPr>
              <a:t>diagnosis</a:t>
            </a:r>
            <a:endParaRPr lang="en-US" smtClean="0">
              <a:solidFill>
                <a:srgbClr val="00B050"/>
              </a:solidFill>
            </a:endParaRPr>
          </a:p>
        </p:txBody>
      </p:sp>
      <p:sp>
        <p:nvSpPr>
          <p:cNvPr id="18435" name="Rectangle 3"/>
          <p:cNvSpPr>
            <a:spLocks noGrp="1" noChangeArrowheads="1"/>
          </p:cNvSpPr>
          <p:nvPr>
            <p:ph idx="1"/>
          </p:nvPr>
        </p:nvSpPr>
        <p:spPr/>
        <p:txBody>
          <a:bodyPr/>
          <a:lstStyle/>
          <a:p>
            <a:pPr eaLnBrk="1" hangingPunct="1">
              <a:lnSpc>
                <a:spcPct val="90000"/>
              </a:lnSpc>
            </a:pPr>
            <a:r>
              <a:rPr lang="nl-BE" smtClean="0"/>
              <a:t>CXR</a:t>
            </a:r>
          </a:p>
          <a:p>
            <a:pPr eaLnBrk="1" hangingPunct="1">
              <a:lnSpc>
                <a:spcPct val="90000"/>
              </a:lnSpc>
            </a:pPr>
            <a:r>
              <a:rPr lang="nl-BE" smtClean="0"/>
              <a:t>CTscan</a:t>
            </a:r>
          </a:p>
          <a:p>
            <a:pPr eaLnBrk="1" hangingPunct="1">
              <a:lnSpc>
                <a:spcPct val="90000"/>
              </a:lnSpc>
            </a:pPr>
            <a:r>
              <a:rPr lang="nl-BE" smtClean="0"/>
              <a:t>Bronchoscopy</a:t>
            </a:r>
          </a:p>
          <a:p>
            <a:pPr eaLnBrk="1" hangingPunct="1">
              <a:lnSpc>
                <a:spcPct val="90000"/>
              </a:lnSpc>
            </a:pPr>
            <a:r>
              <a:rPr lang="nl-BE" smtClean="0"/>
              <a:t>Sputum cultures</a:t>
            </a:r>
          </a:p>
          <a:p>
            <a:pPr lvl="1" eaLnBrk="1" hangingPunct="1">
              <a:lnSpc>
                <a:spcPct val="90000"/>
              </a:lnSpc>
            </a:pPr>
            <a:r>
              <a:rPr lang="nl-BE" smtClean="0"/>
              <a:t>HI &amp; pneumococcus</a:t>
            </a:r>
          </a:p>
          <a:p>
            <a:pPr lvl="1" eaLnBrk="1" hangingPunct="1">
              <a:lnSpc>
                <a:spcPct val="90000"/>
              </a:lnSpc>
            </a:pPr>
            <a:r>
              <a:rPr lang="nl-BE" smtClean="0"/>
              <a:t>SA</a:t>
            </a:r>
          </a:p>
          <a:p>
            <a:pPr lvl="1" eaLnBrk="1" hangingPunct="1">
              <a:lnSpc>
                <a:spcPct val="90000"/>
              </a:lnSpc>
            </a:pPr>
            <a:r>
              <a:rPr lang="nl-BE" smtClean="0"/>
              <a:t>Pseudomonas</a:t>
            </a:r>
          </a:p>
          <a:p>
            <a:pPr lvl="1" eaLnBrk="1" hangingPunct="1">
              <a:lnSpc>
                <a:spcPct val="90000"/>
              </a:lnSpc>
            </a:pPr>
            <a:r>
              <a:rPr lang="nl-BE" smtClean="0"/>
              <a:t>Moraxella</a:t>
            </a:r>
          </a:p>
          <a:p>
            <a:pPr lvl="1" eaLnBrk="1" hangingPunct="1">
              <a:lnSpc>
                <a:spcPct val="90000"/>
              </a:lnSpc>
            </a:pPr>
            <a:r>
              <a:rPr lang="nl-BE" smtClean="0"/>
              <a:t>...</a:t>
            </a:r>
            <a:endParaRPr lang="en-US" smtClean="0"/>
          </a:p>
        </p:txBody>
      </p:sp>
    </p:spTree>
    <p:extLst>
      <p:ext uri="{BB962C8B-B14F-4D97-AF65-F5344CB8AC3E}">
        <p14:creationId xmlns:p14="http://schemas.microsoft.com/office/powerpoint/2010/main" val="7323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smtClean="0"/>
              <a:t>Pulmonary infections</a:t>
            </a:r>
            <a:endParaRPr lang="en-US" smtClean="0"/>
          </a:p>
        </p:txBody>
      </p:sp>
      <p:sp>
        <p:nvSpPr>
          <p:cNvPr id="3075" name="Rectangle 3"/>
          <p:cNvSpPr>
            <a:spLocks noGrp="1" noChangeArrowheads="1"/>
          </p:cNvSpPr>
          <p:nvPr>
            <p:ph type="body" idx="1"/>
          </p:nvPr>
        </p:nvSpPr>
        <p:spPr/>
        <p:txBody>
          <a:bodyPr/>
          <a:lstStyle/>
          <a:p>
            <a:pPr>
              <a:lnSpc>
                <a:spcPct val="90000"/>
              </a:lnSpc>
            </a:pPr>
            <a:r>
              <a:rPr lang="fr-FR" sz="2800" smtClean="0"/>
              <a:t>Upper airways</a:t>
            </a:r>
          </a:p>
          <a:p>
            <a:pPr>
              <a:lnSpc>
                <a:spcPct val="90000"/>
              </a:lnSpc>
            </a:pPr>
            <a:r>
              <a:rPr lang="fr-FR" sz="2800" smtClean="0"/>
              <a:t>Bronchitis</a:t>
            </a:r>
          </a:p>
          <a:p>
            <a:pPr lvl="1">
              <a:lnSpc>
                <a:spcPct val="90000"/>
              </a:lnSpc>
            </a:pPr>
            <a:r>
              <a:rPr lang="fr-FR" sz="2400" smtClean="0"/>
              <a:t>Acute</a:t>
            </a:r>
          </a:p>
          <a:p>
            <a:pPr lvl="1">
              <a:lnSpc>
                <a:spcPct val="90000"/>
              </a:lnSpc>
            </a:pPr>
            <a:r>
              <a:rPr lang="fr-FR" sz="2400" smtClean="0"/>
              <a:t>Chronic</a:t>
            </a:r>
          </a:p>
          <a:p>
            <a:pPr>
              <a:lnSpc>
                <a:spcPct val="90000"/>
              </a:lnSpc>
            </a:pPr>
            <a:r>
              <a:rPr lang="fr-FR" sz="2800" smtClean="0"/>
              <a:t>Pneumonia</a:t>
            </a:r>
          </a:p>
          <a:p>
            <a:pPr lvl="1">
              <a:lnSpc>
                <a:spcPct val="90000"/>
              </a:lnSpc>
            </a:pPr>
            <a:r>
              <a:rPr lang="fr-FR" sz="2400" smtClean="0"/>
              <a:t>Community acquired</a:t>
            </a:r>
          </a:p>
          <a:p>
            <a:pPr lvl="1">
              <a:lnSpc>
                <a:spcPct val="90000"/>
              </a:lnSpc>
            </a:pPr>
            <a:r>
              <a:rPr lang="fr-FR" sz="2400" smtClean="0"/>
              <a:t>Nosocomial</a:t>
            </a:r>
          </a:p>
          <a:p>
            <a:pPr lvl="1">
              <a:lnSpc>
                <a:spcPct val="90000"/>
              </a:lnSpc>
            </a:pPr>
            <a:r>
              <a:rPr lang="fr-FR" sz="2400" smtClean="0"/>
              <a:t>Immunocompromised</a:t>
            </a:r>
          </a:p>
          <a:p>
            <a:pPr>
              <a:lnSpc>
                <a:spcPct val="90000"/>
              </a:lnSpc>
            </a:pPr>
            <a:r>
              <a:rPr lang="fr-FR" sz="2800" smtClean="0"/>
              <a:t>Tuberculosis</a:t>
            </a:r>
            <a:endParaRPr lang="en-US" sz="2800" smtClean="0"/>
          </a:p>
        </p:txBody>
      </p:sp>
    </p:spTree>
    <p:extLst>
      <p:ext uri="{BB962C8B-B14F-4D97-AF65-F5344CB8AC3E}">
        <p14:creationId xmlns:p14="http://schemas.microsoft.com/office/powerpoint/2010/main" val="365289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004"/>
          <p:cNvPicPr>
            <a:picLocks noChangeAspect="1" noChangeArrowheads="1"/>
          </p:cNvPicPr>
          <p:nvPr/>
        </p:nvPicPr>
        <p:blipFill>
          <a:blip r:embed="rId3"/>
          <a:srcRect/>
          <a:stretch>
            <a:fillRect/>
          </a:stretch>
        </p:blipFill>
        <p:spPr bwMode="auto">
          <a:xfrm>
            <a:off x="2208213" y="765175"/>
            <a:ext cx="4595812" cy="5673725"/>
          </a:xfrm>
          <a:prstGeom prst="rect">
            <a:avLst/>
          </a:prstGeom>
          <a:noFill/>
          <a:ln w="9525">
            <a:noFill/>
            <a:miter lim="800000"/>
            <a:headEnd/>
            <a:tailEnd/>
          </a:ln>
        </p:spPr>
      </p:pic>
    </p:spTree>
    <p:extLst>
      <p:ext uri="{BB962C8B-B14F-4D97-AF65-F5344CB8AC3E}">
        <p14:creationId xmlns:p14="http://schemas.microsoft.com/office/powerpoint/2010/main" val="41607649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005"/>
          <p:cNvPicPr>
            <a:picLocks noChangeAspect="1" noChangeArrowheads="1"/>
          </p:cNvPicPr>
          <p:nvPr/>
        </p:nvPicPr>
        <p:blipFill>
          <a:blip r:embed="rId3"/>
          <a:srcRect/>
          <a:stretch>
            <a:fillRect/>
          </a:stretch>
        </p:blipFill>
        <p:spPr bwMode="auto">
          <a:xfrm>
            <a:off x="1163638" y="1041400"/>
            <a:ext cx="6792912" cy="5124450"/>
          </a:xfrm>
          <a:prstGeom prst="rect">
            <a:avLst/>
          </a:prstGeom>
          <a:noFill/>
          <a:ln w="9525">
            <a:noFill/>
            <a:miter lim="800000"/>
            <a:headEnd/>
            <a:tailEnd/>
          </a:ln>
        </p:spPr>
      </p:pic>
    </p:spTree>
    <p:extLst>
      <p:ext uri="{BB962C8B-B14F-4D97-AF65-F5344CB8AC3E}">
        <p14:creationId xmlns:p14="http://schemas.microsoft.com/office/powerpoint/2010/main" val="29591363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nl-BE" smtClean="0">
                <a:solidFill>
                  <a:srgbClr val="00B050"/>
                </a:solidFill>
              </a:rPr>
              <a:t>treatment</a:t>
            </a:r>
            <a:endParaRPr lang="en-US" smtClean="0">
              <a:solidFill>
                <a:srgbClr val="00B050"/>
              </a:solidFill>
            </a:endParaRPr>
          </a:p>
        </p:txBody>
      </p:sp>
      <p:sp>
        <p:nvSpPr>
          <p:cNvPr id="21507" name="Rectangle 3"/>
          <p:cNvSpPr>
            <a:spLocks noGrp="1" noChangeArrowheads="1"/>
          </p:cNvSpPr>
          <p:nvPr>
            <p:ph idx="1"/>
          </p:nvPr>
        </p:nvSpPr>
        <p:spPr/>
        <p:txBody>
          <a:bodyPr/>
          <a:lstStyle/>
          <a:p>
            <a:pPr eaLnBrk="1" hangingPunct="1"/>
            <a:r>
              <a:rPr lang="nl-BE" smtClean="0"/>
              <a:t>Causal</a:t>
            </a:r>
          </a:p>
          <a:p>
            <a:pPr eaLnBrk="1" hangingPunct="1"/>
            <a:r>
              <a:rPr lang="nl-BE" smtClean="0"/>
              <a:t>Chest physiotherapy</a:t>
            </a:r>
          </a:p>
          <a:p>
            <a:pPr eaLnBrk="1" hangingPunct="1"/>
            <a:r>
              <a:rPr lang="nl-BE" smtClean="0"/>
              <a:t>Antibiotics: high doses</a:t>
            </a:r>
          </a:p>
          <a:p>
            <a:pPr lvl="1" eaLnBrk="1" hangingPunct="1"/>
            <a:r>
              <a:rPr lang="nl-BE" smtClean="0"/>
              <a:t>At exacerbations guided by cultures</a:t>
            </a:r>
          </a:p>
          <a:p>
            <a:pPr lvl="1" eaLnBrk="1" hangingPunct="1"/>
            <a:r>
              <a:rPr lang="nl-BE" smtClean="0"/>
              <a:t>Intermittent macrolides?</a:t>
            </a:r>
          </a:p>
          <a:p>
            <a:pPr eaLnBrk="1" hangingPunct="1"/>
            <a:r>
              <a:rPr lang="nl-BE" smtClean="0"/>
              <a:t>Bronchodilators </a:t>
            </a:r>
          </a:p>
          <a:p>
            <a:pPr eaLnBrk="1" hangingPunct="1"/>
            <a:r>
              <a:rPr lang="nl-BE" smtClean="0"/>
              <a:t>Resection if localized</a:t>
            </a:r>
          </a:p>
          <a:p>
            <a:pPr eaLnBrk="1" hangingPunct="1"/>
            <a:r>
              <a:rPr lang="nl-BE" smtClean="0"/>
              <a:t>Vaccination pneumoccus and influenza (?)</a:t>
            </a:r>
            <a:endParaRPr lang="en-US" smtClean="0"/>
          </a:p>
        </p:txBody>
      </p:sp>
    </p:spTree>
    <p:extLst>
      <p:ext uri="{BB962C8B-B14F-4D97-AF65-F5344CB8AC3E}">
        <p14:creationId xmlns:p14="http://schemas.microsoft.com/office/powerpoint/2010/main" val="2776545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nl-BE" sz="4000" b="1" smtClean="0">
                <a:solidFill>
                  <a:srgbClr val="00B050"/>
                </a:solidFill>
              </a:rPr>
              <a:t>Pulmonary complications in ICH</a:t>
            </a:r>
            <a:endParaRPr lang="en-US" sz="4000" b="1" smtClean="0">
              <a:solidFill>
                <a:srgbClr val="00B050"/>
              </a:solidFill>
            </a:endParaRPr>
          </a:p>
        </p:txBody>
      </p:sp>
      <p:sp>
        <p:nvSpPr>
          <p:cNvPr id="22531" name="Rectangle 3"/>
          <p:cNvSpPr>
            <a:spLocks noGrp="1" noChangeArrowheads="1"/>
          </p:cNvSpPr>
          <p:nvPr>
            <p:ph idx="1"/>
          </p:nvPr>
        </p:nvSpPr>
        <p:spPr/>
        <p:txBody>
          <a:bodyPr/>
          <a:lstStyle/>
          <a:p>
            <a:pPr eaLnBrk="1" hangingPunct="1"/>
            <a:r>
              <a:rPr lang="nl-BE" smtClean="0"/>
              <a:t>HIV: cellular immunity</a:t>
            </a:r>
          </a:p>
          <a:p>
            <a:pPr lvl="1" eaLnBrk="1" hangingPunct="1"/>
            <a:r>
              <a:rPr lang="nl-BE" smtClean="0"/>
              <a:t>Prevalence in Rwanda: 13%</a:t>
            </a:r>
          </a:p>
          <a:p>
            <a:pPr eaLnBrk="1" hangingPunct="1"/>
            <a:endParaRPr lang="nl-BE" smtClean="0"/>
          </a:p>
          <a:p>
            <a:pPr eaLnBrk="1" hangingPunct="1"/>
            <a:r>
              <a:rPr lang="nl-BE" smtClean="0"/>
              <a:t>Cancer</a:t>
            </a:r>
          </a:p>
          <a:p>
            <a:pPr eaLnBrk="1" hangingPunct="1"/>
            <a:r>
              <a:rPr lang="nl-BE" smtClean="0"/>
              <a:t>Immunosuppressive therapy</a:t>
            </a:r>
          </a:p>
          <a:p>
            <a:pPr eaLnBrk="1" hangingPunct="1"/>
            <a:r>
              <a:rPr lang="nl-BE" smtClean="0"/>
              <a:t>Post transplant</a:t>
            </a:r>
            <a:endParaRPr lang="en-US" smtClean="0"/>
          </a:p>
        </p:txBody>
      </p:sp>
    </p:spTree>
    <p:extLst>
      <p:ext uri="{BB962C8B-B14F-4D97-AF65-F5344CB8AC3E}">
        <p14:creationId xmlns:p14="http://schemas.microsoft.com/office/powerpoint/2010/main" val="3593256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nl-BE" smtClean="0">
                <a:solidFill>
                  <a:srgbClr val="00B050"/>
                </a:solidFill>
              </a:rPr>
              <a:t>HIV &amp; lung</a:t>
            </a:r>
            <a:endParaRPr lang="en-US" smtClean="0">
              <a:solidFill>
                <a:srgbClr val="00B050"/>
              </a:solidFill>
            </a:endParaRPr>
          </a:p>
        </p:txBody>
      </p:sp>
      <p:sp>
        <p:nvSpPr>
          <p:cNvPr id="23555" name="Rectangle 3"/>
          <p:cNvSpPr>
            <a:spLocks noGrp="1" noChangeArrowheads="1"/>
          </p:cNvSpPr>
          <p:nvPr>
            <p:ph idx="1"/>
          </p:nvPr>
        </p:nvSpPr>
        <p:spPr/>
        <p:txBody>
          <a:bodyPr/>
          <a:lstStyle/>
          <a:p>
            <a:pPr eaLnBrk="1" hangingPunct="1"/>
            <a:r>
              <a:rPr lang="nl-BE" sz="2800" smtClean="0"/>
              <a:t>Infectious bronchitis/pneumonia</a:t>
            </a:r>
          </a:p>
          <a:p>
            <a:pPr lvl="1" eaLnBrk="1" hangingPunct="1"/>
            <a:r>
              <a:rPr lang="nl-BE" sz="2400" smtClean="0"/>
              <a:t>Bacterial: SP, HI, Pseudomonas</a:t>
            </a:r>
          </a:p>
          <a:p>
            <a:pPr lvl="1" eaLnBrk="1" hangingPunct="1"/>
            <a:r>
              <a:rPr lang="nl-BE" sz="2400" smtClean="0"/>
              <a:t>Tbc: primary and miliary</a:t>
            </a:r>
          </a:p>
          <a:p>
            <a:pPr lvl="1" eaLnBrk="1" hangingPunct="1"/>
            <a:r>
              <a:rPr lang="nl-BE" sz="2400" smtClean="0"/>
              <a:t>Opportunistic</a:t>
            </a:r>
          </a:p>
          <a:p>
            <a:pPr lvl="2" eaLnBrk="1" hangingPunct="1"/>
            <a:r>
              <a:rPr lang="nl-BE" sz="2000" smtClean="0"/>
              <a:t>Fungal: </a:t>
            </a:r>
            <a:r>
              <a:rPr lang="nl-BE" sz="2000" i="1" u="sng" smtClean="0"/>
              <a:t>PCP</a:t>
            </a:r>
            <a:r>
              <a:rPr lang="nl-BE" sz="2000" smtClean="0"/>
              <a:t>, Aspergillus fumigatus, Candida</a:t>
            </a:r>
          </a:p>
          <a:p>
            <a:pPr lvl="2" eaLnBrk="1" hangingPunct="1"/>
            <a:r>
              <a:rPr lang="nl-BE" sz="2000" smtClean="0"/>
              <a:t>Viral: CMV, HSV</a:t>
            </a:r>
          </a:p>
          <a:p>
            <a:pPr lvl="2" eaLnBrk="1" hangingPunct="1"/>
            <a:r>
              <a:rPr lang="nl-BE" sz="2000" smtClean="0"/>
              <a:t>Mycobacterial: MAIC</a:t>
            </a:r>
          </a:p>
          <a:p>
            <a:pPr eaLnBrk="1" hangingPunct="1"/>
            <a:r>
              <a:rPr lang="nl-BE" sz="2800" smtClean="0"/>
              <a:t>Neoplastic</a:t>
            </a:r>
          </a:p>
          <a:p>
            <a:pPr lvl="1" eaLnBrk="1" hangingPunct="1"/>
            <a:r>
              <a:rPr lang="nl-BE" sz="2400" smtClean="0"/>
              <a:t>Kaposi sarcoma, lymphoma, lung cancer</a:t>
            </a:r>
          </a:p>
          <a:p>
            <a:pPr eaLnBrk="1" hangingPunct="1"/>
            <a:r>
              <a:rPr lang="nl-BE" sz="2800" smtClean="0"/>
              <a:t>Inflammatory: interstitial pneumonitis</a:t>
            </a:r>
            <a:endParaRPr lang="en-US" sz="2800" smtClean="0"/>
          </a:p>
        </p:txBody>
      </p:sp>
    </p:spTree>
    <p:extLst>
      <p:ext uri="{BB962C8B-B14F-4D97-AF65-F5344CB8AC3E}">
        <p14:creationId xmlns:p14="http://schemas.microsoft.com/office/powerpoint/2010/main" val="10204045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nl-BE" smtClean="0">
                <a:solidFill>
                  <a:srgbClr val="00B050"/>
                </a:solidFill>
              </a:rPr>
              <a:t>PCP</a:t>
            </a:r>
            <a:endParaRPr lang="en-US" smtClean="0">
              <a:solidFill>
                <a:srgbClr val="00B050"/>
              </a:solidFill>
            </a:endParaRPr>
          </a:p>
        </p:txBody>
      </p:sp>
      <p:sp>
        <p:nvSpPr>
          <p:cNvPr id="24579" name="Rectangle 3"/>
          <p:cNvSpPr>
            <a:spLocks noGrp="1" noChangeArrowheads="1"/>
          </p:cNvSpPr>
          <p:nvPr>
            <p:ph idx="1"/>
          </p:nvPr>
        </p:nvSpPr>
        <p:spPr/>
        <p:txBody>
          <a:bodyPr/>
          <a:lstStyle/>
          <a:p>
            <a:pPr eaLnBrk="1" hangingPunct="1"/>
            <a:r>
              <a:rPr lang="nl-BE" smtClean="0"/>
              <a:t>Pneumocystis carinii</a:t>
            </a:r>
          </a:p>
          <a:p>
            <a:pPr lvl="1" eaLnBrk="1" hangingPunct="1"/>
            <a:r>
              <a:rPr lang="nl-BE" smtClean="0"/>
              <a:t>Fungus</a:t>
            </a:r>
          </a:p>
          <a:p>
            <a:pPr lvl="1" eaLnBrk="1" hangingPunct="1"/>
            <a:r>
              <a:rPr lang="nl-BE" smtClean="0"/>
              <a:t>Ubiquitous</a:t>
            </a:r>
          </a:p>
          <a:p>
            <a:pPr lvl="1" eaLnBrk="1" hangingPunct="1"/>
            <a:r>
              <a:rPr lang="nl-BE" smtClean="0"/>
              <a:t>Causes disease when CD4 T-lymhocyte count &lt;200/ µl</a:t>
            </a:r>
          </a:p>
          <a:p>
            <a:pPr eaLnBrk="1" hangingPunct="1"/>
            <a:r>
              <a:rPr lang="nl-BE" smtClean="0"/>
              <a:t>Symptoms of rapidly progressing severe pneumonia with respiratory insufficiency</a:t>
            </a:r>
          </a:p>
          <a:p>
            <a:pPr lvl="1" eaLnBrk="1" hangingPunct="1"/>
            <a:endParaRPr lang="en-US" smtClean="0"/>
          </a:p>
        </p:txBody>
      </p:sp>
    </p:spTree>
    <p:extLst>
      <p:ext uri="{BB962C8B-B14F-4D97-AF65-F5344CB8AC3E}">
        <p14:creationId xmlns:p14="http://schemas.microsoft.com/office/powerpoint/2010/main" val="12999062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nl-BE" smtClean="0">
                <a:solidFill>
                  <a:srgbClr val="00B050"/>
                </a:solidFill>
              </a:rPr>
              <a:t>diagnosis</a:t>
            </a:r>
            <a:endParaRPr lang="en-US" smtClean="0">
              <a:solidFill>
                <a:srgbClr val="00B050"/>
              </a:solidFill>
            </a:endParaRPr>
          </a:p>
        </p:txBody>
      </p:sp>
      <p:sp>
        <p:nvSpPr>
          <p:cNvPr id="25603" name="Rectangle 3"/>
          <p:cNvSpPr>
            <a:spLocks noGrp="1" noChangeArrowheads="1"/>
          </p:cNvSpPr>
          <p:nvPr>
            <p:ph idx="1"/>
          </p:nvPr>
        </p:nvSpPr>
        <p:spPr/>
        <p:txBody>
          <a:bodyPr/>
          <a:lstStyle/>
          <a:p>
            <a:pPr eaLnBrk="1" hangingPunct="1"/>
            <a:r>
              <a:rPr lang="nl-BE" smtClean="0"/>
              <a:t>Suspicion!</a:t>
            </a:r>
          </a:p>
          <a:p>
            <a:pPr eaLnBrk="1" hangingPunct="1"/>
            <a:r>
              <a:rPr lang="nl-BE" smtClean="0"/>
              <a:t>CXR</a:t>
            </a:r>
          </a:p>
          <a:p>
            <a:pPr eaLnBrk="1" hangingPunct="1"/>
            <a:r>
              <a:rPr lang="nl-BE" smtClean="0"/>
              <a:t>PC on silver stain or IF of induced sputum or BAL-fluid</a:t>
            </a:r>
            <a:endParaRPr lang="en-US" smtClean="0"/>
          </a:p>
        </p:txBody>
      </p:sp>
    </p:spTree>
    <p:extLst>
      <p:ext uri="{BB962C8B-B14F-4D97-AF65-F5344CB8AC3E}">
        <p14:creationId xmlns:p14="http://schemas.microsoft.com/office/powerpoint/2010/main" val="42681208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008"/>
          <p:cNvPicPr>
            <a:picLocks noChangeAspect="1" noChangeArrowheads="1"/>
          </p:cNvPicPr>
          <p:nvPr/>
        </p:nvPicPr>
        <p:blipFill>
          <a:blip r:embed="rId3"/>
          <a:srcRect/>
          <a:stretch>
            <a:fillRect/>
          </a:stretch>
        </p:blipFill>
        <p:spPr bwMode="auto">
          <a:xfrm>
            <a:off x="2276475" y="333375"/>
            <a:ext cx="4527550" cy="6321425"/>
          </a:xfrm>
          <a:prstGeom prst="rect">
            <a:avLst/>
          </a:prstGeom>
          <a:noFill/>
          <a:ln w="9525">
            <a:noFill/>
            <a:miter lim="800000"/>
            <a:headEnd/>
            <a:tailEnd/>
          </a:ln>
        </p:spPr>
      </p:pic>
    </p:spTree>
    <p:extLst>
      <p:ext uri="{BB962C8B-B14F-4D97-AF65-F5344CB8AC3E}">
        <p14:creationId xmlns:p14="http://schemas.microsoft.com/office/powerpoint/2010/main" val="35727367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009"/>
          <p:cNvPicPr>
            <a:picLocks noChangeAspect="1" noChangeArrowheads="1"/>
          </p:cNvPicPr>
          <p:nvPr/>
        </p:nvPicPr>
        <p:blipFill>
          <a:blip r:embed="rId3"/>
          <a:srcRect/>
          <a:stretch>
            <a:fillRect/>
          </a:stretch>
        </p:blipFill>
        <p:spPr bwMode="auto">
          <a:xfrm>
            <a:off x="561975" y="395288"/>
            <a:ext cx="7897813" cy="6202362"/>
          </a:xfrm>
          <a:prstGeom prst="rect">
            <a:avLst/>
          </a:prstGeom>
          <a:noFill/>
          <a:ln w="9525">
            <a:noFill/>
            <a:miter lim="800000"/>
            <a:headEnd/>
            <a:tailEnd/>
          </a:ln>
        </p:spPr>
      </p:pic>
    </p:spTree>
    <p:extLst>
      <p:ext uri="{BB962C8B-B14F-4D97-AF65-F5344CB8AC3E}">
        <p14:creationId xmlns:p14="http://schemas.microsoft.com/office/powerpoint/2010/main" val="41731994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nl-BE" smtClean="0">
                <a:solidFill>
                  <a:srgbClr val="00B050"/>
                </a:solidFill>
              </a:rPr>
              <a:t>Treatment</a:t>
            </a:r>
            <a:endParaRPr lang="en-US" smtClean="0">
              <a:solidFill>
                <a:srgbClr val="00B050"/>
              </a:solidFill>
            </a:endParaRPr>
          </a:p>
        </p:txBody>
      </p:sp>
      <p:sp>
        <p:nvSpPr>
          <p:cNvPr id="28675" name="Rectangle 3"/>
          <p:cNvSpPr>
            <a:spLocks noGrp="1" noChangeArrowheads="1"/>
          </p:cNvSpPr>
          <p:nvPr>
            <p:ph idx="1"/>
          </p:nvPr>
        </p:nvSpPr>
        <p:spPr/>
        <p:txBody>
          <a:bodyPr/>
          <a:lstStyle/>
          <a:p>
            <a:pPr eaLnBrk="1" hangingPunct="1"/>
            <a:r>
              <a:rPr lang="nl-BE" smtClean="0"/>
              <a:t>High mortality if not adequately treated</a:t>
            </a:r>
          </a:p>
          <a:p>
            <a:pPr eaLnBrk="1" hangingPunct="1"/>
            <a:r>
              <a:rPr lang="nl-BE" smtClean="0"/>
              <a:t>High dose TMP-SMX for 3 weeks</a:t>
            </a:r>
          </a:p>
          <a:p>
            <a:pPr lvl="1" eaLnBrk="1" hangingPunct="1"/>
            <a:r>
              <a:rPr lang="nl-BE" smtClean="0"/>
              <a:t>Orally or iv</a:t>
            </a:r>
          </a:p>
          <a:p>
            <a:pPr lvl="1" eaLnBrk="1" hangingPunct="1"/>
            <a:r>
              <a:rPr lang="nl-BE" smtClean="0"/>
              <a:t>Side-effects</a:t>
            </a:r>
          </a:p>
          <a:p>
            <a:pPr eaLnBrk="1" hangingPunct="1"/>
            <a:r>
              <a:rPr lang="nl-BE" smtClean="0"/>
              <a:t>Inhalation of pentamidine</a:t>
            </a:r>
          </a:p>
          <a:p>
            <a:pPr eaLnBrk="1" hangingPunct="1"/>
            <a:r>
              <a:rPr lang="nl-BE" smtClean="0"/>
              <a:t>Systemic steroids in severe cases</a:t>
            </a:r>
            <a:endParaRPr lang="en-US" smtClean="0"/>
          </a:p>
        </p:txBody>
      </p:sp>
    </p:spTree>
    <p:extLst>
      <p:ext uri="{BB962C8B-B14F-4D97-AF65-F5344CB8AC3E}">
        <p14:creationId xmlns:p14="http://schemas.microsoft.com/office/powerpoint/2010/main" val="1997232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GB" smtClean="0"/>
              <a:t>Acute tracheobronchitis</a:t>
            </a:r>
          </a:p>
        </p:txBody>
      </p:sp>
      <p:sp>
        <p:nvSpPr>
          <p:cNvPr id="4099" name="Rectangle 3"/>
          <p:cNvSpPr>
            <a:spLocks noGrp="1" noChangeArrowheads="1"/>
          </p:cNvSpPr>
          <p:nvPr>
            <p:ph type="body" idx="1"/>
          </p:nvPr>
        </p:nvSpPr>
        <p:spPr>
          <a:noFill/>
        </p:spPr>
        <p:txBody>
          <a:bodyPr/>
          <a:lstStyle/>
          <a:p>
            <a:r>
              <a:rPr lang="en-GB" b="1" smtClean="0"/>
              <a:t>Definition:</a:t>
            </a:r>
          </a:p>
          <a:p>
            <a:pPr lvl="1"/>
            <a:r>
              <a:rPr lang="en-GB" b="1" smtClean="0"/>
              <a:t>An inflammatory condition of the  tracheobronchial tree associated with generalized respiratory infection.</a:t>
            </a:r>
          </a:p>
        </p:txBody>
      </p:sp>
    </p:spTree>
    <p:extLst>
      <p:ext uri="{BB962C8B-B14F-4D97-AF65-F5344CB8AC3E}">
        <p14:creationId xmlns:p14="http://schemas.microsoft.com/office/powerpoint/2010/main" val="30738581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b="1" dirty="0" smtClean="0"/>
              <a:t>PULMONARY TUBERCULOSIS</a:t>
            </a:r>
            <a:endParaRPr lang="en-ZA" b="1" dirty="0"/>
          </a:p>
        </p:txBody>
      </p:sp>
      <p:sp>
        <p:nvSpPr>
          <p:cNvPr id="3" name="Subtitle 2"/>
          <p:cNvSpPr>
            <a:spLocks noGrp="1"/>
          </p:cNvSpPr>
          <p:nvPr>
            <p:ph type="subTitle" idx="1"/>
          </p:nvPr>
        </p:nvSpPr>
        <p:spPr/>
        <p:txBody>
          <a:bodyPr/>
          <a:lstStyle/>
          <a:p>
            <a:endParaRPr lang="en-ZA" dirty="0" smtClean="0"/>
          </a:p>
          <a:p>
            <a:endParaRPr lang="en-ZA" dirty="0"/>
          </a:p>
        </p:txBody>
      </p:sp>
    </p:spTree>
    <p:extLst>
      <p:ext uri="{BB962C8B-B14F-4D97-AF65-F5344CB8AC3E}">
        <p14:creationId xmlns:p14="http://schemas.microsoft.com/office/powerpoint/2010/main" val="15900099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228600"/>
            <a:ext cx="7772400" cy="762000"/>
          </a:xfrm>
        </p:spPr>
        <p:txBody>
          <a:bodyPr>
            <a:normAutofit/>
          </a:bodyPr>
          <a:lstStyle/>
          <a:p>
            <a:pPr algn="l"/>
            <a:r>
              <a:rPr lang="en-US" altLang="zh-CN" b="1">
                <a:solidFill>
                  <a:srgbClr val="FF3300"/>
                </a:solidFill>
                <a:latin typeface="Times New Roman" pitchFamily="18" charset="0"/>
              </a:rPr>
              <a:t>General Considerations</a:t>
            </a:r>
          </a:p>
        </p:txBody>
      </p:sp>
      <p:sp>
        <p:nvSpPr>
          <p:cNvPr id="3075" name="Rectangle 3"/>
          <p:cNvSpPr>
            <a:spLocks noGrp="1" noChangeArrowheads="1"/>
          </p:cNvSpPr>
          <p:nvPr>
            <p:ph idx="1"/>
          </p:nvPr>
        </p:nvSpPr>
        <p:spPr>
          <a:xfrm>
            <a:off x="381000" y="1676400"/>
            <a:ext cx="7772400" cy="4114800"/>
          </a:xfrm>
        </p:spPr>
        <p:txBody>
          <a:bodyPr/>
          <a:lstStyle/>
          <a:p>
            <a:pPr algn="just">
              <a:lnSpc>
                <a:spcPct val="90000"/>
              </a:lnSpc>
              <a:buClr>
                <a:srgbClr val="FF3300"/>
              </a:buClr>
              <a:buFont typeface="Wingdings" pitchFamily="2" charset="2"/>
              <a:buChar char="u"/>
            </a:pPr>
            <a:r>
              <a:rPr lang="en-US" altLang="zh-CN" dirty="0"/>
              <a:t>Tuberculosis  </a:t>
            </a:r>
            <a:r>
              <a:rPr lang="en-US" altLang="zh-CN" dirty="0">
                <a:solidFill>
                  <a:schemeClr val="tx2"/>
                </a:solidFill>
              </a:rPr>
              <a:t>is  a   chronic   infection</a:t>
            </a:r>
            <a:r>
              <a:rPr lang="en-US" altLang="zh-CN" dirty="0"/>
              <a:t>,</a:t>
            </a:r>
          </a:p>
          <a:p>
            <a:pPr algn="just">
              <a:lnSpc>
                <a:spcPct val="90000"/>
              </a:lnSpc>
              <a:buClr>
                <a:srgbClr val="FF3300"/>
              </a:buClr>
              <a:buFont typeface="Wingdings" pitchFamily="2" charset="2"/>
              <a:buNone/>
            </a:pPr>
            <a:r>
              <a:rPr lang="en-US" altLang="zh-CN" dirty="0"/>
              <a:t>     potentially of lifelong duration, </a:t>
            </a:r>
            <a:r>
              <a:rPr lang="en-US" altLang="zh-CN" dirty="0">
                <a:solidFill>
                  <a:schemeClr val="tx2"/>
                </a:solidFill>
              </a:rPr>
              <a:t>caused</a:t>
            </a:r>
          </a:p>
          <a:p>
            <a:pPr algn="just">
              <a:lnSpc>
                <a:spcPct val="90000"/>
              </a:lnSpc>
              <a:buFont typeface="Wingdings" pitchFamily="2" charset="2"/>
              <a:buNone/>
            </a:pPr>
            <a:r>
              <a:rPr lang="en-US" altLang="zh-CN" dirty="0">
                <a:solidFill>
                  <a:schemeClr val="tx2"/>
                </a:solidFill>
              </a:rPr>
              <a:t>     by two species of </a:t>
            </a:r>
            <a:r>
              <a:rPr lang="en-US" altLang="zh-CN" dirty="0" smtClean="0">
                <a:solidFill>
                  <a:schemeClr val="tx2"/>
                </a:solidFill>
              </a:rPr>
              <a:t>mycobacteria </a:t>
            </a:r>
            <a:r>
              <a:rPr lang="en-US" altLang="zh-CN" dirty="0">
                <a:solidFill>
                  <a:srgbClr val="00B050"/>
                </a:solidFill>
              </a:rPr>
              <a:t>M.tuberculosis</a:t>
            </a:r>
            <a:r>
              <a:rPr lang="en-US" altLang="zh-CN" dirty="0"/>
              <a:t> and,  rarely,  </a:t>
            </a:r>
            <a:r>
              <a:rPr lang="en-US" altLang="zh-CN" dirty="0" err="1" smtClean="0">
                <a:solidFill>
                  <a:srgbClr val="00B050"/>
                </a:solidFill>
              </a:rPr>
              <a:t>M.bovis</a:t>
            </a:r>
            <a:r>
              <a:rPr lang="en-US" altLang="zh-CN" dirty="0" smtClean="0">
                <a:solidFill>
                  <a:srgbClr val="00B050"/>
                </a:solidFill>
              </a:rPr>
              <a:t>.</a:t>
            </a:r>
            <a:endParaRPr lang="en-US" altLang="zh-CN" dirty="0">
              <a:solidFill>
                <a:srgbClr val="00B050"/>
              </a:solidFill>
            </a:endParaRPr>
          </a:p>
          <a:p>
            <a:pPr algn="just">
              <a:lnSpc>
                <a:spcPct val="90000"/>
              </a:lnSpc>
              <a:buClr>
                <a:srgbClr val="FF3300"/>
              </a:buClr>
              <a:buFont typeface="Wingdings" pitchFamily="2" charset="2"/>
              <a:buChar char="u"/>
            </a:pPr>
            <a:r>
              <a:rPr lang="en-US" altLang="zh-CN" dirty="0"/>
              <a:t>It was isolated by Robert Koch in 1882</a:t>
            </a:r>
          </a:p>
          <a:p>
            <a:pPr algn="just">
              <a:lnSpc>
                <a:spcPct val="90000"/>
              </a:lnSpc>
              <a:buClr>
                <a:srgbClr val="FF3300"/>
              </a:buClr>
              <a:buFont typeface="Wingdings" pitchFamily="2" charset="2"/>
              <a:buChar char="u"/>
            </a:pPr>
            <a:r>
              <a:rPr lang="en-US" altLang="zh-CN" dirty="0"/>
              <a:t>The morbidity and mortality of tuberculosis are high in developing countries. </a:t>
            </a:r>
          </a:p>
          <a:p>
            <a:pPr algn="just">
              <a:lnSpc>
                <a:spcPct val="90000"/>
              </a:lnSpc>
              <a:buFont typeface="Wingdings" pitchFamily="2" charset="2"/>
              <a:buNone/>
            </a:pPr>
            <a:endParaRPr lang="en-US" altLang="zh-CN" b="1" dirty="0">
              <a:effectLst>
                <a:outerShdw blurRad="38100" dist="38100" dir="2700000" algn="tl">
                  <a:srgbClr val="000000"/>
                </a:outerShdw>
              </a:effectLst>
            </a:endParaRPr>
          </a:p>
        </p:txBody>
      </p:sp>
    </p:spTree>
    <p:extLst>
      <p:ext uri="{BB962C8B-B14F-4D97-AF65-F5344CB8AC3E}">
        <p14:creationId xmlns:p14="http://schemas.microsoft.com/office/powerpoint/2010/main" val="21789873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b="1">
                <a:solidFill>
                  <a:srgbClr val="FF3300"/>
                </a:solidFill>
                <a:latin typeface="Times New Roman" pitchFamily="18" charset="0"/>
              </a:rPr>
              <a:t>General Considerations</a:t>
            </a:r>
          </a:p>
        </p:txBody>
      </p:sp>
      <p:sp>
        <p:nvSpPr>
          <p:cNvPr id="83971" name="Rectangle 3"/>
          <p:cNvSpPr>
            <a:spLocks noGrp="1" noChangeArrowheads="1"/>
          </p:cNvSpPr>
          <p:nvPr>
            <p:ph sz="half" idx="1"/>
          </p:nvPr>
        </p:nvSpPr>
        <p:spPr/>
        <p:txBody>
          <a:bodyPr>
            <a:normAutofit/>
          </a:bodyPr>
          <a:lstStyle/>
          <a:p>
            <a:pPr algn="just">
              <a:buClr>
                <a:srgbClr val="FF3300"/>
              </a:buClr>
              <a:buFont typeface="Wingdings" pitchFamily="2" charset="2"/>
              <a:buChar char="u"/>
            </a:pPr>
            <a:r>
              <a:rPr lang="en-US" altLang="zh-CN" sz="3600" dirty="0"/>
              <a:t>The  disease  is  confined to  the lungs in most patients but may spread to almost </a:t>
            </a:r>
          </a:p>
          <a:p>
            <a:pPr algn="just">
              <a:buFont typeface="Wingdings" pitchFamily="2" charset="2"/>
              <a:buNone/>
            </a:pPr>
            <a:r>
              <a:rPr lang="en-US" altLang="zh-CN" sz="3600" dirty="0"/>
              <a:t>     any part of the </a:t>
            </a:r>
            <a:r>
              <a:rPr lang="en-US" altLang="zh-CN" sz="3600" dirty="0" smtClean="0"/>
              <a:t>body.</a:t>
            </a:r>
            <a:endParaRPr lang="en-US" altLang="zh-CN" sz="3600" dirty="0"/>
          </a:p>
          <a:p>
            <a:endParaRPr lang="en-US" altLang="zh-CN" sz="3600" dirty="0"/>
          </a:p>
        </p:txBody>
      </p:sp>
      <p:pic>
        <p:nvPicPr>
          <p:cNvPr id="83973" name="Picture 5" descr="tuberculosis 13"/>
          <p:cNvPicPr>
            <a:picLocks noGrp="1" noChangeAspect="1" noChangeArrowheads="1"/>
          </p:cNvPicPr>
          <p:nvPr>
            <p:ph sz="half" idx="2"/>
          </p:nvPr>
        </p:nvPicPr>
        <p:blipFill>
          <a:blip r:embed="rId2" cstate="print"/>
          <a:srcRect/>
          <a:stretch>
            <a:fillRect/>
          </a:stretch>
        </p:blipFill>
        <p:spPr>
          <a:xfrm>
            <a:off x="6096000" y="2205038"/>
            <a:ext cx="2292350" cy="2879725"/>
          </a:xfrm>
          <a:noFill/>
          <a:ln/>
        </p:spPr>
      </p:pic>
    </p:spTree>
    <p:extLst>
      <p:ext uri="{BB962C8B-B14F-4D97-AF65-F5344CB8AC3E}">
        <p14:creationId xmlns:p14="http://schemas.microsoft.com/office/powerpoint/2010/main" val="33184308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altLang="zh-CN" b="1" dirty="0">
                <a:solidFill>
                  <a:srgbClr val="FF3300"/>
                </a:solidFill>
                <a:latin typeface="Times New Roman" pitchFamily="18" charset="0"/>
              </a:rPr>
              <a:t>Etiology</a:t>
            </a:r>
          </a:p>
        </p:txBody>
      </p:sp>
      <p:sp>
        <p:nvSpPr>
          <p:cNvPr id="4099" name="Rectangle 3"/>
          <p:cNvSpPr>
            <a:spLocks noGrp="1" noChangeArrowheads="1"/>
          </p:cNvSpPr>
          <p:nvPr>
            <p:ph type="body" sz="half" idx="1"/>
          </p:nvPr>
        </p:nvSpPr>
        <p:spPr/>
        <p:txBody>
          <a:bodyPr>
            <a:normAutofit/>
          </a:bodyPr>
          <a:lstStyle/>
          <a:p>
            <a:pPr algn="just">
              <a:buClr>
                <a:srgbClr val="FF3300"/>
              </a:buClr>
            </a:pPr>
            <a:r>
              <a:rPr lang="en-US" altLang="zh-CN" sz="2800" b="1" dirty="0">
                <a:solidFill>
                  <a:schemeClr val="folHlink"/>
                </a:solidFill>
              </a:rPr>
              <a:t> </a:t>
            </a:r>
            <a:r>
              <a:rPr lang="en-US" altLang="zh-CN" sz="2400" b="1" dirty="0"/>
              <a:t>The tubercle bacillus </a:t>
            </a:r>
            <a:r>
              <a:rPr lang="en-US" altLang="zh-CN" sz="2400" b="1" dirty="0" smtClean="0"/>
              <a:t>( </a:t>
            </a:r>
            <a:r>
              <a:rPr lang="en-US" altLang="zh-CN" sz="2400" b="1" dirty="0" smtClean="0">
                <a:solidFill>
                  <a:srgbClr val="00B050"/>
                </a:solidFill>
              </a:rPr>
              <a:t>M.Tuberculosis </a:t>
            </a:r>
            <a:r>
              <a:rPr lang="en-US" altLang="zh-CN" sz="2400" b="1" dirty="0" smtClean="0"/>
              <a:t>) </a:t>
            </a:r>
            <a:r>
              <a:rPr lang="en-US" altLang="zh-CN" sz="2400" b="1" dirty="0"/>
              <a:t>is</a:t>
            </a:r>
          </a:p>
          <a:p>
            <a:pPr algn="just">
              <a:buFont typeface="Wingdings" pitchFamily="2" charset="2"/>
              <a:buNone/>
            </a:pPr>
            <a:r>
              <a:rPr lang="en-US" altLang="zh-CN" sz="2400" b="1" dirty="0"/>
              <a:t>     </a:t>
            </a:r>
            <a:r>
              <a:rPr lang="en-US" altLang="zh-CN" sz="2400" b="1" dirty="0" smtClean="0"/>
              <a:t> </a:t>
            </a:r>
            <a:r>
              <a:rPr lang="en-US" altLang="zh-CN" sz="2400" b="1" dirty="0" smtClean="0">
                <a:solidFill>
                  <a:schemeClr val="tx2"/>
                </a:solidFill>
              </a:rPr>
              <a:t>aerobic </a:t>
            </a:r>
            <a:r>
              <a:rPr lang="en-US" altLang="zh-CN" sz="2400" b="1" dirty="0" smtClean="0"/>
              <a:t>, </a:t>
            </a:r>
            <a:r>
              <a:rPr lang="en-US" altLang="zh-CN" sz="2400" b="1" dirty="0">
                <a:solidFill>
                  <a:schemeClr val="tx2"/>
                </a:solidFill>
              </a:rPr>
              <a:t>non-motile</a:t>
            </a:r>
            <a:r>
              <a:rPr lang="en-US" altLang="zh-CN" sz="2400" b="1" dirty="0" smtClean="0"/>
              <a:t>,  </a:t>
            </a:r>
            <a:r>
              <a:rPr lang="en-US" altLang="zh-CN" sz="2400" b="1" dirty="0" smtClean="0">
                <a:solidFill>
                  <a:schemeClr val="tx2"/>
                </a:solidFill>
              </a:rPr>
              <a:t>non-spore-forming</a:t>
            </a:r>
            <a:r>
              <a:rPr lang="en-US" altLang="zh-CN" sz="2400" b="1" dirty="0"/>
              <a:t>,  </a:t>
            </a:r>
            <a:r>
              <a:rPr lang="en-US" altLang="zh-CN" sz="2400" b="1" dirty="0">
                <a:solidFill>
                  <a:schemeClr val="tx2"/>
                </a:solidFill>
              </a:rPr>
              <a:t>high</a:t>
            </a:r>
          </a:p>
          <a:p>
            <a:pPr algn="just">
              <a:buFont typeface="Wingdings" pitchFamily="2" charset="2"/>
              <a:buNone/>
            </a:pPr>
            <a:r>
              <a:rPr lang="en-US" altLang="zh-CN" sz="2400" b="1" dirty="0">
                <a:solidFill>
                  <a:schemeClr val="tx2"/>
                </a:solidFill>
              </a:rPr>
              <a:t>     in lipid content</a:t>
            </a:r>
            <a:r>
              <a:rPr lang="en-US" altLang="zh-CN" sz="2400" b="1" dirty="0"/>
              <a:t>, and </a:t>
            </a:r>
            <a:r>
              <a:rPr lang="en-US" altLang="zh-CN" sz="2400" b="1" dirty="0">
                <a:solidFill>
                  <a:schemeClr val="tx2"/>
                </a:solidFill>
              </a:rPr>
              <a:t>acid </a:t>
            </a:r>
            <a:r>
              <a:rPr lang="en-US" altLang="zh-CN" sz="2400" b="1" dirty="0"/>
              <a:t>and </a:t>
            </a:r>
            <a:r>
              <a:rPr lang="en-US" altLang="zh-CN" sz="2400" b="1" dirty="0">
                <a:solidFill>
                  <a:schemeClr val="tx2"/>
                </a:solidFill>
              </a:rPr>
              <a:t>alcohol-fast</a:t>
            </a:r>
          </a:p>
          <a:p>
            <a:pPr algn="just">
              <a:buClr>
                <a:srgbClr val="FF3300"/>
              </a:buClr>
            </a:pPr>
            <a:r>
              <a:rPr lang="en-US" altLang="zh-CN" sz="2400" b="1" dirty="0"/>
              <a:t> It  grows  slowly  .</a:t>
            </a:r>
          </a:p>
          <a:p>
            <a:pPr algn="just">
              <a:buClr>
                <a:srgbClr val="FF3300"/>
              </a:buClr>
            </a:pPr>
            <a:r>
              <a:rPr lang="en-US" altLang="zh-CN" sz="2400" b="1" dirty="0"/>
              <a:t>It can’t tolerate heat, but It can live in humid or dry or cold surroundings</a:t>
            </a:r>
            <a:r>
              <a:rPr lang="en-US" altLang="zh-CN" sz="2400" b="1" dirty="0">
                <a:solidFill>
                  <a:schemeClr val="folHlink"/>
                </a:solidFill>
                <a:effectLst>
                  <a:outerShdw blurRad="38100" dist="38100" dir="2700000" algn="tl">
                    <a:srgbClr val="000000"/>
                  </a:outerShdw>
                </a:effectLst>
              </a:rPr>
              <a:t>. </a:t>
            </a:r>
          </a:p>
        </p:txBody>
      </p:sp>
      <p:pic>
        <p:nvPicPr>
          <p:cNvPr id="4102" name="Picture 6" descr="tuberculosis7"/>
          <p:cNvPicPr>
            <a:picLocks noGrp="1" noChangeAspect="1" noChangeArrowheads="1"/>
          </p:cNvPicPr>
          <p:nvPr>
            <p:ph type="clipArt" sz="half" idx="2"/>
          </p:nvPr>
        </p:nvPicPr>
        <p:blipFill>
          <a:blip r:embed="rId2" cstate="print"/>
          <a:srcRect/>
          <a:stretch>
            <a:fillRect/>
          </a:stretch>
        </p:blipFill>
        <p:spPr>
          <a:xfrm>
            <a:off x="5257800" y="1752600"/>
            <a:ext cx="3886200" cy="3962400"/>
          </a:xfrm>
          <a:noFill/>
          <a:ln/>
        </p:spPr>
      </p:pic>
    </p:spTree>
    <p:extLst>
      <p:ext uri="{BB962C8B-B14F-4D97-AF65-F5344CB8AC3E}">
        <p14:creationId xmlns:p14="http://schemas.microsoft.com/office/powerpoint/2010/main" val="18791409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23850" y="620713"/>
            <a:ext cx="7199313" cy="1143000"/>
          </a:xfrm>
        </p:spPr>
        <p:txBody>
          <a:bodyPr/>
          <a:lstStyle/>
          <a:p>
            <a:r>
              <a:rPr lang="en-US" altLang="zh-CN" b="1" dirty="0" smtClean="0">
                <a:solidFill>
                  <a:srgbClr val="FF0000"/>
                </a:solidFill>
              </a:rPr>
              <a:t>Epidemiology</a:t>
            </a:r>
            <a:endParaRPr lang="en-US" altLang="zh-CN" b="1" dirty="0">
              <a:solidFill>
                <a:srgbClr val="FF0000"/>
              </a:solidFill>
            </a:endParaRPr>
          </a:p>
        </p:txBody>
      </p:sp>
      <p:sp>
        <p:nvSpPr>
          <p:cNvPr id="147459" name="Rectangle 3"/>
          <p:cNvSpPr>
            <a:spLocks noGrp="1" noChangeArrowheads="1"/>
          </p:cNvSpPr>
          <p:nvPr>
            <p:ph idx="1"/>
          </p:nvPr>
        </p:nvSpPr>
        <p:spPr>
          <a:xfrm>
            <a:off x="971550" y="1981200"/>
            <a:ext cx="7486650" cy="4114800"/>
          </a:xfrm>
        </p:spPr>
        <p:txBody>
          <a:bodyPr/>
          <a:lstStyle/>
          <a:p>
            <a:pPr lvl="2">
              <a:buFont typeface="Wingdings" pitchFamily="2" charset="2"/>
              <a:buNone/>
            </a:pPr>
            <a:r>
              <a:rPr lang="en-US" altLang="zh-CN" sz="3200" b="1" dirty="0">
                <a:solidFill>
                  <a:srgbClr val="00B0F0"/>
                </a:solidFill>
              </a:rPr>
              <a:t>A key link of epidemic</a:t>
            </a:r>
          </a:p>
          <a:p>
            <a:pPr>
              <a:buClr>
                <a:srgbClr val="FF3300"/>
              </a:buClr>
              <a:buFont typeface="Wingdings" pitchFamily="2" charset="2"/>
              <a:buChar char="v"/>
            </a:pPr>
            <a:r>
              <a:rPr lang="en-US" altLang="zh-CN" b="1" dirty="0"/>
              <a:t>The source of contagious</a:t>
            </a:r>
          </a:p>
          <a:p>
            <a:pPr>
              <a:buClr>
                <a:srgbClr val="FF3300"/>
              </a:buClr>
              <a:buFont typeface="Wingdings" pitchFamily="2" charset="2"/>
              <a:buChar char="v"/>
            </a:pPr>
            <a:r>
              <a:rPr lang="en-US" altLang="zh-CN" b="1" dirty="0"/>
              <a:t>The route of spread</a:t>
            </a:r>
          </a:p>
          <a:p>
            <a:pPr>
              <a:buClr>
                <a:srgbClr val="FF3300"/>
              </a:buClr>
              <a:buFont typeface="Wingdings" pitchFamily="2" charset="2"/>
              <a:buChar char="v"/>
            </a:pPr>
            <a:r>
              <a:rPr lang="en-US" altLang="zh-CN" b="1" dirty="0"/>
              <a:t>Peoples of easily affected</a:t>
            </a:r>
          </a:p>
        </p:txBody>
      </p:sp>
    </p:spTree>
    <p:extLst>
      <p:ext uri="{BB962C8B-B14F-4D97-AF65-F5344CB8AC3E}">
        <p14:creationId xmlns:p14="http://schemas.microsoft.com/office/powerpoint/2010/main" val="7818731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sz="half" idx="1"/>
          </p:nvPr>
        </p:nvSpPr>
        <p:spPr/>
        <p:txBody>
          <a:bodyPr>
            <a:noAutofit/>
          </a:bodyPr>
          <a:lstStyle/>
          <a:p>
            <a:pPr>
              <a:buClr>
                <a:srgbClr val="FF3300"/>
              </a:buClr>
            </a:pPr>
            <a:r>
              <a:rPr lang="en-US" altLang="zh-CN" sz="4000" dirty="0"/>
              <a:t>Tuberculosis is transmitted by  </a:t>
            </a:r>
            <a:r>
              <a:rPr lang="en-US" altLang="zh-CN" sz="4000" dirty="0">
                <a:solidFill>
                  <a:schemeClr val="tx2"/>
                </a:solidFill>
              </a:rPr>
              <a:t>airborne droplet </a:t>
            </a:r>
            <a:r>
              <a:rPr lang="en-US" altLang="zh-CN" sz="4000" dirty="0" smtClean="0">
                <a:solidFill>
                  <a:schemeClr val="tx2"/>
                </a:solidFill>
              </a:rPr>
              <a:t>nuclei </a:t>
            </a:r>
            <a:r>
              <a:rPr lang="en-US" altLang="zh-CN" sz="4000" dirty="0" smtClean="0"/>
              <a:t>(</a:t>
            </a:r>
            <a:r>
              <a:rPr lang="en-US" altLang="zh-CN" sz="4000" dirty="0"/>
              <a:t>containing tubercle bacilli )</a:t>
            </a:r>
          </a:p>
          <a:p>
            <a:endParaRPr lang="en-US" altLang="zh-CN" sz="4000" dirty="0"/>
          </a:p>
        </p:txBody>
      </p:sp>
      <p:pic>
        <p:nvPicPr>
          <p:cNvPr id="148485" name="Picture 5" descr="tuberculosis8"/>
          <p:cNvPicPr>
            <a:picLocks noGrp="1" noChangeAspect="1" noChangeArrowheads="1"/>
          </p:cNvPicPr>
          <p:nvPr>
            <p:ph type="clipArt" sz="half" idx="2"/>
          </p:nvPr>
        </p:nvPicPr>
        <p:blipFill>
          <a:blip r:embed="rId2" cstate="print"/>
          <a:stretch>
            <a:fillRect/>
          </a:stretch>
        </p:blipFill>
        <p:spPr>
          <a:xfrm>
            <a:off x="4838700" y="2762250"/>
            <a:ext cx="3429000" cy="2552700"/>
          </a:xfrm>
          <a:noFill/>
          <a:ln/>
        </p:spPr>
      </p:pic>
    </p:spTree>
    <p:extLst>
      <p:ext uri="{BB962C8B-B14F-4D97-AF65-F5344CB8AC3E}">
        <p14:creationId xmlns:p14="http://schemas.microsoft.com/office/powerpoint/2010/main" val="17408443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
            </a:r>
            <a:br>
              <a:rPr lang="en-ZA" dirty="0" smtClean="0"/>
            </a:br>
            <a:endParaRPr lang="en-ZA" dirty="0"/>
          </a:p>
        </p:txBody>
      </p:sp>
      <p:sp>
        <p:nvSpPr>
          <p:cNvPr id="3" name="Content Placeholder 2"/>
          <p:cNvSpPr>
            <a:spLocks noGrp="1"/>
          </p:cNvSpPr>
          <p:nvPr>
            <p:ph idx="1"/>
          </p:nvPr>
        </p:nvSpPr>
        <p:spPr/>
        <p:txBody>
          <a:bodyPr>
            <a:normAutofit/>
          </a:bodyPr>
          <a:lstStyle/>
          <a:p>
            <a:pPr algn="just">
              <a:lnSpc>
                <a:spcPct val="90000"/>
              </a:lnSpc>
              <a:buClr>
                <a:srgbClr val="FF3300"/>
              </a:buClr>
            </a:pPr>
            <a:r>
              <a:rPr lang="en-US" altLang="zh-CN" sz="3600" dirty="0" smtClean="0"/>
              <a:t>Many </a:t>
            </a:r>
            <a:r>
              <a:rPr lang="en-US" altLang="zh-CN" sz="3600" dirty="0" smtClean="0">
                <a:solidFill>
                  <a:schemeClr val="tx2"/>
                </a:solidFill>
              </a:rPr>
              <a:t>droplet nuclei </a:t>
            </a:r>
            <a:r>
              <a:rPr lang="en-US" altLang="zh-CN" sz="3600" dirty="0" smtClean="0"/>
              <a:t>are capable of </a:t>
            </a:r>
            <a:r>
              <a:rPr lang="en-US" altLang="zh-CN" sz="3600" dirty="0" smtClean="0">
                <a:solidFill>
                  <a:schemeClr val="tx2"/>
                </a:solidFill>
              </a:rPr>
              <a:t>floating</a:t>
            </a:r>
            <a:r>
              <a:rPr lang="en-US" altLang="zh-CN" sz="3600" dirty="0" smtClean="0"/>
              <a:t> </a:t>
            </a:r>
            <a:r>
              <a:rPr lang="en-US" altLang="zh-CN" sz="2000" dirty="0" smtClean="0"/>
              <a:t>(suspended in a liquid) </a:t>
            </a:r>
            <a:r>
              <a:rPr lang="en-US" altLang="zh-CN" sz="3600" dirty="0" smtClean="0">
                <a:solidFill>
                  <a:schemeClr val="tx2"/>
                </a:solidFill>
              </a:rPr>
              <a:t>in the </a:t>
            </a:r>
            <a:r>
              <a:rPr lang="en-US" altLang="zh-CN" sz="3600" dirty="0" smtClean="0"/>
              <a:t>immediate </a:t>
            </a:r>
            <a:r>
              <a:rPr lang="en-US" altLang="zh-CN" sz="3600" dirty="0" smtClean="0">
                <a:solidFill>
                  <a:schemeClr val="tx2"/>
                </a:solidFill>
              </a:rPr>
              <a:t>environment </a:t>
            </a:r>
            <a:r>
              <a:rPr lang="en-US" altLang="zh-CN" sz="3600" dirty="0" smtClean="0"/>
              <a:t>for  several hours.</a:t>
            </a:r>
          </a:p>
          <a:p>
            <a:pPr algn="just">
              <a:lnSpc>
                <a:spcPct val="90000"/>
              </a:lnSpc>
              <a:buClr>
                <a:srgbClr val="FF3300"/>
              </a:buClr>
            </a:pPr>
            <a:r>
              <a:rPr lang="en-US" altLang="zh-CN" sz="3600" dirty="0" smtClean="0"/>
              <a:t>  Large  particles  may  be  </a:t>
            </a:r>
            <a:r>
              <a:rPr lang="en-US" altLang="zh-CN" sz="3600" dirty="0" smtClean="0">
                <a:solidFill>
                  <a:schemeClr val="tx2"/>
                </a:solidFill>
              </a:rPr>
              <a:t>inhaled by a  person breathing </a:t>
            </a:r>
            <a:r>
              <a:rPr lang="en-US" altLang="zh-CN" sz="3600" dirty="0" smtClean="0"/>
              <a:t>  the  same  air  and  </a:t>
            </a:r>
            <a:r>
              <a:rPr lang="en-US" altLang="zh-CN" sz="3600" dirty="0" smtClean="0">
                <a:solidFill>
                  <a:schemeClr val="tx2"/>
                </a:solidFill>
              </a:rPr>
              <a:t>impact  on  the trachea  </a:t>
            </a:r>
            <a:r>
              <a:rPr lang="en-US" altLang="zh-CN" sz="3600" dirty="0" smtClean="0"/>
              <a:t>or  </a:t>
            </a:r>
            <a:r>
              <a:rPr lang="en-US" altLang="zh-CN" sz="3600" dirty="0" smtClean="0">
                <a:solidFill>
                  <a:schemeClr val="tx2"/>
                </a:solidFill>
              </a:rPr>
              <a:t>wall  of  the  upper  airway.</a:t>
            </a:r>
          </a:p>
          <a:p>
            <a:endParaRPr lang="en-ZA" sz="3600" dirty="0"/>
          </a:p>
        </p:txBody>
      </p:sp>
    </p:spTree>
    <p:extLst>
      <p:ext uri="{BB962C8B-B14F-4D97-AF65-F5344CB8AC3E}">
        <p14:creationId xmlns:p14="http://schemas.microsoft.com/office/powerpoint/2010/main" val="9833190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altLang="zh-CN" b="1">
                <a:solidFill>
                  <a:srgbClr val="FF3300"/>
                </a:solidFill>
                <a:latin typeface="Times New Roman" pitchFamily="18" charset="0"/>
              </a:rPr>
              <a:t>The transmission is determined</a:t>
            </a:r>
          </a:p>
        </p:txBody>
      </p:sp>
      <p:sp>
        <p:nvSpPr>
          <p:cNvPr id="150531" name="Rectangle 3"/>
          <p:cNvSpPr>
            <a:spLocks noGrp="1" noChangeArrowheads="1"/>
          </p:cNvSpPr>
          <p:nvPr>
            <p:ph idx="1"/>
          </p:nvPr>
        </p:nvSpPr>
        <p:spPr>
          <a:xfrm>
            <a:off x="685800" y="1981200"/>
            <a:ext cx="7342188" cy="4114800"/>
          </a:xfrm>
        </p:spPr>
        <p:txBody>
          <a:bodyPr>
            <a:normAutofit/>
          </a:bodyPr>
          <a:lstStyle/>
          <a:p>
            <a:pPr>
              <a:buClr>
                <a:srgbClr val="FF3300"/>
              </a:buClr>
            </a:pPr>
            <a:r>
              <a:rPr lang="en-US" altLang="zh-CN" dirty="0"/>
              <a:t>The probability of contact with a case of TB</a:t>
            </a:r>
          </a:p>
          <a:p>
            <a:pPr>
              <a:buClr>
                <a:srgbClr val="FF3300"/>
              </a:buClr>
            </a:pPr>
            <a:r>
              <a:rPr lang="en-US" altLang="zh-CN" dirty="0"/>
              <a:t>The intimacy and duration of that contact</a:t>
            </a:r>
          </a:p>
          <a:p>
            <a:pPr>
              <a:buClr>
                <a:srgbClr val="FF3300"/>
              </a:buClr>
            </a:pPr>
            <a:r>
              <a:rPr lang="en-US" altLang="zh-CN" dirty="0"/>
              <a:t>The degree of </a:t>
            </a:r>
            <a:r>
              <a:rPr lang="en-US" altLang="zh-CN" dirty="0" smtClean="0"/>
              <a:t>infectiousness </a:t>
            </a:r>
            <a:r>
              <a:rPr lang="en-US" altLang="zh-CN" dirty="0"/>
              <a:t>of case</a:t>
            </a:r>
          </a:p>
          <a:p>
            <a:pPr>
              <a:buClr>
                <a:srgbClr val="FF3300"/>
              </a:buClr>
            </a:pPr>
            <a:r>
              <a:rPr lang="en-US" altLang="zh-CN" dirty="0"/>
              <a:t>The shared environment of the contact</a:t>
            </a:r>
          </a:p>
          <a:p>
            <a:pPr>
              <a:buFont typeface="Wingdings" pitchFamily="2" charset="2"/>
              <a:buNone/>
            </a:pPr>
            <a:endParaRPr lang="en-US" altLang="zh-CN" dirty="0"/>
          </a:p>
        </p:txBody>
      </p:sp>
    </p:spTree>
    <p:extLst>
      <p:ext uri="{BB962C8B-B14F-4D97-AF65-F5344CB8AC3E}">
        <p14:creationId xmlns:p14="http://schemas.microsoft.com/office/powerpoint/2010/main" val="38063038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09600" y="381000"/>
            <a:ext cx="7391400" cy="990600"/>
          </a:xfrm>
        </p:spPr>
        <p:txBody>
          <a:bodyPr/>
          <a:lstStyle/>
          <a:p>
            <a:r>
              <a:rPr lang="en-US" altLang="zh-CN" b="1">
                <a:solidFill>
                  <a:srgbClr val="FF3300"/>
                </a:solidFill>
                <a:latin typeface="Times New Roman" pitchFamily="18" charset="0"/>
              </a:rPr>
              <a:t>Pathogenesis</a:t>
            </a:r>
          </a:p>
        </p:txBody>
      </p:sp>
      <p:sp>
        <p:nvSpPr>
          <p:cNvPr id="89095" name="Oval 7"/>
          <p:cNvSpPr>
            <a:spLocks noGrp="1" noChangeArrowheads="1"/>
          </p:cNvSpPr>
          <p:nvPr>
            <p:ph idx="1"/>
          </p:nvPr>
        </p:nvSpPr>
        <p:spPr>
          <a:xfrm>
            <a:off x="2590800" y="1676400"/>
            <a:ext cx="3810000" cy="1905000"/>
          </a:xfrm>
          <a:prstGeom prst="ellipse">
            <a:avLst/>
          </a:prstGeom>
          <a:solidFill>
            <a:srgbClr val="FF0000"/>
          </a:solidFill>
          <a:ln>
            <a:solidFill>
              <a:schemeClr val="tx1"/>
            </a:solidFill>
            <a:round/>
          </a:ln>
        </p:spPr>
        <p:txBody>
          <a:bodyPr/>
          <a:lstStyle/>
          <a:p>
            <a:pPr algn="ctr">
              <a:spcBef>
                <a:spcPct val="0"/>
              </a:spcBef>
              <a:buClrTx/>
              <a:buSzTx/>
              <a:buFontTx/>
              <a:buNone/>
            </a:pPr>
            <a:r>
              <a:rPr lang="en-US" altLang="zh-CN" b="1">
                <a:solidFill>
                  <a:schemeClr val="folHlink"/>
                </a:solidFill>
                <a:effectLst>
                  <a:outerShdw blurRad="38100" dist="38100" dir="2700000" algn="tl">
                    <a:srgbClr val="000000"/>
                  </a:outerShdw>
                </a:effectLst>
              </a:rPr>
              <a:t>tubercle bacillus </a:t>
            </a:r>
          </a:p>
        </p:txBody>
      </p:sp>
      <p:sp>
        <p:nvSpPr>
          <p:cNvPr id="89100" name="AutoShape 12"/>
          <p:cNvSpPr>
            <a:spLocks noChangeArrowheads="1"/>
          </p:cNvSpPr>
          <p:nvPr/>
        </p:nvSpPr>
        <p:spPr bwMode="auto">
          <a:xfrm>
            <a:off x="3657600" y="3276600"/>
            <a:ext cx="533400" cy="1905000"/>
          </a:xfrm>
          <a:prstGeom prst="upArrow">
            <a:avLst>
              <a:gd name="adj1" fmla="val 50000"/>
              <a:gd name="adj2" fmla="val 89286"/>
            </a:avLst>
          </a:prstGeom>
          <a:solidFill>
            <a:schemeClr val="accent1"/>
          </a:solidFill>
          <a:ln w="9525">
            <a:solidFill>
              <a:schemeClr val="tx1"/>
            </a:solidFill>
            <a:miter lim="800000"/>
            <a:headEnd/>
            <a:tailEnd/>
          </a:ln>
          <a:effectLst/>
        </p:spPr>
        <p:txBody>
          <a:bodyPr wrap="none" anchor="ctr"/>
          <a:lstStyle/>
          <a:p>
            <a:endParaRPr lang="en-ZA"/>
          </a:p>
        </p:txBody>
      </p:sp>
      <p:sp>
        <p:nvSpPr>
          <p:cNvPr id="89101" name="AutoShape 13"/>
          <p:cNvSpPr>
            <a:spLocks noChangeArrowheads="1"/>
          </p:cNvSpPr>
          <p:nvPr/>
        </p:nvSpPr>
        <p:spPr bwMode="auto">
          <a:xfrm>
            <a:off x="4800600" y="3352800"/>
            <a:ext cx="457200" cy="1752600"/>
          </a:xfrm>
          <a:prstGeom prst="downArrow">
            <a:avLst>
              <a:gd name="adj1" fmla="val 50000"/>
              <a:gd name="adj2" fmla="val 95833"/>
            </a:avLst>
          </a:prstGeom>
          <a:solidFill>
            <a:schemeClr val="accent1"/>
          </a:solidFill>
          <a:ln w="9525">
            <a:solidFill>
              <a:schemeClr val="tx1"/>
            </a:solidFill>
            <a:miter lim="800000"/>
            <a:headEnd/>
            <a:tailEnd/>
          </a:ln>
          <a:effectLst/>
        </p:spPr>
        <p:txBody>
          <a:bodyPr wrap="none" anchor="ctr"/>
          <a:lstStyle/>
          <a:p>
            <a:endParaRPr lang="en-ZA"/>
          </a:p>
        </p:txBody>
      </p:sp>
      <p:sp>
        <p:nvSpPr>
          <p:cNvPr id="89103" name="Oval 15"/>
          <p:cNvSpPr>
            <a:spLocks noChangeArrowheads="1"/>
          </p:cNvSpPr>
          <p:nvPr/>
        </p:nvSpPr>
        <p:spPr bwMode="auto">
          <a:xfrm>
            <a:off x="3048000" y="4800600"/>
            <a:ext cx="2819400" cy="1524000"/>
          </a:xfrm>
          <a:prstGeom prst="ellipse">
            <a:avLst/>
          </a:prstGeom>
          <a:solidFill>
            <a:srgbClr val="FF0000"/>
          </a:solidFill>
          <a:ln w="9525">
            <a:solidFill>
              <a:schemeClr val="tx1"/>
            </a:solidFill>
            <a:round/>
            <a:headEnd/>
            <a:tailEnd/>
          </a:ln>
          <a:effectLst/>
        </p:spPr>
        <p:txBody>
          <a:bodyPr wrap="none" anchor="ctr"/>
          <a:lstStyle/>
          <a:p>
            <a:pPr algn="ctr"/>
            <a:r>
              <a:rPr lang="en-US" altLang="zh-CN" sz="2800" b="1">
                <a:solidFill>
                  <a:schemeClr val="folHlink"/>
                </a:solidFill>
              </a:rPr>
              <a:t>Human immunity</a:t>
            </a:r>
          </a:p>
        </p:txBody>
      </p:sp>
    </p:spTree>
    <p:extLst>
      <p:ext uri="{BB962C8B-B14F-4D97-AF65-F5344CB8AC3E}">
        <p14:creationId xmlns:p14="http://schemas.microsoft.com/office/powerpoint/2010/main" val="39629566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9600"/>
            <a:ext cx="8229600" cy="1143000"/>
          </a:xfrm>
        </p:spPr>
        <p:txBody>
          <a:bodyPr>
            <a:noAutofit/>
          </a:bodyPr>
          <a:lstStyle/>
          <a:p>
            <a:pPr algn="l"/>
            <a:r>
              <a:rPr lang="en-US" altLang="zh-CN" sz="3600" b="1" dirty="0">
                <a:solidFill>
                  <a:srgbClr val="FF3300"/>
                </a:solidFill>
                <a:latin typeface="Times New Roman" pitchFamily="18" charset="0"/>
              </a:rPr>
              <a:t>Human Immunity after infected tubercle bacillus and tuberculin hypersensitivity</a:t>
            </a:r>
          </a:p>
        </p:txBody>
      </p:sp>
      <p:sp>
        <p:nvSpPr>
          <p:cNvPr id="6147" name="Rectangle 3"/>
          <p:cNvSpPr>
            <a:spLocks noGrp="1" noChangeArrowheads="1"/>
          </p:cNvSpPr>
          <p:nvPr>
            <p:ph idx="1"/>
          </p:nvPr>
        </p:nvSpPr>
        <p:spPr>
          <a:xfrm>
            <a:off x="609600" y="2133600"/>
            <a:ext cx="7772400" cy="4114800"/>
          </a:xfrm>
        </p:spPr>
        <p:txBody>
          <a:bodyPr/>
          <a:lstStyle/>
          <a:p>
            <a:pPr algn="just">
              <a:buClr>
                <a:srgbClr val="FF3300"/>
              </a:buClr>
            </a:pPr>
            <a:r>
              <a:rPr lang="en-US" altLang="zh-CN" sz="2800" dirty="0"/>
              <a:t>The natural immunity of human to TB is nonspecific </a:t>
            </a:r>
          </a:p>
          <a:p>
            <a:pPr algn="just">
              <a:buClr>
                <a:srgbClr val="FF3300"/>
              </a:buClr>
            </a:pPr>
            <a:r>
              <a:rPr lang="en-US" altLang="zh-CN" sz="2800" dirty="0"/>
              <a:t>After  infected  or  given  BCG  vaccine,  human  will  obtain specific immunity</a:t>
            </a:r>
          </a:p>
          <a:p>
            <a:pPr algn="just">
              <a:buClr>
                <a:srgbClr val="FF3300"/>
              </a:buClr>
            </a:pPr>
            <a:r>
              <a:rPr lang="en-US" altLang="zh-CN" sz="2800" dirty="0"/>
              <a:t>The immunity of  tubercle  bacillus  is  cell- mediated  immunity </a:t>
            </a:r>
          </a:p>
        </p:txBody>
      </p:sp>
    </p:spTree>
    <p:extLst>
      <p:ext uri="{BB962C8B-B14F-4D97-AF65-F5344CB8AC3E}">
        <p14:creationId xmlns:p14="http://schemas.microsoft.com/office/powerpoint/2010/main" val="1059630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smtClean="0"/>
              <a:t>Acute laryngotracheitis</a:t>
            </a:r>
            <a:endParaRPr lang="en-US" smtClean="0"/>
          </a:p>
        </p:txBody>
      </p:sp>
      <p:sp>
        <p:nvSpPr>
          <p:cNvPr id="5123" name="Rectangle 3"/>
          <p:cNvSpPr>
            <a:spLocks noGrp="1" noChangeArrowheads="1"/>
          </p:cNvSpPr>
          <p:nvPr>
            <p:ph type="body" idx="1"/>
          </p:nvPr>
        </p:nvSpPr>
        <p:spPr>
          <a:xfrm>
            <a:off x="685800" y="2057400"/>
            <a:ext cx="7924800" cy="4572000"/>
          </a:xfrm>
        </p:spPr>
        <p:txBody>
          <a:bodyPr/>
          <a:lstStyle/>
          <a:p>
            <a:r>
              <a:rPr lang="fr-FR" smtClean="0"/>
              <a:t>Symptoms</a:t>
            </a:r>
          </a:p>
          <a:p>
            <a:pPr lvl="1"/>
            <a:r>
              <a:rPr lang="fr-FR" smtClean="0"/>
              <a:t>Cough, dry, whooping, unrelentingness(never-ceasing)</a:t>
            </a:r>
          </a:p>
          <a:p>
            <a:pPr lvl="1"/>
            <a:r>
              <a:rPr lang="fr-FR" smtClean="0"/>
              <a:t>Vague pain over trachea</a:t>
            </a:r>
          </a:p>
          <a:p>
            <a:pPr lvl="1"/>
            <a:r>
              <a:rPr lang="fr-FR" smtClean="0"/>
              <a:t>Hoarse</a:t>
            </a:r>
          </a:p>
          <a:p>
            <a:r>
              <a:rPr lang="fr-FR" smtClean="0"/>
              <a:t>Agents:</a:t>
            </a:r>
          </a:p>
          <a:p>
            <a:pPr lvl="1"/>
            <a:r>
              <a:rPr lang="fr-FR" smtClean="0"/>
              <a:t>As in acute bronchitis</a:t>
            </a:r>
          </a:p>
          <a:p>
            <a:r>
              <a:rPr lang="fr-FR" smtClean="0"/>
              <a:t>Treatment: symptomatic</a:t>
            </a:r>
          </a:p>
          <a:p>
            <a:pPr lvl="1"/>
            <a:endParaRPr lang="en-US" smtClean="0"/>
          </a:p>
        </p:txBody>
      </p:sp>
    </p:spTree>
    <p:extLst>
      <p:ext uri="{BB962C8B-B14F-4D97-AF65-F5344CB8AC3E}">
        <p14:creationId xmlns:p14="http://schemas.microsoft.com/office/powerpoint/2010/main" val="39089014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576" y="908720"/>
            <a:ext cx="7772400" cy="1143000"/>
          </a:xfrm>
        </p:spPr>
        <p:txBody>
          <a:bodyPr>
            <a:normAutofit/>
          </a:bodyPr>
          <a:lstStyle/>
          <a:p>
            <a:pPr algn="l"/>
            <a:r>
              <a:rPr lang="en-US" altLang="zh-CN" sz="4000" b="1" dirty="0">
                <a:solidFill>
                  <a:srgbClr val="FF3300"/>
                </a:solidFill>
                <a:latin typeface="Times New Roman" pitchFamily="18" charset="0"/>
              </a:rPr>
              <a:t>Two types of cells are essential </a:t>
            </a:r>
          </a:p>
        </p:txBody>
      </p:sp>
      <p:sp>
        <p:nvSpPr>
          <p:cNvPr id="32771" name="Rectangle 3"/>
          <p:cNvSpPr>
            <a:spLocks noGrp="1" noChangeArrowheads="1"/>
          </p:cNvSpPr>
          <p:nvPr>
            <p:ph idx="1"/>
          </p:nvPr>
        </p:nvSpPr>
        <p:spPr>
          <a:xfrm>
            <a:off x="685800" y="2438400"/>
            <a:ext cx="8153400" cy="4114800"/>
          </a:xfrm>
        </p:spPr>
        <p:txBody>
          <a:bodyPr>
            <a:normAutofit/>
          </a:bodyPr>
          <a:lstStyle/>
          <a:p>
            <a:pPr>
              <a:buClr>
                <a:srgbClr val="FF3300"/>
              </a:buClr>
            </a:pPr>
            <a:r>
              <a:rPr lang="en-US" altLang="zh-CN" dirty="0"/>
              <a:t>Macrophages: directly phagocytize TB and processing and presenting antigens to T </a:t>
            </a:r>
            <a:r>
              <a:rPr lang="en-US" altLang="zh-CN" dirty="0" smtClean="0"/>
              <a:t>lymphocyte.</a:t>
            </a:r>
            <a:endParaRPr lang="en-US" altLang="zh-CN" dirty="0"/>
          </a:p>
          <a:p>
            <a:pPr>
              <a:buClr>
                <a:srgbClr val="FF3300"/>
              </a:buClr>
            </a:pPr>
            <a:r>
              <a:rPr lang="en-US" altLang="zh-CN" dirty="0"/>
              <a:t>T lymphocytes(CD4+): induce protection through the production of </a:t>
            </a:r>
            <a:r>
              <a:rPr lang="en-US" altLang="zh-CN" dirty="0" smtClean="0"/>
              <a:t>lymphokines.</a:t>
            </a:r>
            <a:endParaRPr lang="en-US" altLang="zh-CN" dirty="0"/>
          </a:p>
        </p:txBody>
      </p:sp>
    </p:spTree>
    <p:extLst>
      <p:ext uri="{BB962C8B-B14F-4D97-AF65-F5344CB8AC3E}">
        <p14:creationId xmlns:p14="http://schemas.microsoft.com/office/powerpoint/2010/main" val="31548703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7" y="404664"/>
            <a:ext cx="7416824" cy="3416320"/>
          </a:xfrm>
          <a:prstGeom prst="rect">
            <a:avLst/>
          </a:prstGeom>
        </p:spPr>
        <p:txBody>
          <a:bodyPr wrap="square">
            <a:spAutoFit/>
          </a:bodyPr>
          <a:lstStyle/>
          <a:p>
            <a:r>
              <a:rPr lang="en-US" sz="3600" dirty="0" smtClean="0">
                <a:solidFill>
                  <a:srgbClr val="00B0F0"/>
                </a:solidFill>
              </a:rPr>
              <a:t>Lymphokines</a:t>
            </a:r>
            <a:r>
              <a:rPr lang="en-US" sz="3600" dirty="0" smtClean="0"/>
              <a:t> = A cytokine secreted by helper T cells in response to stimulation by antigens and that acts on other cells of the immune system (as by activating macrophages).</a:t>
            </a:r>
            <a:endParaRPr lang="en-US" sz="3600" dirty="0"/>
          </a:p>
        </p:txBody>
      </p:sp>
      <p:sp>
        <p:nvSpPr>
          <p:cNvPr id="3" name="Rectangle 2"/>
          <p:cNvSpPr/>
          <p:nvPr/>
        </p:nvSpPr>
        <p:spPr>
          <a:xfrm rot="10800000" flipV="1">
            <a:off x="971600" y="4098558"/>
            <a:ext cx="7344816" cy="2062103"/>
          </a:xfrm>
          <a:prstGeom prst="rect">
            <a:avLst/>
          </a:prstGeom>
        </p:spPr>
        <p:txBody>
          <a:bodyPr wrap="square">
            <a:spAutoFit/>
          </a:bodyPr>
          <a:lstStyle/>
          <a:p>
            <a:r>
              <a:rPr lang="en-US" sz="3200" dirty="0" smtClean="0">
                <a:solidFill>
                  <a:srgbClr val="00B0F0"/>
                </a:solidFill>
              </a:rPr>
              <a:t>Cytokine</a:t>
            </a:r>
            <a:r>
              <a:rPr lang="en-US" sz="3200" dirty="0" smtClean="0"/>
              <a:t> = Any of various protein molecules secreted by cells of the immune system that serve to regulate the immune system.</a:t>
            </a:r>
            <a:endParaRPr lang="en-US" sz="3200" dirty="0"/>
          </a:p>
        </p:txBody>
      </p:sp>
    </p:spTree>
    <p:extLst>
      <p:ext uri="{BB962C8B-B14F-4D97-AF65-F5344CB8AC3E}">
        <p14:creationId xmlns:p14="http://schemas.microsoft.com/office/powerpoint/2010/main" val="9955661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1219200"/>
            <a:ext cx="7772400" cy="1143000"/>
          </a:xfrm>
        </p:spPr>
        <p:txBody>
          <a:bodyPr/>
          <a:lstStyle/>
          <a:p>
            <a:pPr algn="l"/>
            <a:r>
              <a:rPr lang="en-US" altLang="zh-CN" b="1">
                <a:solidFill>
                  <a:srgbClr val="FF3300"/>
                </a:solidFill>
                <a:latin typeface="Times New Roman" pitchFamily="18" charset="0"/>
              </a:rPr>
              <a:t>Koch phenomenon</a:t>
            </a:r>
          </a:p>
        </p:txBody>
      </p:sp>
      <p:sp>
        <p:nvSpPr>
          <p:cNvPr id="33795" name="Rectangle 3"/>
          <p:cNvSpPr>
            <a:spLocks noGrp="1" noChangeArrowheads="1"/>
          </p:cNvSpPr>
          <p:nvPr>
            <p:ph idx="1"/>
          </p:nvPr>
        </p:nvSpPr>
        <p:spPr>
          <a:xfrm>
            <a:off x="685800" y="2514600"/>
            <a:ext cx="7772400" cy="4114800"/>
          </a:xfrm>
        </p:spPr>
        <p:txBody>
          <a:bodyPr>
            <a:normAutofit/>
          </a:bodyPr>
          <a:lstStyle/>
          <a:p>
            <a:pPr>
              <a:buFont typeface="Wingdings" pitchFamily="2" charset="2"/>
              <a:buNone/>
            </a:pPr>
            <a:r>
              <a:rPr lang="en-US" altLang="zh-CN" sz="4000" dirty="0"/>
              <a:t>    It refers that there </a:t>
            </a:r>
            <a:r>
              <a:rPr lang="en-US" altLang="zh-CN" sz="4000" dirty="0" smtClean="0"/>
              <a:t>are </a:t>
            </a:r>
            <a:r>
              <a:rPr lang="en-US" altLang="zh-CN" sz="4000" dirty="0"/>
              <a:t>different </a:t>
            </a:r>
            <a:r>
              <a:rPr lang="en-US" altLang="zh-CN" sz="4000" dirty="0" smtClean="0"/>
              <a:t>reactions </a:t>
            </a:r>
            <a:r>
              <a:rPr lang="en-US" altLang="zh-CN" sz="4000" dirty="0"/>
              <a:t>to </a:t>
            </a:r>
            <a:r>
              <a:rPr lang="en-US" altLang="zh-CN" sz="4000" dirty="0" smtClean="0"/>
              <a:t>TB </a:t>
            </a:r>
            <a:r>
              <a:rPr lang="en-US" altLang="zh-CN" sz="4000" dirty="0"/>
              <a:t>infection  between   primary   and   secondary </a:t>
            </a:r>
            <a:r>
              <a:rPr lang="en-US" altLang="zh-CN" sz="4000" dirty="0" smtClean="0"/>
              <a:t>infection.</a:t>
            </a:r>
            <a:endParaRPr lang="en-US" altLang="zh-CN" sz="4000" dirty="0"/>
          </a:p>
        </p:txBody>
      </p:sp>
    </p:spTree>
    <p:extLst>
      <p:ext uri="{BB962C8B-B14F-4D97-AF65-F5344CB8AC3E}">
        <p14:creationId xmlns:p14="http://schemas.microsoft.com/office/powerpoint/2010/main" val="19729209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Autofit/>
          </a:bodyPr>
          <a:lstStyle/>
          <a:p>
            <a:r>
              <a:rPr lang="en-US" altLang="zh-CN" sz="3600" b="1" dirty="0">
                <a:solidFill>
                  <a:srgbClr val="FF3300"/>
                </a:solidFill>
                <a:latin typeface="Times New Roman" pitchFamily="18" charset="0"/>
              </a:rPr>
              <a:t>During the course of TB, there are three basic pathologic changes</a:t>
            </a:r>
          </a:p>
        </p:txBody>
      </p:sp>
      <p:sp>
        <p:nvSpPr>
          <p:cNvPr id="69635" name="Rectangle 3"/>
          <p:cNvSpPr>
            <a:spLocks noGrp="1" noChangeArrowheads="1"/>
          </p:cNvSpPr>
          <p:nvPr>
            <p:ph idx="1"/>
          </p:nvPr>
        </p:nvSpPr>
        <p:spPr/>
        <p:txBody>
          <a:bodyPr>
            <a:normAutofit/>
          </a:bodyPr>
          <a:lstStyle/>
          <a:p>
            <a:pPr>
              <a:lnSpc>
                <a:spcPct val="90000"/>
              </a:lnSpc>
              <a:buClr>
                <a:srgbClr val="FF3300"/>
              </a:buClr>
            </a:pPr>
            <a:r>
              <a:rPr lang="en-US" altLang="zh-CN" sz="2800" dirty="0"/>
              <a:t>Including infiltration, hyperplasia, ulceration     </a:t>
            </a:r>
          </a:p>
          <a:p>
            <a:pPr>
              <a:lnSpc>
                <a:spcPct val="70000"/>
              </a:lnSpc>
              <a:buFont typeface="Wingdings" pitchFamily="2" charset="2"/>
              <a:buNone/>
            </a:pPr>
            <a:r>
              <a:rPr lang="en-US" altLang="zh-CN" sz="2800" dirty="0"/>
              <a:t>     or </a:t>
            </a:r>
            <a:r>
              <a:rPr lang="en-US" altLang="zh-CN" sz="2800" dirty="0" smtClean="0"/>
              <a:t>calcification.</a:t>
            </a:r>
            <a:endParaRPr lang="en-US" altLang="zh-CN" sz="2800" dirty="0"/>
          </a:p>
          <a:p>
            <a:pPr>
              <a:lnSpc>
                <a:spcPct val="110000"/>
              </a:lnSpc>
              <a:buClr>
                <a:srgbClr val="FF3300"/>
              </a:buClr>
            </a:pPr>
            <a:r>
              <a:rPr lang="en-US" altLang="zh-CN" sz="2800" dirty="0"/>
              <a:t> These changes happen in different stage of     </a:t>
            </a:r>
          </a:p>
          <a:p>
            <a:pPr>
              <a:lnSpc>
                <a:spcPct val="70000"/>
              </a:lnSpc>
              <a:buFont typeface="Wingdings" pitchFamily="2" charset="2"/>
              <a:buNone/>
            </a:pPr>
            <a:r>
              <a:rPr lang="en-US" altLang="zh-CN" sz="2800" dirty="0"/>
              <a:t>     </a:t>
            </a:r>
            <a:r>
              <a:rPr lang="en-US" altLang="zh-CN" sz="2800" dirty="0" smtClean="0"/>
              <a:t>tuberculosis.</a:t>
            </a:r>
            <a:endParaRPr lang="en-US" altLang="zh-CN" sz="2800" dirty="0"/>
          </a:p>
          <a:p>
            <a:pPr>
              <a:lnSpc>
                <a:spcPct val="110000"/>
              </a:lnSpc>
              <a:buClr>
                <a:srgbClr val="FF3300"/>
              </a:buClr>
            </a:pPr>
            <a:r>
              <a:rPr lang="en-US" altLang="zh-CN" sz="2800" dirty="0"/>
              <a:t> When host defense is destroyed and there is</a:t>
            </a:r>
          </a:p>
          <a:p>
            <a:pPr>
              <a:lnSpc>
                <a:spcPct val="70000"/>
              </a:lnSpc>
              <a:buFont typeface="Wingdings" pitchFamily="2" charset="2"/>
              <a:buNone/>
            </a:pPr>
            <a:r>
              <a:rPr lang="en-US" altLang="zh-CN" sz="2800" dirty="0"/>
              <a:t>     much more </a:t>
            </a:r>
            <a:r>
              <a:rPr lang="en-US" altLang="zh-CN" sz="2800" dirty="0" smtClean="0"/>
              <a:t>bacteria, </a:t>
            </a:r>
            <a:r>
              <a:rPr lang="en-US" altLang="zh-CN" sz="2800" dirty="0" err="1"/>
              <a:t>caseating</a:t>
            </a:r>
            <a:r>
              <a:rPr lang="en-US" altLang="zh-CN" sz="2800" dirty="0"/>
              <a:t> ulceration</a:t>
            </a:r>
          </a:p>
          <a:p>
            <a:pPr>
              <a:lnSpc>
                <a:spcPct val="70000"/>
              </a:lnSpc>
              <a:buFont typeface="Wingdings" pitchFamily="2" charset="2"/>
              <a:buNone/>
            </a:pPr>
            <a:r>
              <a:rPr lang="en-US" altLang="zh-CN" sz="2800" dirty="0"/>
              <a:t>     will </a:t>
            </a:r>
            <a:r>
              <a:rPr lang="en-US" altLang="zh-CN" sz="2800" dirty="0" smtClean="0"/>
              <a:t>exist.</a:t>
            </a:r>
            <a:endParaRPr lang="en-US" altLang="zh-CN" sz="2800" dirty="0"/>
          </a:p>
          <a:p>
            <a:pPr>
              <a:lnSpc>
                <a:spcPct val="110000"/>
              </a:lnSpc>
              <a:buClr>
                <a:srgbClr val="FF3300"/>
              </a:buClr>
            </a:pPr>
            <a:r>
              <a:rPr lang="en-US" altLang="zh-CN" sz="2800" dirty="0"/>
              <a:t> Otherwise, when host defense is predominant</a:t>
            </a:r>
          </a:p>
          <a:p>
            <a:pPr>
              <a:lnSpc>
                <a:spcPct val="70000"/>
              </a:lnSpc>
              <a:buFont typeface="Wingdings" pitchFamily="2" charset="2"/>
              <a:buNone/>
            </a:pPr>
            <a:r>
              <a:rPr lang="en-US" altLang="zh-CN" sz="2800" dirty="0"/>
              <a:t>    and there is less bacteria</a:t>
            </a:r>
            <a:r>
              <a:rPr lang="en-US" altLang="zh-CN" sz="2800" dirty="0" smtClean="0"/>
              <a:t>, perhaps </a:t>
            </a:r>
            <a:r>
              <a:rPr lang="en-US" altLang="zh-CN" sz="2800" dirty="0"/>
              <a:t>hyperplasia </a:t>
            </a:r>
          </a:p>
          <a:p>
            <a:pPr>
              <a:lnSpc>
                <a:spcPct val="70000"/>
              </a:lnSpc>
              <a:buFont typeface="Wingdings" pitchFamily="2" charset="2"/>
              <a:buNone/>
            </a:pPr>
            <a:r>
              <a:rPr lang="en-US" altLang="zh-CN" sz="2800" dirty="0"/>
              <a:t>    and calcification will </a:t>
            </a:r>
            <a:r>
              <a:rPr lang="en-US" altLang="zh-CN" sz="2800" dirty="0" smtClean="0"/>
              <a:t>happen.</a:t>
            </a:r>
            <a:endParaRPr lang="en-US" altLang="zh-CN" sz="2800" dirty="0"/>
          </a:p>
        </p:txBody>
      </p:sp>
    </p:spTree>
    <p:extLst>
      <p:ext uri="{BB962C8B-B14F-4D97-AF65-F5344CB8AC3E}">
        <p14:creationId xmlns:p14="http://schemas.microsoft.com/office/powerpoint/2010/main" val="38319745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7772400" cy="1143000"/>
          </a:xfrm>
        </p:spPr>
        <p:txBody>
          <a:bodyPr/>
          <a:lstStyle/>
          <a:p>
            <a:r>
              <a:rPr lang="en-US" altLang="zh-CN" b="1">
                <a:solidFill>
                  <a:srgbClr val="FF3300"/>
                </a:solidFill>
                <a:latin typeface="Times New Roman" pitchFamily="18" charset="0"/>
              </a:rPr>
              <a:t>Clinical Manifestations</a:t>
            </a:r>
          </a:p>
        </p:txBody>
      </p:sp>
      <p:sp>
        <p:nvSpPr>
          <p:cNvPr id="9219" name="Rectangle 3"/>
          <p:cNvSpPr>
            <a:spLocks noGrp="1" noChangeArrowheads="1"/>
          </p:cNvSpPr>
          <p:nvPr>
            <p:ph idx="1"/>
          </p:nvPr>
        </p:nvSpPr>
        <p:spPr>
          <a:xfrm>
            <a:off x="0" y="1371600"/>
            <a:ext cx="9144000" cy="5486400"/>
          </a:xfrm>
        </p:spPr>
        <p:txBody>
          <a:bodyPr>
            <a:noAutofit/>
          </a:bodyPr>
          <a:lstStyle/>
          <a:p>
            <a:pPr algn="just">
              <a:lnSpc>
                <a:spcPct val="90000"/>
              </a:lnSpc>
              <a:buClr>
                <a:srgbClr val="FF3300"/>
              </a:buClr>
            </a:pPr>
            <a:r>
              <a:rPr lang="en-US" altLang="zh-CN" sz="2400" dirty="0"/>
              <a:t> systemic signs: </a:t>
            </a:r>
          </a:p>
          <a:p>
            <a:pPr algn="just">
              <a:lnSpc>
                <a:spcPct val="90000"/>
              </a:lnSpc>
              <a:buClr>
                <a:srgbClr val="FF3300"/>
              </a:buClr>
              <a:buFont typeface="Wingdings" pitchFamily="2" charset="2"/>
              <a:buNone/>
            </a:pPr>
            <a:r>
              <a:rPr lang="en-US" altLang="zh-CN" sz="2400" dirty="0"/>
              <a:t>       Most patients present as cases of pulmonary tuberculosis </a:t>
            </a:r>
          </a:p>
          <a:p>
            <a:pPr algn="just">
              <a:lnSpc>
                <a:spcPct val="90000"/>
              </a:lnSpc>
              <a:buClr>
                <a:srgbClr val="FF3300"/>
              </a:buClr>
              <a:buFont typeface="Wingdings" pitchFamily="2" charset="2"/>
              <a:buNone/>
            </a:pPr>
            <a:r>
              <a:rPr lang="en-US" altLang="zh-CN" sz="2400" dirty="0"/>
              <a:t>      with fever,  weight loss, anorexia, fatigue,  night sweats </a:t>
            </a:r>
            <a:endParaRPr lang="en-US" altLang="zh-CN" sz="2400" dirty="0" smtClean="0"/>
          </a:p>
          <a:p>
            <a:pPr algn="just">
              <a:lnSpc>
                <a:spcPct val="90000"/>
              </a:lnSpc>
              <a:buClr>
                <a:srgbClr val="FF3300"/>
              </a:buClr>
              <a:buFont typeface="Wingdings" pitchFamily="2" charset="2"/>
              <a:buNone/>
            </a:pPr>
            <a:r>
              <a:rPr lang="en-US" altLang="zh-CN" sz="2400" dirty="0"/>
              <a:t> </a:t>
            </a:r>
            <a:r>
              <a:rPr lang="en-US" altLang="zh-CN" sz="2400" dirty="0" smtClean="0"/>
              <a:t>      wasting.</a:t>
            </a:r>
          </a:p>
          <a:p>
            <a:pPr algn="just">
              <a:lnSpc>
                <a:spcPct val="90000"/>
              </a:lnSpc>
              <a:buClr>
                <a:srgbClr val="FF3300"/>
              </a:buClr>
              <a:buFont typeface="Wingdings" pitchFamily="2" charset="2"/>
              <a:buNone/>
            </a:pPr>
            <a:endParaRPr lang="en-US" altLang="zh-CN" sz="2400" dirty="0"/>
          </a:p>
          <a:p>
            <a:pPr algn="just">
              <a:lnSpc>
                <a:spcPct val="90000"/>
              </a:lnSpc>
              <a:buClr>
                <a:srgbClr val="FF3300"/>
              </a:buClr>
            </a:pPr>
            <a:r>
              <a:rPr lang="en-US" altLang="zh-CN" sz="2400" dirty="0"/>
              <a:t>  respiratory signs:</a:t>
            </a:r>
          </a:p>
          <a:p>
            <a:pPr algn="just">
              <a:lnSpc>
                <a:spcPct val="90000"/>
              </a:lnSpc>
              <a:buClr>
                <a:srgbClr val="FF3300"/>
              </a:buClr>
              <a:buFont typeface="Wingdings" pitchFamily="2" charset="2"/>
              <a:buNone/>
            </a:pPr>
            <a:r>
              <a:rPr lang="en-US" altLang="zh-CN" sz="2400" dirty="0"/>
              <a:t>       Cough may vary from mild to severe, and sputum may be</a:t>
            </a:r>
          </a:p>
          <a:p>
            <a:pPr algn="just">
              <a:lnSpc>
                <a:spcPct val="60000"/>
              </a:lnSpc>
              <a:buFont typeface="Wingdings" pitchFamily="2" charset="2"/>
              <a:buNone/>
            </a:pPr>
            <a:r>
              <a:rPr lang="en-US" altLang="zh-CN" sz="2400" dirty="0"/>
              <a:t>       scant  and mucoid  or  copious  and  </a:t>
            </a:r>
            <a:r>
              <a:rPr lang="en-US" altLang="zh-CN" sz="2400" dirty="0" smtClean="0"/>
              <a:t>purulent.  </a:t>
            </a:r>
            <a:endParaRPr lang="en-US" altLang="zh-CN" sz="2400" dirty="0"/>
          </a:p>
          <a:p>
            <a:pPr algn="just">
              <a:lnSpc>
                <a:spcPct val="90000"/>
              </a:lnSpc>
              <a:buClr>
                <a:srgbClr val="FF3300"/>
              </a:buClr>
              <a:buFont typeface="Wingdings" pitchFamily="2" charset="2"/>
              <a:buNone/>
            </a:pPr>
            <a:r>
              <a:rPr lang="en-US" altLang="zh-CN" sz="2400" dirty="0"/>
              <a:t>       Hemoptysis may be due to cough of a caseous lesion or</a:t>
            </a:r>
          </a:p>
          <a:p>
            <a:pPr algn="just">
              <a:lnSpc>
                <a:spcPct val="60000"/>
              </a:lnSpc>
              <a:buFont typeface="Wingdings" pitchFamily="2" charset="2"/>
              <a:buNone/>
            </a:pPr>
            <a:r>
              <a:rPr lang="en-US" altLang="zh-CN" sz="2400" dirty="0"/>
              <a:t>       bronchial  ulceration</a:t>
            </a:r>
          </a:p>
          <a:p>
            <a:pPr algn="just">
              <a:lnSpc>
                <a:spcPct val="90000"/>
              </a:lnSpc>
              <a:buClr>
                <a:srgbClr val="FF3300"/>
              </a:buClr>
              <a:buFont typeface="Wingdings" pitchFamily="2" charset="2"/>
              <a:buNone/>
            </a:pPr>
            <a:r>
              <a:rPr lang="en-US" altLang="zh-CN" sz="2400" dirty="0"/>
              <a:t>       chest pain, </a:t>
            </a:r>
            <a:r>
              <a:rPr lang="en-US" altLang="zh-CN" sz="2400" dirty="0" smtClean="0"/>
              <a:t>tachypnea…</a:t>
            </a:r>
            <a:endParaRPr lang="en-US" altLang="zh-CN" sz="2400" dirty="0"/>
          </a:p>
          <a:p>
            <a:pPr algn="just">
              <a:lnSpc>
                <a:spcPct val="90000"/>
              </a:lnSpc>
              <a:buClr>
                <a:srgbClr val="FF3300"/>
              </a:buClr>
              <a:buFont typeface="Wingdings" pitchFamily="2" charset="2"/>
              <a:buNone/>
            </a:pPr>
            <a:r>
              <a:rPr lang="en-US" altLang="zh-CN" sz="2400" dirty="0"/>
              <a:t>Physical signs: nonspecific.</a:t>
            </a:r>
          </a:p>
          <a:p>
            <a:pPr algn="just">
              <a:lnSpc>
                <a:spcPct val="70000"/>
              </a:lnSpc>
              <a:buFont typeface="Wingdings" pitchFamily="2" charset="2"/>
              <a:buNone/>
            </a:pPr>
            <a:r>
              <a:rPr lang="en-US" altLang="zh-CN" sz="2400" dirty="0"/>
              <a:t>       </a:t>
            </a:r>
          </a:p>
          <a:p>
            <a:pPr>
              <a:lnSpc>
                <a:spcPct val="90000"/>
              </a:lnSpc>
            </a:pPr>
            <a:endParaRPr lang="en-US" altLang="zh-CN" sz="2400" b="1" dirty="0">
              <a:solidFill>
                <a:srgbClr val="FF3300"/>
              </a:solidFill>
              <a:effectLst>
                <a:outerShdw blurRad="38100" dist="38100" dir="2700000" algn="tl">
                  <a:srgbClr val="000000"/>
                </a:outerShdw>
              </a:effectLst>
            </a:endParaRPr>
          </a:p>
        </p:txBody>
      </p:sp>
    </p:spTree>
    <p:extLst>
      <p:ext uri="{BB962C8B-B14F-4D97-AF65-F5344CB8AC3E}">
        <p14:creationId xmlns:p14="http://schemas.microsoft.com/office/powerpoint/2010/main" val="32953567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b="1" dirty="0">
                <a:solidFill>
                  <a:srgbClr val="FF0000"/>
                </a:solidFill>
              </a:rPr>
              <a:t>Diagnosis of disease</a:t>
            </a:r>
          </a:p>
        </p:txBody>
      </p:sp>
      <p:sp>
        <p:nvSpPr>
          <p:cNvPr id="37891" name="Rectangle 3"/>
          <p:cNvSpPr>
            <a:spLocks noGrp="1" noChangeArrowheads="1"/>
          </p:cNvSpPr>
          <p:nvPr>
            <p:ph idx="1"/>
          </p:nvPr>
        </p:nvSpPr>
        <p:spPr/>
        <p:txBody>
          <a:bodyPr>
            <a:normAutofit lnSpcReduction="10000"/>
          </a:bodyPr>
          <a:lstStyle/>
          <a:p>
            <a:endParaRPr kumimoji="0" lang="en-GB" altLang="zh-TW" dirty="0"/>
          </a:p>
          <a:p>
            <a:r>
              <a:rPr kumimoji="0" lang="en-GB" dirty="0"/>
              <a:t>Medical </a:t>
            </a:r>
            <a:r>
              <a:rPr kumimoji="0" lang="en-GB" dirty="0" smtClean="0"/>
              <a:t>history</a:t>
            </a:r>
          </a:p>
          <a:p>
            <a:r>
              <a:rPr lang="en-GB" dirty="0" smtClean="0"/>
              <a:t>Screening</a:t>
            </a:r>
            <a:endParaRPr kumimoji="0" lang="en-GB" dirty="0"/>
          </a:p>
          <a:p>
            <a:r>
              <a:rPr kumimoji="0" lang="en-GB" dirty="0"/>
              <a:t>Physical examination</a:t>
            </a:r>
          </a:p>
          <a:p>
            <a:r>
              <a:rPr kumimoji="0" lang="en-GB" dirty="0"/>
              <a:t>Chest radiograph</a:t>
            </a:r>
          </a:p>
          <a:p>
            <a:r>
              <a:rPr kumimoji="0" lang="en-GB" dirty="0"/>
              <a:t>Bacteriologic exam</a:t>
            </a:r>
            <a:endParaRPr kumimoji="0" lang="en-GB" altLang="zh-TW" dirty="0"/>
          </a:p>
          <a:p>
            <a:pPr lvl="1"/>
            <a:r>
              <a:rPr kumimoji="0" lang="en-GB" altLang="zh-TW" dirty="0" smtClean="0"/>
              <a:t>AFB</a:t>
            </a:r>
            <a:endParaRPr kumimoji="0" lang="en-GB" altLang="zh-TW" dirty="0"/>
          </a:p>
          <a:p>
            <a:pPr lvl="1"/>
            <a:r>
              <a:rPr kumimoji="0" lang="en-GB" altLang="zh-TW" dirty="0"/>
              <a:t>Culture</a:t>
            </a:r>
          </a:p>
          <a:p>
            <a:endParaRPr lang="en-US" altLang="zh-TW" dirty="0"/>
          </a:p>
        </p:txBody>
      </p:sp>
    </p:spTree>
    <p:extLst>
      <p:ext uri="{BB962C8B-B14F-4D97-AF65-F5344CB8AC3E}">
        <p14:creationId xmlns:p14="http://schemas.microsoft.com/office/powerpoint/2010/main" val="14654446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TW" b="1" dirty="0">
                <a:solidFill>
                  <a:srgbClr val="FF0000"/>
                </a:solidFill>
              </a:rPr>
              <a:t>Medical History</a:t>
            </a:r>
          </a:p>
        </p:txBody>
      </p:sp>
      <p:sp>
        <p:nvSpPr>
          <p:cNvPr id="38915" name="Rectangle 3"/>
          <p:cNvSpPr>
            <a:spLocks noGrp="1" noChangeArrowheads="1"/>
          </p:cNvSpPr>
          <p:nvPr>
            <p:ph idx="1"/>
          </p:nvPr>
        </p:nvSpPr>
        <p:spPr/>
        <p:txBody>
          <a:bodyPr/>
          <a:lstStyle/>
          <a:p>
            <a:r>
              <a:rPr kumimoji="0" lang="en-GB"/>
              <a:t>Symptoms of disease</a:t>
            </a:r>
          </a:p>
          <a:p>
            <a:r>
              <a:rPr kumimoji="0" lang="en-GB"/>
              <a:t>History of TB exposure, infection, or disease</a:t>
            </a:r>
          </a:p>
          <a:p>
            <a:r>
              <a:rPr kumimoji="0" lang="en-GB"/>
              <a:t>Past TB treatment</a:t>
            </a:r>
          </a:p>
          <a:p>
            <a:r>
              <a:rPr kumimoji="0" lang="en-GB"/>
              <a:t>Demographic risk factors for TB</a:t>
            </a:r>
          </a:p>
          <a:p>
            <a:r>
              <a:rPr kumimoji="0" lang="en-GB"/>
              <a:t>Medical conditions that increase risk for </a:t>
            </a:r>
            <a:r>
              <a:rPr kumimoji="0" lang="en-GB" altLang="zh-TW"/>
              <a:t>TB disease</a:t>
            </a:r>
          </a:p>
          <a:p>
            <a:endParaRPr lang="en-US" altLang="zh-TW"/>
          </a:p>
        </p:txBody>
      </p:sp>
    </p:spTree>
    <p:extLst>
      <p:ext uri="{BB962C8B-B14F-4D97-AF65-F5344CB8AC3E}">
        <p14:creationId xmlns:p14="http://schemas.microsoft.com/office/powerpoint/2010/main" val="7238942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TW" b="1" dirty="0">
                <a:solidFill>
                  <a:srgbClr val="FF0000"/>
                </a:solidFill>
              </a:rPr>
              <a:t>Medical History</a:t>
            </a:r>
          </a:p>
        </p:txBody>
      </p:sp>
      <p:sp>
        <p:nvSpPr>
          <p:cNvPr id="41987" name="Rectangle 3"/>
          <p:cNvSpPr>
            <a:spLocks noGrp="1" noChangeArrowheads="1"/>
          </p:cNvSpPr>
          <p:nvPr>
            <p:ph idx="1"/>
          </p:nvPr>
        </p:nvSpPr>
        <p:spPr/>
        <p:txBody>
          <a:bodyPr>
            <a:normAutofit/>
          </a:bodyPr>
          <a:lstStyle/>
          <a:p>
            <a:r>
              <a:rPr lang="en-US" altLang="zh-TW" b="1" dirty="0"/>
              <a:t>High prevalence population</a:t>
            </a:r>
          </a:p>
          <a:p>
            <a:pPr lvl="1"/>
            <a:r>
              <a:rPr lang="en-US" altLang="zh-TW" dirty="0"/>
              <a:t>More likely to be exposed to and infected with bacillus</a:t>
            </a:r>
          </a:p>
          <a:p>
            <a:pPr lvl="2"/>
            <a:r>
              <a:rPr lang="en-US" altLang="zh-TW" sz="3200" dirty="0"/>
              <a:t>Immigrant from high prevalence area</a:t>
            </a:r>
          </a:p>
          <a:p>
            <a:pPr lvl="2"/>
            <a:r>
              <a:rPr lang="en-US" altLang="zh-TW" sz="3200" dirty="0"/>
              <a:t>Resident or worker in </a:t>
            </a:r>
            <a:r>
              <a:rPr lang="en-US" altLang="zh-TW" sz="3200" dirty="0">
                <a:solidFill>
                  <a:srgbClr val="00B0F0"/>
                </a:solidFill>
              </a:rPr>
              <a:t>jail</a:t>
            </a:r>
          </a:p>
          <a:p>
            <a:pPr lvl="2"/>
            <a:r>
              <a:rPr lang="en-US" altLang="zh-TW" sz="3200" dirty="0"/>
              <a:t>Long term care facility</a:t>
            </a:r>
          </a:p>
          <a:p>
            <a:pPr lvl="2"/>
            <a:r>
              <a:rPr lang="en-US" altLang="zh-TW" sz="3200" dirty="0"/>
              <a:t>Close contact to </a:t>
            </a:r>
            <a:r>
              <a:rPr lang="en-US" altLang="zh-TW" sz="3200" dirty="0" smtClean="0"/>
              <a:t>patient </a:t>
            </a:r>
            <a:r>
              <a:rPr lang="en-US" altLang="zh-TW" sz="3200" dirty="0"/>
              <a:t>with active TB</a:t>
            </a:r>
          </a:p>
          <a:p>
            <a:endParaRPr lang="en-US" altLang="zh-TW" dirty="0"/>
          </a:p>
        </p:txBody>
      </p:sp>
    </p:spTree>
    <p:extLst>
      <p:ext uri="{BB962C8B-B14F-4D97-AF65-F5344CB8AC3E}">
        <p14:creationId xmlns:p14="http://schemas.microsoft.com/office/powerpoint/2010/main" val="15847877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166250">
            <a:off x="719940" y="2038424"/>
            <a:ext cx="6408712" cy="2246769"/>
          </a:xfrm>
          <a:prstGeom prst="rect">
            <a:avLst/>
          </a:prstGeom>
        </p:spPr>
        <p:txBody>
          <a:bodyPr wrap="square">
            <a:spAutoFit/>
          </a:bodyPr>
          <a:lstStyle/>
          <a:p>
            <a:r>
              <a:rPr lang="en-US" sz="2800" dirty="0" smtClean="0">
                <a:solidFill>
                  <a:srgbClr val="00B0F0"/>
                </a:solidFill>
              </a:rPr>
              <a:t>Jail</a:t>
            </a:r>
            <a:r>
              <a:rPr lang="en-US" sz="2800" dirty="0" smtClean="0"/>
              <a:t> = A correctional institution used to detain persons who are in the lawful custody of the government (either accused persons awaiting trial or convicted persons serving a sentence).</a:t>
            </a:r>
            <a:endParaRPr lang="en-US" sz="2800" dirty="0"/>
          </a:p>
        </p:txBody>
      </p:sp>
    </p:spTree>
    <p:extLst>
      <p:ext uri="{BB962C8B-B14F-4D97-AF65-F5344CB8AC3E}">
        <p14:creationId xmlns:p14="http://schemas.microsoft.com/office/powerpoint/2010/main" val="5167398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b="1" dirty="0">
                <a:solidFill>
                  <a:srgbClr val="FF0000"/>
                </a:solidFill>
              </a:rPr>
              <a:t>Medical History</a:t>
            </a:r>
          </a:p>
        </p:txBody>
      </p:sp>
      <p:sp>
        <p:nvSpPr>
          <p:cNvPr id="43011" name="Rectangle 3"/>
          <p:cNvSpPr>
            <a:spLocks noGrp="1" noChangeArrowheads="1"/>
          </p:cNvSpPr>
          <p:nvPr>
            <p:ph idx="1"/>
          </p:nvPr>
        </p:nvSpPr>
        <p:spPr/>
        <p:txBody>
          <a:bodyPr/>
          <a:lstStyle/>
          <a:p>
            <a:r>
              <a:rPr lang="en-US" altLang="zh-TW" sz="2800" b="1" dirty="0"/>
              <a:t>High risk population</a:t>
            </a:r>
          </a:p>
          <a:p>
            <a:pPr lvl="1"/>
            <a:r>
              <a:rPr lang="en-US" altLang="zh-TW" sz="2400" dirty="0"/>
              <a:t>More likely to progress from infection to active TB</a:t>
            </a:r>
          </a:p>
          <a:p>
            <a:pPr lvl="2"/>
            <a:r>
              <a:rPr lang="en-US" altLang="zh-TW" sz="2000" dirty="0"/>
              <a:t>HIV (+) or other immunodeficiency</a:t>
            </a:r>
          </a:p>
          <a:p>
            <a:pPr lvl="2"/>
            <a:r>
              <a:rPr lang="en-US" altLang="zh-TW" sz="2000" dirty="0"/>
              <a:t>CRF</a:t>
            </a:r>
          </a:p>
          <a:p>
            <a:pPr lvl="2"/>
            <a:r>
              <a:rPr lang="en-US" altLang="zh-TW" sz="2000" dirty="0"/>
              <a:t>DM</a:t>
            </a:r>
          </a:p>
          <a:p>
            <a:pPr lvl="2"/>
            <a:r>
              <a:rPr lang="en-US" altLang="zh-TW" sz="2000" dirty="0" smtClean="0"/>
              <a:t>Alcoholics</a:t>
            </a:r>
            <a:endParaRPr lang="en-US" altLang="zh-TW" sz="2000" dirty="0"/>
          </a:p>
          <a:p>
            <a:pPr lvl="2"/>
            <a:r>
              <a:rPr lang="en-US" altLang="zh-TW" sz="2000" dirty="0"/>
              <a:t>Malnourished</a:t>
            </a:r>
          </a:p>
          <a:p>
            <a:pPr lvl="2"/>
            <a:r>
              <a:rPr lang="en-US" altLang="zh-TW" sz="2000" dirty="0"/>
              <a:t>Malignancy</a:t>
            </a:r>
          </a:p>
          <a:p>
            <a:pPr lvl="2"/>
            <a:r>
              <a:rPr lang="en-US" altLang="zh-TW" sz="2000" dirty="0"/>
              <a:t>Gastrectomy</a:t>
            </a:r>
          </a:p>
        </p:txBody>
      </p:sp>
    </p:spTree>
    <p:extLst>
      <p:ext uri="{BB962C8B-B14F-4D97-AF65-F5344CB8AC3E}">
        <p14:creationId xmlns:p14="http://schemas.microsoft.com/office/powerpoint/2010/main" val="4099080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8942</Words>
  <Application>Microsoft Office PowerPoint</Application>
  <PresentationFormat>On-screen Show (4:3)</PresentationFormat>
  <Paragraphs>1729</Paragraphs>
  <Slides>255</Slides>
  <Notes>148</Notes>
  <HiddenSlides>2</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255</vt:i4>
      </vt:variant>
    </vt:vector>
  </HeadingPairs>
  <TitlesOfParts>
    <vt:vector size="278" baseType="lpstr">
      <vt:lpstr>ＭＳ Ｐゴシック</vt:lpstr>
      <vt:lpstr>ＭＳ Ｐゴシック</vt:lpstr>
      <vt:lpstr>宋体</vt:lpstr>
      <vt:lpstr>游ゴシック</vt:lpstr>
      <vt:lpstr>Agfa Rotis Semisans</vt:lpstr>
      <vt:lpstr>Arial</vt:lpstr>
      <vt:lpstr>Book Antiqua</vt:lpstr>
      <vt:lpstr>Calibri</vt:lpstr>
      <vt:lpstr>Courier New</vt:lpstr>
      <vt:lpstr>굴림</vt:lpstr>
      <vt:lpstr>Monotype Sorts</vt:lpstr>
      <vt:lpstr>MS Mincho</vt:lpstr>
      <vt:lpstr>PMingLiU</vt:lpstr>
      <vt:lpstr>PMingLiU</vt:lpstr>
      <vt:lpstr>Segoe UI</vt:lpstr>
      <vt:lpstr>Symbol</vt:lpstr>
      <vt:lpstr>Tahoma</vt:lpstr>
      <vt:lpstr>Times</vt:lpstr>
      <vt:lpstr>Times New Roman</vt:lpstr>
      <vt:lpstr>Wingdings</vt:lpstr>
      <vt:lpstr>Wingdings 2</vt:lpstr>
      <vt:lpstr>Office Theme</vt:lpstr>
      <vt:lpstr>Microsoft Graph Chart</vt:lpstr>
      <vt:lpstr>MODULE : RESPIRATORY SYSTEM </vt:lpstr>
      <vt:lpstr>OBJECTIVES</vt:lpstr>
      <vt:lpstr> </vt:lpstr>
      <vt:lpstr> </vt:lpstr>
      <vt:lpstr> </vt:lpstr>
      <vt:lpstr>Respiratory Tract Infections</vt:lpstr>
      <vt:lpstr>Pulmonary infections</vt:lpstr>
      <vt:lpstr>Acute tracheobronchitis</vt:lpstr>
      <vt:lpstr>Acute laryngotracheitis</vt:lpstr>
      <vt:lpstr>PowerPoint Presentation</vt:lpstr>
      <vt:lpstr>Acute Bronchitis</vt:lpstr>
      <vt:lpstr>PowerPoint Presentation</vt:lpstr>
      <vt:lpstr>Acute bronchitis</vt:lpstr>
      <vt:lpstr>Acute Bronchitis</vt:lpstr>
      <vt:lpstr>diagnosis</vt:lpstr>
      <vt:lpstr>Acute Bronchitis</vt:lpstr>
      <vt:lpstr>Chronic Bronchitis</vt:lpstr>
      <vt:lpstr>Acute Exacerbations of Chronic Bronchitis (AECB)</vt:lpstr>
      <vt:lpstr>AECB: Etiology</vt:lpstr>
      <vt:lpstr>AECB</vt:lpstr>
      <vt:lpstr>AECB</vt:lpstr>
      <vt:lpstr>AECB</vt:lpstr>
      <vt:lpstr>Pneumonia</vt:lpstr>
      <vt:lpstr>PowerPoint Presentation</vt:lpstr>
      <vt:lpstr>Pneumonia</vt:lpstr>
      <vt:lpstr>PowerPoint Presentation</vt:lpstr>
      <vt:lpstr>Pneumonia</vt:lpstr>
      <vt:lpstr>Pneumonia</vt:lpstr>
      <vt:lpstr>Pneumonia: Community Acquired</vt:lpstr>
      <vt:lpstr>Pneumonia:   Aspiration</vt:lpstr>
      <vt:lpstr>Pneumonia: Hospital Acquired</vt:lpstr>
      <vt:lpstr>Pneumonia</vt:lpstr>
      <vt:lpstr>radiology</vt:lpstr>
      <vt:lpstr>PowerPoint Presentation</vt:lpstr>
      <vt:lpstr>PowerPoint Presentation</vt:lpstr>
      <vt:lpstr>PowerPoint Presentation</vt:lpstr>
      <vt:lpstr>Pneumonia</vt:lpstr>
      <vt:lpstr>Mycoplasma pneumoniae</vt:lpstr>
      <vt:lpstr>PowerPoint Presentation</vt:lpstr>
      <vt:lpstr>Streptococcus pneumoniae</vt:lpstr>
      <vt:lpstr>Chlamydia pneumonia</vt:lpstr>
      <vt:lpstr>Legionella pneumonia</vt:lpstr>
      <vt:lpstr>PowerPoint Presentation</vt:lpstr>
      <vt:lpstr>Hemophilus Influenzae pneumonia</vt:lpstr>
      <vt:lpstr>Pneumonia</vt:lpstr>
      <vt:lpstr>Severe pneumonia</vt:lpstr>
      <vt:lpstr>CAP</vt:lpstr>
      <vt:lpstr>Pneumonia</vt:lpstr>
      <vt:lpstr>Empirical therapy- CAP</vt:lpstr>
      <vt:lpstr>Community Acquired Outpatient Treatment</vt:lpstr>
      <vt:lpstr>Community Acquired  Inpatient Treatment  General Medicine Ward</vt:lpstr>
      <vt:lpstr>Empyema</vt:lpstr>
      <vt:lpstr>Empyema</vt:lpstr>
      <vt:lpstr>Empyema</vt:lpstr>
      <vt:lpstr>Lung Abscess</vt:lpstr>
      <vt:lpstr>PowerPoint Presentation</vt:lpstr>
      <vt:lpstr>Lung Abscess</vt:lpstr>
      <vt:lpstr>Lung Abscess</vt:lpstr>
      <vt:lpstr>Lung Abscess</vt:lpstr>
      <vt:lpstr>Lung Abscess</vt:lpstr>
      <vt:lpstr>Bronchiectasis  Pulmonary complications in immunocompromised host</vt:lpstr>
      <vt:lpstr>Bronchiectasis: definition</vt:lpstr>
      <vt:lpstr>pathogenesis</vt:lpstr>
      <vt:lpstr>PowerPoint Presentation</vt:lpstr>
      <vt:lpstr>pathogenesis</vt:lpstr>
      <vt:lpstr>causes</vt:lpstr>
      <vt:lpstr>Clinical picture</vt:lpstr>
      <vt:lpstr>PowerPoint Presentation</vt:lpstr>
      <vt:lpstr>diagnosis</vt:lpstr>
      <vt:lpstr>PowerPoint Presentation</vt:lpstr>
      <vt:lpstr>PowerPoint Presentation</vt:lpstr>
      <vt:lpstr>treatment</vt:lpstr>
      <vt:lpstr>Pulmonary complications in ICH</vt:lpstr>
      <vt:lpstr>HIV &amp; lung</vt:lpstr>
      <vt:lpstr>PCP</vt:lpstr>
      <vt:lpstr>diagnosis</vt:lpstr>
      <vt:lpstr>PowerPoint Presentation</vt:lpstr>
      <vt:lpstr>PowerPoint Presentation</vt:lpstr>
      <vt:lpstr>Treatment</vt:lpstr>
      <vt:lpstr>PULMONARY TUBERCULOSIS</vt:lpstr>
      <vt:lpstr>General Considerations</vt:lpstr>
      <vt:lpstr>General Considerations</vt:lpstr>
      <vt:lpstr>Etiology</vt:lpstr>
      <vt:lpstr>Epidemiology</vt:lpstr>
      <vt:lpstr>PowerPoint Presentation</vt:lpstr>
      <vt:lpstr> </vt:lpstr>
      <vt:lpstr>The transmission is determined</vt:lpstr>
      <vt:lpstr>Pathogenesis</vt:lpstr>
      <vt:lpstr>Human Immunity after infected tubercle bacillus and tuberculin hypersensitivity</vt:lpstr>
      <vt:lpstr>Two types of cells are essential </vt:lpstr>
      <vt:lpstr>PowerPoint Presentation</vt:lpstr>
      <vt:lpstr>Koch phenomenon</vt:lpstr>
      <vt:lpstr>During the course of TB, there are three basic pathologic changes</vt:lpstr>
      <vt:lpstr>Clinical Manifestations</vt:lpstr>
      <vt:lpstr>Diagnosis of disease</vt:lpstr>
      <vt:lpstr>Medical History</vt:lpstr>
      <vt:lpstr>Medical History</vt:lpstr>
      <vt:lpstr>PowerPoint Presentation</vt:lpstr>
      <vt:lpstr>Medical History</vt:lpstr>
      <vt:lpstr>Screening for prior infection</vt:lpstr>
      <vt:lpstr>PowerPoint Presentation</vt:lpstr>
      <vt:lpstr>Mantoux Tuberculin Test</vt:lpstr>
      <vt:lpstr> Mantoux test </vt:lpstr>
      <vt:lpstr> </vt:lpstr>
      <vt:lpstr>PowerPoint Presentation</vt:lpstr>
      <vt:lpstr>Physical Examination</vt:lpstr>
      <vt:lpstr>Chest radiography</vt:lpstr>
      <vt:lpstr>Chest radiography</vt:lpstr>
      <vt:lpstr>Classic adult TB CXR</vt:lpstr>
      <vt:lpstr>Chest radiography</vt:lpstr>
      <vt:lpstr>PowerPoint Presentation</vt:lpstr>
      <vt:lpstr>PowerPoint Presentation</vt:lpstr>
      <vt:lpstr>PowerPoint Presentation</vt:lpstr>
      <vt:lpstr>PowerPoint Presentation</vt:lpstr>
      <vt:lpstr>PowerPoint Presentation</vt:lpstr>
      <vt:lpstr>Bacteriologic exam</vt:lpstr>
      <vt:lpstr>Three Specimens</vt:lpstr>
      <vt:lpstr>Number of sputum samples required</vt:lpstr>
      <vt:lpstr>PowerPoint Presentation</vt:lpstr>
      <vt:lpstr>Cultures</vt:lpstr>
      <vt:lpstr>PowerPoint Presentation</vt:lpstr>
      <vt:lpstr>Complications</vt:lpstr>
      <vt:lpstr> Treatment</vt:lpstr>
      <vt:lpstr>Treatment</vt:lpstr>
      <vt:lpstr>PowerPoint Presentation</vt:lpstr>
      <vt:lpstr>PowerPoint Presentation</vt:lpstr>
      <vt:lpstr> Isoniazid (INH)                 first-line drug </vt:lpstr>
      <vt:lpstr>Advantages included</vt:lpstr>
      <vt:lpstr>Dosage</vt:lpstr>
      <vt:lpstr>Adverse effects</vt:lpstr>
      <vt:lpstr>Hepatotoxicity</vt:lpstr>
      <vt:lpstr>PowerPoint Presentation</vt:lpstr>
      <vt:lpstr> Peripheral neuritis</vt:lpstr>
      <vt:lpstr>PowerPoint Presentation</vt:lpstr>
      <vt:lpstr>Resistance</vt:lpstr>
      <vt:lpstr> Rifampin (RFP)                first-line drug </vt:lpstr>
      <vt:lpstr>Advantage include</vt:lpstr>
      <vt:lpstr>      Dosage</vt:lpstr>
      <vt:lpstr> Pyrazinamide (PZA)        first-line drug</vt:lpstr>
      <vt:lpstr>PowerPoint Presentation</vt:lpstr>
      <vt:lpstr>PowerPoint Presentation</vt:lpstr>
      <vt:lpstr>PowerPoint Presentation</vt:lpstr>
      <vt:lpstr>Dosage</vt:lpstr>
      <vt:lpstr>PowerPoint Presentation</vt:lpstr>
      <vt:lpstr> Ethambutol</vt:lpstr>
      <vt:lpstr> </vt:lpstr>
      <vt:lpstr> </vt:lpstr>
      <vt:lpstr>Protocol (national)</vt:lpstr>
      <vt:lpstr>PowerPoint Presentation</vt:lpstr>
      <vt:lpstr>Chronic obstructive Pulmonary Disease COPD</vt:lpstr>
      <vt:lpstr> </vt:lpstr>
      <vt:lpstr>PowerPoint Presentation</vt:lpstr>
      <vt:lpstr>PowerPoint Presentation</vt:lpstr>
      <vt:lpstr>PowerPoint Presentation</vt:lpstr>
      <vt:lpstr>PowerPoint Presentation</vt:lpstr>
      <vt:lpstr> </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COPD and Co-Morbidities</vt:lpstr>
      <vt:lpstr>COPD and Co-Morbidities</vt:lpstr>
      <vt:lpstr>PowerPoint Presentation</vt:lpstr>
      <vt:lpstr>PowerPoint Presentation</vt:lpstr>
      <vt:lpstr>PowerPoint Presentation</vt:lpstr>
      <vt:lpstr>Extensively-drug resistance TB (XDR)</vt:lpstr>
      <vt:lpstr>MULTI DRUG RESISTANT TUBERCULOSIS</vt:lpstr>
      <vt:lpstr>General definitions of resistance</vt:lpstr>
      <vt:lpstr> </vt:lpstr>
      <vt:lpstr>Why INH and Rifampin?</vt:lpstr>
      <vt:lpstr>Genesis of MDR TB</vt:lpstr>
      <vt:lpstr>Clinical Manifestations</vt:lpstr>
      <vt:lpstr>Reasons to suspect drug resistance are:</vt:lpstr>
      <vt:lpstr>Clinical factors promoting resistance</vt:lpstr>
      <vt:lpstr>Resistance: Case definition</vt:lpstr>
      <vt:lpstr>Chronic Case</vt:lpstr>
      <vt:lpstr>WHO categories for TB </vt:lpstr>
      <vt:lpstr>Outcome definitions</vt:lpstr>
      <vt:lpstr>Outcome definitions</vt:lpstr>
      <vt:lpstr>Cure</vt:lpstr>
      <vt:lpstr>Treatment Completed</vt:lpstr>
      <vt:lpstr>Treatment Failure</vt:lpstr>
      <vt:lpstr>Treatment Failure</vt:lpstr>
      <vt:lpstr>Treatment Default</vt:lpstr>
      <vt:lpstr>Treatment Default</vt:lpstr>
      <vt:lpstr>Treatment Default</vt:lpstr>
      <vt:lpstr>Treatment Outcome</vt:lpstr>
      <vt:lpstr> </vt:lpstr>
      <vt:lpstr> </vt:lpstr>
      <vt:lpstr>MDR-TB References</vt:lpstr>
      <vt:lpstr>Extensively-drug resistance TB (XDR)</vt:lpstr>
      <vt:lpstr> Treatment of exacerbations</vt:lpstr>
      <vt:lpstr>ASTHMA</vt:lpstr>
      <vt:lpstr>Definition</vt:lpstr>
      <vt:lpstr> </vt:lpstr>
      <vt:lpstr>PowerPoint Presentation</vt:lpstr>
      <vt:lpstr>Burden of Asthma</vt:lpstr>
      <vt:lpstr>Risk factors for asthma</vt:lpstr>
      <vt:lpstr>Factors that Exacerbate Asthma</vt:lpstr>
      <vt:lpstr>PowerPoint Presentation</vt:lpstr>
      <vt:lpstr>PowerPoint Presentation</vt:lpstr>
      <vt:lpstr>Factors that Influence Asthma Development and Expression</vt:lpstr>
      <vt:lpstr>PowerPoint Presentation</vt:lpstr>
      <vt:lpstr>Is it Asthma?</vt:lpstr>
      <vt:lpstr>PowerPoint Presentation</vt:lpstr>
      <vt:lpstr>Diagnosis</vt:lpstr>
      <vt:lpstr> </vt:lpstr>
      <vt:lpstr> </vt:lpstr>
      <vt:lpstr>PowerPoint Presentation</vt:lpstr>
      <vt:lpstr>PowerPoint Presentation</vt:lpstr>
      <vt:lpstr>PowerPoint Presentation</vt:lpstr>
      <vt:lpstr>PowerPoint Presentation</vt:lpstr>
      <vt:lpstr>PowerPoint Presentation</vt:lpstr>
      <vt:lpstr>Levels of Asthma Control </vt:lpstr>
      <vt:lpstr>     Classification of asthma by clinical features before treatment </vt:lpstr>
      <vt:lpstr> </vt:lpstr>
      <vt:lpstr> </vt:lpstr>
      <vt:lpstr> </vt:lpstr>
      <vt:lpstr>PowerPoint Presentation</vt:lpstr>
      <vt:lpstr>PowerPoint Presentation</vt:lpstr>
      <vt:lpstr> </vt:lpstr>
      <vt:lpstr> Treatment of exacerbations</vt:lpstr>
      <vt:lpstr>Life threatening asthma</vt:lpstr>
      <vt:lpstr>Triggers of acute asthma</vt:lpstr>
      <vt:lpstr>Classification</vt:lpstr>
      <vt:lpstr>Pathophysiology</vt:lpstr>
      <vt:lpstr>Pathophysiology…</vt:lpstr>
      <vt:lpstr>Signs and symptoms</vt:lpstr>
      <vt:lpstr>Signs and symptoms…</vt:lpstr>
      <vt:lpstr>Hospitalization’s conditions</vt:lpstr>
      <vt:lpstr>Admission to ICU</vt:lpstr>
      <vt:lpstr>Management</vt:lpstr>
      <vt:lpstr>Management…</vt:lpstr>
      <vt:lpstr>Management…</vt:lpstr>
      <vt:lpstr>S/C Epinephrine or Terbutaline</vt:lpstr>
      <vt:lpstr>Corticosteroids</vt:lpstr>
      <vt:lpstr>Ipratropium</vt:lpstr>
      <vt:lpstr>Methylxanthines:  Theophylline or Aminophilline </vt:lpstr>
      <vt:lpstr>Mechanical ventilation</vt:lpstr>
      <vt:lpstr>Sedation and analgesia</vt:lpstr>
      <vt:lpstr>Mechanical ventilation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RESPIRATORY SYSTEM</dc:title>
  <dc:creator>user1</dc:creator>
  <cp:lastModifiedBy>User</cp:lastModifiedBy>
  <cp:revision>23</cp:revision>
  <dcterms:created xsi:type="dcterms:W3CDTF">2011-03-10T18:11:00Z</dcterms:created>
  <dcterms:modified xsi:type="dcterms:W3CDTF">2021-06-24T23:12:52Z</dcterms:modified>
</cp:coreProperties>
</file>