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0"/>
  </p:notesMasterIdLst>
  <p:sldIdLst>
    <p:sldId id="256" r:id="rId2"/>
    <p:sldId id="277" r:id="rId3"/>
    <p:sldId id="259" r:id="rId4"/>
    <p:sldId id="261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4" r:id="rId14"/>
    <p:sldId id="273" r:id="rId15"/>
    <p:sldId id="275" r:id="rId16"/>
    <p:sldId id="276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321" r:id="rId61"/>
    <p:sldId id="322" r:id="rId62"/>
    <p:sldId id="323" r:id="rId63"/>
    <p:sldId id="324" r:id="rId64"/>
    <p:sldId id="325" r:id="rId65"/>
    <p:sldId id="326" r:id="rId66"/>
    <p:sldId id="327" r:id="rId67"/>
    <p:sldId id="328" r:id="rId68"/>
    <p:sldId id="329" r:id="rId69"/>
    <p:sldId id="330" r:id="rId70"/>
    <p:sldId id="331" r:id="rId71"/>
    <p:sldId id="332" r:id="rId72"/>
    <p:sldId id="333" r:id="rId73"/>
    <p:sldId id="334" r:id="rId74"/>
    <p:sldId id="335" r:id="rId75"/>
    <p:sldId id="336" r:id="rId76"/>
    <p:sldId id="337" r:id="rId77"/>
    <p:sldId id="338" r:id="rId78"/>
    <p:sldId id="339" r:id="rId79"/>
    <p:sldId id="340" r:id="rId80"/>
    <p:sldId id="341" r:id="rId81"/>
    <p:sldId id="342" r:id="rId82"/>
    <p:sldId id="343" r:id="rId83"/>
    <p:sldId id="344" r:id="rId84"/>
    <p:sldId id="345" r:id="rId85"/>
    <p:sldId id="346" r:id="rId86"/>
    <p:sldId id="347" r:id="rId87"/>
    <p:sldId id="348" r:id="rId88"/>
    <p:sldId id="349" r:id="rId89"/>
    <p:sldId id="350" r:id="rId90"/>
    <p:sldId id="351" r:id="rId91"/>
    <p:sldId id="352" r:id="rId92"/>
    <p:sldId id="353" r:id="rId93"/>
    <p:sldId id="354" r:id="rId94"/>
    <p:sldId id="355" r:id="rId95"/>
    <p:sldId id="356" r:id="rId96"/>
    <p:sldId id="357" r:id="rId97"/>
    <p:sldId id="358" r:id="rId98"/>
    <p:sldId id="359" r:id="rId99"/>
    <p:sldId id="360" r:id="rId100"/>
    <p:sldId id="361" r:id="rId101"/>
    <p:sldId id="362" r:id="rId102"/>
    <p:sldId id="363" r:id="rId103"/>
    <p:sldId id="364" r:id="rId104"/>
    <p:sldId id="365" r:id="rId105"/>
    <p:sldId id="366" r:id="rId106"/>
    <p:sldId id="367" r:id="rId107"/>
    <p:sldId id="368" r:id="rId108"/>
    <p:sldId id="369" r:id="rId109"/>
    <p:sldId id="370" r:id="rId110"/>
    <p:sldId id="371" r:id="rId111"/>
    <p:sldId id="372" r:id="rId112"/>
    <p:sldId id="373" r:id="rId113"/>
    <p:sldId id="374" r:id="rId114"/>
    <p:sldId id="375" r:id="rId115"/>
    <p:sldId id="376" r:id="rId116"/>
    <p:sldId id="377" r:id="rId117"/>
    <p:sldId id="378" r:id="rId118"/>
    <p:sldId id="379" r:id="rId119"/>
    <p:sldId id="380" r:id="rId120"/>
    <p:sldId id="381" r:id="rId121"/>
    <p:sldId id="382" r:id="rId122"/>
    <p:sldId id="383" r:id="rId123"/>
    <p:sldId id="384" r:id="rId124"/>
    <p:sldId id="385" r:id="rId125"/>
    <p:sldId id="386" r:id="rId126"/>
    <p:sldId id="387" r:id="rId127"/>
    <p:sldId id="388" r:id="rId128"/>
    <p:sldId id="389" r:id="rId1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79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13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9E8EF-92C9-414A-B6D8-26FC21D9E6B2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747647-0557-46FF-B2AA-DB510E021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2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2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192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F195C5-AA25-44F9-95C6-ECB0F5B980E9}" type="slidenum">
              <a:rPr lang="en-US" altLang="en-US"/>
              <a:pPr/>
              <a:t>111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6775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1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191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408EF2-45CF-453C-84D4-5F92AEDED7D2}" type="slidenum">
              <a:rPr lang="en-US" altLang="en-US"/>
              <a:pPr/>
              <a:t>112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0774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lvl="0"/>
            <a:endParaRPr lang="en-GB" noProof="0" smtClean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pleura 2004/5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616860-8152-4732-9316-2753971D49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43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pleura 2004/5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BE11BA-CAEC-4578-A268-23EA32B668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73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 KWIZERA NDEKEZI Jackson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Anesthesiologist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Respiratory diseases part II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Diagnosis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447800"/>
            <a:ext cx="83820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Laboratory and imaging studies</a:t>
            </a:r>
          </a:p>
          <a:p>
            <a:r>
              <a:rPr lang="en-US" dirty="0" smtClean="0"/>
              <a:t>Chest radiography to identify lung infiltrates, cavitations or a located pleural effusion (empyema)</a:t>
            </a:r>
          </a:p>
          <a:p>
            <a:r>
              <a:rPr lang="en-US" dirty="0" smtClean="0"/>
              <a:t>Cavitation (P. aeroginosa, S. aureus, anaerobes, MRSA, tuberculosis)</a:t>
            </a:r>
          </a:p>
          <a:p>
            <a:r>
              <a:rPr lang="en-US" dirty="0" smtClean="0"/>
              <a:t>Pleural effusion (pneumococcus, H. influenzae, M. pneumoniae, pyrogenic streptococci )</a:t>
            </a:r>
          </a:p>
          <a:p>
            <a:r>
              <a:rPr lang="en-US" dirty="0" smtClean="0"/>
              <a:t>CT scan of chest has better sensitivity to diagnose the pneumonia</a:t>
            </a:r>
          </a:p>
          <a:p>
            <a:r>
              <a:rPr lang="en-US" dirty="0" smtClean="0"/>
              <a:t>Chest ultrasonography to identify the safe site for sampling of pleural fluid</a:t>
            </a:r>
            <a:endParaRPr lang="en-US" dirty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FR" b="1" smtClean="0"/>
              <a:t>Pleural fluid</a:t>
            </a:r>
            <a:endParaRPr lang="en-US" b="1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Clr>
                <a:srgbClr val="D6ECFF"/>
              </a:buClr>
              <a:buSzPct val="100000"/>
              <a:buFont typeface="Wingdings" pitchFamily="2" charset="2"/>
              <a:buChar char="§"/>
            </a:pPr>
            <a:r>
              <a:rPr lang="ko-KR" altLang="en-US" smtClean="0">
                <a:solidFill>
                  <a:srgbClr val="FFFFFF"/>
                </a:solidFill>
                <a:ea typeface="굴림" charset="-127"/>
              </a:rPr>
              <a:t>Meniscus sign</a:t>
            </a:r>
          </a:p>
          <a:p>
            <a:pPr>
              <a:buClr>
                <a:srgbClr val="D6ECFF"/>
              </a:buClr>
              <a:buSzPct val="100000"/>
              <a:buFont typeface="Wingdings" pitchFamily="2" charset="2"/>
              <a:buChar char="§"/>
            </a:pPr>
            <a:r>
              <a:rPr lang="ko-KR" altLang="en-US" smtClean="0">
                <a:solidFill>
                  <a:srgbClr val="FFFFFF"/>
                </a:solidFill>
                <a:ea typeface="굴림" charset="-127"/>
              </a:rPr>
              <a:t>Obliteration of costphrenic angle</a:t>
            </a:r>
          </a:p>
          <a:p>
            <a:pPr>
              <a:buClr>
                <a:srgbClr val="D6ECFF"/>
              </a:buClr>
              <a:buSzPct val="100000"/>
              <a:buFont typeface="Wingdings" pitchFamily="2" charset="2"/>
              <a:buChar char="§"/>
            </a:pPr>
            <a:r>
              <a:rPr lang="ko-KR" altLang="en-US" smtClean="0">
                <a:solidFill>
                  <a:srgbClr val="FFFFFF"/>
                </a:solidFill>
                <a:ea typeface="굴림" charset="-127"/>
              </a:rPr>
              <a:t>Tension hydrothorax</a:t>
            </a:r>
          </a:p>
          <a:p>
            <a:pPr>
              <a:buFont typeface="Wingdings" pitchFamily="2" charset="2"/>
              <a:buNone/>
            </a:pPr>
            <a:endParaRPr lang="ko-KR" altLang="en-US" smtClean="0">
              <a:solidFill>
                <a:srgbClr val="FFFFFF"/>
              </a:solidFill>
              <a:ea typeface="굴림" charset="-127"/>
            </a:endParaRPr>
          </a:p>
          <a:p>
            <a:pPr>
              <a:buClr>
                <a:srgbClr val="D6ECFF"/>
              </a:buClr>
              <a:buSzPct val="100000"/>
              <a:buFont typeface="Wingdings" pitchFamily="2" charset="2"/>
              <a:buChar char="§"/>
            </a:pPr>
            <a:r>
              <a:rPr lang="ko-KR" altLang="en-US" smtClean="0">
                <a:solidFill>
                  <a:srgbClr val="FFFFFF"/>
                </a:solidFill>
                <a:ea typeface="굴림" charset="-127"/>
              </a:rPr>
              <a:t>Thorax can contain up to 500 ml radiologically occult PF</a:t>
            </a:r>
          </a:p>
          <a:p>
            <a:pPr>
              <a:buClr>
                <a:srgbClr val="D6ECFF"/>
              </a:buClr>
              <a:buSzPct val="100000"/>
              <a:buFont typeface="Wingdings" pitchFamily="2" charset="2"/>
              <a:buChar char="§"/>
            </a:pPr>
            <a:r>
              <a:rPr lang="ko-KR" altLang="en-US" smtClean="0">
                <a:solidFill>
                  <a:srgbClr val="FFFFFF"/>
                </a:solidFill>
                <a:ea typeface="굴림" charset="-127"/>
              </a:rPr>
              <a:t>in doubt ask for CXR in decubitus lateralis </a:t>
            </a:r>
          </a:p>
        </p:txBody>
      </p:sp>
      <p:sp>
        <p:nvSpPr>
          <p:cNvPr id="4198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pleura 2004/5</a:t>
            </a:r>
          </a:p>
        </p:txBody>
      </p:sp>
      <p:sp>
        <p:nvSpPr>
          <p:cNvPr id="4198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8467CF1-B50A-452C-A95F-CCFD50C9A68F}" type="slidenum">
              <a:rPr lang="en-US"/>
              <a:pPr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0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FR" b="1" smtClean="0"/>
              <a:t>investigations</a:t>
            </a:r>
            <a:endParaRPr lang="en-US" b="1" smtClean="0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6781800" cy="4525963"/>
          </a:xfrm>
        </p:spPr>
        <p:txBody>
          <a:bodyPr/>
          <a:lstStyle/>
          <a:p>
            <a:pPr eaLnBrk="1" hangingPunct="1"/>
            <a:r>
              <a:rPr lang="fr-FR" sz="2800" b="1" smtClean="0"/>
              <a:t>Diagnostic thoracentecis (50-100 ml)</a:t>
            </a:r>
          </a:p>
          <a:p>
            <a:pPr lvl="1" eaLnBrk="1" hangingPunct="1"/>
            <a:r>
              <a:rPr lang="fr-FR" sz="2400" smtClean="0"/>
              <a:t>Chemistry</a:t>
            </a:r>
          </a:p>
          <a:p>
            <a:pPr lvl="1" eaLnBrk="1" hangingPunct="1"/>
            <a:r>
              <a:rPr lang="fr-FR" sz="2400" smtClean="0"/>
              <a:t>Cytology</a:t>
            </a:r>
          </a:p>
          <a:p>
            <a:pPr lvl="1" eaLnBrk="1" hangingPunct="1"/>
            <a:r>
              <a:rPr lang="fr-FR" sz="2400" smtClean="0"/>
              <a:t>Cultures</a:t>
            </a:r>
          </a:p>
          <a:p>
            <a:pPr lvl="1" eaLnBrk="1" hangingPunct="1"/>
            <a:endParaRPr lang="fr-FR" sz="2400" smtClean="0"/>
          </a:p>
          <a:p>
            <a:pPr lvl="1" eaLnBrk="1" hangingPunct="1">
              <a:buFontTx/>
              <a:buNone/>
            </a:pPr>
            <a:endParaRPr lang="fr-FR" sz="2400" smtClean="0"/>
          </a:p>
          <a:p>
            <a:pPr eaLnBrk="1" hangingPunct="1"/>
            <a:r>
              <a:rPr lang="fr-FR" sz="2800" b="1" smtClean="0"/>
              <a:t>Pleural biopsy</a:t>
            </a:r>
          </a:p>
          <a:p>
            <a:pPr eaLnBrk="1" hangingPunct="1"/>
            <a:r>
              <a:rPr lang="fr-FR" sz="2800" b="1" smtClean="0"/>
              <a:t>Thoracoscopy</a:t>
            </a:r>
          </a:p>
          <a:p>
            <a:pPr eaLnBrk="1" hangingPunct="1"/>
            <a:endParaRPr lang="fr-FR" sz="2800" b="1" smtClean="0"/>
          </a:p>
          <a:p>
            <a:pPr eaLnBrk="1" hangingPunct="1"/>
            <a:endParaRPr lang="fr-FR" sz="2800" b="1" smtClean="0"/>
          </a:p>
          <a:p>
            <a:pPr eaLnBrk="1" hangingPunct="1"/>
            <a:endParaRPr lang="en-US" sz="2800" smtClean="0"/>
          </a:p>
        </p:txBody>
      </p:sp>
      <p:sp>
        <p:nvSpPr>
          <p:cNvPr id="43012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pleura 2004/5</a:t>
            </a:r>
          </a:p>
        </p:txBody>
      </p:sp>
      <p:sp>
        <p:nvSpPr>
          <p:cNvPr id="43013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09ACBB7-911B-4FF4-A67C-731B3F0BA982}" type="slidenum">
              <a:rPr lang="en-US"/>
              <a:pPr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1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pleura 2004/5</a:t>
            </a:r>
          </a:p>
        </p:txBody>
      </p:sp>
      <p:sp>
        <p:nvSpPr>
          <p:cNvPr id="4403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0AFDBF-0F72-4D35-9491-01F672C51834}" type="slidenum">
              <a:rPr lang="en-US"/>
              <a:pPr/>
              <a:t>102</a:t>
            </a:fld>
            <a:endParaRPr lang="en-US"/>
          </a:p>
        </p:txBody>
      </p:sp>
      <p:pic>
        <p:nvPicPr>
          <p:cNvPr id="4403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1" y="0"/>
            <a:ext cx="8991600" cy="566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9477864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FR" b="1" smtClean="0"/>
              <a:t>treatment</a:t>
            </a:r>
            <a:endParaRPr lang="en-US" b="1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mtClean="0"/>
              <a:t>Causal</a:t>
            </a:r>
          </a:p>
          <a:p>
            <a:pPr lvl="1" eaLnBrk="1" hangingPunct="1">
              <a:lnSpc>
                <a:spcPct val="90000"/>
              </a:lnSpc>
            </a:pPr>
            <a:r>
              <a:rPr lang="fr-FR" smtClean="0"/>
              <a:t>Transudate</a:t>
            </a:r>
          </a:p>
          <a:p>
            <a:pPr lvl="1" eaLnBrk="1" hangingPunct="1">
              <a:lnSpc>
                <a:spcPct val="90000"/>
              </a:lnSpc>
            </a:pPr>
            <a:r>
              <a:rPr lang="fr-FR" smtClean="0"/>
              <a:t>Exsudate</a:t>
            </a:r>
          </a:p>
          <a:p>
            <a:pPr eaLnBrk="1" hangingPunct="1">
              <a:lnSpc>
                <a:spcPct val="90000"/>
              </a:lnSpc>
            </a:pPr>
            <a:endParaRPr lang="fr-FR" smtClean="0"/>
          </a:p>
          <a:p>
            <a:pPr eaLnBrk="1" hangingPunct="1">
              <a:lnSpc>
                <a:spcPct val="90000"/>
              </a:lnSpc>
            </a:pPr>
            <a:r>
              <a:rPr lang="fr-FR" smtClean="0"/>
              <a:t>Symptomatic</a:t>
            </a:r>
          </a:p>
          <a:p>
            <a:pPr lvl="1" eaLnBrk="1" hangingPunct="1">
              <a:lnSpc>
                <a:spcPct val="90000"/>
              </a:lnSpc>
            </a:pPr>
            <a:r>
              <a:rPr lang="fr-FR" smtClean="0"/>
              <a:t>Evacuating thoracentesis (1-1,5 l/ 24h)</a:t>
            </a:r>
          </a:p>
          <a:p>
            <a:pPr lvl="1" eaLnBrk="1" hangingPunct="1">
              <a:lnSpc>
                <a:spcPct val="90000"/>
              </a:lnSpc>
            </a:pPr>
            <a:r>
              <a:rPr lang="fr-FR" smtClean="0"/>
              <a:t>Drainage</a:t>
            </a:r>
          </a:p>
          <a:p>
            <a:pPr lvl="1" eaLnBrk="1" hangingPunct="1">
              <a:lnSpc>
                <a:spcPct val="90000"/>
              </a:lnSpc>
            </a:pPr>
            <a:r>
              <a:rPr lang="fr-FR" smtClean="0"/>
              <a:t>Pleurodesis</a:t>
            </a:r>
          </a:p>
          <a:p>
            <a:pPr lvl="1" eaLnBrk="1" hangingPunct="1">
              <a:lnSpc>
                <a:spcPct val="90000"/>
              </a:lnSpc>
            </a:pPr>
            <a:r>
              <a:rPr lang="fr-FR" smtClean="0"/>
              <a:t>Pleurectomy</a:t>
            </a:r>
            <a:endParaRPr lang="en-US" smtClean="0"/>
          </a:p>
        </p:txBody>
      </p:sp>
      <p:sp>
        <p:nvSpPr>
          <p:cNvPr id="4506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pleura 2004/5</a:t>
            </a:r>
          </a:p>
        </p:txBody>
      </p:sp>
      <p:sp>
        <p:nvSpPr>
          <p:cNvPr id="4506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3430C2A-E24C-453B-9A16-502D7052AF31}" type="slidenum">
              <a:rPr lang="en-US"/>
              <a:pPr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95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FR" b="1" smtClean="0"/>
              <a:t>Conclusion 2</a:t>
            </a:r>
            <a:endParaRPr lang="en-US" b="1" smtClean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sz="2800" smtClean="0"/>
              <a:t>Pleural fluid</a:t>
            </a:r>
          </a:p>
          <a:p>
            <a:pPr lvl="1" eaLnBrk="1" hangingPunct="1"/>
            <a:r>
              <a:rPr lang="fr-FR" sz="2400" smtClean="0"/>
              <a:t>Is a frequent finding in medicine</a:t>
            </a:r>
          </a:p>
          <a:p>
            <a:pPr lvl="1" eaLnBrk="1" hangingPunct="1"/>
            <a:r>
              <a:rPr lang="fr-FR" sz="2400" smtClean="0"/>
              <a:t>Cardiac factors most important reason for PF; mostly bilateral </a:t>
            </a:r>
          </a:p>
          <a:p>
            <a:pPr lvl="1" eaLnBrk="1" hangingPunct="1"/>
            <a:r>
              <a:rPr lang="fr-FR" sz="2400" smtClean="0"/>
              <a:t>If unilateral, to be investigated with thoracentesis </a:t>
            </a:r>
          </a:p>
          <a:p>
            <a:pPr lvl="1" eaLnBrk="1" hangingPunct="1"/>
            <a:r>
              <a:rPr lang="fr-FR" sz="2400" smtClean="0"/>
              <a:t>Any unexplained exsudate should be further explored</a:t>
            </a:r>
          </a:p>
          <a:p>
            <a:pPr eaLnBrk="1" hangingPunct="1"/>
            <a:r>
              <a:rPr lang="fr-FR" sz="2800" smtClean="0"/>
              <a:t>Treatment is causal whenever possible and symptomatic when needed</a:t>
            </a:r>
            <a:endParaRPr lang="en-US" sz="2800" smtClean="0"/>
          </a:p>
        </p:txBody>
      </p:sp>
      <p:sp>
        <p:nvSpPr>
          <p:cNvPr id="4608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pleura 2004/5</a:t>
            </a:r>
          </a:p>
        </p:txBody>
      </p:sp>
      <p:sp>
        <p:nvSpPr>
          <p:cNvPr id="4608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81590FE-1B8E-4A83-8E19-89D0BE7F7F31}" type="slidenum">
              <a:rPr lang="en-US"/>
              <a:pPr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9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FR" b="1" smtClean="0"/>
              <a:t>Special presentations</a:t>
            </a:r>
            <a:endParaRPr lang="en-US" b="1" smtClean="0"/>
          </a:p>
        </p:txBody>
      </p:sp>
      <p:sp>
        <p:nvSpPr>
          <p:cNvPr id="32773" name="Rectangle 3"/>
          <p:cNvSpPr>
            <a:spLocks noGrp="1" noChangeArrowheads="1"/>
          </p:cNvSpPr>
          <p:nvPr>
            <p:ph idx="1"/>
          </p:nvPr>
        </p:nvSpPr>
        <p:spPr>
          <a:xfrm>
            <a:off x="2514600" y="1600200"/>
            <a:ext cx="3657600" cy="4525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fr-FR" sz="2400" smtClean="0"/>
              <a:t>Chylothorax</a:t>
            </a:r>
          </a:p>
          <a:p>
            <a:pPr eaLnBrk="1" hangingPunct="1">
              <a:lnSpc>
                <a:spcPct val="80000"/>
              </a:lnSpc>
            </a:pPr>
            <a:endParaRPr lang="fr-FR" sz="2400" smtClean="0"/>
          </a:p>
          <a:p>
            <a:pPr eaLnBrk="1" hangingPunct="1">
              <a:lnSpc>
                <a:spcPct val="80000"/>
              </a:lnSpc>
            </a:pPr>
            <a:r>
              <a:rPr lang="fr-FR" sz="2400" smtClean="0"/>
              <a:t>Empyema</a:t>
            </a:r>
          </a:p>
          <a:p>
            <a:pPr eaLnBrk="1" hangingPunct="1">
              <a:lnSpc>
                <a:spcPct val="80000"/>
              </a:lnSpc>
            </a:pPr>
            <a:endParaRPr lang="fr-FR" sz="2400" smtClean="0"/>
          </a:p>
          <a:p>
            <a:pPr eaLnBrk="1" hangingPunct="1">
              <a:lnSpc>
                <a:spcPct val="80000"/>
              </a:lnSpc>
            </a:pPr>
            <a:r>
              <a:rPr lang="fr-FR" sz="2400" smtClean="0"/>
              <a:t>Hematothorax</a:t>
            </a:r>
          </a:p>
          <a:p>
            <a:pPr eaLnBrk="1" hangingPunct="1">
              <a:lnSpc>
                <a:spcPct val="80000"/>
              </a:lnSpc>
            </a:pPr>
            <a:endParaRPr lang="fr-FR" sz="2400" smtClean="0"/>
          </a:p>
          <a:p>
            <a:pPr eaLnBrk="1" hangingPunct="1">
              <a:lnSpc>
                <a:spcPct val="80000"/>
              </a:lnSpc>
            </a:pPr>
            <a:r>
              <a:rPr lang="fr-FR" sz="2400" smtClean="0"/>
              <a:t>Urinothorax</a:t>
            </a:r>
          </a:p>
          <a:p>
            <a:pPr eaLnBrk="1" hangingPunct="1">
              <a:lnSpc>
                <a:spcPct val="80000"/>
              </a:lnSpc>
            </a:pPr>
            <a:endParaRPr lang="fr-FR" sz="2400" smtClean="0"/>
          </a:p>
          <a:p>
            <a:pPr eaLnBrk="1" hangingPunct="1">
              <a:lnSpc>
                <a:spcPct val="80000"/>
              </a:lnSpc>
            </a:pPr>
            <a:r>
              <a:rPr lang="fr-FR" sz="2400" smtClean="0"/>
              <a:t>Malignant pleuritis</a:t>
            </a:r>
          </a:p>
          <a:p>
            <a:pPr eaLnBrk="1" hangingPunct="1">
              <a:lnSpc>
                <a:spcPct val="80000"/>
              </a:lnSpc>
            </a:pPr>
            <a:endParaRPr lang="fr-FR" sz="2400" smtClean="0"/>
          </a:p>
          <a:p>
            <a:pPr eaLnBrk="1" hangingPunct="1">
              <a:lnSpc>
                <a:spcPct val="80000"/>
              </a:lnSpc>
            </a:pPr>
            <a:r>
              <a:rPr lang="fr-FR" sz="2400" smtClean="0"/>
              <a:t>Mesothelioma</a:t>
            </a:r>
          </a:p>
          <a:p>
            <a:pPr eaLnBrk="1" hangingPunct="1">
              <a:lnSpc>
                <a:spcPct val="80000"/>
              </a:lnSpc>
            </a:pPr>
            <a:endParaRPr lang="en-US" sz="2400" smtClean="0"/>
          </a:p>
        </p:txBody>
      </p:sp>
      <p:sp>
        <p:nvSpPr>
          <p:cNvPr id="4710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pleura 2004/5</a:t>
            </a:r>
          </a:p>
        </p:txBody>
      </p:sp>
      <p:sp>
        <p:nvSpPr>
          <p:cNvPr id="4710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424E664-FDDE-432A-85F8-5D9333344D90}" type="slidenum">
              <a:rPr lang="en-US"/>
              <a:pPr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914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FR" b="1" smtClean="0"/>
              <a:t>chylothorax</a:t>
            </a:r>
            <a:endParaRPr lang="en-US" b="1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1600200"/>
            <a:ext cx="6019800" cy="4525963"/>
          </a:xfrm>
        </p:spPr>
        <p:txBody>
          <a:bodyPr/>
          <a:lstStyle/>
          <a:p>
            <a:pPr eaLnBrk="1" hangingPunct="1"/>
            <a:r>
              <a:rPr lang="fr-FR" sz="2800" smtClean="0"/>
              <a:t>Chyl in the pleural cavity</a:t>
            </a:r>
          </a:p>
          <a:p>
            <a:pPr eaLnBrk="1" hangingPunct="1"/>
            <a:r>
              <a:rPr lang="fr-FR" sz="2800" smtClean="0"/>
              <a:t>Lesion of the ductus thoracicus</a:t>
            </a:r>
          </a:p>
          <a:p>
            <a:pPr lvl="1" eaLnBrk="1" hangingPunct="1"/>
            <a:r>
              <a:rPr lang="fr-FR" sz="2400" smtClean="0"/>
              <a:t>Tumor</a:t>
            </a:r>
          </a:p>
          <a:p>
            <a:pPr lvl="1" eaLnBrk="1" hangingPunct="1"/>
            <a:r>
              <a:rPr lang="fr-FR" sz="2400" smtClean="0"/>
              <a:t>Trauma</a:t>
            </a:r>
          </a:p>
          <a:p>
            <a:pPr lvl="1" eaLnBrk="1" hangingPunct="1"/>
            <a:r>
              <a:rPr lang="fr-FR" sz="2400" smtClean="0"/>
              <a:t>Surgically</a:t>
            </a:r>
          </a:p>
          <a:p>
            <a:pPr eaLnBrk="1" hangingPunct="1"/>
            <a:r>
              <a:rPr lang="fr-FR" sz="2800" smtClean="0"/>
              <a:t>Milky PF</a:t>
            </a:r>
          </a:p>
          <a:p>
            <a:pPr eaLnBrk="1" hangingPunct="1"/>
            <a:r>
              <a:rPr lang="fr-FR" sz="2800" smtClean="0"/>
              <a:t>Lymphocytes and triglycerides</a:t>
            </a:r>
          </a:p>
          <a:p>
            <a:pPr eaLnBrk="1" hangingPunct="1"/>
            <a:r>
              <a:rPr lang="fr-FR" sz="2800" smtClean="0"/>
              <a:t>Surgical?</a:t>
            </a:r>
          </a:p>
          <a:p>
            <a:pPr eaLnBrk="1" hangingPunct="1"/>
            <a:endParaRPr lang="en-US" sz="2800" smtClean="0"/>
          </a:p>
        </p:txBody>
      </p:sp>
      <p:sp>
        <p:nvSpPr>
          <p:cNvPr id="4813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pleura 2004/5</a:t>
            </a:r>
          </a:p>
        </p:txBody>
      </p:sp>
      <p:sp>
        <p:nvSpPr>
          <p:cNvPr id="4813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E552377-021F-4291-A39B-D42232016090}" type="slidenum">
              <a:rPr lang="en-US"/>
              <a:pPr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99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512763"/>
            <a:ext cx="8229600" cy="9144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FR" b="1" smtClean="0"/>
              <a:t>empyema</a:t>
            </a:r>
            <a:endParaRPr lang="en-US" b="1" smtClean="0"/>
          </a:p>
        </p:txBody>
      </p:sp>
      <p:sp>
        <p:nvSpPr>
          <p:cNvPr id="49155" name="Rectangle 5"/>
          <p:cNvSpPr>
            <a:spLocks noGrp="1" noChangeArrowheads="1"/>
          </p:cNvSpPr>
          <p:nvPr>
            <p:ph sz="half" idx="1"/>
          </p:nvPr>
        </p:nvSpPr>
        <p:spPr>
          <a:xfrm>
            <a:off x="2590800" y="1600200"/>
            <a:ext cx="3581400" cy="4525963"/>
          </a:xfrm>
        </p:spPr>
        <p:txBody>
          <a:bodyPr/>
          <a:lstStyle/>
          <a:p>
            <a:pPr eaLnBrk="1" hangingPunct="1"/>
            <a:r>
              <a:rPr lang="fr-FR" smtClean="0"/>
              <a:t>Pyothorax</a:t>
            </a:r>
          </a:p>
          <a:p>
            <a:pPr lvl="1" eaLnBrk="1" hangingPunct="1"/>
            <a:r>
              <a:rPr lang="fr-FR" smtClean="0"/>
              <a:t>Pneumonia</a:t>
            </a:r>
          </a:p>
          <a:p>
            <a:pPr lvl="1" eaLnBrk="1" hangingPunct="1"/>
            <a:r>
              <a:rPr lang="fr-FR" smtClean="0"/>
              <a:t>pneumonectomy</a:t>
            </a:r>
          </a:p>
          <a:p>
            <a:pPr eaLnBrk="1" hangingPunct="1"/>
            <a:r>
              <a:rPr lang="fr-FR" smtClean="0"/>
              <a:t>Treatment</a:t>
            </a:r>
          </a:p>
          <a:p>
            <a:pPr lvl="1" eaLnBrk="1" hangingPunct="1"/>
            <a:r>
              <a:rPr lang="fr-FR" smtClean="0"/>
              <a:t>Drainage</a:t>
            </a:r>
          </a:p>
          <a:p>
            <a:pPr lvl="1" eaLnBrk="1" hangingPunct="1"/>
            <a:r>
              <a:rPr lang="fr-FR" smtClean="0"/>
              <a:t>Antibiotics</a:t>
            </a:r>
          </a:p>
          <a:p>
            <a:pPr eaLnBrk="1" hangingPunct="1"/>
            <a:r>
              <a:rPr lang="fr-FR" smtClean="0"/>
              <a:t>If pleural peel: </a:t>
            </a:r>
          </a:p>
          <a:p>
            <a:pPr lvl="1" eaLnBrk="1" hangingPunct="1"/>
            <a:r>
              <a:rPr lang="fr-FR" smtClean="0"/>
              <a:t>Decortication</a:t>
            </a:r>
          </a:p>
          <a:p>
            <a:pPr lvl="1" eaLnBrk="1" hangingPunct="1"/>
            <a:endParaRPr lang="en-US" smtClean="0"/>
          </a:p>
        </p:txBody>
      </p:sp>
      <p:sp>
        <p:nvSpPr>
          <p:cNvPr id="49156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pleura 2004/5</a:t>
            </a:r>
          </a:p>
        </p:txBody>
      </p:sp>
      <p:sp>
        <p:nvSpPr>
          <p:cNvPr id="49157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00FB358-678F-42B4-A1B9-E038F892FC18}" type="slidenum">
              <a:rPr lang="en-US"/>
              <a:pPr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886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FR" b="1" smtClean="0"/>
              <a:t>hematothorax</a:t>
            </a:r>
            <a:endParaRPr lang="en-US" b="1" smtClean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1752600" y="1600200"/>
            <a:ext cx="5181600" cy="4525963"/>
          </a:xfrm>
        </p:spPr>
        <p:txBody>
          <a:bodyPr/>
          <a:lstStyle/>
          <a:p>
            <a:pPr lvl="1" eaLnBrk="1" hangingPunct="1"/>
            <a:r>
              <a:rPr lang="fr-FR" smtClean="0"/>
              <a:t>Blood in the pleural cavity</a:t>
            </a:r>
          </a:p>
          <a:p>
            <a:pPr lvl="2" eaLnBrk="1" hangingPunct="1"/>
            <a:r>
              <a:rPr lang="fr-FR" smtClean="0"/>
              <a:t>Coagulates</a:t>
            </a:r>
          </a:p>
          <a:p>
            <a:pPr lvl="1" eaLnBrk="1" hangingPunct="1"/>
            <a:r>
              <a:rPr lang="fr-FR" smtClean="0"/>
              <a:t>Traumatic</a:t>
            </a:r>
          </a:p>
          <a:p>
            <a:pPr lvl="2" eaLnBrk="1" hangingPunct="1"/>
            <a:r>
              <a:rPr lang="fr-FR" smtClean="0"/>
              <a:t>Extern</a:t>
            </a:r>
          </a:p>
          <a:p>
            <a:pPr lvl="2" eaLnBrk="1" hangingPunct="1"/>
            <a:r>
              <a:rPr lang="fr-FR" smtClean="0"/>
              <a:t>Iatrogenic</a:t>
            </a:r>
          </a:p>
          <a:p>
            <a:pPr lvl="2" eaLnBrk="1" hangingPunct="1"/>
            <a:r>
              <a:rPr lang="fr-FR" smtClean="0"/>
              <a:t>Drug induced</a:t>
            </a:r>
          </a:p>
          <a:p>
            <a:pPr lvl="1" eaLnBrk="1" hangingPunct="1"/>
            <a:r>
              <a:rPr lang="fr-FR" smtClean="0"/>
              <a:t>Risk of infection</a:t>
            </a:r>
          </a:p>
          <a:p>
            <a:pPr lvl="1" eaLnBrk="1" hangingPunct="1"/>
            <a:r>
              <a:rPr lang="fr-FR" smtClean="0"/>
              <a:t>Drainage</a:t>
            </a:r>
          </a:p>
          <a:p>
            <a:pPr lvl="1" eaLnBrk="1" hangingPunct="1"/>
            <a:r>
              <a:rPr lang="fr-FR" smtClean="0"/>
              <a:t>Exploration</a:t>
            </a:r>
          </a:p>
          <a:p>
            <a:pPr lvl="1" eaLnBrk="1" hangingPunct="1">
              <a:buFontTx/>
              <a:buNone/>
            </a:pPr>
            <a:endParaRPr lang="fr-FR" smtClean="0"/>
          </a:p>
          <a:p>
            <a:pPr eaLnBrk="1" hangingPunct="1"/>
            <a:endParaRPr lang="en-US" smtClean="0"/>
          </a:p>
        </p:txBody>
      </p:sp>
      <p:sp>
        <p:nvSpPr>
          <p:cNvPr id="5018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pleura 2004/5</a:t>
            </a:r>
          </a:p>
        </p:txBody>
      </p:sp>
      <p:sp>
        <p:nvSpPr>
          <p:cNvPr id="5018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9DC81A5-DEC9-439A-A7A7-330CA9A4D0D4}" type="slidenum">
              <a:rPr lang="en-US"/>
              <a:pPr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1592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12763"/>
            <a:ext cx="8229600" cy="9144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FR" b="1" smtClean="0"/>
              <a:t>Malignant pleural effusion</a:t>
            </a:r>
            <a:endParaRPr lang="en-US" b="1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209800" y="1600200"/>
            <a:ext cx="4495800" cy="4525963"/>
          </a:xfrm>
        </p:spPr>
        <p:txBody>
          <a:bodyPr/>
          <a:lstStyle/>
          <a:p>
            <a:pPr eaLnBrk="1" hangingPunct="1"/>
            <a:r>
              <a:rPr lang="fr-FR" smtClean="0"/>
              <a:t>Secundary/metastases</a:t>
            </a:r>
          </a:p>
          <a:p>
            <a:pPr lvl="1" eaLnBrk="1" hangingPunct="1"/>
            <a:r>
              <a:rPr lang="fr-FR" smtClean="0"/>
              <a:t>Lung cancer</a:t>
            </a:r>
          </a:p>
          <a:p>
            <a:pPr lvl="1" eaLnBrk="1" hangingPunct="1"/>
            <a:r>
              <a:rPr lang="fr-FR" smtClean="0"/>
              <a:t>Breast</a:t>
            </a:r>
          </a:p>
          <a:p>
            <a:pPr lvl="1" eaLnBrk="1" hangingPunct="1"/>
            <a:r>
              <a:rPr lang="fr-FR" smtClean="0"/>
              <a:t>Ovarian</a:t>
            </a:r>
          </a:p>
          <a:p>
            <a:pPr lvl="1" eaLnBrk="1" hangingPunct="1"/>
            <a:r>
              <a:rPr lang="fr-FR" smtClean="0"/>
              <a:t>other</a:t>
            </a:r>
          </a:p>
          <a:p>
            <a:pPr lvl="1" eaLnBrk="1" hangingPunct="1"/>
            <a:endParaRPr lang="fr-FR" smtClean="0"/>
          </a:p>
          <a:p>
            <a:pPr eaLnBrk="1" hangingPunct="1"/>
            <a:r>
              <a:rPr lang="fr-FR" smtClean="0"/>
              <a:t>Primary</a:t>
            </a:r>
          </a:p>
          <a:p>
            <a:pPr lvl="1" eaLnBrk="1" hangingPunct="1"/>
            <a:r>
              <a:rPr lang="fr-FR" smtClean="0"/>
              <a:t>Mesothelioma</a:t>
            </a:r>
          </a:p>
          <a:p>
            <a:pPr lvl="1" eaLnBrk="1" hangingPunct="1"/>
            <a:endParaRPr lang="en-US" smtClean="0"/>
          </a:p>
        </p:txBody>
      </p:sp>
      <p:sp>
        <p:nvSpPr>
          <p:cNvPr id="51204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pleura 2004/5</a:t>
            </a:r>
          </a:p>
        </p:txBody>
      </p:sp>
      <p:sp>
        <p:nvSpPr>
          <p:cNvPr id="51205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0792EF3-C331-4543-A385-83F81B7ACD23}" type="slidenum">
              <a:rPr lang="en-US"/>
              <a:pPr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326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Routine laboratory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Complete blood count</a:t>
            </a:r>
          </a:p>
          <a:p>
            <a:r>
              <a:rPr lang="en-US" sz="2800" dirty="0" smtClean="0"/>
              <a:t>Leucopenia is seen pt with severe pneumonia and sepsis caused by pneumococcus or by gram-negative organisms</a:t>
            </a:r>
          </a:p>
          <a:p>
            <a:r>
              <a:rPr lang="en-US" sz="2800" dirty="0" smtClean="0"/>
              <a:t>Both leukocytosis and leukopenia are associated with poor prognosis</a:t>
            </a:r>
          </a:p>
          <a:p>
            <a:r>
              <a:rPr lang="en-US" sz="2800" dirty="0" smtClean="0"/>
              <a:t>Arterial blood gas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FR" b="1" smtClean="0"/>
              <a:t>pleurodesis</a:t>
            </a:r>
            <a:endParaRPr lang="en-US" b="1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fr-FR" smtClean="0"/>
          </a:p>
          <a:p>
            <a:pPr eaLnBrk="1" hangingPunct="1">
              <a:lnSpc>
                <a:spcPct val="90000"/>
              </a:lnSpc>
            </a:pPr>
            <a:r>
              <a:rPr lang="fr-FR" smtClean="0"/>
              <a:t>Via drainage or thoracoscopically</a:t>
            </a:r>
          </a:p>
          <a:p>
            <a:pPr eaLnBrk="1" hangingPunct="1">
              <a:lnSpc>
                <a:spcPct val="90000"/>
              </a:lnSpc>
            </a:pPr>
            <a:r>
              <a:rPr lang="fr-FR" smtClean="0"/>
              <a:t>Sclerosis of pleural blades, no antitumor effect</a:t>
            </a:r>
          </a:p>
          <a:p>
            <a:pPr eaLnBrk="1" hangingPunct="1">
              <a:lnSpc>
                <a:spcPct val="90000"/>
              </a:lnSpc>
            </a:pPr>
            <a:r>
              <a:rPr lang="fr-FR" smtClean="0"/>
              <a:t>Sterile talc best sclerosing agent</a:t>
            </a:r>
          </a:p>
          <a:p>
            <a:pPr eaLnBrk="1" hangingPunct="1">
              <a:lnSpc>
                <a:spcPct val="90000"/>
              </a:lnSpc>
            </a:pPr>
            <a:r>
              <a:rPr lang="fr-FR" smtClean="0"/>
              <a:t>Either as slurry or as powder</a:t>
            </a:r>
          </a:p>
          <a:p>
            <a:pPr eaLnBrk="1" hangingPunct="1">
              <a:lnSpc>
                <a:spcPct val="90000"/>
              </a:lnSpc>
            </a:pPr>
            <a:r>
              <a:rPr lang="fr-FR" smtClean="0"/>
              <a:t>Analgesia</a:t>
            </a:r>
          </a:p>
          <a:p>
            <a:pPr eaLnBrk="1" hangingPunct="1">
              <a:lnSpc>
                <a:spcPct val="90000"/>
              </a:lnSpc>
            </a:pPr>
            <a:r>
              <a:rPr lang="fr-FR" smtClean="0"/>
              <a:t>Success in &gt;90%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/>
          </a:p>
        </p:txBody>
      </p:sp>
      <p:sp>
        <p:nvSpPr>
          <p:cNvPr id="5222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pleura 2004/5</a:t>
            </a:r>
          </a:p>
        </p:txBody>
      </p:sp>
      <p:sp>
        <p:nvSpPr>
          <p:cNvPr id="5222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20EAC9-655A-410A-8A80-402ADA8D9D85}" type="slidenum">
              <a:rPr lang="en-US"/>
              <a:pPr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8423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175" y="-1588"/>
            <a:ext cx="9147175" cy="685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864741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1143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3600" dirty="0" smtClean="0"/>
              <a:t>Sarcoidosis Pulmonary Management: Symptomatic Patients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389063" y="1981200"/>
            <a:ext cx="6365875" cy="4114800"/>
          </a:xfrm>
        </p:spPr>
        <p:txBody>
          <a:bodyPr/>
          <a:lstStyle/>
          <a:p>
            <a:r>
              <a:rPr lang="en-US" altLang="en-US" smtClean="0"/>
              <a:t>Cough, dyspnea, and exercise intolerance may be symptoms of airflow obstruction</a:t>
            </a:r>
          </a:p>
          <a:p>
            <a:r>
              <a:rPr lang="en-US" altLang="en-US" smtClean="0"/>
              <a:t>Consider treatment</a:t>
            </a:r>
          </a:p>
          <a:p>
            <a:r>
              <a:rPr lang="en-US" altLang="en-US" smtClean="0"/>
              <a:t>Follow radiographs and PFTs</a:t>
            </a:r>
          </a:p>
          <a:p>
            <a:r>
              <a:rPr lang="en-US" altLang="en-US" smtClean="0"/>
              <a:t>If no improvement, taper steroids to lowest effective dose and follow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7399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 KWIZERA NDEKEZI Jackson</a:t>
            </a:r>
          </a:p>
          <a:p>
            <a:r>
              <a:rPr lang="en-US" dirty="0" smtClean="0"/>
              <a:t>Anesthesiologist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COPD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4302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209800"/>
            <a:ext cx="8229600" cy="4343400"/>
          </a:xfrm>
        </p:spPr>
        <p:txBody>
          <a:bodyPr/>
          <a:lstStyle/>
          <a:p>
            <a:r>
              <a:rPr lang="en-US" sz="2800" dirty="0" smtClean="0"/>
              <a:t>Chronic airflow limitation</a:t>
            </a:r>
          </a:p>
          <a:p>
            <a:r>
              <a:rPr lang="en-US" sz="2800" dirty="0" smtClean="0"/>
              <a:t>Usually progressive</a:t>
            </a:r>
          </a:p>
          <a:p>
            <a:r>
              <a:rPr lang="en-US" sz="2800" dirty="0" smtClean="0"/>
              <a:t>Associated with abnormal inflammatory response of airways and lungs to noxious particles or gases</a:t>
            </a:r>
          </a:p>
          <a:p>
            <a:r>
              <a:rPr lang="en-US" sz="2800" dirty="0" smtClean="0"/>
              <a:t>Exacerbation usually occur 1-3 times per year: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Increased shortness of breath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Increased purulent sputum secretions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3120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133600"/>
            <a:ext cx="7772400" cy="3886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Tobacco smoking</a:t>
            </a:r>
          </a:p>
          <a:p>
            <a:r>
              <a:rPr lang="en-US" sz="2800" dirty="0" smtClean="0"/>
              <a:t>In door air pollution</a:t>
            </a:r>
          </a:p>
          <a:p>
            <a:r>
              <a:rPr lang="en-US" sz="2800" dirty="0" smtClean="0"/>
              <a:t>Air pollution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7184848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Pathophysiology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828800"/>
            <a:ext cx="7772400" cy="4191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Limitation to expiratory flow because of: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Narrowing of peripheral airways,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Mucus hypersecretion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Impaired ciliary function</a:t>
            </a:r>
          </a:p>
          <a:p>
            <a:r>
              <a:rPr lang="en-US" sz="2800" dirty="0" smtClean="0"/>
              <a:t>Hyperinflation of the lungs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0225889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Pathophysiology…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76400"/>
            <a:ext cx="8534400" cy="4876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Exaggerated chronic inflammation in the lungs in response to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Inhalation of cigarette smoke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This inflammation induces lung cell death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Imbalance between cell death and replacement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Destruction of alveolar septa witch causes emphysema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Changes of airway structure and lung parenchyma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This leads to symptoms of COPD 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24211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Pathophysiology…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52578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Acute exacerbation of COPD: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Increased respiratory central drive with dyspnea, tachypnea, reduced TV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Hpercapnic respiratory failure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However V/Q match remains relatively normal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Decreased inspiratory capacity,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Decreased inspiratory muscle forces due to dynamic lungs hyperinflation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Increased serum inflammatory mediators: interleukin 6 (IL-6) and leucotrienne B4 (LTB4)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770365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Pathophysiology…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752600"/>
            <a:ext cx="8763000" cy="46482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Acute exacerbation of COPD: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Patient with severe airflow obstruction, there is increased work of breathing ( increased use of inspiratory muscles)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Abdominal muscles contraction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Worsening of gas exchange and ABG abnormalities are explained by: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Respiratory muscles fatigue,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Increased dead space by airway and lung hyperinflation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Alveolar hyperventilation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446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Blood culture (hemoculture)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Hemoculture is recommended</a:t>
            </a:r>
          </a:p>
          <a:p>
            <a:r>
              <a:rPr lang="en-US" dirty="0" smtClean="0"/>
              <a:t>More likely positive if patient did not receive antibiotics</a:t>
            </a:r>
          </a:p>
          <a:p>
            <a:r>
              <a:rPr lang="en-US" dirty="0" err="1" smtClean="0"/>
              <a:t>Antibiogram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Pathophysiology…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981200"/>
            <a:ext cx="8077200" cy="4572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Acute exacerbation of COPD: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Increased physiologic dead space witch impairs CO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elimination and leads to CO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retention and </a:t>
            </a:r>
            <a:r>
              <a:rPr lang="en-US" sz="2800" b="1" dirty="0" smtClean="0"/>
              <a:t>respiratory acidosis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Hypoxemia results from later alveolar hypoventilation and V/Q mismatch</a:t>
            </a:r>
          </a:p>
        </p:txBody>
      </p:sp>
    </p:spTree>
    <p:extLst>
      <p:ext uri="{BB962C8B-B14F-4D97-AF65-F5344CB8AC3E}">
        <p14:creationId xmlns:p14="http://schemas.microsoft.com/office/powerpoint/2010/main" val="3950371739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Clinical manifestations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52600"/>
            <a:ext cx="8229600" cy="4800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Patient with acute exacerbation of COPD: </a:t>
            </a:r>
          </a:p>
          <a:p>
            <a:r>
              <a:rPr lang="en-US" sz="2800" dirty="0" smtClean="0"/>
              <a:t>Increasing cough, worsening dyspnea, increased purulent and viscous sputum secretion, </a:t>
            </a:r>
          </a:p>
          <a:p>
            <a:r>
              <a:rPr lang="en-US" sz="2800" dirty="0" smtClean="0"/>
              <a:t>This can be triggered by respiratory tract infection</a:t>
            </a:r>
          </a:p>
          <a:p>
            <a:r>
              <a:rPr lang="en-US" sz="2800" dirty="0" smtClean="0"/>
              <a:t>Patient appears in acute respiratory distress</a:t>
            </a:r>
          </a:p>
          <a:p>
            <a:r>
              <a:rPr lang="en-US" sz="2800" dirty="0" smtClean="0"/>
              <a:t>Tachpnea, tachycardia and possible hypotension by auto PEEP (lung hyperinflation)</a:t>
            </a:r>
          </a:p>
          <a:p>
            <a:r>
              <a:rPr lang="en-US" sz="2800" dirty="0" smtClean="0"/>
              <a:t>Use of respiratory accessory muscles </a:t>
            </a:r>
          </a:p>
        </p:txBody>
      </p:sp>
    </p:spTree>
    <p:extLst>
      <p:ext uri="{BB962C8B-B14F-4D97-AF65-F5344CB8AC3E}">
        <p14:creationId xmlns:p14="http://schemas.microsoft.com/office/powerpoint/2010/main" val="2179887614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Clinical manifestations…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458200" cy="495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By inspiration, normally  diaphragm moves down, forcing abdomen out, </a:t>
            </a:r>
          </a:p>
          <a:p>
            <a:r>
              <a:rPr lang="en-US" sz="2800" dirty="0" smtClean="0"/>
              <a:t>With diaphragmatic fatigue, diaphragm rise  (paradoxical breathing)</a:t>
            </a:r>
          </a:p>
          <a:p>
            <a:r>
              <a:rPr lang="en-US" sz="2800" dirty="0" smtClean="0"/>
              <a:t>This is a sign of respiratory muscle fatigue,</a:t>
            </a:r>
          </a:p>
          <a:p>
            <a:r>
              <a:rPr lang="en-US" sz="2800" dirty="0" smtClean="0"/>
              <a:t> Followed by ventilatory failure and respiratory arrest</a:t>
            </a:r>
          </a:p>
          <a:p>
            <a:r>
              <a:rPr lang="en-US" sz="2800" dirty="0" smtClean="0"/>
              <a:t>Wheezing and other findings of airways obstruction</a:t>
            </a:r>
          </a:p>
          <a:p>
            <a:r>
              <a:rPr lang="en-US" sz="2800" dirty="0" smtClean="0"/>
              <a:t>Cyanosis (hypoxemia)</a:t>
            </a:r>
          </a:p>
          <a:p>
            <a:r>
              <a:rPr lang="en-US" sz="2800" dirty="0" smtClean="0"/>
              <a:t>Coma if severe acute CO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retention (Respiratory acidosis)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5518448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Factors precipitating acute COPD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8077200" cy="4800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Respiratory infections (bacterial or viral)</a:t>
            </a:r>
          </a:p>
          <a:p>
            <a:r>
              <a:rPr lang="en-US" sz="2800" dirty="0" smtClean="0"/>
              <a:t>Cardiac arrhythmia</a:t>
            </a:r>
          </a:p>
          <a:p>
            <a:r>
              <a:rPr lang="en-US" sz="2800" dirty="0" smtClean="0"/>
              <a:t>Pneumothorax</a:t>
            </a:r>
          </a:p>
          <a:p>
            <a:r>
              <a:rPr lang="en-US" sz="2800" dirty="0" smtClean="0"/>
              <a:t>Pulmonary embolism</a:t>
            </a:r>
          </a:p>
          <a:p>
            <a:r>
              <a:rPr lang="en-US" sz="2800" dirty="0" smtClean="0"/>
              <a:t>Pleural effusion</a:t>
            </a:r>
          </a:p>
          <a:p>
            <a:r>
              <a:rPr lang="en-US" sz="2800" dirty="0" smtClean="0"/>
              <a:t>Medication failure/ lack of compliance to medications</a:t>
            </a:r>
          </a:p>
          <a:p>
            <a:r>
              <a:rPr lang="en-US" sz="2800" dirty="0" smtClean="0"/>
              <a:t>Acute congestive heart failure</a:t>
            </a:r>
          </a:p>
          <a:p>
            <a:r>
              <a:rPr lang="en-US" sz="2800" dirty="0" smtClean="0"/>
              <a:t>Coronary artery diseases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99599023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of COPD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2133600"/>
            <a:ext cx="8610600" cy="4419600"/>
          </a:xfrm>
        </p:spPr>
        <p:txBody>
          <a:bodyPr>
            <a:noAutofit/>
          </a:bodyPr>
          <a:lstStyle/>
          <a:p>
            <a:r>
              <a:rPr lang="en-US" sz="2800" dirty="0" smtClean="0"/>
              <a:t>Treat the underlying cause of acute exacerbation of COPD</a:t>
            </a:r>
          </a:p>
          <a:p>
            <a:r>
              <a:rPr lang="en-US" sz="2800" dirty="0" smtClean="0"/>
              <a:t>Oxygen therapy, to maintain SPO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&gt; 90% by increasing FiO</a:t>
            </a:r>
            <a:r>
              <a:rPr lang="en-US" sz="2800" baseline="-25000" dirty="0" smtClean="0"/>
              <a:t>2</a:t>
            </a:r>
            <a:endParaRPr lang="en-US" sz="2800" dirty="0" smtClean="0"/>
          </a:p>
          <a:p>
            <a:r>
              <a:rPr lang="en-US" sz="2800" dirty="0" smtClean="0"/>
              <a:t>Nasal canula or ventouri masks can be used to initiate low FiO</a:t>
            </a:r>
            <a:r>
              <a:rPr lang="en-US" sz="2800" baseline="-25000" dirty="0" smtClean="0"/>
              <a:t>2 </a:t>
            </a:r>
            <a:r>
              <a:rPr lang="en-US" sz="2800" dirty="0" smtClean="0"/>
              <a:t>that must be titrated to maintain SPO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at 88-92% or greater in acute severe hypoxemia and impending respiratory failure,</a:t>
            </a:r>
          </a:p>
          <a:p>
            <a:r>
              <a:rPr lang="en-US" sz="2800" dirty="0" smtClean="0"/>
              <a:t>High flow oxygen therapy may be required.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31887825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/>
          <a:lstStyle/>
          <a:p>
            <a:r>
              <a:rPr lang="en-US" dirty="0" smtClean="0"/>
              <a:t>Management of COPD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524000"/>
            <a:ext cx="7924800" cy="4953000"/>
          </a:xfrm>
        </p:spPr>
        <p:txBody>
          <a:bodyPr/>
          <a:lstStyle/>
          <a:p>
            <a:r>
              <a:rPr lang="en-US" sz="2800" dirty="0" smtClean="0"/>
              <a:t>Inhaled short-acting </a:t>
            </a:r>
            <a:r>
              <a:rPr lang="el-GR" sz="2800" dirty="0" smtClean="0">
                <a:latin typeface="Times New Roman"/>
                <a:cs typeface="Times New Roman"/>
              </a:rPr>
              <a:t>β</a:t>
            </a:r>
            <a:r>
              <a:rPr lang="en-US" sz="2800" dirty="0" smtClean="0">
                <a:latin typeface="Perpetua" pitchFamily="18" charset="0"/>
                <a:cs typeface="Times New Roman"/>
              </a:rPr>
              <a:t>2 agonists and antcholinergics</a:t>
            </a:r>
          </a:p>
          <a:p>
            <a:r>
              <a:rPr lang="en-US" sz="2800" dirty="0" smtClean="0">
                <a:latin typeface="Perpetua" pitchFamily="18" charset="0"/>
                <a:cs typeface="Times New Roman"/>
              </a:rPr>
              <a:t>This combination prevents exacerbation, particularly the long acting agents</a:t>
            </a:r>
          </a:p>
          <a:p>
            <a:r>
              <a:rPr lang="en-US" sz="2800" dirty="0" smtClean="0">
                <a:latin typeface="Perpetua" pitchFamily="18" charset="0"/>
                <a:cs typeface="Times New Roman"/>
              </a:rPr>
              <a:t>Risk of cardiac complications in elderly patient with CAD</a:t>
            </a:r>
          </a:p>
          <a:p>
            <a:r>
              <a:rPr lang="en-US" sz="2800" dirty="0" smtClean="0">
                <a:latin typeface="Perpetua" pitchFamily="18" charset="0"/>
                <a:cs typeface="Times New Roman"/>
              </a:rPr>
              <a:t>However Salbutamol is well tolerated </a:t>
            </a:r>
          </a:p>
          <a:p>
            <a:r>
              <a:rPr lang="en-US" sz="2800" dirty="0" smtClean="0">
                <a:latin typeface="Perpetua" pitchFamily="18" charset="0"/>
                <a:cs typeface="Times New Roman"/>
              </a:rPr>
              <a:t>IV methylxanthines (theophylline or aminophylline) are </a:t>
            </a:r>
          </a:p>
          <a:p>
            <a:r>
              <a:rPr lang="en-US" sz="2800" dirty="0" smtClean="0">
                <a:latin typeface="Perpetua" pitchFamily="18" charset="0"/>
                <a:cs typeface="Times New Roman"/>
              </a:rPr>
              <a:t>Second line therapy, if no response to short acting bronchodilators</a:t>
            </a:r>
          </a:p>
          <a:p>
            <a:endParaRPr lang="en-US" dirty="0">
              <a:latin typeface="Perpet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408686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of COPD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52600"/>
            <a:ext cx="7772400" cy="42672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Corticosteroids</a:t>
            </a:r>
          </a:p>
          <a:p>
            <a:r>
              <a:rPr lang="en-US" sz="2800" dirty="0" smtClean="0"/>
              <a:t>Systemic corticosteroids improve lung function</a:t>
            </a:r>
          </a:p>
          <a:p>
            <a:r>
              <a:rPr lang="en-US" sz="2800" dirty="0" smtClean="0"/>
              <a:t>Predinsolone 30 mg/day for 14 days</a:t>
            </a:r>
          </a:p>
          <a:p>
            <a:r>
              <a:rPr lang="en-US" sz="2800" dirty="0" smtClean="0"/>
              <a:t>Inhaled corticosteroids are associated with decreased acute exacerbations</a:t>
            </a:r>
          </a:p>
          <a:p>
            <a:r>
              <a:rPr lang="en-US" sz="2800" b="1" dirty="0" smtClean="0"/>
              <a:t>ATBs: </a:t>
            </a:r>
          </a:p>
          <a:p>
            <a:r>
              <a:rPr lang="en-US" sz="2800" dirty="0" smtClean="0"/>
              <a:t>In patient with dyspnea, increased purulent sputum secretion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111287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44562"/>
          </a:xfrm>
        </p:spPr>
        <p:txBody>
          <a:bodyPr/>
          <a:lstStyle/>
          <a:p>
            <a:r>
              <a:rPr lang="en-US" dirty="0" smtClean="0"/>
              <a:t>Management of COPD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76400"/>
            <a:ext cx="7772400" cy="4343400"/>
          </a:xfrm>
        </p:spPr>
        <p:txBody>
          <a:bodyPr/>
          <a:lstStyle/>
          <a:p>
            <a:r>
              <a:rPr lang="en-US" sz="2800" b="1" dirty="0" smtClean="0"/>
              <a:t>Hemodynamic support:</a:t>
            </a:r>
          </a:p>
          <a:p>
            <a:r>
              <a:rPr lang="en-US" sz="2800" dirty="0" smtClean="0"/>
              <a:t>IV fluids challenges in hemodynamic abnormalities</a:t>
            </a:r>
          </a:p>
          <a:p>
            <a:r>
              <a:rPr lang="en-US" sz="2800" b="1" dirty="0" smtClean="0"/>
              <a:t>Inotropes:</a:t>
            </a:r>
          </a:p>
          <a:p>
            <a:r>
              <a:rPr lang="en-US" sz="2800" dirty="0" smtClean="0"/>
              <a:t>Ex: Norepinephrine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7229532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of COPD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ARF in COPD is characterized by </a:t>
            </a:r>
            <a:r>
              <a:rPr lang="en-US" b="1" dirty="0" smtClean="0"/>
              <a:t>hypoxemia</a:t>
            </a:r>
            <a:r>
              <a:rPr lang="en-US" dirty="0" smtClean="0"/>
              <a:t>, </a:t>
            </a:r>
            <a:r>
              <a:rPr lang="en-US" b="1" dirty="0" smtClean="0"/>
              <a:t>hypercapnia</a:t>
            </a:r>
            <a:r>
              <a:rPr lang="en-US" dirty="0" smtClean="0"/>
              <a:t> and </a:t>
            </a:r>
            <a:r>
              <a:rPr lang="en-US" b="1" dirty="0" smtClean="0"/>
              <a:t>Respiratory acidosis</a:t>
            </a:r>
          </a:p>
          <a:p>
            <a:r>
              <a:rPr lang="en-US" b="1" dirty="0" smtClean="0"/>
              <a:t>Non invasive mechanical ventilation </a:t>
            </a:r>
            <a:r>
              <a:rPr lang="en-US" dirty="0" smtClean="0"/>
              <a:t>by nasal or facial masks</a:t>
            </a:r>
          </a:p>
          <a:p>
            <a:r>
              <a:rPr lang="en-US" dirty="0" smtClean="0"/>
              <a:t>This decreases the need of ETT</a:t>
            </a:r>
          </a:p>
          <a:p>
            <a:r>
              <a:rPr lang="en-US" b="1" dirty="0" smtClean="0"/>
              <a:t>Indicated in pt:</a:t>
            </a:r>
          </a:p>
          <a:p>
            <a:r>
              <a:rPr lang="en-US" dirty="0" smtClean="0"/>
              <a:t>Normal/ mild reduced pH without signs of respiratory failure</a:t>
            </a:r>
          </a:p>
          <a:p>
            <a:r>
              <a:rPr lang="en-US" dirty="0" smtClean="0"/>
              <a:t>Ex: pH 7.25-7.35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497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of severe pneumonia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No risk factors for MDR pathogens, early onset disease:</a:t>
            </a:r>
          </a:p>
          <a:p>
            <a:r>
              <a:rPr lang="en-US" dirty="0" smtClean="0"/>
              <a:t>S. pneumoniae, </a:t>
            </a:r>
          </a:p>
          <a:p>
            <a:r>
              <a:rPr lang="en-US" dirty="0" smtClean="0"/>
              <a:t>H. influenzae, </a:t>
            </a:r>
          </a:p>
          <a:p>
            <a:r>
              <a:rPr lang="en-US" dirty="0" err="1" smtClean="0"/>
              <a:t>Methicillin</a:t>
            </a:r>
            <a:r>
              <a:rPr lang="en-US" dirty="0" smtClean="0"/>
              <a:t>-Sensitive S. aureus</a:t>
            </a:r>
          </a:p>
          <a:p>
            <a:r>
              <a:rPr lang="en-US" dirty="0" smtClean="0"/>
              <a:t>ATB-sensitive enteric gram- bacilli: E. coli, Klebsiella pneumoniae, Enterobacter species, Serratia marcescens</a:t>
            </a:r>
          </a:p>
          <a:p>
            <a:r>
              <a:rPr lang="en-US" b="1" dirty="0" smtClean="0"/>
              <a:t>ATB therapy: </a:t>
            </a:r>
          </a:p>
          <a:p>
            <a:r>
              <a:rPr lang="en-US" dirty="0" err="1" smtClean="0"/>
              <a:t>Ceftriaxone</a:t>
            </a:r>
            <a:r>
              <a:rPr lang="en-US" dirty="0" smtClean="0"/>
              <a:t>, </a:t>
            </a:r>
            <a:r>
              <a:rPr lang="en-US" dirty="0" err="1" smtClean="0"/>
              <a:t>levofloxacin</a:t>
            </a:r>
            <a:r>
              <a:rPr lang="en-US" dirty="0" smtClean="0"/>
              <a:t>, </a:t>
            </a:r>
            <a:r>
              <a:rPr lang="en-US" dirty="0" err="1" smtClean="0"/>
              <a:t>moxifloxacin</a:t>
            </a:r>
            <a:r>
              <a:rPr lang="en-US" dirty="0" smtClean="0"/>
              <a:t>, ciprofloxacin, or </a:t>
            </a:r>
          </a:p>
          <a:p>
            <a:r>
              <a:rPr lang="en-US" dirty="0" err="1" smtClean="0"/>
              <a:t>ertapenem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Management of severe pneumonia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066800"/>
            <a:ext cx="8610600" cy="5638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Timely antibiotherapy:</a:t>
            </a:r>
          </a:p>
          <a:p>
            <a:pPr>
              <a:buNone/>
            </a:pPr>
            <a:r>
              <a:rPr lang="en-US" b="1" dirty="0" smtClean="0"/>
              <a:t>Late onset disease, co-morbidities or  risk factors for MDR pathogens:</a:t>
            </a:r>
          </a:p>
          <a:p>
            <a:pPr>
              <a:buNone/>
            </a:pPr>
            <a:r>
              <a:rPr lang="en-US" dirty="0" smtClean="0"/>
              <a:t>P. Aeroginosa</a:t>
            </a:r>
          </a:p>
          <a:p>
            <a:pPr>
              <a:buNone/>
            </a:pPr>
            <a:r>
              <a:rPr lang="en-US" dirty="0" smtClean="0"/>
              <a:t>Klebsiella pneumoniae</a:t>
            </a:r>
          </a:p>
          <a:p>
            <a:pPr>
              <a:buNone/>
            </a:pPr>
            <a:r>
              <a:rPr lang="en-US" dirty="0" smtClean="0"/>
              <a:t>MRSA</a:t>
            </a:r>
          </a:p>
          <a:p>
            <a:pPr>
              <a:buNone/>
            </a:pPr>
            <a:r>
              <a:rPr lang="en-US" dirty="0" smtClean="0"/>
              <a:t>Acinetobacter species</a:t>
            </a:r>
          </a:p>
          <a:p>
            <a:pPr>
              <a:buNone/>
            </a:pPr>
            <a:r>
              <a:rPr lang="en-US" dirty="0" smtClean="0"/>
              <a:t>Legionella species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Anti-</a:t>
            </a:r>
            <a:r>
              <a:rPr lang="en-US" dirty="0" err="1" smtClean="0"/>
              <a:t>pseudomonl</a:t>
            </a:r>
            <a:r>
              <a:rPr lang="en-US" dirty="0" smtClean="0"/>
              <a:t> </a:t>
            </a:r>
            <a:r>
              <a:rPr lang="en-US" dirty="0" err="1" smtClean="0"/>
              <a:t>cephalsporin</a:t>
            </a:r>
            <a:r>
              <a:rPr lang="en-US" dirty="0" smtClean="0"/>
              <a:t>: </a:t>
            </a:r>
            <a:r>
              <a:rPr lang="en-US" dirty="0" err="1" smtClean="0"/>
              <a:t>cefepime</a:t>
            </a:r>
            <a:r>
              <a:rPr lang="en-US" dirty="0" smtClean="0"/>
              <a:t>, </a:t>
            </a:r>
            <a:r>
              <a:rPr lang="en-US" dirty="0" err="1" smtClean="0"/>
              <a:t>ceftazimdime</a:t>
            </a:r>
            <a:r>
              <a:rPr lang="en-US" dirty="0" smtClean="0"/>
              <a:t> or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Anti-</a:t>
            </a:r>
            <a:r>
              <a:rPr lang="en-US" dirty="0" err="1" smtClean="0"/>
              <a:t>pseudomonl</a:t>
            </a:r>
            <a:r>
              <a:rPr lang="en-US" dirty="0" smtClean="0"/>
              <a:t> </a:t>
            </a:r>
            <a:r>
              <a:rPr lang="en-US" dirty="0" err="1" smtClean="0"/>
              <a:t>Carbapenem</a:t>
            </a:r>
            <a:r>
              <a:rPr lang="en-US" dirty="0" smtClean="0"/>
              <a:t>: </a:t>
            </a:r>
            <a:r>
              <a:rPr lang="en-US" dirty="0" err="1" smtClean="0"/>
              <a:t>Imipenem,meropenem</a:t>
            </a:r>
            <a:r>
              <a:rPr lang="en-US" dirty="0" smtClean="0"/>
              <a:t>, or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Beta-</a:t>
            </a:r>
            <a:r>
              <a:rPr lang="en-US" dirty="0" err="1" smtClean="0"/>
              <a:t>lactam</a:t>
            </a:r>
            <a:r>
              <a:rPr lang="en-US" dirty="0" smtClean="0"/>
              <a:t>/ Beta-</a:t>
            </a:r>
            <a:r>
              <a:rPr lang="en-US" dirty="0" err="1" smtClean="0"/>
              <a:t>lactamase</a:t>
            </a:r>
            <a:r>
              <a:rPr lang="en-US" dirty="0" smtClean="0"/>
              <a:t> inhibitor: </a:t>
            </a:r>
            <a:r>
              <a:rPr lang="en-US" dirty="0" err="1" smtClean="0"/>
              <a:t>piperacillin-tazobactam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Plus, anti-pseudomonas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Fluoroquinolone</a:t>
            </a:r>
            <a:r>
              <a:rPr lang="en-US" dirty="0" smtClean="0"/>
              <a:t>: (ciprofloxacin or </a:t>
            </a:r>
            <a:r>
              <a:rPr lang="en-US" dirty="0" err="1" smtClean="0"/>
              <a:t>levofloxacin</a:t>
            </a:r>
            <a:r>
              <a:rPr lang="en-US" dirty="0" smtClean="0"/>
              <a:t>) or </a:t>
            </a:r>
            <a:r>
              <a:rPr lang="en-US" dirty="0" err="1" smtClean="0"/>
              <a:t>Aminoglycoside</a:t>
            </a:r>
            <a:r>
              <a:rPr lang="en-US" dirty="0" smtClean="0"/>
              <a:t> (</a:t>
            </a:r>
            <a:r>
              <a:rPr lang="en-US" dirty="0" err="1" smtClean="0"/>
              <a:t>amikacin</a:t>
            </a:r>
            <a:r>
              <a:rPr lang="en-US" dirty="0" smtClean="0"/>
              <a:t>, </a:t>
            </a:r>
            <a:r>
              <a:rPr lang="en-US" dirty="0" err="1" smtClean="0"/>
              <a:t>gentamycin</a:t>
            </a:r>
            <a:r>
              <a:rPr lang="en-US" dirty="0" smtClean="0"/>
              <a:t> or </a:t>
            </a:r>
            <a:r>
              <a:rPr lang="en-US" dirty="0" err="1" smtClean="0"/>
              <a:t>tobramycin</a:t>
            </a:r>
            <a:r>
              <a:rPr lang="en-US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Plus (if </a:t>
            </a:r>
            <a:r>
              <a:rPr lang="en-US" b="1" dirty="0" smtClean="0"/>
              <a:t>MRSA</a:t>
            </a:r>
            <a:r>
              <a:rPr lang="en-US" dirty="0" smtClean="0"/>
              <a:t> suspected) </a:t>
            </a:r>
            <a:r>
              <a:rPr lang="en-US" dirty="0" err="1" smtClean="0"/>
              <a:t>linezolin</a:t>
            </a:r>
            <a:r>
              <a:rPr lang="en-US" dirty="0" smtClean="0"/>
              <a:t> or </a:t>
            </a:r>
            <a:r>
              <a:rPr lang="en-US" dirty="0" err="1" smtClean="0"/>
              <a:t>vancomycin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Corticosteroids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8610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Due to elevated inflammatory markers (IL-6, IL-8 and IL-10),use of steroids as adjunct to ATBs</a:t>
            </a:r>
          </a:p>
          <a:p>
            <a:r>
              <a:rPr lang="en-US" dirty="0" smtClean="0"/>
              <a:t>Hydrocortizone 240 mg/day infusion reduced length of </a:t>
            </a:r>
            <a:r>
              <a:rPr lang="en-US" dirty="0" err="1" smtClean="0"/>
              <a:t>hosptal</a:t>
            </a:r>
            <a:r>
              <a:rPr lang="en-US" dirty="0" smtClean="0"/>
              <a:t> stay and mortality rate,</a:t>
            </a:r>
          </a:p>
          <a:p>
            <a:r>
              <a:rPr lang="en-US" dirty="0" smtClean="0"/>
              <a:t>Steroids should be added if severe H1N1 pneumonia with ARDS</a:t>
            </a:r>
          </a:p>
          <a:p>
            <a:r>
              <a:rPr lang="en-US" dirty="0" smtClean="0"/>
              <a:t>But not routine therapy</a:t>
            </a:r>
          </a:p>
          <a:p>
            <a:r>
              <a:rPr lang="en-US" dirty="0" smtClean="0"/>
              <a:t>Patient with pneumonia and pneumococcal meningitis, </a:t>
            </a:r>
          </a:p>
          <a:p>
            <a:r>
              <a:rPr lang="en-US" dirty="0" smtClean="0"/>
              <a:t>use dexamethazone prior ATBs,</a:t>
            </a:r>
          </a:p>
          <a:p>
            <a:r>
              <a:rPr lang="en-US" dirty="0" smtClean="0"/>
              <a:t>Pneumonia with refractory shock, use corticosteroids to treat the associated adrenal insufficiency.  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 pharmacologic mgt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828800"/>
            <a:ext cx="7772400" cy="4191000"/>
          </a:xfrm>
        </p:spPr>
        <p:txBody>
          <a:bodyPr/>
          <a:lstStyle/>
          <a:p>
            <a:r>
              <a:rPr lang="en-US" dirty="0" smtClean="0"/>
              <a:t>Oxygen therapy</a:t>
            </a:r>
          </a:p>
          <a:p>
            <a:r>
              <a:rPr lang="en-US" dirty="0" smtClean="0"/>
              <a:t>Chest physiotherapy</a:t>
            </a:r>
          </a:p>
          <a:p>
            <a:r>
              <a:rPr lang="en-US" dirty="0" smtClean="0"/>
              <a:t>Mucolytic agents</a:t>
            </a:r>
          </a:p>
          <a:p>
            <a:r>
              <a:rPr lang="en-US" dirty="0" smtClean="0"/>
              <a:t>Aerosolized bronchodilators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 KWIZERA NDEKEZI Jackson</a:t>
            </a:r>
          </a:p>
          <a:p>
            <a:r>
              <a:rPr lang="en-US" dirty="0" smtClean="0"/>
              <a:t>Anesthesiologist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Acute pulmonary embolism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99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44562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76400"/>
            <a:ext cx="7772400" cy="4343400"/>
          </a:xfrm>
        </p:spPr>
        <p:txBody>
          <a:bodyPr/>
          <a:lstStyle/>
          <a:p>
            <a:r>
              <a:rPr lang="en-US" dirty="0" smtClean="0"/>
              <a:t>Pulmonary venous thromboembolisms  are of different manifestations</a:t>
            </a:r>
          </a:p>
          <a:p>
            <a:r>
              <a:rPr lang="en-US" dirty="0" smtClean="0"/>
              <a:t>Pulmonary embolism may  be </a:t>
            </a:r>
          </a:p>
          <a:p>
            <a:r>
              <a:rPr lang="en-US" dirty="0" smtClean="0"/>
              <a:t>air, </a:t>
            </a:r>
          </a:p>
          <a:p>
            <a:r>
              <a:rPr lang="en-US" dirty="0" smtClean="0"/>
              <a:t>fat, </a:t>
            </a:r>
          </a:p>
          <a:p>
            <a:r>
              <a:rPr lang="en-US" dirty="0" smtClean="0"/>
              <a:t>Blood clots or </a:t>
            </a:r>
          </a:p>
          <a:p>
            <a:r>
              <a:rPr lang="en-US" dirty="0" smtClean="0"/>
              <a:t>amniotic fluid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035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447800"/>
            <a:ext cx="80772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H/O prior VTE</a:t>
            </a:r>
          </a:p>
          <a:p>
            <a:r>
              <a:rPr lang="en-US" dirty="0" smtClean="0"/>
              <a:t>Malignancy, neurologic/ medical illness that results to immobility</a:t>
            </a:r>
          </a:p>
          <a:p>
            <a:r>
              <a:rPr lang="en-US" dirty="0" smtClean="0"/>
              <a:t>Vasculitis</a:t>
            </a:r>
          </a:p>
          <a:p>
            <a:r>
              <a:rPr lang="en-US" dirty="0" smtClean="0"/>
              <a:t>Acquired thrombophilia</a:t>
            </a:r>
          </a:p>
          <a:p>
            <a:r>
              <a:rPr lang="en-US" dirty="0" smtClean="0"/>
              <a:t>Hormone replacement therapy</a:t>
            </a:r>
          </a:p>
          <a:p>
            <a:r>
              <a:rPr lang="en-US" dirty="0" smtClean="0"/>
              <a:t>Oral contraceptive</a:t>
            </a:r>
          </a:p>
          <a:p>
            <a:r>
              <a:rPr lang="en-US" dirty="0" smtClean="0"/>
              <a:t>Postoperative</a:t>
            </a:r>
          </a:p>
        </p:txBody>
      </p:sp>
    </p:spTree>
    <p:extLst>
      <p:ext uri="{BB962C8B-B14F-4D97-AF65-F5344CB8AC3E}">
        <p14:creationId xmlns:p14="http://schemas.microsoft.com/office/powerpoint/2010/main" val="206981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 Jackson KN</a:t>
            </a:r>
          </a:p>
          <a:p>
            <a:r>
              <a:rPr lang="en-US" dirty="0" smtClean="0"/>
              <a:t>Anesthesiologist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1. Pneumonia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2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DVT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362200"/>
            <a:ext cx="7772400" cy="3657600"/>
          </a:xfrm>
        </p:spPr>
        <p:txBody>
          <a:bodyPr/>
          <a:lstStyle/>
          <a:p>
            <a:r>
              <a:rPr lang="en-US" dirty="0" smtClean="0"/>
              <a:t>95% of pulmonary embolism result from deep venous of lower extremities</a:t>
            </a:r>
          </a:p>
          <a:p>
            <a:r>
              <a:rPr lang="en-US" dirty="0" smtClean="0"/>
              <a:t>25% pt with suspected DVT,  have it</a:t>
            </a:r>
          </a:p>
          <a:p>
            <a:r>
              <a:rPr lang="en-US" dirty="0" smtClean="0"/>
              <a:t>1/3 of pts who die from pulmonary thromboembolism, die within 1 hour of clinical presentation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40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Pathophysiology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447800"/>
            <a:ext cx="8686800" cy="50292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CVS:</a:t>
            </a:r>
          </a:p>
          <a:p>
            <a:r>
              <a:rPr lang="en-US" dirty="0" smtClean="0"/>
              <a:t>Emboli into pulmonary circulation</a:t>
            </a:r>
          </a:p>
          <a:p>
            <a:r>
              <a:rPr lang="en-US" dirty="0" smtClean="0"/>
              <a:t>Vascular obstruction</a:t>
            </a:r>
          </a:p>
          <a:p>
            <a:r>
              <a:rPr lang="en-US" dirty="0" smtClean="0"/>
              <a:t>In non thrombotic obstruction, 60-70% of vascular is required to cause the elevation of pulmonary artery pressure</a:t>
            </a:r>
          </a:p>
          <a:p>
            <a:r>
              <a:rPr lang="en-US" dirty="0" smtClean="0"/>
              <a:t>In thrombotic obstruction, 30% pulmonary vascular obstruction causes, pulmonary hypertension:</a:t>
            </a:r>
          </a:p>
          <a:p>
            <a:r>
              <a:rPr lang="en-US" dirty="0" smtClean="0"/>
              <a:t>Production of platelets-derived vasonconstrictors play a role in increasing the pulmonary vascular resistance</a:t>
            </a:r>
          </a:p>
          <a:p>
            <a:r>
              <a:rPr lang="en-US" dirty="0" smtClean="0"/>
              <a:t>Thromboxane A2 is potent vasoconstrictor</a:t>
            </a:r>
          </a:p>
          <a:p>
            <a:r>
              <a:rPr lang="en-US" dirty="0" smtClean="0"/>
              <a:t>This is produced  n response to platelets aggregation</a:t>
            </a:r>
          </a:p>
          <a:p>
            <a:r>
              <a:rPr lang="en-US" dirty="0" smtClean="0"/>
              <a:t>Serotonin (vasoconstrictor) is also produced by platelets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38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Pathophysiology…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828800"/>
            <a:ext cx="86106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Rapid rise of pulmonary artery resistance increases the right ventricular afterload</a:t>
            </a:r>
          </a:p>
          <a:p>
            <a:r>
              <a:rPr lang="en-US" dirty="0" smtClean="0"/>
              <a:t>RV dilatation</a:t>
            </a:r>
          </a:p>
          <a:p>
            <a:r>
              <a:rPr lang="en-US" dirty="0" smtClean="0"/>
              <a:t>Shift of interventricular septum toward left ventricle</a:t>
            </a:r>
          </a:p>
          <a:p>
            <a:r>
              <a:rPr lang="en-US" dirty="0" smtClean="0"/>
              <a:t>Decrease of LV preload and compliance</a:t>
            </a:r>
          </a:p>
          <a:p>
            <a:r>
              <a:rPr lang="en-US" dirty="0" smtClean="0"/>
              <a:t>Decreased cardiac output</a:t>
            </a:r>
          </a:p>
          <a:p>
            <a:r>
              <a:rPr lang="en-US" dirty="0" smtClean="0"/>
              <a:t>Hypotension</a:t>
            </a:r>
          </a:p>
          <a:p>
            <a:r>
              <a:rPr lang="en-US" dirty="0" smtClean="0"/>
              <a:t>In absence of cardiopulmonary diseases, obstruction must be ≥ 75% to cause pulmonary hypertension cardiovascular collapse and failure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78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Pathophysiology…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3058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With other cardiopulmonary diseases, the cardiopulmonary deterioration may occur with lesser degree of pulmonary vascular obstruction</a:t>
            </a:r>
          </a:p>
          <a:p>
            <a:pPr>
              <a:buNone/>
            </a:pPr>
            <a:r>
              <a:rPr lang="en-US" b="1" dirty="0" smtClean="0"/>
              <a:t>Respiratory system:</a:t>
            </a:r>
          </a:p>
          <a:p>
            <a:r>
              <a:rPr lang="en-US" dirty="0" smtClean="0"/>
              <a:t>Hypoxemia is common in patient with pulmonary embolism</a:t>
            </a:r>
          </a:p>
          <a:p>
            <a:r>
              <a:rPr lang="en-US" dirty="0" smtClean="0"/>
              <a:t>V/Q mismatch causes of hypoxemia</a:t>
            </a:r>
          </a:p>
          <a:p>
            <a:r>
              <a:rPr lang="en-US" dirty="0" smtClean="0"/>
              <a:t>As PAR increases, Right to Left shift across a patent foramen ovale may occur</a:t>
            </a:r>
          </a:p>
          <a:p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96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Pathophysiology…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828800"/>
            <a:ext cx="7772400" cy="4191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 acute PE, an increase in alveolar dead space </a:t>
            </a:r>
          </a:p>
          <a:p>
            <a:r>
              <a:rPr lang="en-US" sz="2800" dirty="0" smtClean="0"/>
              <a:t>This impairs CO2 elimination </a:t>
            </a:r>
          </a:p>
          <a:p>
            <a:r>
              <a:rPr lang="en-US" sz="2800" dirty="0" smtClean="0"/>
              <a:t>Reduction of capnography waveform (reduction of PetCO2)</a:t>
            </a:r>
          </a:p>
          <a:p>
            <a:r>
              <a:rPr lang="en-US" sz="2800" dirty="0" smtClean="0"/>
              <a:t>This lead to increased arterial carbon dioxide (PaCO2)</a:t>
            </a:r>
          </a:p>
          <a:p>
            <a:r>
              <a:rPr lang="en-US" sz="2800" dirty="0" smtClean="0"/>
              <a:t>So widening of PetCO2-PaCO2 gradient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9421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Clinical manifestations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305800" cy="4953000"/>
          </a:xfrm>
        </p:spPr>
        <p:txBody>
          <a:bodyPr/>
          <a:lstStyle/>
          <a:p>
            <a:r>
              <a:rPr lang="en-US" sz="2800" dirty="0" smtClean="0"/>
              <a:t>Signs and symptoms of acute PE are nonspecific, </a:t>
            </a:r>
          </a:p>
          <a:p>
            <a:r>
              <a:rPr lang="en-US" sz="2800" dirty="0" smtClean="0"/>
              <a:t>Syncope, current DVT, </a:t>
            </a:r>
            <a:r>
              <a:rPr lang="en-US" sz="2800" dirty="0" err="1" smtClean="0"/>
              <a:t>hemoptysis</a:t>
            </a:r>
            <a:r>
              <a:rPr lang="en-US" sz="2800" dirty="0" smtClean="0"/>
              <a:t>, leg swelling, active cancer, surgery, leg pain and shock increase the probability of PE</a:t>
            </a:r>
          </a:p>
          <a:p>
            <a:r>
              <a:rPr lang="en-US" sz="2800" dirty="0" smtClean="0"/>
              <a:t>Tachypnea, dyspnea at rest/ with exertion, </a:t>
            </a:r>
          </a:p>
          <a:p>
            <a:r>
              <a:rPr lang="en-US" sz="2800" dirty="0" smtClean="0"/>
              <a:t>Chest pain, cyanosis </a:t>
            </a:r>
          </a:p>
          <a:p>
            <a:r>
              <a:rPr lang="en-US" sz="2800" dirty="0" smtClean="0"/>
              <a:t>Apprehension, altered mental status, diaphoresis</a:t>
            </a:r>
          </a:p>
          <a:p>
            <a:r>
              <a:rPr lang="en-US" sz="2800" dirty="0" smtClean="0"/>
              <a:t>Hypotention, tachycardia, jugular venous distension</a:t>
            </a:r>
          </a:p>
          <a:p>
            <a:r>
              <a:rPr lang="en-US" sz="2800" dirty="0" smtClean="0"/>
              <a:t>Shock </a:t>
            </a:r>
          </a:p>
          <a:p>
            <a:r>
              <a:rPr lang="en-US" sz="2800" dirty="0" smtClean="0"/>
              <a:t>Cardiac arrest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425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Clinical presentations…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905000"/>
            <a:ext cx="8382000" cy="4114800"/>
          </a:xfrm>
        </p:spPr>
        <p:txBody>
          <a:bodyPr/>
          <a:lstStyle/>
          <a:p>
            <a:r>
              <a:rPr lang="en-US" sz="2800" dirty="0" smtClean="0"/>
              <a:t>Sudden unexplained dyspnea in 80% of cases</a:t>
            </a:r>
          </a:p>
          <a:p>
            <a:r>
              <a:rPr lang="en-US" sz="2800" dirty="0" smtClean="0"/>
              <a:t>Tachypnea and tachycardia</a:t>
            </a:r>
          </a:p>
          <a:p>
            <a:r>
              <a:rPr lang="en-US" sz="2800" dirty="0" smtClean="0"/>
              <a:t>Shock and syncope</a:t>
            </a:r>
          </a:p>
          <a:p>
            <a:r>
              <a:rPr lang="en-US" sz="2800" dirty="0" smtClean="0"/>
              <a:t>Retrosternal chest pain that may mimic chest pain of MI </a:t>
            </a:r>
          </a:p>
          <a:p>
            <a:r>
              <a:rPr lang="en-US" sz="2800" dirty="0" smtClean="0"/>
              <a:t>(this represents ischemia of RV)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42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Clinical presentations…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8382000" cy="4572000"/>
          </a:xfrm>
        </p:spPr>
        <p:txBody>
          <a:bodyPr/>
          <a:lstStyle/>
          <a:p>
            <a:r>
              <a:rPr lang="en-US" dirty="0" smtClean="0"/>
              <a:t>Hemoptysis</a:t>
            </a:r>
          </a:p>
          <a:p>
            <a:r>
              <a:rPr lang="en-US" dirty="0" smtClean="0"/>
              <a:t>Main or lobar PE: dyspnea or tachycardia</a:t>
            </a:r>
          </a:p>
          <a:p>
            <a:r>
              <a:rPr lang="en-US" dirty="0" smtClean="0"/>
              <a:t>Massive PE: shock (hypotension, poor perfusion of extremities, tachycardia and tachypnea)</a:t>
            </a:r>
          </a:p>
          <a:p>
            <a:r>
              <a:rPr lang="en-US" dirty="0" smtClean="0"/>
              <a:t>Patient appears weak, pale , diaphoretic, oliguric with altered mental status</a:t>
            </a:r>
          </a:p>
          <a:p>
            <a:r>
              <a:rPr lang="en-US" dirty="0" smtClean="0"/>
              <a:t>Hypoxemic and requires high flow oxygen or intubation and mechanical ventilation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45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Dx</a:t>
            </a:r>
            <a:r>
              <a:rPr lang="en-US" dirty="0" smtClean="0"/>
              <a:t> testing for 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828800"/>
            <a:ext cx="7772400" cy="4191000"/>
          </a:xfrm>
        </p:spPr>
        <p:txBody>
          <a:bodyPr/>
          <a:lstStyle/>
          <a:p>
            <a:pPr>
              <a:buNone/>
            </a:pPr>
            <a:r>
              <a:rPr lang="en-US" sz="2800" b="1" dirty="0" smtClean="0"/>
              <a:t>Arterial blood gas analysis: </a:t>
            </a:r>
          </a:p>
          <a:p>
            <a:r>
              <a:rPr lang="en-US" sz="2800" dirty="0" smtClean="0"/>
              <a:t>Hypoxemia and etCO2-PaCO2</a:t>
            </a:r>
          </a:p>
          <a:p>
            <a:r>
              <a:rPr lang="en-US" sz="2800" dirty="0" smtClean="0"/>
              <a:t>Initially, respiratory alkalosis (tachypnea)</a:t>
            </a:r>
          </a:p>
          <a:p>
            <a:r>
              <a:rPr lang="en-US" sz="2800" dirty="0" smtClean="0"/>
              <a:t>Respiratory acidosis (Hypercapnia) if large PE</a:t>
            </a:r>
          </a:p>
          <a:p>
            <a:pPr>
              <a:buNone/>
            </a:pPr>
            <a:r>
              <a:rPr lang="en-US" sz="2800" b="1" dirty="0" smtClean="0"/>
              <a:t>Chest Radiography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25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Management of acute pulmonary embolism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447800"/>
            <a:ext cx="8077200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/>
              <a:t>Pharmacologic treatment:</a:t>
            </a:r>
          </a:p>
          <a:p>
            <a:r>
              <a:rPr lang="en-US" sz="2800" dirty="0" smtClean="0"/>
              <a:t>Anticoagulation for DVT and acute PE to prevent extension</a:t>
            </a:r>
          </a:p>
          <a:p>
            <a:r>
              <a:rPr lang="en-US" sz="2800" dirty="0" smtClean="0"/>
              <a:t>Unfractionated </a:t>
            </a:r>
            <a:r>
              <a:rPr lang="en-US" sz="2800" b="1" dirty="0" smtClean="0"/>
              <a:t>Heparin</a:t>
            </a:r>
            <a:r>
              <a:rPr lang="en-US" sz="2800" dirty="0" smtClean="0"/>
              <a:t>: initial bolus 80 units/kg or 5000 units, </a:t>
            </a:r>
          </a:p>
          <a:p>
            <a:r>
              <a:rPr lang="en-US" sz="2800" dirty="0" smtClean="0"/>
              <a:t>Followed by continuous infusion (18 units/kg/hour or 1300 units/hour)</a:t>
            </a:r>
          </a:p>
          <a:p>
            <a:r>
              <a:rPr lang="en-US" sz="2800" dirty="0" smtClean="0"/>
              <a:t>Fixed S/C doses are alternatives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0210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and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981200"/>
            <a:ext cx="7772400" cy="4038600"/>
          </a:xfrm>
        </p:spPr>
        <p:txBody>
          <a:bodyPr/>
          <a:lstStyle/>
          <a:p>
            <a:r>
              <a:rPr lang="en-US" b="1" dirty="0" smtClean="0"/>
              <a:t>Community acquired pneumonia: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An alveolar infection that develops in outpatients or within 48 hrs of hospital admission</a:t>
            </a:r>
          </a:p>
          <a:p>
            <a:r>
              <a:rPr lang="en-US" b="1" dirty="0" smtClean="0"/>
              <a:t>Nosocomial pneumonia: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HAP: pneumonia after 48hrs of hospital admission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VAP: pneumonia in ≥ 48hrs after ETT and MV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Management of acute pulmonary embolism…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Low molecular weight Heparin:</a:t>
            </a:r>
          </a:p>
          <a:p>
            <a:r>
              <a:rPr lang="en-US" dirty="0" smtClean="0"/>
              <a:t>S/C once or twice a day and have longer duration of anticoagulation effect</a:t>
            </a:r>
          </a:p>
          <a:p>
            <a:r>
              <a:rPr lang="en-US" dirty="0" smtClean="0"/>
              <a:t>Low  risk of side effects</a:t>
            </a:r>
          </a:p>
          <a:p>
            <a:r>
              <a:rPr lang="en-US" dirty="0" smtClean="0"/>
              <a:t>lab. Monitoring is not necessary</a:t>
            </a:r>
          </a:p>
          <a:p>
            <a:r>
              <a:rPr lang="en-US" dirty="0" smtClean="0"/>
              <a:t>Low incidence of heparin induced thrombocytopenia</a:t>
            </a:r>
          </a:p>
          <a:p>
            <a:r>
              <a:rPr lang="en-US" dirty="0" smtClean="0"/>
              <a:t>Safe for outpatients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01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Management of acute pulmonary embolism…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447800"/>
            <a:ext cx="8001000" cy="50292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Low molecular weight Heparin:</a:t>
            </a:r>
          </a:p>
          <a:p>
            <a:r>
              <a:rPr lang="en-US" b="1" dirty="0" smtClean="0"/>
              <a:t>Fondaparinux: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5 mg OD in &lt; 50 kg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7.5 mg OD in 50-100 kg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10 mg OD in &gt; 100 kg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Other is </a:t>
            </a:r>
            <a:r>
              <a:rPr lang="en-US" b="1" dirty="0" smtClean="0"/>
              <a:t>Enoxaparin</a:t>
            </a:r>
          </a:p>
          <a:p>
            <a:r>
              <a:rPr lang="en-US" b="1" dirty="0" smtClean="0"/>
              <a:t>Warifarin:</a:t>
            </a:r>
          </a:p>
          <a:p>
            <a:r>
              <a:rPr lang="en-US" dirty="0" smtClean="0"/>
              <a:t>Inhibition of Vitamin K- dependent coagulation factors (II, VII, IX, and X)</a:t>
            </a:r>
          </a:p>
          <a:p>
            <a:r>
              <a:rPr lang="en-US" dirty="0" smtClean="0"/>
              <a:t>Closely monitored. </a:t>
            </a:r>
          </a:p>
          <a:p>
            <a:r>
              <a:rPr lang="en-US" dirty="0" smtClean="0"/>
              <a:t>Peak effects at 36-72 hours</a:t>
            </a:r>
          </a:p>
          <a:p>
            <a:r>
              <a:rPr lang="en-US" dirty="0" smtClean="0"/>
              <a:t>Started on 1 or 2 days after heparin</a:t>
            </a:r>
          </a:p>
          <a:p>
            <a:r>
              <a:rPr lang="en-US" dirty="0" smtClean="0"/>
              <a:t>Dose of Warifarin  10 mg to target INR of 2.5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31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Management of acute pulmonary embolism…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52600"/>
            <a:ext cx="7772400" cy="4267200"/>
          </a:xfrm>
        </p:spPr>
        <p:txBody>
          <a:bodyPr/>
          <a:lstStyle/>
          <a:p>
            <a:r>
              <a:rPr lang="en-US" b="1" dirty="0" smtClean="0"/>
              <a:t>Warifarin</a:t>
            </a:r>
          </a:p>
          <a:p>
            <a:r>
              <a:rPr lang="en-US" dirty="0" smtClean="0"/>
              <a:t>Risk of bleeding if administered along with ASA, NSAIDs or Clopidogrel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9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Management of acute pulmonary embolism…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Thrombolytic therapy:</a:t>
            </a:r>
          </a:p>
          <a:p>
            <a:r>
              <a:rPr lang="en-US" dirty="0" smtClean="0"/>
              <a:t>rapidly releaves pulmonary vascular obstruction and improve RV hemodynamic within 2 hours after initiation of infusion</a:t>
            </a:r>
          </a:p>
          <a:p>
            <a:r>
              <a:rPr lang="en-US" b="1" dirty="0" smtClean="0"/>
              <a:t>Example: </a:t>
            </a:r>
          </a:p>
          <a:p>
            <a:r>
              <a:rPr lang="en-US" dirty="0" smtClean="0"/>
              <a:t>Streptokinase </a:t>
            </a:r>
          </a:p>
          <a:p>
            <a:r>
              <a:rPr lang="en-US" dirty="0" smtClean="0"/>
              <a:t> Urokinase</a:t>
            </a:r>
          </a:p>
          <a:p>
            <a:r>
              <a:rPr lang="en-US" dirty="0" smtClean="0"/>
              <a:t>Alteplase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66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Management of acute pulmonary embolism…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Catheter directed therapy:</a:t>
            </a:r>
            <a:endParaRPr lang="en-US" dirty="0" smtClean="0"/>
          </a:p>
          <a:p>
            <a:r>
              <a:rPr lang="en-US" dirty="0" smtClean="0"/>
              <a:t>Catheter directed therapy (CDT) to locally reduce clot burden in pulmonary artery by mechanically disrupting clot or </a:t>
            </a:r>
          </a:p>
          <a:p>
            <a:r>
              <a:rPr lang="en-US" dirty="0" smtClean="0"/>
              <a:t>locally infusing low dose thrombolytics </a:t>
            </a:r>
          </a:p>
          <a:p>
            <a:r>
              <a:rPr lang="en-US" b="1" dirty="0" smtClean="0"/>
              <a:t>Surgical embolectomy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36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Management of acute pulmonary embolism…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Respiratory support:</a:t>
            </a:r>
          </a:p>
          <a:p>
            <a:r>
              <a:rPr lang="en-US" dirty="0" smtClean="0"/>
              <a:t>Intubation to anticipate the need of MV</a:t>
            </a:r>
          </a:p>
          <a:p>
            <a:r>
              <a:rPr lang="en-US" dirty="0" smtClean="0"/>
              <a:t>Mechanical ventilation as indicated</a:t>
            </a:r>
          </a:p>
          <a:p>
            <a:r>
              <a:rPr lang="en-US" dirty="0" smtClean="0"/>
              <a:t>hemodynamic effects of MV may impair hemodynamic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b="1" dirty="0" smtClean="0"/>
              <a:t>Hemodynamic support:</a:t>
            </a:r>
          </a:p>
          <a:p>
            <a:r>
              <a:rPr lang="en-US" dirty="0" smtClean="0"/>
              <a:t>IV fluid in massive PE should be administered with cautious as this may lead to RV failure</a:t>
            </a:r>
          </a:p>
          <a:p>
            <a:r>
              <a:rPr lang="en-US" dirty="0" smtClean="0"/>
              <a:t>So small bolus 250-500 mL, initially then evaluate effects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29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Management of acute pulmonary embolism…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sz="2800" b="1" dirty="0" smtClean="0"/>
              <a:t>Vasoactive agents: </a:t>
            </a:r>
          </a:p>
          <a:p>
            <a:r>
              <a:rPr lang="en-US" sz="2800" dirty="0" smtClean="0"/>
              <a:t>Norepinephrine (</a:t>
            </a:r>
            <a:r>
              <a:rPr lang="el-GR" sz="2800" dirty="0" smtClean="0"/>
              <a:t>α</a:t>
            </a:r>
            <a:r>
              <a:rPr lang="en-US" sz="2800" dirty="0" smtClean="0"/>
              <a:t> and </a:t>
            </a:r>
            <a:r>
              <a:rPr lang="el-GR" sz="2800" dirty="0" smtClean="0">
                <a:cs typeface="Times New Roman"/>
              </a:rPr>
              <a:t>β</a:t>
            </a:r>
            <a:r>
              <a:rPr lang="en-US" sz="2800" dirty="0" smtClean="0">
                <a:cs typeface="Times New Roman"/>
              </a:rPr>
              <a:t> adrenergic effects) for hemodynamic support</a:t>
            </a:r>
            <a:endParaRPr lang="en-US" sz="2800" dirty="0" smtClean="0"/>
          </a:p>
          <a:p>
            <a:r>
              <a:rPr lang="en-US" sz="2800" dirty="0" smtClean="0"/>
              <a:t>Dobutamine and Norepinephrine as first line in hypotension to treat a cardiogenic shock secondary to massive PE.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10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/>
          <a:lstStyle/>
          <a:p>
            <a:r>
              <a:rPr lang="en-US" dirty="0" smtClean="0"/>
              <a:t>Pulmonary embolism in Pregnancy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447800"/>
            <a:ext cx="8001000" cy="5029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Incidence of PE in pregnancy range from 0.3-1/ 1000 deliveries</a:t>
            </a:r>
          </a:p>
          <a:p>
            <a:r>
              <a:rPr lang="en-US" sz="2800" dirty="0" smtClean="0"/>
              <a:t>PE is the leading cause of pregnancy related maternal deaths in developed countries</a:t>
            </a:r>
          </a:p>
          <a:p>
            <a:r>
              <a:rPr lang="en-US" sz="2800" dirty="0" smtClean="0"/>
              <a:t>3rd after hemorrhage and hypertensive disorders</a:t>
            </a:r>
          </a:p>
          <a:p>
            <a:r>
              <a:rPr lang="en-US" sz="2800" dirty="0" smtClean="0"/>
              <a:t>5x increased risk of DVT</a:t>
            </a:r>
          </a:p>
          <a:p>
            <a:r>
              <a:rPr lang="en-US" sz="2800" dirty="0" smtClean="0"/>
              <a:t>2 risk factors of PE in pregnancy are: H/O  VTE  and hereditary thrombophylia</a:t>
            </a:r>
          </a:p>
          <a:p>
            <a:r>
              <a:rPr lang="en-US" sz="2800" dirty="0" smtClean="0"/>
              <a:t>High risk in postopartum, particurly after C/S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20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Fluid management and </a:t>
            </a:r>
            <a:r>
              <a:rPr lang="en-US" dirty="0" err="1" smtClean="0"/>
              <a:t>vaso</a:t>
            </a:r>
            <a:r>
              <a:rPr lang="en-US" dirty="0" smtClean="0"/>
              <a:t>-active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Correcting shock and hemodynamic dysfunction to prevent MOD</a:t>
            </a:r>
          </a:p>
          <a:p>
            <a:r>
              <a:rPr lang="en-US" dirty="0" smtClean="0"/>
              <a:t>Use of pulmonary artery catheter / CV catheter to guide fluid therapy</a:t>
            </a:r>
          </a:p>
          <a:p>
            <a:r>
              <a:rPr lang="en-US" dirty="0" smtClean="0"/>
              <a:t> Salines and albumin are used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5909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 KWIZERA NDEKEZI Jackson</a:t>
            </a:r>
          </a:p>
          <a:p>
            <a:r>
              <a:rPr lang="en-US" dirty="0" smtClean="0"/>
              <a:t>Anesthesiologist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537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Risk factors for severe community acquired pneumonia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905000"/>
            <a:ext cx="7772400" cy="4114800"/>
          </a:xfrm>
        </p:spPr>
        <p:txBody>
          <a:bodyPr/>
          <a:lstStyle/>
          <a:p>
            <a:r>
              <a:rPr lang="en-US" dirty="0" smtClean="0"/>
              <a:t>Coexisting diseases</a:t>
            </a:r>
          </a:p>
          <a:p>
            <a:r>
              <a:rPr lang="en-US" dirty="0" smtClean="0"/>
              <a:t>Chronically ill patients (COPD, cardiovascular diseases, diabetes meltus )</a:t>
            </a:r>
          </a:p>
          <a:p>
            <a:r>
              <a:rPr lang="en-US" dirty="0" smtClean="0"/>
              <a:t>Certain habits (cigarette smoking, alcohol abuse)</a:t>
            </a:r>
          </a:p>
          <a:p>
            <a:r>
              <a:rPr lang="en-US" dirty="0" smtClean="0"/>
              <a:t>Malignancy and neurological illness </a:t>
            </a:r>
          </a:p>
          <a:p>
            <a:r>
              <a:rPr lang="en-US" dirty="0" smtClean="0"/>
              <a:t>Delayed antibiotherapy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Rapid onset of acute respiratory  failure, characterized by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Refractory hypoxemia despite oxygen therapy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Decreased lung compliance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Diffuses bilateral pulmonary infiltrates on chest imaging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Absence of left heart failure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Histologic evidence of alveolar damage with hyaline membrane formation followed by lung fibrosis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67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of 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Mild ARDS: PaO</a:t>
            </a:r>
            <a:r>
              <a:rPr lang="en-US" baseline="-25000" dirty="0" smtClean="0"/>
              <a:t>2</a:t>
            </a:r>
            <a:r>
              <a:rPr lang="en-US" dirty="0" smtClean="0"/>
              <a:t>/FiO</a:t>
            </a:r>
            <a:r>
              <a:rPr lang="en-US" baseline="-25000" dirty="0" smtClean="0"/>
              <a:t>2</a:t>
            </a:r>
            <a:r>
              <a:rPr lang="en-US" dirty="0" smtClean="0"/>
              <a:t>: 300 mmHg or less but greater than 200 mmHg</a:t>
            </a:r>
          </a:p>
          <a:p>
            <a:r>
              <a:rPr lang="en-US" dirty="0" smtClean="0"/>
              <a:t>Mortality rate: 27%</a:t>
            </a:r>
          </a:p>
          <a:p>
            <a:r>
              <a:rPr lang="en-US" dirty="0" smtClean="0"/>
              <a:t>Moderate ARDS: PaO</a:t>
            </a:r>
            <a:r>
              <a:rPr lang="en-US" baseline="-25000" dirty="0" smtClean="0"/>
              <a:t>2</a:t>
            </a:r>
            <a:r>
              <a:rPr lang="en-US" dirty="0" smtClean="0"/>
              <a:t>/FiO</a:t>
            </a:r>
            <a:r>
              <a:rPr lang="en-US" baseline="-25000" dirty="0" smtClean="0"/>
              <a:t>2</a:t>
            </a:r>
            <a:r>
              <a:rPr lang="en-US" dirty="0" smtClean="0"/>
              <a:t>: 200 mmHg or less but greater than 100 mmHg</a:t>
            </a:r>
          </a:p>
          <a:p>
            <a:r>
              <a:rPr lang="en-US" dirty="0" smtClean="0"/>
              <a:t>Mortality rate: 32%</a:t>
            </a:r>
          </a:p>
          <a:p>
            <a:r>
              <a:rPr lang="en-US" dirty="0" smtClean="0"/>
              <a:t>Severe ARDS: PaO</a:t>
            </a:r>
            <a:r>
              <a:rPr lang="en-US" baseline="-25000" dirty="0" smtClean="0"/>
              <a:t>2</a:t>
            </a:r>
            <a:r>
              <a:rPr lang="en-US" dirty="0" smtClean="0"/>
              <a:t>/FiO</a:t>
            </a:r>
            <a:r>
              <a:rPr lang="en-US" baseline="-25000" dirty="0" smtClean="0"/>
              <a:t>2</a:t>
            </a:r>
            <a:r>
              <a:rPr lang="en-US" dirty="0" smtClean="0"/>
              <a:t>: 100 mmHg or less </a:t>
            </a:r>
          </a:p>
          <a:p>
            <a:r>
              <a:rPr lang="en-US" dirty="0" smtClean="0"/>
              <a:t>Mortality rate: 45%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745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/>
          <a:lstStyle/>
          <a:p>
            <a:r>
              <a:rPr lang="en-US" dirty="0" smtClean="0"/>
              <a:t>Risk factors to 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 fontScale="70000" lnSpcReduction="20000"/>
          </a:bodyPr>
          <a:lstStyle/>
          <a:p>
            <a:r>
              <a:rPr lang="en-US" sz="3300" dirty="0" smtClean="0"/>
              <a:t>ARDS is associated with many clinical conditions like,</a:t>
            </a:r>
          </a:p>
          <a:p>
            <a:r>
              <a:rPr lang="en-US" sz="3300" dirty="0" smtClean="0"/>
              <a:t>Sepsis (most common) 5%-40% pts with sepsis develop ARDS</a:t>
            </a:r>
          </a:p>
          <a:p>
            <a:r>
              <a:rPr lang="en-US" sz="3300" dirty="0" smtClean="0"/>
              <a:t>Shock and SIRS ( also common)</a:t>
            </a:r>
          </a:p>
          <a:p>
            <a:r>
              <a:rPr lang="en-US" sz="3300" dirty="0" smtClean="0"/>
              <a:t>Multiples emergency transfusions</a:t>
            </a:r>
          </a:p>
          <a:p>
            <a:r>
              <a:rPr lang="en-US" sz="3300" dirty="0" smtClean="0"/>
              <a:t>Aspiration injury</a:t>
            </a:r>
          </a:p>
          <a:p>
            <a:r>
              <a:rPr lang="en-US" sz="3300" dirty="0" smtClean="0"/>
              <a:t>Near drowning</a:t>
            </a:r>
          </a:p>
          <a:p>
            <a:r>
              <a:rPr lang="en-US" sz="3300" dirty="0" smtClean="0"/>
              <a:t>Trauma (lung contusion, fat emboli from long bone fractures)</a:t>
            </a:r>
          </a:p>
          <a:p>
            <a:r>
              <a:rPr lang="en-US" sz="3300" dirty="0" smtClean="0"/>
              <a:t>Burns</a:t>
            </a:r>
          </a:p>
          <a:p>
            <a:r>
              <a:rPr lang="en-US" sz="3300" dirty="0" smtClean="0"/>
              <a:t>Cardiopumonary bypass</a:t>
            </a:r>
          </a:p>
          <a:p>
            <a:r>
              <a:rPr lang="en-US" sz="3300" dirty="0" smtClean="0"/>
              <a:t>Disseminated intravascular coagulation (DIC)</a:t>
            </a:r>
          </a:p>
          <a:p>
            <a:r>
              <a:rPr lang="en-US" sz="3300" dirty="0" smtClean="0"/>
              <a:t>Old age</a:t>
            </a:r>
          </a:p>
          <a:p>
            <a:r>
              <a:rPr lang="en-US" sz="3300" dirty="0" smtClean="0"/>
              <a:t>The risk factors are synergic, when more risk factors are present, the likelihood of ARDS increases 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6736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Causes of 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Pneumonia</a:t>
            </a:r>
          </a:p>
          <a:p>
            <a:r>
              <a:rPr lang="en-US" dirty="0" smtClean="0"/>
              <a:t>Acid aspiration</a:t>
            </a:r>
          </a:p>
          <a:p>
            <a:r>
              <a:rPr lang="en-US" dirty="0" smtClean="0"/>
              <a:t>Inhalational lung injury</a:t>
            </a:r>
          </a:p>
          <a:p>
            <a:r>
              <a:rPr lang="en-US" dirty="0" smtClean="0"/>
              <a:t>Lung contusion</a:t>
            </a:r>
          </a:p>
          <a:p>
            <a:r>
              <a:rPr lang="en-US" dirty="0" smtClean="0"/>
              <a:t>Chest trauma</a:t>
            </a:r>
          </a:p>
          <a:p>
            <a:r>
              <a:rPr lang="en-US" dirty="0" smtClean="0"/>
              <a:t>Near drowning</a:t>
            </a:r>
          </a:p>
          <a:p>
            <a:r>
              <a:rPr lang="en-US" dirty="0" smtClean="0"/>
              <a:t>TBI and stroke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6782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Clinical manifestations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Dyspnea and tachypnea</a:t>
            </a:r>
          </a:p>
          <a:p>
            <a:r>
              <a:rPr lang="en-US" dirty="0" smtClean="0"/>
              <a:t>Visible signs of respiratory distress</a:t>
            </a:r>
          </a:p>
          <a:p>
            <a:r>
              <a:rPr lang="en-US" dirty="0" smtClean="0"/>
              <a:t>Increased work of breathing</a:t>
            </a:r>
          </a:p>
          <a:p>
            <a:r>
              <a:rPr lang="en-US" dirty="0" smtClean="0"/>
              <a:t>Hypoxemia despite high FiO</a:t>
            </a:r>
            <a:r>
              <a:rPr lang="en-US" baseline="-25000" dirty="0" smtClean="0"/>
              <a:t>2</a:t>
            </a:r>
            <a:r>
              <a:rPr lang="en-US" dirty="0" smtClean="0"/>
              <a:t> therapy</a:t>
            </a:r>
          </a:p>
          <a:p>
            <a:r>
              <a:rPr lang="en-US" dirty="0" smtClean="0"/>
              <a:t>Evidence of increased shunt and decreased lung compliance</a:t>
            </a:r>
          </a:p>
          <a:p>
            <a:r>
              <a:rPr lang="en-US" dirty="0" smtClean="0"/>
              <a:t>Diffuse bilateral infiltrates on chest imaging</a:t>
            </a:r>
          </a:p>
          <a:p>
            <a:r>
              <a:rPr lang="en-US" dirty="0" smtClean="0"/>
              <a:t>ARDS is clinical syndrome </a:t>
            </a:r>
          </a:p>
          <a:p>
            <a:r>
              <a:rPr lang="en-US" dirty="0" smtClean="0"/>
              <a:t>Diagnosis of ARDS is made clinically, not based on single Chest x ray, ABG or laboratory test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466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Pathologic manifestations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1 alveolar cells compose major gas exchange surface </a:t>
            </a:r>
          </a:p>
          <a:p>
            <a:r>
              <a:rPr lang="en-US" dirty="0" smtClean="0"/>
              <a:t>And make barrier to permeability of alveolar membrane</a:t>
            </a:r>
          </a:p>
          <a:p>
            <a:r>
              <a:rPr lang="en-US" dirty="0" smtClean="0"/>
              <a:t>Type 2 pneumocytes produce surfactants</a:t>
            </a:r>
          </a:p>
          <a:p>
            <a:r>
              <a:rPr lang="en-US" dirty="0" smtClean="0"/>
              <a:t>In ARDS, there is damage to capillary endothelial and alveolar epithelial cells and permeability defect</a:t>
            </a:r>
          </a:p>
          <a:p>
            <a:r>
              <a:rPr lang="en-US" dirty="0" smtClean="0"/>
              <a:t>Flooding of alveoli with protein-rich fluid and inflammatory cells</a:t>
            </a:r>
          </a:p>
          <a:p>
            <a:r>
              <a:rPr lang="en-US" dirty="0" smtClean="0"/>
              <a:t>Damage to type2 with impaired surfactant production</a:t>
            </a:r>
          </a:p>
          <a:p>
            <a:r>
              <a:rPr lang="en-US" dirty="0" smtClean="0"/>
              <a:t>Impaired gas exchange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71685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44562"/>
          </a:xfrm>
        </p:spPr>
        <p:txBody>
          <a:bodyPr/>
          <a:lstStyle/>
          <a:p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Lung protective ventilator support and </a:t>
            </a:r>
          </a:p>
          <a:p>
            <a:r>
              <a:rPr lang="en-US" sz="2800" dirty="0" smtClean="0"/>
              <a:t>Use of lung protective ventilatory support strategies</a:t>
            </a:r>
          </a:p>
          <a:p>
            <a:r>
              <a:rPr lang="en-US" sz="2800" dirty="0" smtClean="0"/>
              <a:t>This ensure of oxygenation and allow the lungs to heal while avoiding further lung injury</a:t>
            </a:r>
          </a:p>
          <a:p>
            <a:r>
              <a:rPr lang="en-US" sz="2800" dirty="0" smtClean="0"/>
              <a:t>Treatment of underlying causes ( ATB for sepsis)</a:t>
            </a:r>
          </a:p>
          <a:p>
            <a:r>
              <a:rPr lang="en-US" sz="2800" dirty="0" smtClean="0"/>
              <a:t>Restore and maintain hemodynamic (goal-oriented fluid therapy / vasopressors and inotropic support as needed)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6560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Prevent complications of critical illness (stress ulcer prophylaxis, prevent PE and DVT)</a:t>
            </a:r>
          </a:p>
          <a:p>
            <a:r>
              <a:rPr lang="en-US" sz="2800" dirty="0" smtClean="0"/>
              <a:t>Prevent infections (VAP)</a:t>
            </a:r>
          </a:p>
          <a:p>
            <a:r>
              <a:rPr lang="en-US" sz="2800" dirty="0" smtClean="0"/>
              <a:t>Control glucose</a:t>
            </a:r>
          </a:p>
          <a:p>
            <a:r>
              <a:rPr lang="en-US" sz="2800" dirty="0" smtClean="0"/>
              <a:t>Prevent multiple organ failure</a:t>
            </a:r>
          </a:p>
          <a:p>
            <a:r>
              <a:rPr lang="en-US" sz="2800" dirty="0" smtClean="0"/>
              <a:t>Adequate nutrition</a:t>
            </a:r>
          </a:p>
          <a:p>
            <a:r>
              <a:rPr lang="en-US" sz="2800" dirty="0" smtClean="0"/>
              <a:t>Use weaning protocol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8653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Mechanical ventilation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Tidal volume: 6ml/kg</a:t>
            </a:r>
          </a:p>
          <a:p>
            <a:r>
              <a:rPr lang="en-US" dirty="0" smtClean="0"/>
              <a:t>Plateau pressure: 30 cmH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</a:p>
          <a:p>
            <a:r>
              <a:rPr lang="en-US" dirty="0" smtClean="0"/>
              <a:t>High PEEP: 14 cmH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</a:p>
          <a:p>
            <a:r>
              <a:rPr lang="en-US" dirty="0" smtClean="0"/>
              <a:t>High respiratory rate</a:t>
            </a:r>
          </a:p>
          <a:p>
            <a:r>
              <a:rPr lang="en-US" dirty="0" smtClean="0"/>
              <a:t>I:E: 1/3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9131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Fluid management and </a:t>
            </a:r>
            <a:r>
              <a:rPr lang="en-US" dirty="0" err="1" smtClean="0"/>
              <a:t>vaso</a:t>
            </a:r>
            <a:r>
              <a:rPr lang="en-US" dirty="0" smtClean="0"/>
              <a:t>-active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Correcting shock and hemodynamic dysfunction to prevent MOD</a:t>
            </a:r>
          </a:p>
          <a:p>
            <a:r>
              <a:rPr lang="en-US" dirty="0" smtClean="0"/>
              <a:t>Use of pulmonary artery catheter / CV catheter to guide fluid therapy</a:t>
            </a:r>
          </a:p>
          <a:p>
            <a:r>
              <a:rPr lang="en-US" dirty="0" smtClean="0"/>
              <a:t> Salines and albumin are used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103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Causes of pneumonia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526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Streptococcus pneumoniae</a:t>
            </a:r>
          </a:p>
          <a:p>
            <a:r>
              <a:rPr lang="en-US" dirty="0" smtClean="0"/>
              <a:t>Legionella</a:t>
            </a:r>
          </a:p>
          <a:p>
            <a:r>
              <a:rPr lang="en-US" dirty="0" smtClean="0"/>
              <a:t>Pseudomonas </a:t>
            </a:r>
            <a:r>
              <a:rPr lang="en-US" dirty="0" err="1" smtClean="0"/>
              <a:t>aeroginosa</a:t>
            </a:r>
            <a:endParaRPr lang="en-US" dirty="0" smtClean="0"/>
          </a:p>
          <a:p>
            <a:r>
              <a:rPr lang="en-US" dirty="0" smtClean="0"/>
              <a:t>Staphylococcus </a:t>
            </a:r>
            <a:r>
              <a:rPr lang="en-US" dirty="0" err="1" smtClean="0"/>
              <a:t>aureus</a:t>
            </a:r>
            <a:endParaRPr lang="en-US" dirty="0" smtClean="0"/>
          </a:p>
          <a:p>
            <a:r>
              <a:rPr lang="en-US" dirty="0" smtClean="0"/>
              <a:t>Acinetobacter spp.</a:t>
            </a:r>
          </a:p>
          <a:p>
            <a:r>
              <a:rPr lang="en-US" dirty="0" smtClean="0"/>
              <a:t>H. influenza</a:t>
            </a:r>
          </a:p>
          <a:p>
            <a:r>
              <a:rPr lang="en-US" dirty="0" smtClean="0"/>
              <a:t>E. coli</a:t>
            </a:r>
          </a:p>
          <a:p>
            <a:r>
              <a:rPr lang="en-US" dirty="0" smtClean="0"/>
              <a:t>Klebsiella</a:t>
            </a:r>
          </a:p>
          <a:p>
            <a:r>
              <a:rPr lang="en-US" dirty="0" smtClean="0"/>
              <a:t>Enterobacter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 KWIZERA NDEKEZI Jackson</a:t>
            </a:r>
          </a:p>
          <a:p>
            <a:r>
              <a:rPr lang="en-US" dirty="0" smtClean="0"/>
              <a:t>Anesthesiologist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COPD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2945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209800"/>
            <a:ext cx="8229600" cy="4343400"/>
          </a:xfrm>
        </p:spPr>
        <p:txBody>
          <a:bodyPr/>
          <a:lstStyle/>
          <a:p>
            <a:r>
              <a:rPr lang="en-US" sz="2800" dirty="0" smtClean="0"/>
              <a:t>Chronic airflow limitation</a:t>
            </a:r>
          </a:p>
          <a:p>
            <a:r>
              <a:rPr lang="en-US" sz="2800" dirty="0" smtClean="0"/>
              <a:t>Usually progressive</a:t>
            </a:r>
          </a:p>
          <a:p>
            <a:r>
              <a:rPr lang="en-US" sz="2800" dirty="0" smtClean="0"/>
              <a:t>Associated with abnormal inflammatory response of airways and lungs to noxious particles or gases</a:t>
            </a:r>
          </a:p>
          <a:p>
            <a:r>
              <a:rPr lang="en-US" sz="2800" dirty="0" smtClean="0"/>
              <a:t>Exacerbation usually occur 1-3 times per year: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Increased shortness of breath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Increased purulent sputum secretions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0625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133600"/>
            <a:ext cx="7772400" cy="3886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Tobacco smoking</a:t>
            </a:r>
          </a:p>
          <a:p>
            <a:r>
              <a:rPr lang="en-US" sz="2800" dirty="0" smtClean="0"/>
              <a:t>In door air pollution</a:t>
            </a:r>
          </a:p>
          <a:p>
            <a:r>
              <a:rPr lang="en-US" sz="2800" dirty="0" smtClean="0"/>
              <a:t>Air pollution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504823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Pathophysiology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828800"/>
            <a:ext cx="7772400" cy="4191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Limitation to expiratory flow because of: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Narrowing of peripheral airways,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Mucus hypersecretion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Impaired ciliary function</a:t>
            </a:r>
          </a:p>
          <a:p>
            <a:r>
              <a:rPr lang="en-US" sz="2800" dirty="0" smtClean="0"/>
              <a:t>Hyperinflation of the lungs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950039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Pathophysiology…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76400"/>
            <a:ext cx="8534400" cy="4876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Exaggerated chronic inflammation in the lungs in response to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Inhalation of cigarette smoke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This inflammation induces lung cell death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Imbalance between cell death and replacement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Destruction of alveolar septa witch causes emphysema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Changes of airway structure and lung parenchyma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This leads to symptoms of COPD 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9230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Pathophysiology…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52578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Acute exacerbation of COPD: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Increased respiratory central drive with dyspnea, tachypnea, reduced TV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Hpercapnic respiratory failure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However V/Q match remains relatively normal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Decreased inspiratory capacity,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Decreased inspiratory muscle forces due to dynamic lungs hyperinflation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Increased serum inflammatory mediators: interleukin 6 (IL-6) and leucotrienne B4 (LTB4)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26765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Pathophysiology…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752600"/>
            <a:ext cx="8763000" cy="46482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Acute exacerbation of COPD: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Patient with severe airflow obstruction, there is increased work of breathing ( increased use of inspiratory muscles)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Abdominal muscles contraction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Worsening of gas exchange and ABG abnormalities are explained by: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Respiratory muscles fatigue,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Increased dead space by airway and lung hyperinflation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Alveolar hyperventilation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2459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Pathophysiology…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981200"/>
            <a:ext cx="8077200" cy="4572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Acute exacerbation of COPD: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Increased physiologic dead space witch impairs CO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elimination and leads to CO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retention and </a:t>
            </a:r>
            <a:r>
              <a:rPr lang="en-US" sz="2800" b="1" dirty="0" smtClean="0"/>
              <a:t>respiratory acidosis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Hypoxemia results from later alveolar hypoventilation and V/Q mismatch</a:t>
            </a:r>
          </a:p>
        </p:txBody>
      </p:sp>
    </p:spTree>
    <p:extLst>
      <p:ext uri="{BB962C8B-B14F-4D97-AF65-F5344CB8AC3E}">
        <p14:creationId xmlns:p14="http://schemas.microsoft.com/office/powerpoint/2010/main" val="27957023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Clinical manifestations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52600"/>
            <a:ext cx="8229600" cy="4800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Patient with acute exacerbation of COPD: </a:t>
            </a:r>
          </a:p>
          <a:p>
            <a:r>
              <a:rPr lang="en-US" sz="2800" dirty="0" smtClean="0"/>
              <a:t>Increasing cough, worsening dyspnea, increased purulent and viscous sputum secretion, </a:t>
            </a:r>
          </a:p>
          <a:p>
            <a:r>
              <a:rPr lang="en-US" sz="2800" dirty="0" smtClean="0"/>
              <a:t>This can be triggered by respiratory tract infection</a:t>
            </a:r>
          </a:p>
          <a:p>
            <a:r>
              <a:rPr lang="en-US" sz="2800" dirty="0" smtClean="0"/>
              <a:t>Patient appears in acute respiratory distress</a:t>
            </a:r>
          </a:p>
          <a:p>
            <a:r>
              <a:rPr lang="en-US" sz="2800" dirty="0" smtClean="0"/>
              <a:t>Tachpnea, tachycardia and possible hypotension by auto PEEP (lung hyperinflation)</a:t>
            </a:r>
          </a:p>
          <a:p>
            <a:r>
              <a:rPr lang="en-US" sz="2800" dirty="0" smtClean="0"/>
              <a:t>Use of respiratory accessory muscles </a:t>
            </a:r>
          </a:p>
        </p:txBody>
      </p:sp>
    </p:spTree>
    <p:extLst>
      <p:ext uri="{BB962C8B-B14F-4D97-AF65-F5344CB8AC3E}">
        <p14:creationId xmlns:p14="http://schemas.microsoft.com/office/powerpoint/2010/main" val="397386651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Clinical manifestations…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458200" cy="495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By inspiration, normally  diaphragm moves down, forcing abdomen out, </a:t>
            </a:r>
          </a:p>
          <a:p>
            <a:r>
              <a:rPr lang="en-US" sz="2800" dirty="0" smtClean="0"/>
              <a:t>With diaphragmatic fatigue, diaphragm rise  (paradoxical breathing)</a:t>
            </a:r>
          </a:p>
          <a:p>
            <a:r>
              <a:rPr lang="en-US" sz="2800" dirty="0" smtClean="0"/>
              <a:t>This is a sign of respiratory muscle fatigue,</a:t>
            </a:r>
          </a:p>
          <a:p>
            <a:r>
              <a:rPr lang="en-US" sz="2800" dirty="0" smtClean="0"/>
              <a:t> Followed by ventilatory failure and respiratory arrest</a:t>
            </a:r>
          </a:p>
          <a:p>
            <a:r>
              <a:rPr lang="en-US" sz="2800" dirty="0" smtClean="0"/>
              <a:t>Wheezing and other findings of airways obstruction</a:t>
            </a:r>
          </a:p>
          <a:p>
            <a:r>
              <a:rPr lang="en-US" sz="2800" dirty="0" smtClean="0"/>
              <a:t>Cyanosis (hypoxemia)</a:t>
            </a:r>
          </a:p>
          <a:p>
            <a:r>
              <a:rPr lang="en-US" sz="2800" dirty="0" smtClean="0"/>
              <a:t>Coma if severe acute CO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retention (Respiratory acidosis)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93008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Pathogenesis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447800"/>
            <a:ext cx="80010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Respiratory system has immune system that protect air ways infection</a:t>
            </a:r>
          </a:p>
          <a:p>
            <a:r>
              <a:rPr lang="en-US" dirty="0" smtClean="0"/>
              <a:t>Pneumonia develop when immune system is overwhelmed by invading microbes</a:t>
            </a:r>
          </a:p>
          <a:p>
            <a:r>
              <a:rPr lang="en-US" dirty="0" smtClean="0"/>
              <a:t>Bacteria enter via several routes, aspiration is common</a:t>
            </a:r>
          </a:p>
          <a:p>
            <a:r>
              <a:rPr lang="en-US" dirty="0" smtClean="0"/>
              <a:t>Other routes are: inhalation (viruses and mycobacterium tuberculosis), </a:t>
            </a:r>
          </a:p>
          <a:p>
            <a:r>
              <a:rPr lang="en-US" dirty="0" smtClean="0"/>
              <a:t>Blood stream from extrapulmonary sites,</a:t>
            </a:r>
          </a:p>
          <a:p>
            <a:r>
              <a:rPr lang="en-US" dirty="0" smtClean="0"/>
              <a:t>From colonized stomach (retrograde to </a:t>
            </a:r>
            <a:r>
              <a:rPr lang="en-US" dirty="0" err="1" smtClean="0"/>
              <a:t>oro</a:t>
            </a:r>
            <a:r>
              <a:rPr lang="en-US" dirty="0" smtClean="0"/>
              <a:t>-pharynx then aspiration)</a:t>
            </a:r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Factors precipitating acute COPD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8077200" cy="4800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Respiratory infections (bacterial or viral)</a:t>
            </a:r>
          </a:p>
          <a:p>
            <a:r>
              <a:rPr lang="en-US" sz="2800" dirty="0" smtClean="0"/>
              <a:t>Cardiac arrhythmia</a:t>
            </a:r>
          </a:p>
          <a:p>
            <a:r>
              <a:rPr lang="en-US" sz="2800" dirty="0" smtClean="0"/>
              <a:t>Pneumothorax</a:t>
            </a:r>
          </a:p>
          <a:p>
            <a:r>
              <a:rPr lang="en-US" sz="2800" dirty="0" smtClean="0"/>
              <a:t>Pulmonary embolism</a:t>
            </a:r>
          </a:p>
          <a:p>
            <a:r>
              <a:rPr lang="en-US" sz="2800" dirty="0" smtClean="0"/>
              <a:t>Pleural effusion</a:t>
            </a:r>
          </a:p>
          <a:p>
            <a:r>
              <a:rPr lang="en-US" sz="2800" dirty="0" smtClean="0"/>
              <a:t>Medication failure/ lack of compliance to medications</a:t>
            </a:r>
          </a:p>
          <a:p>
            <a:r>
              <a:rPr lang="en-US" sz="2800" dirty="0" smtClean="0"/>
              <a:t>Acute congestive heart failure</a:t>
            </a:r>
          </a:p>
          <a:p>
            <a:r>
              <a:rPr lang="en-US" sz="2800" dirty="0" smtClean="0"/>
              <a:t>Coronary artery diseases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4293455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of COPD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2133600"/>
            <a:ext cx="8610600" cy="4419600"/>
          </a:xfrm>
        </p:spPr>
        <p:txBody>
          <a:bodyPr>
            <a:noAutofit/>
          </a:bodyPr>
          <a:lstStyle/>
          <a:p>
            <a:r>
              <a:rPr lang="en-US" sz="2800" dirty="0" smtClean="0"/>
              <a:t>Treat the underlying cause of acute exacerbation of COPD</a:t>
            </a:r>
          </a:p>
          <a:p>
            <a:r>
              <a:rPr lang="en-US" sz="2800" dirty="0" smtClean="0"/>
              <a:t>Oxygen therapy, to maintain SPO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&gt; 90% by increasing FiO</a:t>
            </a:r>
            <a:r>
              <a:rPr lang="en-US" sz="2800" baseline="-25000" dirty="0" smtClean="0"/>
              <a:t>2</a:t>
            </a:r>
            <a:endParaRPr lang="en-US" sz="2800" dirty="0" smtClean="0"/>
          </a:p>
          <a:p>
            <a:r>
              <a:rPr lang="en-US" sz="2800" dirty="0" smtClean="0"/>
              <a:t>Nasal canula or ventouri masks can be used to initiate low FiO</a:t>
            </a:r>
            <a:r>
              <a:rPr lang="en-US" sz="2800" baseline="-25000" dirty="0" smtClean="0"/>
              <a:t>2 </a:t>
            </a:r>
            <a:r>
              <a:rPr lang="en-US" sz="2800" dirty="0" smtClean="0"/>
              <a:t>that must be titrated to maintain SPO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at 88-92% or greater in acute severe hypoxemia and impending respiratory failure,</a:t>
            </a:r>
          </a:p>
          <a:p>
            <a:r>
              <a:rPr lang="en-US" sz="2800" dirty="0" smtClean="0"/>
              <a:t>High flow oxygen therapy may be required.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9377942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/>
          <a:lstStyle/>
          <a:p>
            <a:r>
              <a:rPr lang="en-US" dirty="0" smtClean="0"/>
              <a:t>Management of COPD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524000"/>
            <a:ext cx="7924800" cy="4953000"/>
          </a:xfrm>
        </p:spPr>
        <p:txBody>
          <a:bodyPr/>
          <a:lstStyle/>
          <a:p>
            <a:r>
              <a:rPr lang="en-US" sz="2800" dirty="0" smtClean="0"/>
              <a:t>Inhaled short-acting </a:t>
            </a:r>
            <a:r>
              <a:rPr lang="el-GR" sz="2800" dirty="0" smtClean="0">
                <a:latin typeface="Times New Roman"/>
                <a:cs typeface="Times New Roman"/>
              </a:rPr>
              <a:t>β</a:t>
            </a:r>
            <a:r>
              <a:rPr lang="en-US" sz="2800" dirty="0" smtClean="0">
                <a:latin typeface="Perpetua" pitchFamily="18" charset="0"/>
                <a:cs typeface="Times New Roman"/>
              </a:rPr>
              <a:t>2 agonists and antcholinergics</a:t>
            </a:r>
          </a:p>
          <a:p>
            <a:r>
              <a:rPr lang="en-US" sz="2800" dirty="0" smtClean="0">
                <a:latin typeface="Perpetua" pitchFamily="18" charset="0"/>
                <a:cs typeface="Times New Roman"/>
              </a:rPr>
              <a:t>This combination prevents exacerbation, particularly the long acting agents</a:t>
            </a:r>
          </a:p>
          <a:p>
            <a:r>
              <a:rPr lang="en-US" sz="2800" dirty="0" smtClean="0">
                <a:latin typeface="Perpetua" pitchFamily="18" charset="0"/>
                <a:cs typeface="Times New Roman"/>
              </a:rPr>
              <a:t>Risk of cardiac complications in elderly patient with CAD</a:t>
            </a:r>
          </a:p>
          <a:p>
            <a:r>
              <a:rPr lang="en-US" sz="2800" dirty="0" smtClean="0">
                <a:latin typeface="Perpetua" pitchFamily="18" charset="0"/>
                <a:cs typeface="Times New Roman"/>
              </a:rPr>
              <a:t>However Salbutamol is well tolerated </a:t>
            </a:r>
          </a:p>
          <a:p>
            <a:r>
              <a:rPr lang="en-US" sz="2800" dirty="0" smtClean="0">
                <a:latin typeface="Perpetua" pitchFamily="18" charset="0"/>
                <a:cs typeface="Times New Roman"/>
              </a:rPr>
              <a:t>IV methylxanthines (theophylline or aminophylline) are </a:t>
            </a:r>
          </a:p>
          <a:p>
            <a:r>
              <a:rPr lang="en-US" sz="2800" dirty="0" smtClean="0">
                <a:latin typeface="Perpetua" pitchFamily="18" charset="0"/>
                <a:cs typeface="Times New Roman"/>
              </a:rPr>
              <a:t>Second line therapy, if no response to short acting bronchodilators</a:t>
            </a:r>
          </a:p>
          <a:p>
            <a:endParaRPr lang="en-US" dirty="0">
              <a:latin typeface="Perpet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7589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of COPD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52600"/>
            <a:ext cx="7772400" cy="42672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Corticosteroids</a:t>
            </a:r>
          </a:p>
          <a:p>
            <a:r>
              <a:rPr lang="en-US" sz="2800" dirty="0" smtClean="0"/>
              <a:t>Systemic corticosteroids improve lung function</a:t>
            </a:r>
          </a:p>
          <a:p>
            <a:r>
              <a:rPr lang="en-US" sz="2800" dirty="0" smtClean="0"/>
              <a:t>Predinsolone 30 mg/day for 14 days</a:t>
            </a:r>
          </a:p>
          <a:p>
            <a:r>
              <a:rPr lang="en-US" sz="2800" dirty="0" smtClean="0"/>
              <a:t>Inhaled corticosteroids are associated with decreased acute exacerbations</a:t>
            </a:r>
          </a:p>
          <a:p>
            <a:r>
              <a:rPr lang="en-US" sz="2800" b="1" dirty="0" smtClean="0"/>
              <a:t>ATBs: </a:t>
            </a:r>
          </a:p>
          <a:p>
            <a:r>
              <a:rPr lang="en-US" sz="2800" dirty="0" smtClean="0"/>
              <a:t>In patient with dyspnea, increased purulent sputum secretion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07715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44562"/>
          </a:xfrm>
        </p:spPr>
        <p:txBody>
          <a:bodyPr/>
          <a:lstStyle/>
          <a:p>
            <a:r>
              <a:rPr lang="en-US" dirty="0" smtClean="0"/>
              <a:t>Management of COPD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76400"/>
            <a:ext cx="7772400" cy="4343400"/>
          </a:xfrm>
        </p:spPr>
        <p:txBody>
          <a:bodyPr/>
          <a:lstStyle/>
          <a:p>
            <a:r>
              <a:rPr lang="en-US" sz="2800" b="1" dirty="0" smtClean="0"/>
              <a:t>Hemodynamic support:</a:t>
            </a:r>
          </a:p>
          <a:p>
            <a:r>
              <a:rPr lang="en-US" sz="2800" dirty="0" smtClean="0"/>
              <a:t>IV fluids challenges in hemodynamic abnormalities</a:t>
            </a:r>
          </a:p>
          <a:p>
            <a:r>
              <a:rPr lang="en-US" sz="2800" b="1" dirty="0" smtClean="0"/>
              <a:t>Inotropes:</a:t>
            </a:r>
          </a:p>
          <a:p>
            <a:r>
              <a:rPr lang="en-US" sz="2800" dirty="0" smtClean="0"/>
              <a:t>Ex: Norepinephrine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7078046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of COPD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ARF in COPD is characterized by </a:t>
            </a:r>
            <a:r>
              <a:rPr lang="en-US" b="1" dirty="0" smtClean="0"/>
              <a:t>hypoxemia</a:t>
            </a:r>
            <a:r>
              <a:rPr lang="en-US" dirty="0" smtClean="0"/>
              <a:t>, </a:t>
            </a:r>
            <a:r>
              <a:rPr lang="en-US" b="1" dirty="0" smtClean="0"/>
              <a:t>hypercapnia</a:t>
            </a:r>
            <a:r>
              <a:rPr lang="en-US" dirty="0" smtClean="0"/>
              <a:t> and </a:t>
            </a:r>
            <a:r>
              <a:rPr lang="en-US" b="1" dirty="0" smtClean="0"/>
              <a:t>Respiratory acidosis</a:t>
            </a:r>
          </a:p>
          <a:p>
            <a:r>
              <a:rPr lang="en-US" b="1" dirty="0" smtClean="0"/>
              <a:t>Non invasive mechanical ventilation </a:t>
            </a:r>
            <a:r>
              <a:rPr lang="en-US" dirty="0" smtClean="0"/>
              <a:t>by nasal or facial masks</a:t>
            </a:r>
          </a:p>
          <a:p>
            <a:r>
              <a:rPr lang="en-US" dirty="0" smtClean="0"/>
              <a:t>This decreases the need of ETT</a:t>
            </a:r>
          </a:p>
          <a:p>
            <a:r>
              <a:rPr lang="en-US" b="1" dirty="0" smtClean="0"/>
              <a:t>Indicated in pt:</a:t>
            </a:r>
          </a:p>
          <a:p>
            <a:r>
              <a:rPr lang="en-US" dirty="0" smtClean="0"/>
              <a:t>Normal/ mild reduced pH without signs of respiratory failure</a:t>
            </a:r>
          </a:p>
          <a:p>
            <a:r>
              <a:rPr lang="en-US" dirty="0" smtClean="0"/>
              <a:t>Ex: pH 7.25-7.35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70277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INFECTIOUS PNEUMOTHORAX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 </a:t>
            </a:r>
            <a:r>
              <a:rPr lang="en-US" dirty="0" smtClean="0"/>
              <a:t>Kwizera Ndekezi Jackson</a:t>
            </a:r>
            <a:r>
              <a:rPr lang="en-US" dirty="0" smtClean="0"/>
              <a:t>, </a:t>
            </a:r>
            <a:r>
              <a:rPr lang="en-US" dirty="0" smtClean="0"/>
              <a:t>MD, MMed, </a:t>
            </a:r>
            <a:endParaRPr lang="en-US" dirty="0"/>
          </a:p>
          <a:p>
            <a:r>
              <a:rPr lang="en-US" dirty="0" smtClean="0"/>
              <a:t>Anesthesiologist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17819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Defined as air </a:t>
            </a:r>
            <a:r>
              <a:rPr lang="en-US" dirty="0"/>
              <a:t>in pleural space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</a:t>
            </a:r>
            <a:r>
              <a:rPr lang="en-US" dirty="0"/>
              <a:t>described as percentage of chest </a:t>
            </a:r>
            <a:r>
              <a:rPr lang="en-US" dirty="0" smtClean="0"/>
              <a:t>cavity involved;</a:t>
            </a:r>
          </a:p>
          <a:p>
            <a:r>
              <a:rPr lang="en-US" dirty="0"/>
              <a:t>Spontaneous </a:t>
            </a:r>
            <a:r>
              <a:rPr lang="en-US" dirty="0" err="1"/>
              <a:t>pneumothorax</a:t>
            </a:r>
            <a:r>
              <a:rPr lang="en-US" dirty="0"/>
              <a:t> caused by pathologic </a:t>
            </a:r>
            <a:r>
              <a:rPr lang="en-US" dirty="0" smtClean="0"/>
              <a:t>process : Rupture of </a:t>
            </a:r>
            <a:r>
              <a:rPr lang="en-US" dirty="0"/>
              <a:t>bleb is most common</a:t>
            </a:r>
          </a:p>
          <a:p>
            <a:r>
              <a:rPr lang="en-US" dirty="0" smtClean="0"/>
              <a:t> </a:t>
            </a:r>
            <a:r>
              <a:rPr lang="en-US" dirty="0"/>
              <a:t>Male to female ratio is 6:1; </a:t>
            </a:r>
            <a:endParaRPr lang="en-US" dirty="0" smtClean="0"/>
          </a:p>
          <a:p>
            <a:r>
              <a:rPr lang="en-US" dirty="0" smtClean="0"/>
              <a:t>Age </a:t>
            </a:r>
            <a:r>
              <a:rPr lang="en-US" dirty="0"/>
              <a:t>is commonly 16–24 years</a:t>
            </a:r>
            <a:r>
              <a:rPr lang="en-US" dirty="0" smtClean="0"/>
              <a:t>;</a:t>
            </a:r>
          </a:p>
          <a:p>
            <a:r>
              <a:rPr lang="en-US" dirty="0" smtClean="0"/>
              <a:t> Patients at </a:t>
            </a:r>
            <a:r>
              <a:rPr lang="en-US" dirty="0"/>
              <a:t>risk are tall, thin, smokers</a:t>
            </a:r>
          </a:p>
        </p:txBody>
      </p:sp>
    </p:spTree>
    <p:extLst>
      <p:ext uri="{BB962C8B-B14F-4D97-AF65-F5344CB8AC3E}">
        <p14:creationId xmlns:p14="http://schemas.microsoft.com/office/powerpoint/2010/main" val="381836681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Symptoms and signs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</a:t>
            </a:r>
            <a:r>
              <a:rPr lang="en-US" dirty="0" err="1" smtClean="0"/>
              <a:t>leuritic</a:t>
            </a:r>
            <a:r>
              <a:rPr lang="en-US" dirty="0" smtClean="0"/>
              <a:t> </a:t>
            </a:r>
            <a:r>
              <a:rPr lang="en-US" dirty="0"/>
              <a:t>chest pain</a:t>
            </a:r>
            <a:r>
              <a:rPr lang="en-US" dirty="0" smtClean="0"/>
              <a:t>,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Dyspnea</a:t>
            </a:r>
            <a:r>
              <a:rPr lang="en-US" dirty="0"/>
              <a:t>,</a:t>
            </a:r>
          </a:p>
          <a:p>
            <a:r>
              <a:rPr lang="en-US" dirty="0" smtClean="0"/>
              <a:t>Hypoxia,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Hypocapnia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smtClean="0"/>
              <a:t>Diaphoresis,</a:t>
            </a:r>
          </a:p>
          <a:p>
            <a:r>
              <a:rPr lang="en-US" dirty="0"/>
              <a:t>W</a:t>
            </a:r>
            <a:r>
              <a:rPr lang="en-US" dirty="0" smtClean="0"/>
              <a:t>eakness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smtClean="0"/>
              <a:t>Hypotension &amp;cardiovascular collapse if associated with bleeding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22329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Chest film is diagnostic</a:t>
            </a:r>
          </a:p>
          <a:p>
            <a:r>
              <a:rPr lang="en-US" dirty="0" err="1" smtClean="0"/>
              <a:t>Pneumothorax</a:t>
            </a:r>
            <a:r>
              <a:rPr lang="en-US" dirty="0" smtClean="0"/>
              <a:t> </a:t>
            </a:r>
            <a:r>
              <a:rPr lang="en-US" dirty="0"/>
              <a:t>of </a:t>
            </a:r>
            <a:r>
              <a:rPr lang="en-US" b="1" dirty="0"/>
              <a:t>1 cm </a:t>
            </a:r>
            <a:r>
              <a:rPr lang="en-US" dirty="0"/>
              <a:t>on chest x-ray correlates with </a:t>
            </a:r>
            <a:r>
              <a:rPr lang="en-US" b="1" dirty="0"/>
              <a:t>25% </a:t>
            </a:r>
            <a:r>
              <a:rPr lang="en-US" dirty="0"/>
              <a:t>loss </a:t>
            </a:r>
            <a:r>
              <a:rPr lang="en-US" dirty="0" smtClean="0"/>
              <a:t>of lung </a:t>
            </a:r>
            <a:r>
              <a:rPr lang="en-US" dirty="0"/>
              <a:t>volume</a:t>
            </a:r>
          </a:p>
        </p:txBody>
      </p:sp>
    </p:spTree>
    <p:extLst>
      <p:ext uri="{BB962C8B-B14F-4D97-AF65-F5344CB8AC3E}">
        <p14:creationId xmlns:p14="http://schemas.microsoft.com/office/powerpoint/2010/main" val="2491873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Pathogenesis…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00200"/>
            <a:ext cx="7772400" cy="4419600"/>
          </a:xfrm>
        </p:spPr>
        <p:txBody>
          <a:bodyPr/>
          <a:lstStyle/>
          <a:p>
            <a:r>
              <a:rPr lang="en-US" b="1" dirty="0" smtClean="0"/>
              <a:t>Colonization </a:t>
            </a:r>
            <a:r>
              <a:rPr lang="en-US" dirty="0" smtClean="0"/>
              <a:t>of upper respiratory system and digestive tract:</a:t>
            </a:r>
          </a:p>
          <a:p>
            <a:r>
              <a:rPr lang="en-US" dirty="0" smtClean="0"/>
              <a:t>Major risk factor to pneumonia</a:t>
            </a:r>
          </a:p>
          <a:p>
            <a:r>
              <a:rPr lang="en-US" dirty="0" smtClean="0"/>
              <a:t>Risk factors: antibiotherapy, ETT, smoking, malnutrition, general surgery, dental plaque, </a:t>
            </a:r>
          </a:p>
          <a:p>
            <a:r>
              <a:rPr lang="en-US" dirty="0" smtClean="0"/>
              <a:t>ETT  can act as conduit for direct inoculation of bacteria into the lungs, particularly during suctioning trough ETT</a:t>
            </a:r>
          </a:p>
          <a:p>
            <a:r>
              <a:rPr lang="en-US" dirty="0" smtClean="0"/>
              <a:t>This explains the association of ETT and pneumonia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Differential Diagnosis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Ruptured </a:t>
            </a:r>
            <a:r>
              <a:rPr lang="en-US" dirty="0"/>
              <a:t>bleb/chronic obstructive pulmonary disease</a:t>
            </a:r>
          </a:p>
          <a:p>
            <a:r>
              <a:rPr lang="en-US" i="1" dirty="0" err="1" smtClean="0"/>
              <a:t>Pneumocystis</a:t>
            </a:r>
            <a:r>
              <a:rPr lang="en-US" i="1" dirty="0" smtClean="0"/>
              <a:t> </a:t>
            </a:r>
            <a:r>
              <a:rPr lang="en-US" i="1" dirty="0"/>
              <a:t>pneumonia</a:t>
            </a:r>
          </a:p>
          <a:p>
            <a:r>
              <a:rPr lang="en-US" dirty="0" smtClean="0"/>
              <a:t>Primary </a:t>
            </a:r>
            <a:r>
              <a:rPr lang="en-US" dirty="0"/>
              <a:t>or metastatic lung tumor</a:t>
            </a:r>
          </a:p>
          <a:p>
            <a:r>
              <a:rPr lang="en-US" dirty="0" smtClean="0"/>
              <a:t>Rupture </a:t>
            </a:r>
            <a:r>
              <a:rPr lang="en-US" dirty="0"/>
              <a:t>of esophagus</a:t>
            </a:r>
          </a:p>
          <a:p>
            <a:r>
              <a:rPr lang="en-US" dirty="0" smtClean="0"/>
              <a:t>Lung </a:t>
            </a:r>
            <a:r>
              <a:rPr lang="en-US" dirty="0"/>
              <a:t>abscess</a:t>
            </a:r>
          </a:p>
          <a:p>
            <a:r>
              <a:rPr lang="en-US" dirty="0" smtClean="0"/>
              <a:t>Cystic </a:t>
            </a:r>
            <a:r>
              <a:rPr lang="en-US" dirty="0"/>
              <a:t>fibrosis</a:t>
            </a:r>
          </a:p>
        </p:txBody>
      </p:sp>
    </p:spTree>
    <p:extLst>
      <p:ext uri="{BB962C8B-B14F-4D97-AF65-F5344CB8AC3E}">
        <p14:creationId xmlns:p14="http://schemas.microsoft.com/office/powerpoint/2010/main" val="257376830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Treatment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</a:t>
            </a:r>
            <a:r>
              <a:rPr lang="en-US" b="1" dirty="0"/>
              <a:t>Small (&lt;25%) and minimal symptoms</a:t>
            </a:r>
            <a:r>
              <a:rPr lang="en-US" b="1" dirty="0" smtClean="0"/>
              <a:t>:</a:t>
            </a:r>
          </a:p>
          <a:p>
            <a:r>
              <a:rPr lang="en-US" dirty="0" smtClean="0"/>
              <a:t>Conservative monitoring</a:t>
            </a:r>
          </a:p>
          <a:p>
            <a:pPr>
              <a:buNone/>
            </a:pPr>
            <a:r>
              <a:rPr lang="en-US" b="1" dirty="0" smtClean="0"/>
              <a:t>Indications of chest tube insertion:</a:t>
            </a:r>
          </a:p>
          <a:p>
            <a:r>
              <a:rPr lang="en-US" dirty="0" smtClean="0"/>
              <a:t>Larger </a:t>
            </a:r>
            <a:r>
              <a:rPr lang="en-US" dirty="0"/>
              <a:t>asymptomatic, any symptomatic, increasing </a:t>
            </a:r>
            <a:r>
              <a:rPr lang="en-US" dirty="0" err="1"/>
              <a:t>pneumothorax</a:t>
            </a:r>
            <a:r>
              <a:rPr lang="en-US" dirty="0" smtClean="0"/>
              <a:t>, or </a:t>
            </a:r>
            <a:r>
              <a:rPr lang="en-US" dirty="0"/>
              <a:t>associated with </a:t>
            </a:r>
            <a:r>
              <a:rPr lang="en-US" dirty="0" smtClean="0"/>
              <a:t>effusion</a:t>
            </a:r>
            <a:endParaRPr lang="en-US" dirty="0"/>
          </a:p>
          <a:p>
            <a:pPr>
              <a:buNone/>
            </a:pPr>
            <a:r>
              <a:rPr lang="en-US" b="1" dirty="0" smtClean="0"/>
              <a:t>Indications </a:t>
            </a:r>
            <a:r>
              <a:rPr lang="en-US" b="1" dirty="0"/>
              <a:t>for </a:t>
            </a:r>
            <a:r>
              <a:rPr lang="en-US" b="1" dirty="0" err="1"/>
              <a:t>pleurodesis</a:t>
            </a:r>
            <a:r>
              <a:rPr lang="en-US" b="1" dirty="0"/>
              <a:t>: </a:t>
            </a:r>
            <a:endParaRPr lang="en-US" b="1" dirty="0" smtClean="0"/>
          </a:p>
          <a:p>
            <a:r>
              <a:rPr lang="en-US" dirty="0" smtClean="0"/>
              <a:t>air </a:t>
            </a:r>
            <a:r>
              <a:rPr lang="en-US" dirty="0"/>
              <a:t>leaks &gt;7 days, lung does not </a:t>
            </a:r>
            <a:r>
              <a:rPr lang="en-US" dirty="0" smtClean="0"/>
              <a:t>fully expand,</a:t>
            </a:r>
          </a:p>
          <a:p>
            <a:r>
              <a:rPr lang="en-US" dirty="0" smtClean="0"/>
              <a:t> </a:t>
            </a:r>
            <a:r>
              <a:rPr lang="en-US" dirty="0"/>
              <a:t>high-risk occupation (scuba divers, pilots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35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Complications: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spontaneous recurrence in 50%,</a:t>
            </a:r>
          </a:p>
          <a:p>
            <a:r>
              <a:rPr lang="en-US" dirty="0" smtClean="0"/>
              <a:t> after 2 episodes in 75%, </a:t>
            </a:r>
          </a:p>
          <a:p>
            <a:r>
              <a:rPr lang="en-US" dirty="0" smtClean="0"/>
              <a:t>after 3 episodes in &gt;80%</a:t>
            </a:r>
          </a:p>
          <a:p>
            <a:endParaRPr lang="en-US" dirty="0" smtClean="0"/>
          </a:p>
          <a:p>
            <a:r>
              <a:rPr lang="en-US" dirty="0" smtClean="0"/>
              <a:t>NB: </a:t>
            </a:r>
            <a:r>
              <a:rPr lang="en-US" dirty="0" err="1" smtClean="0"/>
              <a:t>Reexpansion</a:t>
            </a:r>
            <a:r>
              <a:rPr lang="en-US" dirty="0" smtClean="0"/>
              <a:t> </a:t>
            </a:r>
            <a:r>
              <a:rPr lang="en-US" dirty="0"/>
              <a:t>of lung is important because dead space in pleura </a:t>
            </a:r>
            <a:r>
              <a:rPr lang="en-US" dirty="0" smtClean="0"/>
              <a:t>can allow </a:t>
            </a:r>
            <a:r>
              <a:rPr lang="en-US" dirty="0"/>
              <a:t>later infectious complications</a:t>
            </a:r>
            <a:r>
              <a:rPr lang="en-US" i="1" dirty="0"/>
              <a:t>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02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FR" b="1" smtClean="0"/>
              <a:t>pleurodesis</a:t>
            </a:r>
            <a:endParaRPr lang="en-US" b="1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fr-FR" smtClean="0"/>
          </a:p>
          <a:p>
            <a:pPr eaLnBrk="1" hangingPunct="1">
              <a:lnSpc>
                <a:spcPct val="90000"/>
              </a:lnSpc>
            </a:pPr>
            <a:r>
              <a:rPr lang="fr-FR" smtClean="0"/>
              <a:t>Via drainage or thoracoscopically</a:t>
            </a:r>
          </a:p>
          <a:p>
            <a:pPr eaLnBrk="1" hangingPunct="1">
              <a:lnSpc>
                <a:spcPct val="90000"/>
              </a:lnSpc>
            </a:pPr>
            <a:r>
              <a:rPr lang="fr-FR" smtClean="0"/>
              <a:t>Sclerosis of pleural blades, no antitumor effect</a:t>
            </a:r>
          </a:p>
          <a:p>
            <a:pPr eaLnBrk="1" hangingPunct="1">
              <a:lnSpc>
                <a:spcPct val="90000"/>
              </a:lnSpc>
            </a:pPr>
            <a:r>
              <a:rPr lang="fr-FR" smtClean="0"/>
              <a:t>Sterile talc best sclerosing agent</a:t>
            </a:r>
          </a:p>
          <a:p>
            <a:pPr eaLnBrk="1" hangingPunct="1">
              <a:lnSpc>
                <a:spcPct val="90000"/>
              </a:lnSpc>
            </a:pPr>
            <a:r>
              <a:rPr lang="fr-FR" smtClean="0"/>
              <a:t>Either as slurry or as powder</a:t>
            </a:r>
          </a:p>
          <a:p>
            <a:pPr eaLnBrk="1" hangingPunct="1">
              <a:lnSpc>
                <a:spcPct val="90000"/>
              </a:lnSpc>
            </a:pPr>
            <a:r>
              <a:rPr lang="fr-FR" smtClean="0"/>
              <a:t>Analgesia</a:t>
            </a:r>
          </a:p>
          <a:p>
            <a:pPr eaLnBrk="1" hangingPunct="1">
              <a:lnSpc>
                <a:spcPct val="90000"/>
              </a:lnSpc>
            </a:pPr>
            <a:r>
              <a:rPr lang="fr-FR" smtClean="0"/>
              <a:t>Success in &gt;90%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/>
          </a:p>
        </p:txBody>
      </p:sp>
      <p:sp>
        <p:nvSpPr>
          <p:cNvPr id="5222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pleura 2004/5</a:t>
            </a:r>
          </a:p>
        </p:txBody>
      </p:sp>
      <p:sp>
        <p:nvSpPr>
          <p:cNvPr id="5222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20EAC9-655A-410A-8A80-402ADA8D9D85}" type="slidenum">
              <a:rPr lang="en-US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331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44775"/>
            <a:ext cx="8153400" cy="147002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mtClean="0">
                <a:solidFill>
                  <a:schemeClr val="tx2">
                    <a:satMod val="200000"/>
                  </a:schemeClr>
                </a:solidFill>
              </a:rPr>
              <a:t>Pleural diseases</a:t>
            </a:r>
            <a:br>
              <a:rPr lang="fr-FR" smtClean="0">
                <a:solidFill>
                  <a:schemeClr val="tx2">
                    <a:satMod val="200000"/>
                  </a:schemeClr>
                </a:solidFill>
              </a:rPr>
            </a:br>
            <a:r>
              <a:rPr lang="fr-FR" smtClean="0">
                <a:solidFill>
                  <a:schemeClr val="tx2">
                    <a:satMod val="200000"/>
                  </a:schemeClr>
                </a:solidFill>
              </a:rPr>
              <a:t/>
            </a:r>
            <a:br>
              <a:rPr lang="fr-FR" smtClean="0">
                <a:solidFill>
                  <a:schemeClr val="tx2">
                    <a:satMod val="200000"/>
                  </a:schemeClr>
                </a:solidFill>
              </a:rPr>
            </a:br>
            <a:r>
              <a:rPr lang="fr-FR" sz="3200" smtClean="0">
                <a:solidFill>
                  <a:schemeClr val="tx2">
                    <a:satMod val="200000"/>
                  </a:schemeClr>
                </a:solidFill>
              </a:rPr>
              <a:t>Pneumothorax</a:t>
            </a:r>
            <a:br>
              <a:rPr lang="fr-FR" sz="3200" smtClean="0">
                <a:solidFill>
                  <a:schemeClr val="tx2">
                    <a:satMod val="200000"/>
                  </a:schemeClr>
                </a:solidFill>
              </a:rPr>
            </a:br>
            <a:r>
              <a:rPr lang="fr-FR" sz="3200" smtClean="0">
                <a:solidFill>
                  <a:schemeClr val="tx2">
                    <a:satMod val="200000"/>
                  </a:schemeClr>
                </a:solidFill>
              </a:rPr>
              <a:t>Pleural effusion</a:t>
            </a:r>
            <a:endParaRPr lang="en-US" sz="3200" smtClean="0">
              <a:solidFill>
                <a:schemeClr val="tx2">
                  <a:satMod val="20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23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12763"/>
            <a:ext cx="8229600" cy="9144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FR" b="1" smtClean="0"/>
              <a:t>pneumothorax</a:t>
            </a:r>
            <a:endParaRPr lang="en-US" b="1" smtClean="0"/>
          </a:p>
        </p:txBody>
      </p:sp>
      <p:sp>
        <p:nvSpPr>
          <p:cNvPr id="2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04800" y="1600200"/>
            <a:ext cx="45720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400" smtClean="0"/>
              <a:t>Air in pleural cavity</a:t>
            </a:r>
          </a:p>
          <a:p>
            <a:pPr eaLnBrk="1" hangingPunct="1">
              <a:lnSpc>
                <a:spcPct val="90000"/>
              </a:lnSpc>
            </a:pPr>
            <a:endParaRPr lang="fr-FR" sz="2400" smtClean="0"/>
          </a:p>
          <a:p>
            <a:pPr eaLnBrk="1" hangingPunct="1">
              <a:lnSpc>
                <a:spcPct val="90000"/>
              </a:lnSpc>
            </a:pPr>
            <a:r>
              <a:rPr lang="fr-FR" sz="2400" smtClean="0"/>
              <a:t>Spontaneous vs traumatic</a:t>
            </a:r>
          </a:p>
          <a:p>
            <a:pPr eaLnBrk="1" hangingPunct="1">
              <a:lnSpc>
                <a:spcPct val="90000"/>
              </a:lnSpc>
            </a:pPr>
            <a:endParaRPr lang="fr-FR" sz="2400" smtClean="0"/>
          </a:p>
          <a:p>
            <a:pPr eaLnBrk="1" hangingPunct="1">
              <a:lnSpc>
                <a:spcPct val="90000"/>
              </a:lnSpc>
            </a:pPr>
            <a:r>
              <a:rPr lang="fr-FR" sz="2400" smtClean="0"/>
              <a:t>Partial vs complete</a:t>
            </a:r>
          </a:p>
          <a:p>
            <a:pPr eaLnBrk="1" hangingPunct="1">
              <a:lnSpc>
                <a:spcPct val="90000"/>
              </a:lnSpc>
            </a:pPr>
            <a:endParaRPr lang="fr-FR" sz="2400" smtClean="0"/>
          </a:p>
          <a:p>
            <a:pPr eaLnBrk="1" hangingPunct="1">
              <a:lnSpc>
                <a:spcPct val="90000"/>
              </a:lnSpc>
            </a:pPr>
            <a:r>
              <a:rPr lang="fr-FR" sz="2400" smtClean="0"/>
              <a:t>Tension~</a:t>
            </a:r>
          </a:p>
          <a:p>
            <a:pPr eaLnBrk="1" hangingPunct="1">
              <a:lnSpc>
                <a:spcPct val="90000"/>
              </a:lnSpc>
            </a:pPr>
            <a:r>
              <a:rPr lang="fr-FR" sz="2400" smtClean="0"/>
              <a:t>Hydro~</a:t>
            </a:r>
          </a:p>
          <a:p>
            <a:pPr eaLnBrk="1" hangingPunct="1">
              <a:lnSpc>
                <a:spcPct val="90000"/>
              </a:lnSpc>
            </a:pPr>
            <a:r>
              <a:rPr lang="fr-FR" sz="2400" smtClean="0"/>
              <a:t>Pyo~</a:t>
            </a:r>
            <a:endParaRPr lang="en-US" sz="2400" smtClean="0"/>
          </a:p>
        </p:txBody>
      </p:sp>
      <p:sp>
        <p:nvSpPr>
          <p:cNvPr id="3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953000" y="1600200"/>
            <a:ext cx="4038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400" smtClean="0"/>
              <a:t>Primary (idiopatic)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000" smtClean="0"/>
              <a:t>‘spontaneous’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000" smtClean="0"/>
              <a:t>Young males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000" smtClean="0"/>
              <a:t>Asthene constitution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000" smtClean="0"/>
              <a:t>‘healthy’ smokers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000" smtClean="0"/>
              <a:t>Rupture of a ‘bleb’</a:t>
            </a:r>
          </a:p>
          <a:p>
            <a:pPr lvl="1" eaLnBrk="1" hangingPunct="1">
              <a:lnSpc>
                <a:spcPct val="90000"/>
              </a:lnSpc>
            </a:pPr>
            <a:endParaRPr lang="fr-FR" sz="2000" smtClean="0"/>
          </a:p>
          <a:p>
            <a:pPr eaLnBrk="1" hangingPunct="1">
              <a:lnSpc>
                <a:spcPct val="90000"/>
              </a:lnSpc>
            </a:pPr>
            <a:r>
              <a:rPr lang="fr-FR" sz="2400" smtClean="0"/>
              <a:t>Secundary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000" smtClean="0"/>
              <a:t>Emphysematous bulla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000" smtClean="0"/>
              <a:t>Infection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000" smtClean="0"/>
              <a:t>Lungca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000" smtClean="0"/>
              <a:t>…</a:t>
            </a:r>
          </a:p>
          <a:p>
            <a:pPr lvl="1" eaLnBrk="1" hangingPunct="1">
              <a:lnSpc>
                <a:spcPct val="90000"/>
              </a:lnSpc>
            </a:pPr>
            <a:endParaRPr lang="fr-FR" sz="200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000" smtClean="0"/>
          </a:p>
        </p:txBody>
      </p:sp>
      <p:sp>
        <p:nvSpPr>
          <p:cNvPr id="11269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pleura 2004/5</a:t>
            </a:r>
          </a:p>
        </p:txBody>
      </p:sp>
      <p:sp>
        <p:nvSpPr>
          <p:cNvPr id="11270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1849E4F-C528-4BF2-9012-2EAA841A9F28}" type="slidenum">
              <a:rPr lang="en-US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5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12763"/>
            <a:ext cx="8229600" cy="9144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FR" b="1" smtClean="0"/>
              <a:t>presentation</a:t>
            </a:r>
            <a:endParaRPr lang="en-US" b="1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5138" y="1770063"/>
            <a:ext cx="4038600" cy="4525962"/>
          </a:xfrm>
        </p:spPr>
        <p:txBody>
          <a:bodyPr/>
          <a:lstStyle/>
          <a:p>
            <a:pPr eaLnBrk="1" hangingPunct="1"/>
            <a:r>
              <a:rPr lang="fr-FR" smtClean="0"/>
              <a:t>Acute Pain</a:t>
            </a:r>
          </a:p>
          <a:p>
            <a:pPr eaLnBrk="1" hangingPunct="1"/>
            <a:r>
              <a:rPr lang="fr-FR" smtClean="0"/>
              <a:t>SoB</a:t>
            </a:r>
          </a:p>
          <a:p>
            <a:pPr eaLnBrk="1" hangingPunct="1"/>
            <a:endParaRPr lang="fr-FR" smtClean="0"/>
          </a:p>
          <a:p>
            <a:pPr eaLnBrk="1" hangingPunct="1"/>
            <a:r>
              <a:rPr lang="fr-FR" smtClean="0"/>
              <a:t>shock</a:t>
            </a:r>
            <a:endParaRPr lang="en-US" smtClean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656138" y="1770063"/>
            <a:ext cx="4038600" cy="4525962"/>
          </a:xfrm>
        </p:spPr>
        <p:txBody>
          <a:bodyPr/>
          <a:lstStyle/>
          <a:p>
            <a:pPr eaLnBrk="1" hangingPunct="1"/>
            <a:r>
              <a:rPr lang="fr-FR" smtClean="0"/>
              <a:t>Tympanism (Resembling a drum) </a:t>
            </a:r>
          </a:p>
          <a:p>
            <a:pPr eaLnBrk="1" hangingPunct="1"/>
            <a:endParaRPr lang="fr-FR" smtClean="0"/>
          </a:p>
          <a:p>
            <a:pPr eaLnBrk="1" hangingPunct="1"/>
            <a:r>
              <a:rPr lang="fr-FR" smtClean="0"/>
              <a:t>decreased</a:t>
            </a:r>
          </a:p>
          <a:p>
            <a:pPr lvl="1" eaLnBrk="1" hangingPunct="1"/>
            <a:r>
              <a:rPr lang="fr-FR" smtClean="0"/>
              <a:t>Breathing sounds</a:t>
            </a:r>
          </a:p>
          <a:p>
            <a:pPr lvl="1" eaLnBrk="1" hangingPunct="1"/>
            <a:r>
              <a:rPr lang="fr-FR" smtClean="0"/>
              <a:t>Vocal fremitus</a:t>
            </a:r>
          </a:p>
          <a:p>
            <a:pPr eaLnBrk="1" hangingPunct="1"/>
            <a:endParaRPr lang="en-US" smtClean="0"/>
          </a:p>
        </p:txBody>
      </p:sp>
      <p:sp>
        <p:nvSpPr>
          <p:cNvPr id="12293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pleura 2004/5</a:t>
            </a:r>
          </a:p>
        </p:txBody>
      </p:sp>
      <p:sp>
        <p:nvSpPr>
          <p:cNvPr id="12294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919F52C-1A30-4DC0-87FB-9C16EAB1061A}" type="slidenum">
              <a:rPr lang="en-US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0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  <p:bldP spid="7172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FR" smtClean="0"/>
              <a:t>Vocal fremitus</a:t>
            </a:r>
            <a:endParaRPr lang="en-US" smtClean="0"/>
          </a:p>
        </p:txBody>
      </p:sp>
      <p:sp>
        <p:nvSpPr>
          <p:cNvPr id="1331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pleura 2004/5</a:t>
            </a:r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40A25D6-DE13-42DB-B070-D3173FC2590F}" type="slidenum">
              <a:rPr lang="en-US"/>
              <a:pPr/>
              <a:t>77</a:t>
            </a:fld>
            <a:endParaRPr lang="en-US"/>
          </a:p>
        </p:txBody>
      </p:sp>
      <p:pic>
        <p:nvPicPr>
          <p:cNvPr id="1331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169988"/>
            <a:ext cx="8229600" cy="568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8" name="Text Box 4"/>
          <p:cNvSpPr txBox="1">
            <a:spLocks noChangeArrowheads="1"/>
          </p:cNvSpPr>
          <p:nvPr/>
        </p:nvSpPr>
        <p:spPr bwMode="auto">
          <a:xfrm>
            <a:off x="6765925" y="5272088"/>
            <a:ext cx="1771650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b="1"/>
              <a:t>pneumothorax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80529919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pleura 2004/5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2196C26-500C-4C72-B93C-F63AC457D67B}" type="slidenum">
              <a:rPr lang="en-US"/>
              <a:pPr/>
              <a:t>78</a:t>
            </a:fld>
            <a:endParaRPr lang="en-US"/>
          </a:p>
        </p:txBody>
      </p:sp>
      <p:pic>
        <p:nvPicPr>
          <p:cNvPr id="14340" name="Picture 2" descr="auto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0463" y="0"/>
            <a:ext cx="680878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9378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pleura 2004/5</a:t>
            </a: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6DCFFD6-0D7F-4154-AE8A-0E559AB38803}" type="slidenum">
              <a:rPr lang="en-US"/>
              <a:pPr/>
              <a:t>79</a:t>
            </a:fld>
            <a:endParaRPr lang="en-US"/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09713"/>
            <a:ext cx="4572000" cy="405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1568450"/>
            <a:ext cx="4114800" cy="384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6302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Clinical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Pneumonia is generally characterized by:</a:t>
            </a:r>
          </a:p>
          <a:p>
            <a:r>
              <a:rPr lang="en-US" sz="2800" dirty="0" smtClean="0"/>
              <a:t>Fever, </a:t>
            </a:r>
          </a:p>
          <a:p>
            <a:r>
              <a:rPr lang="en-US" sz="2800" dirty="0" smtClean="0"/>
              <a:t>cough, </a:t>
            </a:r>
          </a:p>
          <a:p>
            <a:r>
              <a:rPr lang="en-US" sz="2800" dirty="0" smtClean="0"/>
              <a:t>Purulent sputum production, </a:t>
            </a:r>
          </a:p>
          <a:p>
            <a:r>
              <a:rPr lang="en-US" sz="2800" dirty="0" smtClean="0"/>
              <a:t>Dyspnea</a:t>
            </a:r>
          </a:p>
          <a:p>
            <a:r>
              <a:rPr lang="en-US" sz="2800" dirty="0" smtClean="0"/>
              <a:t>Pleuretic chest pain (pleural effusion)</a:t>
            </a:r>
          </a:p>
          <a:p>
            <a:r>
              <a:rPr lang="en-US" sz="2800" dirty="0" smtClean="0"/>
              <a:t>Respiratory failure</a:t>
            </a:r>
          </a:p>
          <a:p>
            <a:r>
              <a:rPr lang="en-US" sz="2800" dirty="0" smtClean="0"/>
              <a:t>Leucocytosis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pleura 2004/5</a:t>
            </a: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C1A056F-500A-4C37-860B-8AA7732ECBFE}" type="slidenum">
              <a:rPr lang="en-US"/>
              <a:pPr/>
              <a:t>80</a:t>
            </a:fld>
            <a:endParaRPr lang="en-US"/>
          </a:p>
        </p:txBody>
      </p:sp>
      <p:pic>
        <p:nvPicPr>
          <p:cNvPr id="16388" name="Picture 2" descr="auto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1775" y="76200"/>
            <a:ext cx="5992813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7573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pleura 2004/5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4277FCB-9718-4204-A633-F37F07743896}" type="slidenum">
              <a:rPr lang="en-US"/>
              <a:pPr/>
              <a:t>81</a:t>
            </a:fld>
            <a:endParaRPr lang="en-US"/>
          </a:p>
        </p:txBody>
      </p:sp>
      <p:pic>
        <p:nvPicPr>
          <p:cNvPr id="17412" name="Picture 3" descr="auto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-6350"/>
            <a:ext cx="7086600" cy="678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164023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FR" b="1" smtClean="0"/>
              <a:t>size</a:t>
            </a:r>
            <a:endParaRPr lang="en-US" b="1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smtClean="0"/>
              <a:t>% pneumothorax = [1- (</a:t>
            </a:r>
            <a:r>
              <a:rPr lang="nl-BE" smtClean="0"/>
              <a:t>d</a:t>
            </a:r>
            <a:r>
              <a:rPr lang="nl-BE" baseline="30000" smtClean="0"/>
              <a:t>3</a:t>
            </a:r>
            <a:r>
              <a:rPr lang="en-US" smtClean="0"/>
              <a:t>/</a:t>
            </a:r>
            <a:r>
              <a:rPr lang="nl-BE" smtClean="0"/>
              <a:t>D</a:t>
            </a:r>
            <a:r>
              <a:rPr lang="nl-BE" baseline="30000" smtClean="0"/>
              <a:t>3</a:t>
            </a:r>
            <a:r>
              <a:rPr lang="nl-BE" smtClean="0"/>
              <a:t>)</a:t>
            </a:r>
            <a:r>
              <a:rPr lang="en-US" smtClean="0"/>
              <a:t>]x 100</a:t>
            </a:r>
          </a:p>
          <a:p>
            <a:pPr lvl="1" eaLnBrk="1" hangingPunct="1">
              <a:buFontTx/>
              <a:buNone/>
            </a:pPr>
            <a:endParaRPr lang="fr-FR" smtClean="0"/>
          </a:p>
          <a:p>
            <a:pPr lvl="1" eaLnBrk="1" hangingPunct="1">
              <a:buFontTx/>
              <a:buNone/>
            </a:pPr>
            <a:r>
              <a:rPr lang="fr-FR" smtClean="0"/>
              <a:t>D= </a:t>
            </a:r>
            <a:r>
              <a:rPr lang="nl-BE" smtClean="0"/>
              <a:t>diameter of the hemithorax</a:t>
            </a:r>
          </a:p>
          <a:p>
            <a:pPr lvl="1" eaLnBrk="1" hangingPunct="1">
              <a:buFontTx/>
              <a:buNone/>
            </a:pPr>
            <a:r>
              <a:rPr lang="nl-BE" smtClean="0"/>
              <a:t>d = diameter of the lung = D – a</a:t>
            </a:r>
          </a:p>
          <a:p>
            <a:pPr lvl="1" eaLnBrk="1" hangingPunct="1">
              <a:buFontTx/>
              <a:buNone/>
            </a:pPr>
            <a:r>
              <a:rPr lang="nl-BE" smtClean="0"/>
              <a:t>a = distance chestwall-lung</a:t>
            </a:r>
            <a:endParaRPr lang="en-US" smtClean="0"/>
          </a:p>
        </p:txBody>
      </p:sp>
      <p:sp>
        <p:nvSpPr>
          <p:cNvPr id="1843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pleura 2004/5</a:t>
            </a:r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51E999F-7AEB-4B5E-88FF-92132957F601}" type="slidenum">
              <a:rPr lang="en-US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4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pleura 2004/5</a:t>
            </a: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2206F1D-6BA2-4BB4-A2C5-3C5760A46BD7}" type="slidenum">
              <a:rPr lang="en-US"/>
              <a:pPr/>
              <a:t>83</a:t>
            </a:fld>
            <a:endParaRPr lang="en-US"/>
          </a:p>
        </p:txBody>
      </p:sp>
      <p:pic>
        <p:nvPicPr>
          <p:cNvPr id="19460" name="Picture 2" descr="auto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0463" y="0"/>
            <a:ext cx="680878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1" name="Line 3"/>
          <p:cNvSpPr>
            <a:spLocks noChangeShapeType="1"/>
          </p:cNvSpPr>
          <p:nvPr/>
        </p:nvSpPr>
        <p:spPr bwMode="auto">
          <a:xfrm flipH="1">
            <a:off x="1295400" y="4495800"/>
            <a:ext cx="2895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2270125" y="3744913"/>
            <a:ext cx="1304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2000" b="1">
                <a:solidFill>
                  <a:schemeClr val="bg1"/>
                </a:solidFill>
              </a:rPr>
              <a:t>D= 10 cm</a:t>
            </a:r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19463" name="Line 5"/>
          <p:cNvSpPr>
            <a:spLocks noChangeShapeType="1"/>
          </p:cNvSpPr>
          <p:nvPr/>
        </p:nvSpPr>
        <p:spPr bwMode="auto">
          <a:xfrm flipH="1">
            <a:off x="1295400" y="4876800"/>
            <a:ext cx="533400" cy="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1295400" y="5116513"/>
            <a:ext cx="1190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2000" b="1">
                <a:solidFill>
                  <a:srgbClr val="FFFF00"/>
                </a:solidFill>
              </a:rPr>
              <a:t>a = 2 cm</a:t>
            </a:r>
            <a:endParaRPr lang="en-US" sz="2000" b="1">
              <a:solidFill>
                <a:srgbClr val="FFFF00"/>
              </a:solidFill>
            </a:endParaRP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4403725" y="4876800"/>
            <a:ext cx="16160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2000" b="1"/>
              <a:t>8</a:t>
            </a:r>
            <a:r>
              <a:rPr lang="fr-FR" sz="2000" b="1" baseline="30000"/>
              <a:t>3</a:t>
            </a:r>
            <a:r>
              <a:rPr lang="fr-FR" sz="2000" b="1"/>
              <a:t>/10</a:t>
            </a:r>
            <a:r>
              <a:rPr lang="fr-FR" sz="2000" b="1" baseline="30000"/>
              <a:t>3</a:t>
            </a:r>
            <a:r>
              <a:rPr lang="fr-FR" baseline="30000"/>
              <a:t> </a:t>
            </a:r>
            <a:r>
              <a:rPr lang="fr-FR" sz="2000" b="1"/>
              <a:t>= 0.51</a:t>
            </a:r>
          </a:p>
          <a:p>
            <a:r>
              <a:rPr lang="fr-FR" sz="2000" b="1"/>
              <a:t>PNO= 49%</a:t>
            </a:r>
            <a:r>
              <a:rPr lang="fr-FR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3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8" grpId="0"/>
      <p:bldP spid="52230" grpId="0"/>
      <p:bldP spid="52231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FR" b="1" smtClean="0"/>
              <a:t>treatment</a:t>
            </a:r>
            <a:endParaRPr lang="en-US" b="1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sz="2800" smtClean="0"/>
              <a:t>Watchfull waiting if primary PNO AND &lt;20%</a:t>
            </a:r>
          </a:p>
          <a:p>
            <a:pPr eaLnBrk="1" hangingPunct="1"/>
            <a:r>
              <a:rPr lang="fr-FR" sz="2800" smtClean="0"/>
              <a:t>Oxygen</a:t>
            </a:r>
          </a:p>
          <a:p>
            <a:pPr eaLnBrk="1" hangingPunct="1"/>
            <a:r>
              <a:rPr lang="fr-FR" sz="2800" smtClean="0"/>
              <a:t>Single aspiration</a:t>
            </a:r>
          </a:p>
          <a:p>
            <a:pPr eaLnBrk="1" hangingPunct="1"/>
            <a:r>
              <a:rPr lang="fr-FR" sz="2800" smtClean="0"/>
              <a:t>Thorax drainage</a:t>
            </a:r>
          </a:p>
          <a:p>
            <a:pPr lvl="1" eaLnBrk="1" hangingPunct="1"/>
            <a:r>
              <a:rPr lang="fr-FR" sz="2400" smtClean="0"/>
              <a:t>Valve</a:t>
            </a:r>
          </a:p>
          <a:p>
            <a:pPr lvl="1" eaLnBrk="1" hangingPunct="1"/>
            <a:r>
              <a:rPr lang="fr-FR" sz="2400" smtClean="0"/>
              <a:t>Closed bottles</a:t>
            </a:r>
          </a:p>
          <a:p>
            <a:pPr eaLnBrk="1" hangingPunct="1"/>
            <a:r>
              <a:rPr lang="fr-FR" sz="2800" smtClean="0"/>
              <a:t>Pleurectomy</a:t>
            </a:r>
          </a:p>
          <a:p>
            <a:pPr eaLnBrk="1" hangingPunct="1"/>
            <a:r>
              <a:rPr lang="fr-FR" sz="2800" smtClean="0"/>
              <a:t>Pleurodesis</a:t>
            </a:r>
          </a:p>
          <a:p>
            <a:pPr eaLnBrk="1" hangingPunct="1"/>
            <a:endParaRPr lang="en-US" sz="2800" smtClean="0"/>
          </a:p>
        </p:txBody>
      </p:sp>
      <p:sp>
        <p:nvSpPr>
          <p:cNvPr id="2048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pleura 2004/5</a:t>
            </a: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0DB5769-49C7-459E-B2B6-E30B713AB58A}" type="slidenum">
              <a:rPr lang="en-US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908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pleura 2004/5</a:t>
            </a: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E9AF5B7-7966-4676-9ECE-9528500FED72}" type="slidenum">
              <a:rPr lang="en-US"/>
              <a:pPr/>
              <a:t>85</a:t>
            </a:fld>
            <a:endParaRPr lang="en-US"/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0"/>
            <a:ext cx="44561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1" name="Oval 5"/>
          <p:cNvSpPr>
            <a:spLocks noChangeArrowheads="1"/>
          </p:cNvSpPr>
          <p:nvPr/>
        </p:nvSpPr>
        <p:spPr bwMode="auto">
          <a:xfrm>
            <a:off x="3657600" y="381000"/>
            <a:ext cx="1524000" cy="14478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60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FR" b="1" smtClean="0"/>
              <a:t>Recurrence rate</a:t>
            </a:r>
            <a:endParaRPr lang="en-US" b="1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smtClean="0"/>
              <a:t>Spontaneous idiopatic PNO</a:t>
            </a:r>
          </a:p>
          <a:p>
            <a:pPr lvl="1" eaLnBrk="1" hangingPunct="1"/>
            <a:r>
              <a:rPr lang="fr-FR" smtClean="0"/>
              <a:t>After episode 1	40%</a:t>
            </a:r>
          </a:p>
          <a:p>
            <a:pPr lvl="1" eaLnBrk="1" hangingPunct="1"/>
            <a:r>
              <a:rPr lang="fr-FR" smtClean="0"/>
              <a:t>After 		2	60%</a:t>
            </a:r>
          </a:p>
          <a:p>
            <a:pPr lvl="1" eaLnBrk="1" hangingPunct="1"/>
            <a:r>
              <a:rPr lang="fr-FR" smtClean="0"/>
              <a:t>After 		3	80%</a:t>
            </a:r>
          </a:p>
          <a:p>
            <a:pPr eaLnBrk="1" hangingPunct="1"/>
            <a:endParaRPr lang="fr-FR" smtClean="0"/>
          </a:p>
          <a:p>
            <a:pPr eaLnBrk="1" hangingPunct="1"/>
            <a:r>
              <a:rPr lang="fr-FR" smtClean="0"/>
              <a:t>Higher in cases of secondary PNO</a:t>
            </a:r>
            <a:endParaRPr lang="en-US" smtClean="0"/>
          </a:p>
        </p:txBody>
      </p:sp>
      <p:sp>
        <p:nvSpPr>
          <p:cNvPr id="2560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pleura 2004/5</a:t>
            </a:r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F1C1A09-06D1-40FF-A77C-7F9B139D2F8B}" type="slidenum">
              <a:rPr lang="en-US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8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FR" b="1" smtClean="0"/>
              <a:t>surgery</a:t>
            </a:r>
            <a:endParaRPr lang="en-US" b="1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400" smtClean="0"/>
              <a:t>Thoracoscopy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000" smtClean="0"/>
              <a:t>Pleurectomy 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000" smtClean="0"/>
              <a:t>Bullectomy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000" smtClean="0"/>
              <a:t>Pleurodesis</a:t>
            </a:r>
          </a:p>
          <a:p>
            <a:pPr eaLnBrk="1" hangingPunct="1">
              <a:lnSpc>
                <a:spcPct val="90000"/>
              </a:lnSpc>
            </a:pPr>
            <a:r>
              <a:rPr lang="fr-FR" sz="2400" smtClean="0"/>
              <a:t>&gt; 95% effective in preventing recurrences</a:t>
            </a:r>
          </a:p>
          <a:p>
            <a:pPr eaLnBrk="1" hangingPunct="1">
              <a:lnSpc>
                <a:spcPct val="90000"/>
              </a:lnSpc>
            </a:pPr>
            <a:r>
              <a:rPr lang="fr-FR" sz="2400" smtClean="0"/>
              <a:t>Indications</a:t>
            </a:r>
            <a:endParaRPr lang="fr-FR" sz="2000" smtClean="0"/>
          </a:p>
          <a:p>
            <a:pPr lvl="1" eaLnBrk="1" hangingPunct="1">
              <a:lnSpc>
                <a:spcPct val="90000"/>
              </a:lnSpc>
            </a:pPr>
            <a:r>
              <a:rPr lang="fr-FR" sz="2000" smtClean="0"/>
              <a:t>Tension PNO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000" smtClean="0"/>
              <a:t>Mandatory in some professions/sports</a:t>
            </a:r>
          </a:p>
          <a:p>
            <a:pPr lvl="2" eaLnBrk="1" hangingPunct="1">
              <a:lnSpc>
                <a:spcPct val="90000"/>
              </a:lnSpc>
            </a:pPr>
            <a:r>
              <a:rPr lang="fr-FR" sz="1800" smtClean="0"/>
              <a:t>Airline pilots</a:t>
            </a:r>
          </a:p>
          <a:p>
            <a:pPr lvl="2" eaLnBrk="1" hangingPunct="1">
              <a:lnSpc>
                <a:spcPct val="90000"/>
              </a:lnSpc>
            </a:pPr>
            <a:r>
              <a:rPr lang="fr-FR" sz="1800" smtClean="0"/>
              <a:t>Deep sea divers/ professional divers</a:t>
            </a:r>
          </a:p>
          <a:p>
            <a:pPr lvl="2" eaLnBrk="1" hangingPunct="1">
              <a:lnSpc>
                <a:spcPct val="90000"/>
              </a:lnSpc>
            </a:pPr>
            <a:r>
              <a:rPr lang="fr-FR" sz="1800" smtClean="0"/>
              <a:t>Mountaineers</a:t>
            </a:r>
          </a:p>
          <a:p>
            <a:pPr lvl="2" eaLnBrk="1" hangingPunct="1">
              <a:lnSpc>
                <a:spcPct val="90000"/>
              </a:lnSpc>
            </a:pPr>
            <a:r>
              <a:rPr lang="fr-FR" sz="1800" smtClean="0"/>
              <a:t>….</a:t>
            </a:r>
            <a:endParaRPr lang="en-US" sz="1800" smtClean="0"/>
          </a:p>
        </p:txBody>
      </p:sp>
      <p:sp>
        <p:nvSpPr>
          <p:cNvPr id="2662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pleura 2004/5</a:t>
            </a:r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1F59457-4364-4BD3-99DE-E9F835E6E577}" type="slidenum">
              <a:rPr lang="en-US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8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FR" b="1" smtClean="0"/>
              <a:t>pleurodesis</a:t>
            </a:r>
            <a:endParaRPr lang="en-US" b="1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sz="2800" smtClean="0"/>
              <a:t>Glueing both pleural surfaces</a:t>
            </a:r>
          </a:p>
          <a:p>
            <a:pPr eaLnBrk="1" hangingPunct="1"/>
            <a:r>
              <a:rPr lang="fr-FR" sz="2800" smtClean="0"/>
              <a:t>Sclerosing agent</a:t>
            </a:r>
          </a:p>
          <a:p>
            <a:pPr lvl="1" eaLnBrk="1" hangingPunct="1"/>
            <a:r>
              <a:rPr lang="fr-FR" sz="2400" smtClean="0"/>
              <a:t>Tetracycline</a:t>
            </a:r>
          </a:p>
          <a:p>
            <a:pPr lvl="1" eaLnBrk="1" hangingPunct="1"/>
            <a:r>
              <a:rPr lang="fr-FR" sz="2400" smtClean="0"/>
              <a:t>Talc</a:t>
            </a:r>
          </a:p>
          <a:p>
            <a:pPr eaLnBrk="1" hangingPunct="1"/>
            <a:r>
              <a:rPr lang="fr-FR" sz="2800" smtClean="0"/>
              <a:t>Painfull +++  and fever</a:t>
            </a:r>
          </a:p>
          <a:p>
            <a:pPr eaLnBrk="1" hangingPunct="1"/>
            <a:r>
              <a:rPr lang="fr-FR" sz="2800" smtClean="0"/>
              <a:t>Through a thoracic drain or via thoracoscopy</a:t>
            </a:r>
          </a:p>
          <a:p>
            <a:pPr eaLnBrk="1" hangingPunct="1"/>
            <a:r>
              <a:rPr lang="fr-FR" sz="2800" smtClean="0"/>
              <a:t>Indications</a:t>
            </a:r>
          </a:p>
          <a:p>
            <a:pPr lvl="1" eaLnBrk="1" hangingPunct="1"/>
            <a:r>
              <a:rPr lang="fr-FR" sz="2400" smtClean="0"/>
              <a:t>Contraindication for thoracoscopic pleurectomy</a:t>
            </a:r>
          </a:p>
          <a:p>
            <a:pPr lvl="1" eaLnBrk="1" hangingPunct="1"/>
            <a:r>
              <a:rPr lang="fr-FR" sz="2400" smtClean="0"/>
              <a:t>Secundary PNO</a:t>
            </a:r>
          </a:p>
          <a:p>
            <a:pPr lvl="1" eaLnBrk="1" hangingPunct="1"/>
            <a:endParaRPr lang="en-US" sz="2400" smtClean="0"/>
          </a:p>
        </p:txBody>
      </p:sp>
      <p:sp>
        <p:nvSpPr>
          <p:cNvPr id="2867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pleura 2004/5</a:t>
            </a:r>
          </a:p>
        </p:txBody>
      </p:sp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5FC9850-F81B-44B6-B32E-404CDA596B66}" type="slidenum">
              <a:rPr lang="en-US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5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fr-FR" sz="3600" b="1" smtClean="0"/>
              <a:t>Management of  spontaneous idiopathic PNO</a:t>
            </a:r>
            <a:endParaRPr lang="en-US" sz="3600" b="1" smtClean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fr-FR" smtClean="0"/>
          </a:p>
          <a:p>
            <a:pPr eaLnBrk="1" hangingPunct="1"/>
            <a:r>
              <a:rPr lang="fr-FR" smtClean="0"/>
              <a:t>1°ste episode &gt;20%: drainage</a:t>
            </a:r>
          </a:p>
          <a:p>
            <a:pPr eaLnBrk="1" hangingPunct="1"/>
            <a:r>
              <a:rPr lang="fr-FR" smtClean="0"/>
              <a:t>2° episode: drainage or pleurectomy or pleurodesis</a:t>
            </a:r>
          </a:p>
          <a:p>
            <a:pPr eaLnBrk="1" hangingPunct="1"/>
            <a:r>
              <a:rPr lang="fr-FR" smtClean="0"/>
              <a:t>3° episode: pleurectomy or pleurodesis</a:t>
            </a:r>
          </a:p>
        </p:txBody>
      </p:sp>
      <p:sp>
        <p:nvSpPr>
          <p:cNvPr id="2970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pleura 2004/5</a:t>
            </a:r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D400DA-3DC6-4F92-8480-BC60B25F2F85}" type="slidenum">
              <a:rPr lang="en-US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18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examination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Tachypnea</a:t>
            </a:r>
          </a:p>
          <a:p>
            <a:r>
              <a:rPr lang="en-US" sz="2800" dirty="0" smtClean="0"/>
              <a:t>Crackles/ ronchi on auscultation</a:t>
            </a:r>
          </a:p>
          <a:p>
            <a:r>
              <a:rPr lang="en-US" sz="2800" dirty="0" smtClean="0"/>
              <a:t>Dullness on percussion</a:t>
            </a:r>
          </a:p>
          <a:p>
            <a:r>
              <a:rPr lang="en-US" sz="2800" dirty="0" smtClean="0"/>
              <a:t>Respiratory rate ≥ 30 breaths/ minutes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FR" b="1" smtClean="0"/>
              <a:t>Management of secondary PNO</a:t>
            </a:r>
            <a:endParaRPr lang="en-US" b="1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600200"/>
            <a:ext cx="5334000" cy="4525963"/>
          </a:xfrm>
        </p:spPr>
        <p:txBody>
          <a:bodyPr/>
          <a:lstStyle/>
          <a:p>
            <a:pPr eaLnBrk="1" hangingPunct="1"/>
            <a:r>
              <a:rPr lang="fr-FR" smtClean="0"/>
              <a:t>Consider</a:t>
            </a:r>
          </a:p>
          <a:p>
            <a:pPr lvl="1" eaLnBrk="1" hangingPunct="1"/>
            <a:r>
              <a:rPr lang="fr-FR" smtClean="0"/>
              <a:t>Comorbidity</a:t>
            </a:r>
          </a:p>
          <a:p>
            <a:pPr lvl="1" eaLnBrk="1" hangingPunct="1"/>
            <a:r>
              <a:rPr lang="fr-FR" smtClean="0"/>
              <a:t>Severity of symptoms</a:t>
            </a:r>
          </a:p>
          <a:p>
            <a:pPr lvl="1" eaLnBrk="1" hangingPunct="1"/>
            <a:r>
              <a:rPr lang="fr-FR" smtClean="0"/>
              <a:t>Size of PNO</a:t>
            </a:r>
          </a:p>
          <a:p>
            <a:pPr lvl="1" eaLnBrk="1" hangingPunct="1"/>
            <a:r>
              <a:rPr lang="fr-FR" smtClean="0"/>
              <a:t>Expertise and availability</a:t>
            </a:r>
          </a:p>
          <a:p>
            <a:pPr eaLnBrk="1" hangingPunct="1"/>
            <a:r>
              <a:rPr lang="fr-FR" smtClean="0"/>
              <a:t>Drainage</a:t>
            </a:r>
          </a:p>
          <a:p>
            <a:pPr eaLnBrk="1" hangingPunct="1"/>
            <a:r>
              <a:rPr lang="fr-FR" smtClean="0"/>
              <a:t>Pleurodesis</a:t>
            </a:r>
          </a:p>
          <a:p>
            <a:pPr eaLnBrk="1" hangingPunct="1"/>
            <a:r>
              <a:rPr lang="fr-FR" smtClean="0"/>
              <a:t>Surgery</a:t>
            </a:r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3072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pleura 2004/5</a:t>
            </a:r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73F2DED-9364-4CB7-92D0-235F0992AEC7}" type="slidenum">
              <a:rPr lang="en-US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6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FR" b="1" smtClean="0"/>
              <a:t>Conclusion</a:t>
            </a:r>
            <a:endParaRPr lang="en-US" b="1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smtClean="0"/>
              <a:t>Pneumothorax </a:t>
            </a:r>
          </a:p>
          <a:p>
            <a:pPr lvl="1" eaLnBrk="1" hangingPunct="1"/>
            <a:r>
              <a:rPr lang="fr-FR" smtClean="0"/>
              <a:t>Is a frequent mostly benign and well to treat affection of youth. </a:t>
            </a:r>
          </a:p>
          <a:p>
            <a:pPr lvl="1" eaLnBrk="1" hangingPunct="1"/>
            <a:r>
              <a:rPr lang="fr-FR" smtClean="0"/>
              <a:t>can be a source of severe morbidity and even mortality in the elderly pt with COPD/ emphysema(</a:t>
            </a:r>
            <a:r>
              <a:rPr lang="en-US" baseline="-25000" smtClean="0"/>
              <a:t>presence of air in the interstices of the connective tissue of a part.</a:t>
            </a:r>
            <a:r>
              <a:rPr lang="fr-FR" smtClean="0"/>
              <a:t>)</a:t>
            </a:r>
            <a:endParaRPr lang="en-US" smtClean="0"/>
          </a:p>
        </p:txBody>
      </p:sp>
      <p:sp>
        <p:nvSpPr>
          <p:cNvPr id="3174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pleura 2004/5</a:t>
            </a:r>
          </a:p>
        </p:txBody>
      </p:sp>
      <p:sp>
        <p:nvSpPr>
          <p:cNvPr id="3174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E3EB75A-3F45-433E-BE8A-A46A255E33B0}" type="slidenum">
              <a:rPr lang="en-US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2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mtClean="0">
                <a:solidFill>
                  <a:schemeClr val="tx2">
                    <a:satMod val="200000"/>
                  </a:schemeClr>
                </a:solidFill>
              </a:rPr>
              <a:t>Pleural effusion</a:t>
            </a:r>
            <a:endParaRPr lang="en-US" smtClean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3277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914400" y="2835275"/>
            <a:ext cx="7772400" cy="1508125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nl-BE" smtClean="0"/>
          </a:p>
          <a:p>
            <a:pPr eaLnBrk="1" hangingPunct="1">
              <a:spcBef>
                <a:spcPct val="0"/>
              </a:spcBef>
            </a:pPr>
            <a:endParaRPr lang="nl-BE" smtClean="0"/>
          </a:p>
        </p:txBody>
      </p:sp>
    </p:spTree>
    <p:extLst>
      <p:ext uri="{BB962C8B-B14F-4D97-AF65-F5344CB8AC3E}">
        <p14:creationId xmlns:p14="http://schemas.microsoft.com/office/powerpoint/2010/main" val="391256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FR" b="1" smtClean="0"/>
              <a:t>Pleural fluid</a:t>
            </a:r>
            <a:endParaRPr lang="en-US" b="1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smtClean="0"/>
              <a:t>Normally 5-20 ml, &lt; 2 g/dl protein, mesothelial cells shed from pleura</a:t>
            </a:r>
          </a:p>
          <a:p>
            <a:pPr eaLnBrk="1" hangingPunct="1"/>
            <a:r>
              <a:rPr lang="fr-FR" smtClean="0"/>
              <a:t>Production 100 ml/h</a:t>
            </a:r>
          </a:p>
          <a:p>
            <a:pPr eaLnBrk="1" hangingPunct="1"/>
            <a:r>
              <a:rPr lang="fr-FR" smtClean="0"/>
              <a:t>Resorption up to 300ml/h</a:t>
            </a:r>
          </a:p>
          <a:p>
            <a:pPr lvl="1" eaLnBrk="1" hangingPunct="1"/>
            <a:r>
              <a:rPr lang="fr-FR" smtClean="0"/>
              <a:t>Fluid via visceral pleura</a:t>
            </a:r>
          </a:p>
          <a:p>
            <a:pPr lvl="1" eaLnBrk="1" hangingPunct="1"/>
            <a:r>
              <a:rPr lang="fr-FR" smtClean="0"/>
              <a:t>Cells, protein via stomata in parietal pleura</a:t>
            </a:r>
            <a:endParaRPr lang="en-US" smtClean="0"/>
          </a:p>
        </p:txBody>
      </p:sp>
      <p:sp>
        <p:nvSpPr>
          <p:cNvPr id="3379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pleura 2004/5</a:t>
            </a:r>
          </a:p>
        </p:txBody>
      </p:sp>
      <p:sp>
        <p:nvSpPr>
          <p:cNvPr id="3379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72153FB-FBA8-46C9-A730-1998C424AF2B}" type="slidenum">
              <a:rPr lang="en-US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FR" b="1" smtClean="0"/>
              <a:t>transudate</a:t>
            </a:r>
            <a:endParaRPr lang="en-US" b="1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Clr>
                <a:srgbClr val="D6ECFF"/>
              </a:buClr>
              <a:buSzPct val="100000"/>
              <a:buFont typeface="Wingdings" pitchFamily="2" charset="2"/>
              <a:buChar char="§"/>
            </a:pPr>
            <a:r>
              <a:rPr lang="ko-KR" altLang="en-US" smtClean="0">
                <a:solidFill>
                  <a:srgbClr val="FFFFFF"/>
                </a:solidFill>
                <a:ea typeface="굴림" charset="-127"/>
              </a:rPr>
              <a:t>Cardiogenic</a:t>
            </a:r>
          </a:p>
          <a:p>
            <a:pPr marL="739775" indent="-285750">
              <a:lnSpc>
                <a:spcPct val="90000"/>
              </a:lnSpc>
              <a:spcBef>
                <a:spcPts val="600"/>
              </a:spcBef>
              <a:buClr>
                <a:srgbClr val="EA157A"/>
              </a:buClr>
              <a:buSzPct val="100000"/>
              <a:buFont typeface="Wingdings" pitchFamily="2" charset="2"/>
              <a:buChar char="ú"/>
            </a:pPr>
            <a:r>
              <a:rPr lang="ko-KR" altLang="en-US" sz="2600" smtClean="0">
                <a:solidFill>
                  <a:srgbClr val="FFFFFF"/>
                </a:solidFill>
                <a:ea typeface="굴림" charset="-127"/>
              </a:rPr>
              <a:t>Left ventricular failure, eg mitral valve, ischaemia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ko-KR" altLang="en-US" smtClean="0">
              <a:solidFill>
                <a:srgbClr val="FFFFFF"/>
              </a:solidFill>
              <a:ea typeface="굴림" charset="-127"/>
            </a:endParaRPr>
          </a:p>
          <a:p>
            <a:pPr>
              <a:lnSpc>
                <a:spcPct val="90000"/>
              </a:lnSpc>
              <a:buClr>
                <a:srgbClr val="D6ECFF"/>
              </a:buClr>
              <a:buSzPct val="100000"/>
              <a:buFont typeface="Wingdings" pitchFamily="2" charset="2"/>
              <a:buChar char="§"/>
            </a:pPr>
            <a:r>
              <a:rPr lang="ko-KR" altLang="en-US" smtClean="0">
                <a:solidFill>
                  <a:srgbClr val="FFFFFF"/>
                </a:solidFill>
                <a:ea typeface="굴림" charset="-127"/>
              </a:rPr>
              <a:t>Hypoproteinemia</a:t>
            </a:r>
          </a:p>
          <a:p>
            <a:pPr marL="739775" indent="-285750">
              <a:lnSpc>
                <a:spcPct val="90000"/>
              </a:lnSpc>
              <a:spcBef>
                <a:spcPts val="600"/>
              </a:spcBef>
              <a:buClr>
                <a:srgbClr val="EA157A"/>
              </a:buClr>
              <a:buSzPct val="100000"/>
              <a:buFont typeface="Wingdings" pitchFamily="2" charset="2"/>
              <a:buChar char="ú"/>
            </a:pPr>
            <a:r>
              <a:rPr lang="ko-KR" altLang="en-US" sz="2600" smtClean="0">
                <a:solidFill>
                  <a:srgbClr val="FFFFFF"/>
                </a:solidFill>
                <a:ea typeface="굴림" charset="-127"/>
              </a:rPr>
              <a:t>Hepatic</a:t>
            </a:r>
          </a:p>
          <a:p>
            <a:pPr marL="995363" indent="-228600">
              <a:lnSpc>
                <a:spcPct val="90000"/>
              </a:lnSpc>
              <a:spcBef>
                <a:spcPts val="500"/>
              </a:spcBef>
              <a:buClr>
                <a:srgbClr val="EA157A"/>
              </a:buClr>
              <a:buSzPct val="100000"/>
              <a:buFont typeface="Wingdings 2" pitchFamily="18" charset="2"/>
              <a:buChar char=" "/>
            </a:pPr>
            <a:r>
              <a:rPr lang="ko-KR" altLang="en-US" sz="2400" smtClean="0">
                <a:solidFill>
                  <a:srgbClr val="FFFFFF"/>
                </a:solidFill>
                <a:ea typeface="굴림" charset="-127"/>
              </a:rPr>
              <a:t>cirrhosis</a:t>
            </a:r>
          </a:p>
          <a:p>
            <a:pPr marL="739775" indent="-285750">
              <a:lnSpc>
                <a:spcPct val="90000"/>
              </a:lnSpc>
              <a:spcBef>
                <a:spcPts val="600"/>
              </a:spcBef>
              <a:buClr>
                <a:srgbClr val="EA157A"/>
              </a:buClr>
              <a:buSzPct val="100000"/>
              <a:buFont typeface="Wingdings" pitchFamily="2" charset="2"/>
              <a:buChar char="ú"/>
            </a:pPr>
            <a:r>
              <a:rPr lang="ko-KR" altLang="en-US" sz="2600" smtClean="0">
                <a:solidFill>
                  <a:srgbClr val="FFFFFF"/>
                </a:solidFill>
                <a:ea typeface="굴림" charset="-127"/>
              </a:rPr>
              <a:t>Nephrogenic</a:t>
            </a:r>
          </a:p>
          <a:p>
            <a:pPr marL="995363" indent="-228600">
              <a:lnSpc>
                <a:spcPct val="90000"/>
              </a:lnSpc>
              <a:spcBef>
                <a:spcPts val="500"/>
              </a:spcBef>
              <a:buClr>
                <a:srgbClr val="EA157A"/>
              </a:buClr>
              <a:buSzPct val="100000"/>
              <a:buFont typeface="Wingdings 2" pitchFamily="18" charset="2"/>
              <a:buChar char=" "/>
            </a:pPr>
            <a:r>
              <a:rPr lang="ko-KR" altLang="en-US" sz="2400" smtClean="0">
                <a:solidFill>
                  <a:srgbClr val="FFFFFF"/>
                </a:solidFill>
                <a:ea typeface="굴림" charset="-127"/>
              </a:rPr>
              <a:t>glomerulonephritis</a:t>
            </a:r>
          </a:p>
        </p:txBody>
      </p:sp>
      <p:sp>
        <p:nvSpPr>
          <p:cNvPr id="3482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pleura 2004/5</a:t>
            </a:r>
          </a:p>
        </p:txBody>
      </p:sp>
      <p:sp>
        <p:nvSpPr>
          <p:cNvPr id="3482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31305E5-4E90-42BB-ADB3-08A1B2918560}" type="slidenum">
              <a:rPr lang="en-US"/>
              <a:pPr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24467"/>
      </p:ext>
    </p:extLst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FR" b="1" smtClean="0"/>
              <a:t>exsudate</a:t>
            </a:r>
            <a:endParaRPr lang="en-US" b="1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smtClean="0"/>
              <a:t>Decreased clearing</a:t>
            </a:r>
          </a:p>
          <a:p>
            <a:pPr lvl="1" eaLnBrk="1" hangingPunct="1"/>
            <a:r>
              <a:rPr lang="fr-FR" smtClean="0"/>
              <a:t>Obstruction of Stomata</a:t>
            </a:r>
          </a:p>
          <a:p>
            <a:pPr lvl="1" eaLnBrk="1" hangingPunct="1"/>
            <a:r>
              <a:rPr lang="fr-FR" smtClean="0"/>
              <a:t>Fluid still resorbed</a:t>
            </a:r>
          </a:p>
          <a:p>
            <a:pPr lvl="1" eaLnBrk="1" hangingPunct="1"/>
            <a:r>
              <a:rPr lang="fr-FR" smtClean="0"/>
              <a:t>Increase in protein content</a:t>
            </a:r>
          </a:p>
          <a:p>
            <a:pPr lvl="1" eaLnBrk="1" hangingPunct="1"/>
            <a:r>
              <a:rPr lang="fr-FR" smtClean="0"/>
              <a:t>Local production of cells, protein, LDH, …</a:t>
            </a:r>
            <a:endParaRPr lang="en-US" b="1" smtClean="0"/>
          </a:p>
        </p:txBody>
      </p:sp>
      <p:sp>
        <p:nvSpPr>
          <p:cNvPr id="3789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pleura 2004/5</a:t>
            </a:r>
          </a:p>
        </p:txBody>
      </p:sp>
      <p:sp>
        <p:nvSpPr>
          <p:cNvPr id="3789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BFD6C07-5FA0-478F-ABB7-E0CCB5E4257F}" type="slidenum">
              <a:rPr lang="en-US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4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FR" b="1" smtClean="0"/>
              <a:t>exsudate: Light’s criteria</a:t>
            </a:r>
            <a:endParaRPr lang="en-US" b="1" smtClean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eaLnBrk="1" hangingPunct="1"/>
            <a:r>
              <a:rPr lang="nl-BE" smtClean="0"/>
              <a:t>Ratio PF protein/ S protein &gt; 0.5</a:t>
            </a:r>
          </a:p>
          <a:p>
            <a:pPr eaLnBrk="1" hangingPunct="1"/>
            <a:endParaRPr lang="nl-BE" smtClean="0"/>
          </a:p>
          <a:p>
            <a:pPr eaLnBrk="1" hangingPunct="1"/>
            <a:r>
              <a:rPr lang="nl-BE" smtClean="0"/>
              <a:t>Ratio PF LDH/ S LDH &gt; 0.6</a:t>
            </a:r>
          </a:p>
          <a:p>
            <a:pPr eaLnBrk="1" hangingPunct="1"/>
            <a:endParaRPr lang="nl-BE" smtClean="0"/>
          </a:p>
          <a:p>
            <a:pPr eaLnBrk="1" hangingPunct="1"/>
            <a:r>
              <a:rPr lang="nl-BE" smtClean="0"/>
              <a:t>Absolute LDH value in PF &gt; 2/3 ULN S LDH</a:t>
            </a:r>
          </a:p>
          <a:p>
            <a:pPr eaLnBrk="1" hangingPunct="1">
              <a:buFontTx/>
              <a:buNone/>
            </a:pPr>
            <a:r>
              <a:rPr lang="nl-BE" smtClean="0"/>
              <a:t>			</a:t>
            </a:r>
            <a:r>
              <a:rPr lang="nl-BE" sz="2400" smtClean="0"/>
              <a:t>In the absence of hemolysis</a:t>
            </a:r>
            <a:endParaRPr lang="en-US" sz="2400" smtClean="0"/>
          </a:p>
        </p:txBody>
      </p:sp>
      <p:sp>
        <p:nvSpPr>
          <p:cNvPr id="3994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pleura 2004/5</a:t>
            </a:r>
          </a:p>
        </p:txBody>
      </p:sp>
      <p:sp>
        <p:nvSpPr>
          <p:cNvPr id="3994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C22BCC6-756F-41C3-A423-9060391BE5D7}" type="slidenum">
              <a:rPr lang="en-US"/>
              <a:pPr/>
              <a:t>96</a:t>
            </a:fld>
            <a:endParaRPr lang="en-US"/>
          </a:p>
        </p:txBody>
      </p:sp>
      <p:sp>
        <p:nvSpPr>
          <p:cNvPr id="39942" name="Text Box 4"/>
          <p:cNvSpPr txBox="1">
            <a:spLocks noChangeArrowheads="1"/>
          </p:cNvSpPr>
          <p:nvPr/>
        </p:nvSpPr>
        <p:spPr bwMode="auto">
          <a:xfrm>
            <a:off x="1203325" y="6056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3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FR" b="1" smtClean="0"/>
              <a:t>Causes of PF</a:t>
            </a:r>
            <a:endParaRPr lang="en-US" b="1" smtClean="0"/>
          </a:p>
        </p:txBody>
      </p:sp>
      <p:graphicFrame>
        <p:nvGraphicFramePr>
          <p:cNvPr id="26628" name="Object 4"/>
          <p:cNvGraphicFramePr>
            <a:graphicFrameLocks noGrp="1" noChangeAspect="1"/>
          </p:cNvGraphicFramePr>
          <p:nvPr>
            <p:ph type="chart" idx="1"/>
          </p:nvPr>
        </p:nvGraphicFramePr>
        <p:xfrm>
          <a:off x="19050" y="1350963"/>
          <a:ext cx="9104313" cy="5021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Grafiek" r:id="rId3" imgW="8239135" imgH="4543522" progId="MSGraph.Chart.8">
                  <p:embed followColorScheme="full"/>
                </p:oleObj>
              </mc:Choice>
              <mc:Fallback>
                <p:oleObj name="Grafiek" r:id="rId3" imgW="8239135" imgH="4543522" progId="MSGraph.Chart.8">
                  <p:embed followColorScheme="full"/>
                  <p:pic>
                    <p:nvPicPr>
                      <p:cNvPr id="266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" y="1350963"/>
                        <a:ext cx="9104313" cy="5021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pleura 2004/5</a:t>
            </a: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E1D38A7-383B-4763-9970-A5A9332C0454}" type="slidenum">
              <a:rPr lang="en-US"/>
              <a:pPr/>
              <a:t>97</a:t>
            </a:fld>
            <a:endParaRPr lang="en-US"/>
          </a:p>
        </p:txBody>
      </p:sp>
      <p:sp>
        <p:nvSpPr>
          <p:cNvPr id="1030" name="Text Box 5"/>
          <p:cNvSpPr txBox="1">
            <a:spLocks noChangeArrowheads="1"/>
          </p:cNvSpPr>
          <p:nvPr/>
        </p:nvSpPr>
        <p:spPr bwMode="auto">
          <a:xfrm>
            <a:off x="7473950" y="6186488"/>
            <a:ext cx="908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/>
              <a:t>X 1000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7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26628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12763"/>
            <a:ext cx="8229600" cy="9144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FR" b="1" smtClean="0"/>
              <a:t>presentation</a:t>
            </a:r>
            <a:endParaRPr lang="en-US" b="1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5138" y="1770063"/>
            <a:ext cx="4038600" cy="4525962"/>
          </a:xfrm>
        </p:spPr>
        <p:txBody>
          <a:bodyPr/>
          <a:lstStyle/>
          <a:p>
            <a:pPr eaLnBrk="1" hangingPunct="1"/>
            <a:r>
              <a:rPr lang="fr-FR" smtClean="0"/>
              <a:t>Compression lung</a:t>
            </a:r>
          </a:p>
          <a:p>
            <a:pPr lvl="1" eaLnBrk="1" hangingPunct="1">
              <a:buFontTx/>
              <a:buNone/>
            </a:pPr>
            <a:endParaRPr lang="fr-FR" smtClean="0"/>
          </a:p>
          <a:p>
            <a:pPr eaLnBrk="1" hangingPunct="1"/>
            <a:r>
              <a:rPr lang="fr-FR" smtClean="0"/>
              <a:t>Pleural inflammation</a:t>
            </a:r>
          </a:p>
          <a:p>
            <a:pPr lvl="1" eaLnBrk="1" hangingPunct="1"/>
            <a:r>
              <a:rPr lang="fr-FR" smtClean="0"/>
              <a:t>pain</a:t>
            </a:r>
          </a:p>
          <a:p>
            <a:pPr eaLnBrk="1" hangingPunct="1"/>
            <a:endParaRPr lang="fr-FR" smtClean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656138" y="1770063"/>
            <a:ext cx="4038600" cy="4525962"/>
          </a:xfrm>
        </p:spPr>
        <p:txBody>
          <a:bodyPr/>
          <a:lstStyle/>
          <a:p>
            <a:pPr eaLnBrk="1" hangingPunct="1"/>
            <a:r>
              <a:rPr lang="fr-FR" smtClean="0"/>
              <a:t>Decreased expansion of the hemithorax</a:t>
            </a:r>
          </a:p>
          <a:p>
            <a:pPr eaLnBrk="1" hangingPunct="1"/>
            <a:r>
              <a:rPr lang="fr-FR" smtClean="0"/>
              <a:t> Dullness </a:t>
            </a:r>
          </a:p>
          <a:p>
            <a:pPr eaLnBrk="1" hangingPunct="1"/>
            <a:r>
              <a:rPr lang="fr-FR" smtClean="0"/>
              <a:t>Decreased </a:t>
            </a:r>
          </a:p>
          <a:p>
            <a:pPr lvl="1" eaLnBrk="1" hangingPunct="1"/>
            <a:r>
              <a:rPr lang="fr-FR" smtClean="0"/>
              <a:t>Breathing sounds</a:t>
            </a:r>
          </a:p>
          <a:p>
            <a:pPr lvl="1" eaLnBrk="1" hangingPunct="1"/>
            <a:r>
              <a:rPr lang="fr-FR" smtClean="0"/>
              <a:t>Vocal fremitus</a:t>
            </a:r>
          </a:p>
          <a:p>
            <a:pPr eaLnBrk="1" hangingPunct="1"/>
            <a:r>
              <a:rPr lang="fr-FR" smtClean="0"/>
              <a:t>Pleural rub</a:t>
            </a:r>
          </a:p>
          <a:p>
            <a:pPr eaLnBrk="1" hangingPunct="1"/>
            <a:endParaRPr lang="en-US" smtClean="0"/>
          </a:p>
        </p:txBody>
      </p:sp>
      <p:sp>
        <p:nvSpPr>
          <p:cNvPr id="40965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pleura 2004/5</a:t>
            </a:r>
          </a:p>
        </p:txBody>
      </p:sp>
      <p:sp>
        <p:nvSpPr>
          <p:cNvPr id="40966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5477B48-AE44-457C-8FD2-0DC05E60E4EB}" type="slidenum">
              <a:rPr lang="en-US"/>
              <a:pPr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06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  <p:bldP spid="31748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pleura 2004/5</a:t>
            </a:r>
          </a:p>
        </p:txBody>
      </p:sp>
      <p:sp>
        <p:nvSpPr>
          <p:cNvPr id="205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170639A-3C65-401C-8A23-513ACF1E8D26}" type="slidenum">
              <a:rPr lang="en-US"/>
              <a:pPr/>
              <a:t>99</a:t>
            </a:fld>
            <a:endParaRPr lang="en-US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709613" y="1143000"/>
          <a:ext cx="7724775" cy="448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Bitmap-afbeelding" r:id="rId3" imgW="3448462" imgH="1781198" progId="Paint.Picture">
                  <p:embed/>
                </p:oleObj>
              </mc:Choice>
              <mc:Fallback>
                <p:oleObj name="Bitmap-afbeelding" r:id="rId3" imgW="3448462" imgH="1781198" progId="Paint.Picture">
                  <p:embed/>
                  <p:pic>
                    <p:nvPicPr>
                      <p:cNvPr id="20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613" y="1143000"/>
                        <a:ext cx="7724775" cy="448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058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1356</TotalTime>
  <Words>4315</Words>
  <Application>Microsoft Office PowerPoint</Application>
  <PresentationFormat>On-screen Show (4:3)</PresentationFormat>
  <Paragraphs>910</Paragraphs>
  <Slides>128</Slides>
  <Notes>2</Notes>
  <HiddenSlides>3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128</vt:i4>
      </vt:variant>
    </vt:vector>
  </HeadingPairs>
  <TitlesOfParts>
    <vt:vector size="140" baseType="lpstr">
      <vt:lpstr>Arial</vt:lpstr>
      <vt:lpstr>Calibri</vt:lpstr>
      <vt:lpstr>Cambria</vt:lpstr>
      <vt:lpstr>Franklin Gothic Book</vt:lpstr>
      <vt:lpstr>굴림</vt:lpstr>
      <vt:lpstr>Perpetua</vt:lpstr>
      <vt:lpstr>Times New Roman</vt:lpstr>
      <vt:lpstr>Wingdings</vt:lpstr>
      <vt:lpstr>Wingdings 2</vt:lpstr>
      <vt:lpstr>Equity</vt:lpstr>
      <vt:lpstr>Grafiek</vt:lpstr>
      <vt:lpstr>Bitmap-afbeelding</vt:lpstr>
      <vt:lpstr>Respiratory diseases part II</vt:lpstr>
      <vt:lpstr>1. Pneumonia </vt:lpstr>
      <vt:lpstr>Definition and classification</vt:lpstr>
      <vt:lpstr>Risk factors for severe community acquired pneumonia</vt:lpstr>
      <vt:lpstr>Causes of pneumonia</vt:lpstr>
      <vt:lpstr>Pathogenesis</vt:lpstr>
      <vt:lpstr>Pathogenesis…</vt:lpstr>
      <vt:lpstr>Clinical features</vt:lpstr>
      <vt:lpstr>Physical examination</vt:lpstr>
      <vt:lpstr>Diagnosis</vt:lpstr>
      <vt:lpstr>Routine laboratory tests</vt:lpstr>
      <vt:lpstr>Blood culture (hemoculture)</vt:lpstr>
      <vt:lpstr>Management of severe pneumonia</vt:lpstr>
      <vt:lpstr>Management of severe pneumonia</vt:lpstr>
      <vt:lpstr>Corticosteroids</vt:lpstr>
      <vt:lpstr>Non pharmacologic mgt</vt:lpstr>
      <vt:lpstr>Acute pulmonary embolism</vt:lpstr>
      <vt:lpstr>Introduction</vt:lpstr>
      <vt:lpstr>Risk factors</vt:lpstr>
      <vt:lpstr>DVT</vt:lpstr>
      <vt:lpstr>Pathophysiology</vt:lpstr>
      <vt:lpstr>Pathophysiology…</vt:lpstr>
      <vt:lpstr>Pathophysiology…</vt:lpstr>
      <vt:lpstr>Pathophysiology…</vt:lpstr>
      <vt:lpstr>Clinical manifestations </vt:lpstr>
      <vt:lpstr>Clinical presentations…</vt:lpstr>
      <vt:lpstr>Clinical presentations…</vt:lpstr>
      <vt:lpstr>Dx testing for PE</vt:lpstr>
      <vt:lpstr>Management of acute pulmonary embolism</vt:lpstr>
      <vt:lpstr>Management of acute pulmonary embolism…</vt:lpstr>
      <vt:lpstr>Management of acute pulmonary embolism…</vt:lpstr>
      <vt:lpstr>Management of acute pulmonary embolism…</vt:lpstr>
      <vt:lpstr>Management of acute pulmonary embolism…</vt:lpstr>
      <vt:lpstr>Management of acute pulmonary embolism…</vt:lpstr>
      <vt:lpstr>Management of acute pulmonary embolism…</vt:lpstr>
      <vt:lpstr>Management of acute pulmonary embolism…</vt:lpstr>
      <vt:lpstr>Pulmonary embolism in Pregnancy</vt:lpstr>
      <vt:lpstr>Fluid management and vaso-active support</vt:lpstr>
      <vt:lpstr>ARDS</vt:lpstr>
      <vt:lpstr>Definition</vt:lpstr>
      <vt:lpstr>Classification of ARDS</vt:lpstr>
      <vt:lpstr>Risk factors to ARDS</vt:lpstr>
      <vt:lpstr>Causes of ARDS</vt:lpstr>
      <vt:lpstr>Clinical manifestations</vt:lpstr>
      <vt:lpstr>Pathologic manifestations</vt:lpstr>
      <vt:lpstr>Management</vt:lpstr>
      <vt:lpstr>Management…</vt:lpstr>
      <vt:lpstr>Mechanical ventilation</vt:lpstr>
      <vt:lpstr>Fluid management and vaso-active support</vt:lpstr>
      <vt:lpstr>COPD</vt:lpstr>
      <vt:lpstr>Definition</vt:lpstr>
      <vt:lpstr>Risk factors</vt:lpstr>
      <vt:lpstr>Pathophysiology</vt:lpstr>
      <vt:lpstr>Pathophysiology…</vt:lpstr>
      <vt:lpstr>Pathophysiology…</vt:lpstr>
      <vt:lpstr>Pathophysiology…</vt:lpstr>
      <vt:lpstr>Pathophysiology…</vt:lpstr>
      <vt:lpstr>Clinical manifestations</vt:lpstr>
      <vt:lpstr>Clinical manifestations…</vt:lpstr>
      <vt:lpstr>Factors precipitating acute COPD</vt:lpstr>
      <vt:lpstr>Management of COPD</vt:lpstr>
      <vt:lpstr>Management of COPD …</vt:lpstr>
      <vt:lpstr>Management of COPD …</vt:lpstr>
      <vt:lpstr>Management of COPD …</vt:lpstr>
      <vt:lpstr>Management of COPD …</vt:lpstr>
      <vt:lpstr>INFECTIOUS PNEUMOTHORAX</vt:lpstr>
      <vt:lpstr>PowerPoint Presentation</vt:lpstr>
      <vt:lpstr>Symptoms and signs </vt:lpstr>
      <vt:lpstr>Imaging</vt:lpstr>
      <vt:lpstr>Differential Diagnosis </vt:lpstr>
      <vt:lpstr>Treatment </vt:lpstr>
      <vt:lpstr>Complications: </vt:lpstr>
      <vt:lpstr>pleurodesis</vt:lpstr>
      <vt:lpstr>Pleural diseases  Pneumothorax Pleural effusion</vt:lpstr>
      <vt:lpstr>pneumothorax</vt:lpstr>
      <vt:lpstr>presentation</vt:lpstr>
      <vt:lpstr>Vocal fremitus</vt:lpstr>
      <vt:lpstr>PowerPoint Presentation</vt:lpstr>
      <vt:lpstr>PowerPoint Presentation</vt:lpstr>
      <vt:lpstr>PowerPoint Presentation</vt:lpstr>
      <vt:lpstr>PowerPoint Presentation</vt:lpstr>
      <vt:lpstr>size</vt:lpstr>
      <vt:lpstr>PowerPoint Presentation</vt:lpstr>
      <vt:lpstr>treatment</vt:lpstr>
      <vt:lpstr>PowerPoint Presentation</vt:lpstr>
      <vt:lpstr>Recurrence rate</vt:lpstr>
      <vt:lpstr>surgery</vt:lpstr>
      <vt:lpstr>pleurodesis</vt:lpstr>
      <vt:lpstr>Management of  spontaneous idiopathic PNO</vt:lpstr>
      <vt:lpstr>Management of secondary PNO</vt:lpstr>
      <vt:lpstr>Conclusion</vt:lpstr>
      <vt:lpstr>Pleural effusion</vt:lpstr>
      <vt:lpstr>Pleural fluid</vt:lpstr>
      <vt:lpstr>transudate</vt:lpstr>
      <vt:lpstr>exsudate</vt:lpstr>
      <vt:lpstr>exsudate: Light’s criteria</vt:lpstr>
      <vt:lpstr>Causes of PF</vt:lpstr>
      <vt:lpstr>presentation</vt:lpstr>
      <vt:lpstr>PowerPoint Presentation</vt:lpstr>
      <vt:lpstr>Pleural fluid</vt:lpstr>
      <vt:lpstr>investigations</vt:lpstr>
      <vt:lpstr>PowerPoint Presentation</vt:lpstr>
      <vt:lpstr>treatment</vt:lpstr>
      <vt:lpstr>Conclusion 2</vt:lpstr>
      <vt:lpstr>Special presentations</vt:lpstr>
      <vt:lpstr>chylothorax</vt:lpstr>
      <vt:lpstr>empyema</vt:lpstr>
      <vt:lpstr>hematothorax</vt:lpstr>
      <vt:lpstr>Malignant pleural effusion</vt:lpstr>
      <vt:lpstr>pleurodesis</vt:lpstr>
      <vt:lpstr>PowerPoint Presentation</vt:lpstr>
      <vt:lpstr>Sarcoidosis Pulmonary Management: Symptomatic Patients</vt:lpstr>
      <vt:lpstr>COPD</vt:lpstr>
      <vt:lpstr>Definition</vt:lpstr>
      <vt:lpstr>Risk factors</vt:lpstr>
      <vt:lpstr>Pathophysiology</vt:lpstr>
      <vt:lpstr>Pathophysiology…</vt:lpstr>
      <vt:lpstr>Pathophysiology…</vt:lpstr>
      <vt:lpstr>Pathophysiology…</vt:lpstr>
      <vt:lpstr>Pathophysiology…</vt:lpstr>
      <vt:lpstr>Clinical manifestations</vt:lpstr>
      <vt:lpstr>Clinical manifestations…</vt:lpstr>
      <vt:lpstr>Factors precipitating acute COPD</vt:lpstr>
      <vt:lpstr>Management of COPD</vt:lpstr>
      <vt:lpstr>Management of COPD …</vt:lpstr>
      <vt:lpstr>Management of COPD …</vt:lpstr>
      <vt:lpstr>Management of COPD …</vt:lpstr>
      <vt:lpstr>Management of COPD 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User</cp:lastModifiedBy>
  <cp:revision>16</cp:revision>
  <dcterms:created xsi:type="dcterms:W3CDTF">2006-08-16T00:00:00Z</dcterms:created>
  <dcterms:modified xsi:type="dcterms:W3CDTF">2021-06-24T23:25:27Z</dcterms:modified>
</cp:coreProperties>
</file>