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4" r:id="rId4"/>
    <p:sldId id="277" r:id="rId5"/>
    <p:sldId id="280" r:id="rId6"/>
    <p:sldId id="271" r:id="rId7"/>
    <p:sldId id="275" r:id="rId8"/>
    <p:sldId id="276" r:id="rId9"/>
    <p:sldId id="278" r:id="rId10"/>
    <p:sldId id="273" r:id="rId11"/>
    <p:sldId id="279" r:id="rId12"/>
    <p:sldId id="284" r:id="rId13"/>
    <p:sldId id="28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460"/>
    <a:srgbClr val="2368A4"/>
    <a:srgbClr val="01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Z</c:v>
                </c:pt>
              </c:strCache>
            </c:strRef>
          </c:tx>
          <c:spPr>
            <a:ln w="1905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0.5</c:v>
                </c:pt>
                <c:pt idx="1">
                  <c:v>1.2</c:v>
                </c:pt>
                <c:pt idx="2">
                  <c:v>2.7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687488"/>
        <c:axId val="837239487"/>
      </c:scatterChart>
      <c:valAx>
        <c:axId val="58687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41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837239487"/>
        <c:crosses val="autoZero"/>
        <c:crossBetween val="midCat"/>
      </c:valAx>
      <c:valAx>
        <c:axId val="83723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9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58687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ae28fcf6-0590-4ebf-8f28-424285a09040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ab3d008f7d1131a10c9ba5f68f0944040e9e325397d0-HlgNnv_fw658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8" y="0"/>
            <a:ext cx="12192000" cy="68573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78940" y="1925638"/>
            <a:ext cx="8834755" cy="27940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0563" y="2169160"/>
            <a:ext cx="8271510" cy="23069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Robot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2175" y="2308860"/>
            <a:ext cx="7868285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8000">
                <a:blipFill>
                  <a:blip r:embed="rId2"/>
                  <a:tile tx="-38100" ty="-349250" sx="100000" sy="100000" flip="none" algn="tl"/>
                </a:blipFill>
                <a:latin typeface="Roboto Bk" charset="0"/>
                <a:cs typeface="Roboto Bk" charset="0"/>
              </a:rPr>
              <a:t>Covid Analysis</a:t>
            </a:r>
            <a:r>
              <a:rPr lang="zh-CN" altLang="en-US" sz="11500">
                <a:blipFill>
                  <a:blip r:embed="rId2"/>
                  <a:tile tx="-38100" ty="-349250" sx="100000" sy="100000" flip="none" algn="tl"/>
                </a:blipFill>
                <a:latin typeface="Roboto Bk" charset="0"/>
                <a:cs typeface="Roboto Bk" charset="0"/>
              </a:rPr>
              <a:t> </a:t>
            </a:r>
            <a:endParaRPr lang="zh-CN" altLang="en-US" sz="11500">
              <a:blipFill>
                <a:blip r:embed="rId2"/>
                <a:tile tx="-38100" ty="-349250" sx="100000" sy="100000" flip="none" algn="tl"/>
              </a:blipFill>
              <a:latin typeface="Roboto Bk" charset="0"/>
              <a:cs typeface="Roboto Bk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36565" y="4951730"/>
            <a:ext cx="5942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chemeClr val="bg1"/>
                </a:solidFill>
                <a:latin typeface="Roboto" charset="0"/>
                <a:cs typeface="Roboto" charset="0"/>
                <a:sym typeface="+mn-ea"/>
              </a:rPr>
              <a:t>By-Heama Priya S</a:t>
            </a:r>
            <a:endParaRPr lang="en-US" altLang="zh-CN" sz="2400">
              <a:solidFill>
                <a:schemeClr val="bg1"/>
              </a:solidFill>
              <a:latin typeface="Roboto" charset="0"/>
              <a:cs typeface="Roboto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59815" y="47307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</a:rPr>
              <a:t>Covid Data Summary</a:t>
            </a:r>
            <a:endParaRPr lang="en-US" sz="28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113155"/>
            <a:ext cx="8265795" cy="5098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380365"/>
            <a:ext cx="8941435" cy="4951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705485"/>
            <a:ext cx="4823460" cy="56597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90" y="705485"/>
            <a:ext cx="5623560" cy="43307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879975" y="594995"/>
            <a:ext cx="63500" cy="5295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2ab3d008f7d1131a10c9ba5f68f0944040e9e325397d0-HlgNnv_fw658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" y="0"/>
            <a:ext cx="12192000" cy="68573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78940" y="1925638"/>
            <a:ext cx="8834755" cy="27940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0563" y="2169160"/>
            <a:ext cx="8271510" cy="23069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Robot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2175" y="2308860"/>
            <a:ext cx="7868285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8800">
                <a:blipFill>
                  <a:blip r:embed="rId2"/>
                  <a:tile tx="-38100" ty="-349250" sx="100000" sy="100000" flip="none" algn="tl"/>
                </a:blipFill>
                <a:latin typeface="Roboto Bk" charset="0"/>
                <a:cs typeface="Roboto Bk" charset="0"/>
              </a:rPr>
              <a:t>Thank You</a:t>
            </a:r>
            <a:r>
              <a:rPr lang="zh-CN" altLang="en-US" sz="11500">
                <a:blipFill>
                  <a:blip r:embed="rId2"/>
                  <a:tile tx="-38100" ty="-349250" sx="100000" sy="100000" flip="none" algn="tl"/>
                </a:blipFill>
                <a:latin typeface="Roboto Bk" charset="0"/>
                <a:cs typeface="Roboto Bk" charset="0"/>
              </a:rPr>
              <a:t> </a:t>
            </a:r>
            <a:endParaRPr lang="zh-CN" altLang="en-US" sz="11500">
              <a:blipFill>
                <a:blip r:embed="rId2"/>
                <a:tile tx="-38100" ty="-349250" sx="100000" sy="100000" flip="none" algn="tl"/>
              </a:blipFill>
              <a:latin typeface="Roboto Bk" charset="0"/>
              <a:cs typeface="Roboto Bk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7615" y="3920490"/>
            <a:ext cx="71774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endParaRPr lang="zh-CN" altLang="en-US" sz="2400">
              <a:blipFill>
                <a:blip r:embed="rId2"/>
                <a:stretch>
                  <a:fillRect/>
                </a:stretch>
              </a:blipFill>
              <a:latin typeface="Roboto" charset="0"/>
              <a:cs typeface="Roboto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388620" y="780781"/>
            <a:ext cx="4398645" cy="899429"/>
            <a:chOff x="2098" y="2119"/>
            <a:chExt cx="6927" cy="1416"/>
          </a:xfrm>
        </p:grpSpPr>
        <p:sp>
          <p:nvSpPr>
            <p:cNvPr id="10" name="对话icon"/>
            <p:cNvSpPr/>
            <p:nvPr/>
          </p:nvSpPr>
          <p:spPr bwMode="auto">
            <a:xfrm>
              <a:off x="2098" y="2373"/>
              <a:ext cx="706" cy="616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gradFill>
              <a:gsLst>
                <a:gs pos="0">
                  <a:srgbClr val="01DADF"/>
                </a:gs>
                <a:gs pos="100000">
                  <a:srgbClr val="2368A4"/>
                </a:gs>
              </a:gsLst>
              <a:lin ang="16200000" scaled="0"/>
            </a:gradFill>
            <a:ln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997" y="2119"/>
              <a:ext cx="6028" cy="1416"/>
              <a:chOff x="6591" y="5707"/>
              <a:chExt cx="5318" cy="1025"/>
            </a:xfrm>
          </p:grpSpPr>
          <p:sp>
            <p:nvSpPr>
              <p:cNvPr id="22" name="文本框 11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6679" y="5707"/>
                <a:ext cx="4007" cy="630"/>
              </a:xfrm>
              <a:prstGeom prst="rect">
                <a:avLst/>
              </a:prstGeom>
              <a:noFill/>
            </p:spPr>
            <p:txBody>
              <a:bodyPr anchor="ctr"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+mn-ea"/>
                    <a:sym typeface="+mn-ea"/>
                  </a:rPr>
                  <a:t>Loading COVID-19 data from an Excel file.</a:t>
                </a:r>
                <a:endParaRPr lang="en-US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sym typeface="+mn-ea"/>
                </a:endParaRPr>
              </a:p>
            </p:txBody>
          </p:sp>
          <p:sp>
            <p:nvSpPr>
              <p:cNvPr id="13" name="文本框 1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591" y="5987"/>
                <a:ext cx="5318" cy="745"/>
              </a:xfrm>
              <a:prstGeom prst="rect">
                <a:avLst/>
              </a:prstGeom>
              <a:noFill/>
            </p:spPr>
            <p:txBody>
              <a:bodyPr anchor="ctr">
                <a:normAutofit/>
              </a:bodyPr>
              <a:p>
                <a:pPr algn="l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sym typeface="+mn-ea"/>
                </a:endParaR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1022985" y="23329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Loads an Excel file named "Covid-19.xlsx" into a variable called df (which stands for "DataFrame").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22985" y="15106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Imports libraries like pandas,matplotlib,seaborn.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2985" y="333819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It includes: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count – number of non-missing values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mean – average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std – standard deviation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min and max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25%, 50%, 75% – percentiles (useful for understanding data distribution)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325"/>
            <a:ext cx="5285740" cy="5974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11"/>
          <p:cNvSpPr txBox="1"/>
          <p:nvPr>
            <p:custDataLst>
              <p:tags r:id="rId1"/>
            </p:custDataLst>
          </p:nvPr>
        </p:nvSpPr>
        <p:spPr>
          <a:xfrm>
            <a:off x="5636260" y="923290"/>
            <a:ext cx="4282440" cy="682625"/>
          </a:xfrm>
          <a:prstGeom prst="rect">
            <a:avLst/>
          </a:prstGeom>
          <a:noFill/>
        </p:spPr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2368A4"/>
                </a:solidFill>
                <a:latin typeface="Roboto Bk" charset="0"/>
                <a:ea typeface="+mn-ea"/>
                <a:cs typeface="Roboto Bk" charset="0"/>
                <a:sym typeface="+mn-ea"/>
              </a:rPr>
              <a:t>Cleaning Column Names And</a:t>
            </a:r>
            <a:endParaRPr lang="en-US" altLang="en-US" sz="2400" b="1" dirty="0">
              <a:solidFill>
                <a:srgbClr val="2368A4"/>
              </a:solidFill>
              <a:latin typeface="Roboto Bk" charset="0"/>
              <a:ea typeface="+mn-ea"/>
              <a:cs typeface="Roboto Bk" charset="0"/>
              <a:sym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rgbClr val="2368A4"/>
                </a:solidFill>
                <a:latin typeface="Roboto Bk" charset="0"/>
                <a:ea typeface="+mn-ea"/>
                <a:cs typeface="Roboto Bk" charset="0"/>
                <a:sym typeface="+mn-ea"/>
              </a:rPr>
              <a:t>Getting Top 5 States by Confirmed Cases</a:t>
            </a:r>
            <a:endParaRPr lang="en-US" altLang="en-US" sz="2400" b="1" dirty="0">
              <a:solidFill>
                <a:srgbClr val="2368A4"/>
              </a:solidFill>
              <a:latin typeface="Roboto Bk" charset="0"/>
              <a:ea typeface="+mn-ea"/>
              <a:cs typeface="Roboto Bk" charset="0"/>
              <a:sym typeface="+mn-ea"/>
            </a:endParaRPr>
          </a:p>
        </p:txBody>
      </p:sp>
      <p:sp>
        <p:nvSpPr>
          <p:cNvPr id="23" name="文本框 11"/>
          <p:cNvSpPr txBox="1"/>
          <p:nvPr>
            <p:custDataLst>
              <p:tags r:id="rId2"/>
            </p:custDataLst>
          </p:nvPr>
        </p:nvSpPr>
        <p:spPr>
          <a:xfrm>
            <a:off x="5636260" y="1992630"/>
            <a:ext cx="5593715" cy="1128395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marL="17145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rgbClr val="564E49"/>
                </a:solidFill>
                <a:latin typeface="Arial" panose="020B0604020202020204" pitchFamily="34" charset="0"/>
                <a:ea typeface="+mn-ea"/>
                <a:sym typeface="+mn-ea"/>
              </a:rPr>
              <a:t>Ensure the column names are standardized, so further data operations won't fail due to hidden characters or casing differences.</a:t>
            </a:r>
            <a:endParaRPr lang="en-US" altLang="en-US" sz="1400" b="1" dirty="0">
              <a:solidFill>
                <a:srgbClr val="564E49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20" name="文本"/>
          <p:cNvSpPr txBox="1"/>
          <p:nvPr/>
        </p:nvSpPr>
        <p:spPr>
          <a:xfrm>
            <a:off x="5636260" y="3218815"/>
            <a:ext cx="5593715" cy="1875790"/>
          </a:xfrm>
          <a:prstGeom prst="rect">
            <a:avLst/>
          </a:prstGeom>
          <a:noFill/>
        </p:spPr>
        <p:txBody>
          <a:bodyPr wrap="square" lIns="90000" tIns="46800" rIns="90000" bIns="46800" rtlCol="0"/>
          <a:p>
            <a:pPr marL="17145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rgbClr val="564E49"/>
                </a:solidFill>
                <a:latin typeface="Arial" panose="020B0604020202020204" pitchFamily="34" charset="0"/>
                <a:sym typeface="+mn-ea"/>
              </a:rPr>
              <a:t>Sorts the DataFrame by the confirmed column in descending order (highest values first).</a:t>
            </a:r>
            <a:endParaRPr lang="en-US" altLang="en-US" sz="1400" b="1" dirty="0">
              <a:solidFill>
                <a:srgbClr val="564E49"/>
              </a:solidFill>
              <a:latin typeface="Arial" panose="020B0604020202020204" pitchFamily="3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b="1" dirty="0">
              <a:solidFill>
                <a:srgbClr val="564E49"/>
              </a:solidFill>
              <a:latin typeface="Arial" panose="020B0604020202020204" pitchFamily="34" charset="0"/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rgbClr val="564E49"/>
                </a:solidFill>
                <a:latin typeface="Arial" panose="020B0604020202020204" pitchFamily="34" charset="0"/>
                <a:sym typeface="+mn-ea"/>
              </a:rPr>
              <a:t>Takes the top 5 rows using .head(5).</a:t>
            </a:r>
            <a:endParaRPr lang="en-US" altLang="en-US" sz="1400" b="1" dirty="0">
              <a:solidFill>
                <a:srgbClr val="564E49"/>
              </a:solidFill>
              <a:latin typeface="Arial" panose="020B0604020202020204" pitchFamily="34" charset="0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400" b="1" dirty="0">
              <a:solidFill>
                <a:srgbClr val="564E49"/>
              </a:solidFill>
              <a:latin typeface="Arial" panose="020B0604020202020204" pitchFamily="34" charset="0"/>
              <a:sym typeface="+mn-ea"/>
            </a:endParaRPr>
          </a:p>
          <a:p>
            <a:pPr marL="17145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400" b="1" dirty="0">
                <a:solidFill>
                  <a:srgbClr val="564E49"/>
                </a:solidFill>
                <a:latin typeface="Arial" panose="020B0604020202020204" pitchFamily="34" charset="0"/>
                <a:sym typeface="+mn-ea"/>
              </a:rPr>
              <a:t>Prints only the "state" and "confirmed" columns for those top 5 rows.</a:t>
            </a:r>
            <a:endParaRPr lang="en-US" altLang="en-US" sz="1400" b="1" dirty="0">
              <a:solidFill>
                <a:srgbClr val="564E49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71815" y="4814570"/>
            <a:ext cx="788670" cy="7886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1"/>
          <p:cNvSpPr txBox="1"/>
          <p:nvPr>
            <p:custDataLst>
              <p:tags r:id="rId3"/>
            </p:custDataLst>
          </p:nvPr>
        </p:nvSpPr>
        <p:spPr>
          <a:xfrm>
            <a:off x="3647440" y="4882515"/>
            <a:ext cx="3955415" cy="65278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teive you the best service</a:t>
            </a:r>
            <a:endParaRPr lang="da-DK" altLang="zh-CN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" y="387985"/>
            <a:ext cx="5018405" cy="433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225" y="2050415"/>
            <a:ext cx="5938520" cy="4559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75" y="166370"/>
            <a:ext cx="4986655" cy="181356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508000" y="8128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0070C0"/>
                </a:solidFill>
                <a:latin typeface="Comic Sans MS" panose="030F0702030302020204" charset="0"/>
                <a:cs typeface="Comic Sans MS" panose="030F0702030302020204" charset="0"/>
              </a:rPr>
              <a:t>Bar Chart</a:t>
            </a:r>
            <a:endParaRPr lang="en-US" sz="2800">
              <a:solidFill>
                <a:srgbClr val="0070C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24840" y="15767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 generates a bar chart showing the top 5 states with the most confirmed COVID-19 cases, helping you visualize which states were most affected.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24840" y="314642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Plots a bar chart using: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top_confirmed["state"] as the x-axis (names of states).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top_confirmed["confirmed"] as the y-axis (number of confirmed cases).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11"/>
          <p:cNvSpPr txBox="1"/>
          <p:nvPr>
            <p:custDataLst>
              <p:tags r:id="rId1"/>
            </p:custDataLst>
          </p:nvPr>
        </p:nvSpPr>
        <p:spPr>
          <a:xfrm>
            <a:off x="509270" y="5401945"/>
            <a:ext cx="2218690" cy="553085"/>
          </a:xfrm>
          <a:prstGeom prst="rect">
            <a:avLst/>
          </a:prstGeom>
          <a:noFill/>
        </p:spPr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</a:t>
            </a:r>
            <a:r>
              <a:rPr lang="en-US" altLang="da-DK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itle Here</a:t>
            </a:r>
            <a:endParaRPr lang="en-US" altLang="da-DK" sz="2000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13" name="文本框 11"/>
          <p:cNvSpPr txBox="1"/>
          <p:nvPr>
            <p:custDataLst>
              <p:tags r:id="rId2"/>
            </p:custDataLst>
          </p:nvPr>
        </p:nvSpPr>
        <p:spPr>
          <a:xfrm>
            <a:off x="146368" y="5833110"/>
            <a:ext cx="2944495" cy="65405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endParaRPr lang="da-DK" altLang="zh-CN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27" name="文本框 11"/>
          <p:cNvSpPr txBox="1"/>
          <p:nvPr>
            <p:custDataLst>
              <p:tags r:id="rId3"/>
            </p:custDataLst>
          </p:nvPr>
        </p:nvSpPr>
        <p:spPr>
          <a:xfrm>
            <a:off x="3500120" y="5401945"/>
            <a:ext cx="2218690" cy="553085"/>
          </a:xfrm>
          <a:prstGeom prst="rect">
            <a:avLst/>
          </a:prstGeom>
          <a:noFill/>
        </p:spPr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</a:t>
            </a:r>
            <a:r>
              <a:rPr lang="en-US" altLang="da-DK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itle Here</a:t>
            </a:r>
            <a:endParaRPr lang="en-US" altLang="da-DK" sz="2000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28" name="文本框 11"/>
          <p:cNvSpPr txBox="1"/>
          <p:nvPr>
            <p:custDataLst>
              <p:tags r:id="rId4"/>
            </p:custDataLst>
          </p:nvPr>
        </p:nvSpPr>
        <p:spPr>
          <a:xfrm>
            <a:off x="3137218" y="5833110"/>
            <a:ext cx="2944495" cy="65405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endParaRPr lang="da-DK" altLang="zh-CN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30" name="文本框 11"/>
          <p:cNvSpPr txBox="1"/>
          <p:nvPr>
            <p:custDataLst>
              <p:tags r:id="rId5"/>
            </p:custDataLst>
          </p:nvPr>
        </p:nvSpPr>
        <p:spPr>
          <a:xfrm>
            <a:off x="6490970" y="5401945"/>
            <a:ext cx="2218690" cy="553085"/>
          </a:xfrm>
          <a:prstGeom prst="rect">
            <a:avLst/>
          </a:prstGeom>
          <a:noFill/>
        </p:spPr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</a:t>
            </a:r>
            <a:r>
              <a:rPr lang="en-US" altLang="da-DK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itle Here</a:t>
            </a:r>
            <a:endParaRPr lang="en-US" altLang="da-DK" sz="2000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31" name="文本框 11"/>
          <p:cNvSpPr txBox="1"/>
          <p:nvPr>
            <p:custDataLst>
              <p:tags r:id="rId6"/>
            </p:custDataLst>
          </p:nvPr>
        </p:nvSpPr>
        <p:spPr>
          <a:xfrm>
            <a:off x="6128068" y="5833110"/>
            <a:ext cx="2944495" cy="65405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endParaRPr lang="da-DK" altLang="zh-CN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33" name="文本框 11"/>
          <p:cNvSpPr txBox="1"/>
          <p:nvPr>
            <p:custDataLst>
              <p:tags r:id="rId7"/>
            </p:custDataLst>
          </p:nvPr>
        </p:nvSpPr>
        <p:spPr>
          <a:xfrm>
            <a:off x="9481820" y="5401945"/>
            <a:ext cx="2218690" cy="553085"/>
          </a:xfrm>
          <a:prstGeom prst="rect">
            <a:avLst/>
          </a:prstGeom>
          <a:noFill/>
        </p:spPr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</a:t>
            </a:r>
            <a:r>
              <a:rPr lang="en-US" altLang="da-DK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itle Here</a:t>
            </a:r>
            <a:endParaRPr lang="en-US" altLang="da-DK" sz="2000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34" name="文本框 11"/>
          <p:cNvSpPr txBox="1"/>
          <p:nvPr>
            <p:custDataLst>
              <p:tags r:id="rId8"/>
            </p:custDataLst>
          </p:nvPr>
        </p:nvSpPr>
        <p:spPr>
          <a:xfrm>
            <a:off x="9118918" y="5833110"/>
            <a:ext cx="2944495" cy="65405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endParaRPr lang="da-DK" altLang="zh-CN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pic>
        <p:nvPicPr>
          <p:cNvPr id="376698358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15" y="1895475"/>
            <a:ext cx="6364605" cy="477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030" y="51435"/>
            <a:ext cx="5701665" cy="18440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20725" y="62166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accent6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Horizontal Bar Plot</a:t>
            </a:r>
            <a:endParaRPr lang="en-US" altLang="en-US" sz="2800">
              <a:solidFill>
                <a:schemeClr val="accent6">
                  <a:lumMod val="7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0725" y="139890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 is generating a horizontal bar plot showing the recovery rate by state, using Seaborn (a Python data visualization library built on top of Matplotlib).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20725" y="3061970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 creates a horizontal bar plot where: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Each bar represents a state.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bar length shows the recovery rate for that state.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plot is sorted from highest to lowest recovery rate.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Uses a green color gradient for visual clarity.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文本框 11"/>
          <p:cNvSpPr txBox="1"/>
          <p:nvPr>
            <p:custDataLst>
              <p:tags r:id="rId1"/>
            </p:custDataLst>
          </p:nvPr>
        </p:nvSpPr>
        <p:spPr>
          <a:xfrm>
            <a:off x="6251575" y="883285"/>
            <a:ext cx="4282440" cy="682625"/>
          </a:xfrm>
          <a:prstGeom prst="rect">
            <a:avLst/>
          </a:prstGeom>
          <a:noFill/>
        </p:spPr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/>
                </a:solidFill>
                <a:latin typeface="Roboto Bk" charset="0"/>
                <a:ea typeface="Roboto" charset="0"/>
                <a:cs typeface="Roboto Bk" charset="0"/>
                <a:sym typeface="Roboto" charset="0"/>
              </a:rPr>
              <a:t>T</a:t>
            </a:r>
            <a:r>
              <a:rPr lang="en-US" altLang="da-DK" sz="5400" b="1" dirty="0">
                <a:solidFill>
                  <a:schemeClr val="bg1"/>
                </a:solidFill>
                <a:latin typeface="Roboto Bk" charset="0"/>
                <a:ea typeface="Roboto" charset="0"/>
                <a:cs typeface="Roboto Bk" charset="0"/>
                <a:sym typeface="Roboto" charset="0"/>
              </a:rPr>
              <a:t>itle  Here</a:t>
            </a:r>
            <a:endParaRPr lang="en-US" altLang="da-DK" sz="5400" b="1" dirty="0">
              <a:solidFill>
                <a:schemeClr val="bg1"/>
              </a:solidFill>
              <a:latin typeface="Roboto Bk" charset="0"/>
              <a:ea typeface="Roboto" charset="0"/>
              <a:cs typeface="Roboto Bk" charset="0"/>
              <a:sym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115" y="4433570"/>
            <a:ext cx="788670" cy="7886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1"/>
          <p:cNvSpPr txBox="1"/>
          <p:nvPr>
            <p:custDataLst>
              <p:tags r:id="rId2"/>
            </p:custDataLst>
          </p:nvPr>
        </p:nvSpPr>
        <p:spPr>
          <a:xfrm>
            <a:off x="7312660" y="4501515"/>
            <a:ext cx="3955415" cy="65278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endParaRPr lang="da-DK" altLang="zh-CN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10" name="对话icon"/>
          <p:cNvSpPr/>
          <p:nvPr/>
        </p:nvSpPr>
        <p:spPr bwMode="auto">
          <a:xfrm>
            <a:off x="6551295" y="4632325"/>
            <a:ext cx="448310" cy="391160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381115" y="5450840"/>
            <a:ext cx="788670" cy="7886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1"/>
          <p:cNvSpPr txBox="1"/>
          <p:nvPr>
            <p:custDataLst>
              <p:tags r:id="rId3"/>
            </p:custDataLst>
          </p:nvPr>
        </p:nvSpPr>
        <p:spPr>
          <a:xfrm>
            <a:off x="7312660" y="5518785"/>
            <a:ext cx="3955415" cy="652780"/>
          </a:xfrm>
          <a:prstGeom prst="rect">
            <a:avLst/>
          </a:prstGeom>
          <a:noFill/>
        </p:spPr>
        <p:txBody>
          <a:bodyPr anchor="ctr">
            <a:normAutofit/>
          </a:bodyPr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endParaRPr lang="da-DK" altLang="zh-CN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15" name="对话icon"/>
          <p:cNvSpPr/>
          <p:nvPr/>
        </p:nvSpPr>
        <p:spPr bwMode="auto">
          <a:xfrm>
            <a:off x="6551295" y="5649595"/>
            <a:ext cx="448310" cy="391160"/>
          </a:xfrm>
          <a:custGeom>
            <a:avLst/>
            <a:gdLst>
              <a:gd name="connsiteX0" fmla="*/ 424975 w 608697"/>
              <a:gd name="connsiteY0" fmla="*/ 168488 h 531358"/>
              <a:gd name="connsiteX1" fmla="*/ 387604 w 608697"/>
              <a:gd name="connsiteY1" fmla="*/ 205806 h 531358"/>
              <a:gd name="connsiteX2" fmla="*/ 424975 w 608697"/>
              <a:gd name="connsiteY2" fmla="*/ 243124 h 531358"/>
              <a:gd name="connsiteX3" fmla="*/ 462346 w 608697"/>
              <a:gd name="connsiteY3" fmla="*/ 205806 h 531358"/>
              <a:gd name="connsiteX4" fmla="*/ 424975 w 608697"/>
              <a:gd name="connsiteY4" fmla="*/ 168488 h 531358"/>
              <a:gd name="connsiteX5" fmla="*/ 287947 w 608697"/>
              <a:gd name="connsiteY5" fmla="*/ 168488 h 531358"/>
              <a:gd name="connsiteX6" fmla="*/ 250576 w 608697"/>
              <a:gd name="connsiteY6" fmla="*/ 205806 h 531358"/>
              <a:gd name="connsiteX7" fmla="*/ 287947 w 608697"/>
              <a:gd name="connsiteY7" fmla="*/ 243124 h 531358"/>
              <a:gd name="connsiteX8" fmla="*/ 325318 w 608697"/>
              <a:gd name="connsiteY8" fmla="*/ 205806 h 531358"/>
              <a:gd name="connsiteX9" fmla="*/ 287947 w 608697"/>
              <a:gd name="connsiteY9" fmla="*/ 168488 h 531358"/>
              <a:gd name="connsiteX10" fmla="*/ 102356 w 608697"/>
              <a:gd name="connsiteY10" fmla="*/ 121231 h 531358"/>
              <a:gd name="connsiteX11" fmla="*/ 98850 w 608697"/>
              <a:gd name="connsiteY11" fmla="*/ 127711 h 531358"/>
              <a:gd name="connsiteX12" fmla="*/ 76842 w 608697"/>
              <a:gd name="connsiteY12" fmla="*/ 217990 h 531358"/>
              <a:gd name="connsiteX13" fmla="*/ 98850 w 608697"/>
              <a:gd name="connsiteY13" fmla="*/ 308194 h 531358"/>
              <a:gd name="connsiteX14" fmla="*/ 157488 w 608697"/>
              <a:gd name="connsiteY14" fmla="*/ 380223 h 531358"/>
              <a:gd name="connsiteX15" fmla="*/ 344668 w 608697"/>
              <a:gd name="connsiteY15" fmla="*/ 444729 h 531358"/>
              <a:gd name="connsiteX16" fmla="*/ 370257 w 608697"/>
              <a:gd name="connsiteY16" fmla="*/ 443687 h 531358"/>
              <a:gd name="connsiteX17" fmla="*/ 236717 w 608697"/>
              <a:gd name="connsiteY17" fmla="*/ 477876 h 531358"/>
              <a:gd name="connsiteX18" fmla="*/ 198072 w 608697"/>
              <a:gd name="connsiteY18" fmla="*/ 475344 h 531358"/>
              <a:gd name="connsiteX19" fmla="*/ 82437 w 608697"/>
              <a:gd name="connsiteY19" fmla="*/ 531284 h 531358"/>
              <a:gd name="connsiteX20" fmla="*/ 81542 w 608697"/>
              <a:gd name="connsiteY20" fmla="*/ 531358 h 531358"/>
              <a:gd name="connsiteX21" fmla="*/ 75051 w 608697"/>
              <a:gd name="connsiteY21" fmla="*/ 527857 h 531358"/>
              <a:gd name="connsiteX22" fmla="*/ 74753 w 608697"/>
              <a:gd name="connsiteY22" fmla="*/ 519738 h 531358"/>
              <a:gd name="connsiteX23" fmla="*/ 88778 w 608697"/>
              <a:gd name="connsiteY23" fmla="*/ 435046 h 531358"/>
              <a:gd name="connsiteX24" fmla="*/ 0 w 608697"/>
              <a:gd name="connsiteY24" fmla="*/ 282198 h 531358"/>
              <a:gd name="connsiteX25" fmla="*/ 102356 w 608697"/>
              <a:gd name="connsiteY25" fmla="*/ 121231 h 531358"/>
              <a:gd name="connsiteX26" fmla="*/ 356424 w 608697"/>
              <a:gd name="connsiteY26" fmla="*/ 0 h 531358"/>
              <a:gd name="connsiteX27" fmla="*/ 608697 w 608697"/>
              <a:gd name="connsiteY27" fmla="*/ 211244 h 531358"/>
              <a:gd name="connsiteX28" fmla="*/ 518290 w 608697"/>
              <a:gd name="connsiteY28" fmla="*/ 373401 h 531358"/>
              <a:gd name="connsiteX29" fmla="*/ 531941 w 608697"/>
              <a:gd name="connsiteY29" fmla="*/ 441109 h 531358"/>
              <a:gd name="connsiteX30" fmla="*/ 531120 w 608697"/>
              <a:gd name="connsiteY30" fmla="*/ 465391 h 531358"/>
              <a:gd name="connsiteX31" fmla="*/ 511577 w 608697"/>
              <a:gd name="connsiteY31" fmla="*/ 475894 h 531358"/>
              <a:gd name="connsiteX32" fmla="*/ 509041 w 608697"/>
              <a:gd name="connsiteY32" fmla="*/ 475745 h 531358"/>
              <a:gd name="connsiteX33" fmla="*/ 391408 w 608697"/>
              <a:gd name="connsiteY33" fmla="*/ 420476 h 531358"/>
              <a:gd name="connsiteX34" fmla="*/ 356424 w 608697"/>
              <a:gd name="connsiteY34" fmla="*/ 422487 h 531358"/>
              <a:gd name="connsiteX35" fmla="*/ 104225 w 608697"/>
              <a:gd name="connsiteY35" fmla="*/ 211244 h 531358"/>
              <a:gd name="connsiteX36" fmla="*/ 356424 w 608697"/>
              <a:gd name="connsiteY36" fmla="*/ 0 h 5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8697" h="531358">
                <a:moveTo>
                  <a:pt x="424975" y="168488"/>
                </a:moveTo>
                <a:cubicBezTo>
                  <a:pt x="404312" y="168488"/>
                  <a:pt x="387604" y="185248"/>
                  <a:pt x="387604" y="205806"/>
                </a:cubicBezTo>
                <a:cubicBezTo>
                  <a:pt x="387604" y="226439"/>
                  <a:pt x="404312" y="243124"/>
                  <a:pt x="424975" y="243124"/>
                </a:cubicBezTo>
                <a:cubicBezTo>
                  <a:pt x="445562" y="243124"/>
                  <a:pt x="462346" y="226439"/>
                  <a:pt x="462346" y="205806"/>
                </a:cubicBezTo>
                <a:cubicBezTo>
                  <a:pt x="462346" y="185248"/>
                  <a:pt x="445637" y="168488"/>
                  <a:pt x="424975" y="168488"/>
                </a:cubicBezTo>
                <a:close/>
                <a:moveTo>
                  <a:pt x="287947" y="168488"/>
                </a:moveTo>
                <a:cubicBezTo>
                  <a:pt x="267285" y="168488"/>
                  <a:pt x="250576" y="185248"/>
                  <a:pt x="250576" y="205806"/>
                </a:cubicBezTo>
                <a:cubicBezTo>
                  <a:pt x="250576" y="226439"/>
                  <a:pt x="267285" y="243124"/>
                  <a:pt x="287947" y="243124"/>
                </a:cubicBezTo>
                <a:cubicBezTo>
                  <a:pt x="308610" y="243124"/>
                  <a:pt x="325318" y="226439"/>
                  <a:pt x="325318" y="205806"/>
                </a:cubicBezTo>
                <a:cubicBezTo>
                  <a:pt x="325318" y="185248"/>
                  <a:pt x="308610" y="168488"/>
                  <a:pt x="287947" y="168488"/>
                </a:cubicBezTo>
                <a:close/>
                <a:moveTo>
                  <a:pt x="102356" y="121231"/>
                </a:moveTo>
                <a:cubicBezTo>
                  <a:pt x="101162" y="123317"/>
                  <a:pt x="99969" y="125477"/>
                  <a:pt x="98850" y="127711"/>
                </a:cubicBezTo>
                <a:cubicBezTo>
                  <a:pt x="84227" y="156240"/>
                  <a:pt x="76842" y="186631"/>
                  <a:pt x="76842" y="217990"/>
                </a:cubicBezTo>
                <a:cubicBezTo>
                  <a:pt x="76842" y="249275"/>
                  <a:pt x="84227" y="279666"/>
                  <a:pt x="98850" y="308194"/>
                </a:cubicBezTo>
                <a:cubicBezTo>
                  <a:pt x="112726" y="335308"/>
                  <a:pt x="132496" y="359516"/>
                  <a:pt x="157488" y="380223"/>
                </a:cubicBezTo>
                <a:cubicBezTo>
                  <a:pt x="207845" y="421787"/>
                  <a:pt x="274317" y="444729"/>
                  <a:pt x="344668" y="444729"/>
                </a:cubicBezTo>
                <a:cubicBezTo>
                  <a:pt x="353173" y="444729"/>
                  <a:pt x="361752" y="444357"/>
                  <a:pt x="370257" y="443687"/>
                </a:cubicBezTo>
                <a:cubicBezTo>
                  <a:pt x="332209" y="465288"/>
                  <a:pt x="286254" y="477876"/>
                  <a:pt x="236717" y="477876"/>
                </a:cubicBezTo>
                <a:cubicBezTo>
                  <a:pt x="223736" y="477876"/>
                  <a:pt x="210755" y="477057"/>
                  <a:pt x="198072" y="475344"/>
                </a:cubicBezTo>
                <a:cubicBezTo>
                  <a:pt x="160397" y="499478"/>
                  <a:pt x="110637" y="528155"/>
                  <a:pt x="82437" y="531284"/>
                </a:cubicBezTo>
                <a:cubicBezTo>
                  <a:pt x="82138" y="531358"/>
                  <a:pt x="81840" y="531358"/>
                  <a:pt x="81542" y="531358"/>
                </a:cubicBezTo>
                <a:cubicBezTo>
                  <a:pt x="78930" y="531358"/>
                  <a:pt x="76469" y="530017"/>
                  <a:pt x="75051" y="527857"/>
                </a:cubicBezTo>
                <a:cubicBezTo>
                  <a:pt x="73410" y="525399"/>
                  <a:pt x="73335" y="522271"/>
                  <a:pt x="74753" y="519738"/>
                </a:cubicBezTo>
                <a:cubicBezTo>
                  <a:pt x="75051" y="519291"/>
                  <a:pt x="99223" y="476014"/>
                  <a:pt x="88778" y="435046"/>
                </a:cubicBezTo>
                <a:cubicBezTo>
                  <a:pt x="32303" y="397653"/>
                  <a:pt x="0" y="342160"/>
                  <a:pt x="0" y="282198"/>
                </a:cubicBezTo>
                <a:cubicBezTo>
                  <a:pt x="0" y="215532"/>
                  <a:pt x="40584" y="156538"/>
                  <a:pt x="102356" y="121231"/>
                </a:cubicBezTo>
                <a:close/>
                <a:moveTo>
                  <a:pt x="356424" y="0"/>
                </a:moveTo>
                <a:cubicBezTo>
                  <a:pt x="495540" y="0"/>
                  <a:pt x="608697" y="94747"/>
                  <a:pt x="608697" y="211244"/>
                </a:cubicBezTo>
                <a:cubicBezTo>
                  <a:pt x="608697" y="274408"/>
                  <a:pt x="575802" y="333178"/>
                  <a:pt x="518290" y="373401"/>
                </a:cubicBezTo>
                <a:cubicBezTo>
                  <a:pt x="512845" y="406324"/>
                  <a:pt x="531717" y="440811"/>
                  <a:pt x="531941" y="441109"/>
                </a:cubicBezTo>
                <a:cubicBezTo>
                  <a:pt x="536267" y="448781"/>
                  <a:pt x="535969" y="458092"/>
                  <a:pt x="531120" y="465391"/>
                </a:cubicBezTo>
                <a:cubicBezTo>
                  <a:pt x="526794" y="472021"/>
                  <a:pt x="519484" y="475894"/>
                  <a:pt x="511577" y="475894"/>
                </a:cubicBezTo>
                <a:cubicBezTo>
                  <a:pt x="510756" y="475894"/>
                  <a:pt x="509936" y="475894"/>
                  <a:pt x="509041" y="475745"/>
                </a:cubicBezTo>
                <a:cubicBezTo>
                  <a:pt x="484574" y="473064"/>
                  <a:pt x="444966" y="454442"/>
                  <a:pt x="391408" y="420476"/>
                </a:cubicBezTo>
                <a:cubicBezTo>
                  <a:pt x="379920" y="421817"/>
                  <a:pt x="368135" y="422487"/>
                  <a:pt x="356424" y="422487"/>
                </a:cubicBezTo>
                <a:cubicBezTo>
                  <a:pt x="217382" y="422487"/>
                  <a:pt x="104225" y="327741"/>
                  <a:pt x="104225" y="211244"/>
                </a:cubicBezTo>
                <a:cubicBezTo>
                  <a:pt x="104225" y="94747"/>
                  <a:pt x="217382" y="0"/>
                  <a:pt x="356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13256589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15" y="2170430"/>
            <a:ext cx="6355715" cy="454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665" y="288290"/>
            <a:ext cx="6109335" cy="1676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2295" y="6534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rgbClr val="C0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Horizontal Bar Plot</a:t>
            </a:r>
            <a:endParaRPr lang="en-US" altLang="en-US" sz="28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67385" y="13823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 is creating a horizontal bar plot to visualize the mortality rate by state, using Seaborn with a red color palette.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67385" y="251142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Plots a horizontal bar chart of mortality rates across states.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Highlights states with higher death rates using red shades.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Helps you quickly see which states are doing worse in terms of COVID-19 mortality.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55012891" name="Picture 3" descr="A screenshot of a graph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2002790"/>
            <a:ext cx="6569710" cy="457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80" y="110490"/>
            <a:ext cx="5741670" cy="17983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66090" y="45148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accent2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Scatter Plot</a:t>
            </a:r>
            <a:endParaRPr lang="en-US" altLang="en-US" sz="2800">
              <a:solidFill>
                <a:srgbClr val="C0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endParaRPr lang="en-US" sz="2800"/>
          </a:p>
        </p:txBody>
      </p:sp>
      <p:sp>
        <p:nvSpPr>
          <p:cNvPr id="23" name="Text Box 22"/>
          <p:cNvSpPr txBox="1"/>
          <p:nvPr/>
        </p:nvSpPr>
        <p:spPr>
          <a:xfrm>
            <a:off x="688975" y="13220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 creates a scatter plot to compare active vs recovered COVID-19 cases for each state using Seaborn.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88975" y="244602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Creates a scatter plot where each point represents a state.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X-axis = Active cases, Y-axis = Recovered cases.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Helps visualize the relationship between active and recovered cases across states.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Useful for identifying outliers — for example, states with high active but low recovery, or vice versa.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2057485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70" y="1715135"/>
            <a:ext cx="5731510" cy="49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160" y="276860"/>
            <a:ext cx="5646420" cy="12738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9930" y="6527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Heat Map</a:t>
            </a:r>
            <a:endParaRPr 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09930" y="136461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 is generating a heatmap of the correlation matrix for key COVID-19 metrics using Seaborn and Matplotlib.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9930" y="2611755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Visualizes correlations between COVID-19 metrics like confirmed, active, deaths, recovered, recovery rate, and mortality rate.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Helps identify relationships between metrics (e.g., do more confirmed cases mean more deaths?).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heatmap uses colors and numbers to make patterns easier to spot.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图表 1"/>
          <p:cNvGraphicFramePr/>
          <p:nvPr/>
        </p:nvGraphicFramePr>
        <p:xfrm>
          <a:off x="242570" y="3933825"/>
          <a:ext cx="6327140" cy="268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1"/>
          <p:cNvSpPr txBox="1"/>
          <p:nvPr>
            <p:custDataLst>
              <p:tags r:id="rId2"/>
            </p:custDataLst>
          </p:nvPr>
        </p:nvSpPr>
        <p:spPr>
          <a:xfrm>
            <a:off x="7108190" y="4140200"/>
            <a:ext cx="1783715" cy="400050"/>
          </a:xfrm>
          <a:prstGeom prst="rect">
            <a:avLst/>
          </a:prstGeom>
          <a:noFill/>
        </p:spPr>
        <p:txBody>
          <a:bodyPr anchor="ctr"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T</a:t>
            </a:r>
            <a:r>
              <a:rPr lang="en-US" altLang="da-DK" sz="20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itle Here</a:t>
            </a:r>
            <a:endParaRPr lang="en-US" altLang="da-DK" sz="2000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sp>
        <p:nvSpPr>
          <p:cNvPr id="14" name="文本框 11"/>
          <p:cNvSpPr txBox="1"/>
          <p:nvPr>
            <p:custDataLst>
              <p:tags r:id="rId3"/>
            </p:custDataLst>
          </p:nvPr>
        </p:nvSpPr>
        <p:spPr>
          <a:xfrm>
            <a:off x="7108190" y="4451985"/>
            <a:ext cx="4638675" cy="1647190"/>
          </a:xfrm>
          <a:prstGeom prst="rect">
            <a:avLst/>
          </a:prstGeom>
          <a:noFill/>
        </p:spPr>
        <p:txBody>
          <a:bodyPr anchor="ctr">
            <a:normAutofit lnSpcReduction="20000"/>
          </a:bodyPr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Enter or copy and paste the text you need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r>
              <a:rPr lang="da-DK" altLang="zh-CN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I want to give you the best service</a:t>
            </a:r>
            <a:r>
              <a:rPr lang="en-US" altLang="da-DK" sz="1200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.</a:t>
            </a:r>
            <a:endParaRPr lang="en-US" altLang="da-DK" sz="1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+mn-ea"/>
            </a:endParaRPr>
          </a:p>
        </p:txBody>
      </p:sp>
      <p:pic>
        <p:nvPicPr>
          <p:cNvPr id="70813118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10" y="3127375"/>
            <a:ext cx="7992745" cy="34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11785" y="293370"/>
            <a:ext cx="65208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accent6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side-by-side (grouped)</a:t>
            </a:r>
            <a:endParaRPr lang="en-US" altLang="en-US" sz="2800">
              <a:solidFill>
                <a:schemeClr val="accent6">
                  <a:lumMod val="7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en-US" sz="2800">
                <a:solidFill>
                  <a:schemeClr val="accent6">
                    <a:lumMod val="7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bar plot</a:t>
            </a:r>
            <a:endParaRPr lang="en-US" altLang="en-US" sz="2800">
              <a:solidFill>
                <a:schemeClr val="accent6">
                  <a:lumMod val="75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2570" y="277114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Compares recovery rate and mortality rate side-by-side for each state.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Helps visually analyze which states are performing well in terms of recovery and which have high mortality.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Useful for spotting patterns, e.g., high recovery &amp; low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2570" y="124650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This code creates a side-by-side (grouped) bar plot comparing the recovery rate and mortality rate for each state. It allows you to visually compare the two metrics per state.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470" y="195580"/>
            <a:ext cx="7339330" cy="27451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0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1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2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3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4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5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6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7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18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2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3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4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5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6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7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8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ags/tag9.xml><?xml version="1.0" encoding="utf-8"?>
<p:tagLst xmlns:p="http://schemas.openxmlformats.org/presentationml/2006/main">
  <p:tag name="MH" val="20150913182123"/>
  <p:tag name="MH_LIBRARY" val="GRAPHIC"/>
  <p:tag name="MH_ORDER" val="文本框 1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3968</Words>
  <Application>WPS Presentation</Application>
  <PresentationFormat>宽屏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5" baseType="lpstr">
      <vt:lpstr>Arial</vt:lpstr>
      <vt:lpstr>SimSun</vt:lpstr>
      <vt:lpstr>Wingdings</vt:lpstr>
      <vt:lpstr>Roboto</vt:lpstr>
      <vt:lpstr>Roboto Bk</vt:lpstr>
      <vt:lpstr>Segoe Print</vt:lpstr>
      <vt:lpstr>Times New Roman</vt:lpstr>
      <vt:lpstr>Calibri</vt:lpstr>
      <vt:lpstr>Microsoft YaHei</vt:lpstr>
      <vt:lpstr>Arial Unicode MS</vt:lpstr>
      <vt:lpstr>Arial</vt:lpstr>
      <vt:lpstr>Wingdings</vt:lpstr>
      <vt:lpstr>Rockwell Condensed</vt:lpstr>
      <vt:lpstr>Calibri Light</vt:lpstr>
      <vt:lpstr>Californian FB</vt:lpstr>
      <vt:lpstr>Aparajita</vt:lpstr>
      <vt:lpstr>Algerian</vt:lpstr>
      <vt:lpstr>Brush Script MT</vt:lpstr>
      <vt:lpstr>Calisto MT</vt:lpstr>
      <vt:lpstr>Cambria</vt:lpstr>
      <vt:lpstr>Cambria Math</vt:lpstr>
      <vt:lpstr>Cascadia Mono SemiLight</vt:lpstr>
      <vt:lpstr>Cascadia Mono SemiBold</vt:lpstr>
      <vt:lpstr>Cascadia Mono</vt:lpstr>
      <vt:lpstr>Cascadia Code SemiBold</vt:lpstr>
      <vt:lpstr>Castellar</vt:lpstr>
      <vt:lpstr>Century Gothic</vt:lpstr>
      <vt:lpstr>Colonna MT</vt:lpstr>
      <vt:lpstr>Corbel Light</vt:lpstr>
      <vt:lpstr>Dubai</vt:lpstr>
      <vt:lpstr>Comic Sans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VULCAN</dc:creator>
  <cp:lastModifiedBy>Heama Priya</cp:lastModifiedBy>
  <cp:revision>27</cp:revision>
  <dcterms:created xsi:type="dcterms:W3CDTF">2020-04-25T10:59:00Z</dcterms:created>
  <dcterms:modified xsi:type="dcterms:W3CDTF">2025-05-20T05:54:15Z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1033-12.2.0.21179</vt:lpwstr>
  </property>
  <property fmtid="{D5CDD505-2E9C-101B-9397-08002B2CF9AE}" pid="3" name="ICV">
    <vt:lpwstr>F09CBD00153343EA8FD27C560A496AED_13</vt:lpwstr>
  </property>
</Properties>
</file>