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5" r:id="rId2"/>
  </p:sldMasterIdLst>
  <p:notesMasterIdLst>
    <p:notesMasterId r:id="rId15"/>
  </p:notesMasterIdLst>
  <p:sldIdLst>
    <p:sldId id="258" r:id="rId3"/>
    <p:sldId id="273" r:id="rId4"/>
    <p:sldId id="282" r:id="rId5"/>
    <p:sldId id="286" r:id="rId6"/>
    <p:sldId id="289" r:id="rId7"/>
    <p:sldId id="290" r:id="rId8"/>
    <p:sldId id="291" r:id="rId9"/>
    <p:sldId id="292" r:id="rId10"/>
    <p:sldId id="293" r:id="rId11"/>
    <p:sldId id="295" r:id="rId12"/>
    <p:sldId id="294" r:id="rId13"/>
    <p:sldId id="262" r:id="rId14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Proxima Nova" panose="020B0604020202020204" charset="0"/>
      <p:regular r:id="rId20"/>
      <p:bold r:id="rId21"/>
      <p:italic r:id="rId22"/>
      <p:boldItalic r:id="rId23"/>
    </p:embeddedFont>
    <p:embeddedFont>
      <p:font typeface="Century Gothic" panose="020B0502020202020204" pitchFamily="3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4" roundtripDataSignature="AMtx7mij1fsZUe5V3lBG5qQcqOvrI5UhJ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D3D3C"/>
    <a:srgbClr val="62625E"/>
    <a:srgbClr val="2D5A73"/>
    <a:srgbClr val="E9E9DA"/>
    <a:srgbClr val="2C5871"/>
    <a:srgbClr val="2C5972"/>
    <a:srgbClr val="BF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687" autoAdjust="0"/>
  </p:normalViewPr>
  <p:slideViewPr>
    <p:cSldViewPr snapToGrid="0">
      <p:cViewPr varScale="1">
        <p:scale>
          <a:sx n="88" d="100"/>
          <a:sy n="88" d="100"/>
        </p:scale>
        <p:origin x="876" y="84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1.xml"/><Relationship Id="rId21" Type="http://schemas.openxmlformats.org/officeDocument/2006/relationships/font" Target="fonts/font6.fntdata"/><Relationship Id="rId34" Type="http://customschemas.google.com/relationships/presentationmetadata" Target="meta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9.fntdata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font" Target="fonts/font4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5145957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57741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54059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1226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3" name="Google Shape;16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como criar o seu programa de uma forma mental, utilizando o computador mais potente do mundo, o nosso cerebro. se vc ainda não sabe programar, vai criar o seu primeiro programa hoje, mesmo sem saber sequer uma linha de codigo. e mesmo que vc já saiba programar, vc vai conseguir fazer um reforço na sua logica. sabe quando acontece aqueles errinhos e vc fica engasgado em algum ponto? essa aula vai ser muito importante pra vc tbm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24168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1995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40294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38982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61875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91075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35104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02878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0939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35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3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3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6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6"/>
          <p:cNvSpPr txBox="1"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65" name="Google Shape;65;p36"/>
          <p:cNvSpPr txBox="1">
            <a:spLocks noGrp="1"/>
          </p:cNvSpPr>
          <p:nvPr>
            <p:ph type="body" idx="2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36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67" name="Google Shape;67;p36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3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3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3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9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9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83" name="Google Shape;83;p39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84" name="Google Shape;84;p3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3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3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0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0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Google Shape;90;p40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91" name="Google Shape;91;p4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4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4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41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7" name="Google Shape;97;p4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4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4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2"/>
          <p:cNvSpPr txBox="1">
            <a:spLocks noGrp="1"/>
          </p:cNvSpPr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42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3" name="Google Shape;103;p4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4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4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9" name="Google Shape;19;p2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0" name="Google Shape;20;p2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24" name="Google Shape;24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7" name="Google Shape;27;p3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8" name="Google Shape;28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3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3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40" name="Google Shape;40;p2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3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3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4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4"/>
          <p:cNvSpPr txBox="1"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3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3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Google Shape;33;p22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Google Shape;35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hyperlink" Target="https://discord.com/invite/eUrT2UFeS6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"/>
          <p:cNvSpPr txBox="1">
            <a:spLocks noGrp="1"/>
          </p:cNvSpPr>
          <p:nvPr>
            <p:ph type="ctrTitle"/>
          </p:nvPr>
        </p:nvSpPr>
        <p:spPr>
          <a:xfrm>
            <a:off x="387900" y="3929365"/>
            <a:ext cx="8520600" cy="543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João Ricardo Côre Dutra</a:t>
            </a:r>
            <a:br>
              <a:rPr lang="en-US" sz="20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pt-BR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Desenvolvedor</a:t>
            </a:r>
            <a:r>
              <a:rPr lang="en-US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Java backend </a:t>
            </a:r>
            <a:r>
              <a:rPr lang="pt-BR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na</a:t>
            </a:r>
            <a:r>
              <a:rPr lang="en-US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500" dirty="0" err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everis</a:t>
            </a:r>
            <a:endParaRPr sz="1500" dirty="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7" name="Google Shape;127;p2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0129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dirty="0" err="1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Estrutura</a:t>
            </a:r>
            <a:r>
              <a:rPr lang="en-US" sz="6600" dirty="0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Dados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dirty="0" err="1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Em</a:t>
            </a:r>
            <a:r>
              <a:rPr lang="en-US" sz="6600" dirty="0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JAVA</a:t>
            </a:r>
            <a:endParaRPr sz="6600" dirty="0">
              <a:solidFill>
                <a:srgbClr val="EF86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8" name="Google Shape;128;p2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1" name="Google Shape;131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6"/>
          <p:cNvSpPr txBox="1">
            <a:spLocks noGrp="1"/>
          </p:cNvSpPr>
          <p:nvPr>
            <p:ph type="subTitle" idx="1"/>
          </p:nvPr>
        </p:nvSpPr>
        <p:spPr>
          <a:xfrm>
            <a:off x="1594625" y="243014"/>
            <a:ext cx="5734294" cy="687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000" b="1" dirty="0" smtClean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Exclusão</a:t>
            </a:r>
            <a:endParaRPr lang="pt-BR" sz="4000" b="1" dirty="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7" name="Google Shape;137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="" xmlns:a16="http://schemas.microsoft.com/office/drawing/2014/main" id="{880BA323-3898-4640-8B2C-7901D2BF9BC1}"/>
              </a:ext>
            </a:extLst>
          </p:cNvPr>
          <p:cNvSpPr txBox="1"/>
          <p:nvPr/>
        </p:nvSpPr>
        <p:spPr>
          <a:xfrm>
            <a:off x="248688" y="1289776"/>
            <a:ext cx="48734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Exclusão de um elemento</a:t>
            </a:r>
          </a:p>
          <a:p>
            <a:r>
              <a:rPr lang="pt-BR" sz="24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 Pega o maior elemento da esquerda</a:t>
            </a:r>
            <a:endParaRPr lang="pt-BR" sz="24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Tx/>
              <a:buChar char="-"/>
            </a:pPr>
            <a:endParaRPr lang="pt-BR" sz="24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688" y="2274980"/>
            <a:ext cx="6097503" cy="2293993"/>
          </a:xfrm>
          <a:prstGeom prst="rect">
            <a:avLst/>
          </a:prstGeom>
        </p:spPr>
      </p:pic>
      <p:sp>
        <p:nvSpPr>
          <p:cNvPr id="8" name="Seta: para Baixo 4">
            <a:extLst>
              <a:ext uri="{FF2B5EF4-FFF2-40B4-BE49-F238E27FC236}">
                <a16:creationId xmlns="" xmlns:a16="http://schemas.microsoft.com/office/drawing/2014/main" id="{CB6558F6-CCC0-4B88-948D-94FB3AC99AF9}"/>
              </a:ext>
            </a:extLst>
          </p:cNvPr>
          <p:cNvSpPr/>
          <p:nvPr/>
        </p:nvSpPr>
        <p:spPr>
          <a:xfrm rot="16200000">
            <a:off x="746233" y="2782023"/>
            <a:ext cx="442449" cy="769434"/>
          </a:xfrm>
          <a:prstGeom prst="downArrow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Seta: para Baixo 4">
            <a:extLst>
              <a:ext uri="{FF2B5EF4-FFF2-40B4-BE49-F238E27FC236}">
                <a16:creationId xmlns="" xmlns:a16="http://schemas.microsoft.com/office/drawing/2014/main" id="{CB6558F6-CCC0-4B88-948D-94FB3AC99AF9}"/>
              </a:ext>
            </a:extLst>
          </p:cNvPr>
          <p:cNvSpPr/>
          <p:nvPr/>
        </p:nvSpPr>
        <p:spPr>
          <a:xfrm rot="16200000">
            <a:off x="3548018" y="2956744"/>
            <a:ext cx="442449" cy="769434"/>
          </a:xfrm>
          <a:prstGeom prst="downArrow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xmlns="" id="{36FB006A-C2F7-4326-896E-5D0F723DB52E}"/>
              </a:ext>
            </a:extLst>
          </p:cNvPr>
          <p:cNvSpPr txBox="1"/>
          <p:nvPr/>
        </p:nvSpPr>
        <p:spPr>
          <a:xfrm>
            <a:off x="10618" y="4800718"/>
            <a:ext cx="9007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Fonte: Livro Lógica de Programação e estrutura de dados, Sandra Purga e Gerson </a:t>
            </a:r>
            <a:r>
              <a:rPr lang="pt-BR" sz="12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Rissetti</a:t>
            </a:r>
            <a:r>
              <a:rPr lang="pt-BR" sz="12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3ª Edição </a:t>
            </a:r>
          </a:p>
        </p:txBody>
      </p:sp>
    </p:spTree>
    <p:extLst>
      <p:ext uri="{BB962C8B-B14F-4D97-AF65-F5344CB8AC3E}">
        <p14:creationId xmlns:p14="http://schemas.microsoft.com/office/powerpoint/2010/main" val="534309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6"/>
          <p:cNvSpPr txBox="1">
            <a:spLocks noGrp="1"/>
          </p:cNvSpPr>
          <p:nvPr>
            <p:ph type="subTitle" idx="1"/>
          </p:nvPr>
        </p:nvSpPr>
        <p:spPr>
          <a:xfrm>
            <a:off x="1594625" y="243014"/>
            <a:ext cx="5734294" cy="687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000" b="1" dirty="0" smtClean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Exibição</a:t>
            </a:r>
            <a:endParaRPr lang="pt-BR" sz="4000" b="1" dirty="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7" name="Google Shape;137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="" xmlns:a16="http://schemas.microsoft.com/office/drawing/2014/main" id="{880BA323-3898-4640-8B2C-7901D2BF9BC1}"/>
              </a:ext>
            </a:extLst>
          </p:cNvPr>
          <p:cNvSpPr txBox="1"/>
          <p:nvPr/>
        </p:nvSpPr>
        <p:spPr>
          <a:xfrm>
            <a:off x="248688" y="1289776"/>
            <a:ext cx="27077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Algoritmo Recursivo</a:t>
            </a:r>
            <a:endParaRPr lang="pt-BR" sz="24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Tx/>
              <a:buChar char="-"/>
            </a:pPr>
            <a:endParaRPr lang="pt-BR" sz="24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3" y="1843120"/>
            <a:ext cx="5034643" cy="2799638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xmlns="" id="{36FB006A-C2F7-4326-896E-5D0F723DB52E}"/>
              </a:ext>
            </a:extLst>
          </p:cNvPr>
          <p:cNvSpPr txBox="1"/>
          <p:nvPr/>
        </p:nvSpPr>
        <p:spPr>
          <a:xfrm>
            <a:off x="10618" y="4800718"/>
            <a:ext cx="9007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Fonte: Livro Lógica de Programação e estrutura de dados, Sandra Purga e Gerson </a:t>
            </a:r>
            <a:r>
              <a:rPr lang="pt-BR" sz="12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Rissetti</a:t>
            </a:r>
            <a:r>
              <a:rPr lang="pt-BR" sz="12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3ª Edição </a:t>
            </a:r>
          </a:p>
        </p:txBody>
      </p:sp>
    </p:spTree>
    <p:extLst>
      <p:ext uri="{BB962C8B-B14F-4D97-AF65-F5344CB8AC3E}">
        <p14:creationId xmlns:p14="http://schemas.microsoft.com/office/powerpoint/2010/main" val="450757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4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6" name="Google Shape;166;p14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7" name="Google Shape;167;p14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8" name="Google Shape;168;p14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4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4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1" name="Google Shape;171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14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4"/>
          <p:cNvSpPr txBox="1"/>
          <p:nvPr/>
        </p:nvSpPr>
        <p:spPr>
          <a:xfrm>
            <a:off x="467550" y="1131590"/>
            <a:ext cx="8520600" cy="158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</a:t>
            </a:r>
            <a:r>
              <a:rPr lang="en-US" sz="5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5400" b="1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durante</a:t>
            </a:r>
            <a:r>
              <a:rPr lang="en-US" sz="5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o </a:t>
            </a:r>
            <a:r>
              <a:rPr lang="en-US" sz="5400" b="1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curso</a:t>
            </a:r>
            <a:r>
              <a:rPr lang="en-US" sz="5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sz="5400" b="1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4" name="Google Shape;174;p14"/>
          <p:cNvSpPr txBox="1"/>
          <p:nvPr/>
        </p:nvSpPr>
        <p:spPr>
          <a:xfrm>
            <a:off x="311700" y="1333492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endParaRPr sz="2400" b="0" i="0" u="none" strike="noStrike" cap="non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5" name="Google Shape;175;p14"/>
          <p:cNvSpPr txBox="1"/>
          <p:nvPr/>
        </p:nvSpPr>
        <p:spPr>
          <a:xfrm>
            <a:off x="467544" y="2787774"/>
            <a:ext cx="6192688" cy="1656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Fórum do curso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Comunidade </a:t>
            </a:r>
            <a:r>
              <a:rPr lang="en-US" sz="2800" b="0" i="0" u="sng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800" b="0" i="0" u="none" strike="noStrike" cap="non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" name="Imagem 13">
            <a:extLst>
              <a:ext uri="{FF2B5EF4-FFF2-40B4-BE49-F238E27FC236}">
                <a16:creationId xmlns="" xmlns:a16="http://schemas.microsoft.com/office/drawing/2014/main" id="{75728100-D2C6-4D0B-BE34-B066BE471A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6362" y="86245"/>
            <a:ext cx="1938293" cy="234944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9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1" name="Google Shape;211;p19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2" name="Google Shape;212;p19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3" name="Google Shape;213;p19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9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9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19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19"/>
          <p:cNvSpPr txBox="1"/>
          <p:nvPr/>
        </p:nvSpPr>
        <p:spPr>
          <a:xfrm>
            <a:off x="505650" y="1283983"/>
            <a:ext cx="8520600" cy="1584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7 | Etapa 4: 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5400" b="1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Árvores</a:t>
            </a:r>
            <a:endParaRPr lang="en-US" sz="5400" b="1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lvl="0">
              <a:buClr>
                <a:schemeClr val="dk1"/>
              </a:buClr>
              <a:buSzPts val="1100"/>
            </a:pPr>
            <a:endParaRPr lang="en-US" sz="5400" b="1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9" name="Google Shape;219;p19"/>
          <p:cNvSpPr txBox="1"/>
          <p:nvPr/>
        </p:nvSpPr>
        <p:spPr>
          <a:xfrm>
            <a:off x="465750" y="2253197"/>
            <a:ext cx="8290350" cy="1134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pt-BR" sz="3600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Explicando operações básicas em árvores de busca binária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9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1" name="Google Shape;211;p19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2" name="Google Shape;212;p19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3" name="Google Shape;213;p19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9"/>
          <p:cNvSpPr/>
          <p:nvPr/>
        </p:nvSpPr>
        <p:spPr>
          <a:xfrm>
            <a:off x="0" y="28650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9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19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="" xmlns:a16="http://schemas.microsoft.com/office/drawing/2014/main" id="{7CBDA6C0-40C9-4A6E-A6EA-87F71FEC9E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1608" y="92159"/>
            <a:ext cx="3840784" cy="4655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35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6"/>
          <p:cNvSpPr txBox="1">
            <a:spLocks noGrp="1"/>
          </p:cNvSpPr>
          <p:nvPr>
            <p:ph type="subTitle" idx="1"/>
          </p:nvPr>
        </p:nvSpPr>
        <p:spPr>
          <a:xfrm>
            <a:off x="1594625" y="243014"/>
            <a:ext cx="5734294" cy="687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Árvore Binária</a:t>
            </a:r>
          </a:p>
        </p:txBody>
      </p:sp>
      <p:pic>
        <p:nvPicPr>
          <p:cNvPr id="137" name="Google Shape;137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="" xmlns:a16="http://schemas.microsoft.com/office/drawing/2014/main" id="{42132828-D80F-4811-96F0-3E5F40559D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0549" y="1546503"/>
            <a:ext cx="4391638" cy="2676899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="" xmlns:a16="http://schemas.microsoft.com/office/drawing/2014/main" id="{880BA323-3898-4640-8B2C-7901D2BF9BC1}"/>
              </a:ext>
            </a:extLst>
          </p:cNvPr>
          <p:cNvSpPr txBox="1"/>
          <p:nvPr/>
        </p:nvSpPr>
        <p:spPr>
          <a:xfrm>
            <a:off x="311700" y="1304693"/>
            <a:ext cx="310694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Última Aula:</a:t>
            </a:r>
          </a:p>
          <a:p>
            <a:pPr marL="342900" indent="-342900">
              <a:buFontTx/>
              <a:buChar char="-"/>
            </a:pP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Posição dos nós</a:t>
            </a:r>
          </a:p>
          <a:p>
            <a:pPr marL="342900" indent="-342900">
              <a:buFontTx/>
              <a:buChar char="-"/>
            </a:pP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Maiores à direita</a:t>
            </a:r>
          </a:p>
          <a:p>
            <a:pPr marL="342900" indent="-342900">
              <a:buFontTx/>
              <a:buChar char="-"/>
            </a:pP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Menores à esquerda</a:t>
            </a:r>
          </a:p>
          <a:p>
            <a:pPr marL="342900" indent="-342900">
              <a:buFontTx/>
              <a:buChar char="-"/>
            </a:pPr>
            <a:endParaRPr lang="pt-BR" sz="24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xmlns="" id="{36FB006A-C2F7-4326-896E-5D0F723DB52E}"/>
              </a:ext>
            </a:extLst>
          </p:cNvPr>
          <p:cNvSpPr txBox="1"/>
          <p:nvPr/>
        </p:nvSpPr>
        <p:spPr>
          <a:xfrm>
            <a:off x="10618" y="4800718"/>
            <a:ext cx="9007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Fonte: Livro Lógica de Programação e estrutura de dados, Sandra Purga e Gerson </a:t>
            </a:r>
            <a:r>
              <a:rPr lang="pt-BR" sz="12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Rissetti</a:t>
            </a:r>
            <a:r>
              <a:rPr lang="pt-BR" sz="12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3ª Edição </a:t>
            </a:r>
          </a:p>
        </p:txBody>
      </p:sp>
    </p:spTree>
    <p:extLst>
      <p:ext uri="{BB962C8B-B14F-4D97-AF65-F5344CB8AC3E}">
        <p14:creationId xmlns:p14="http://schemas.microsoft.com/office/powerpoint/2010/main" val="4027041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6"/>
          <p:cNvSpPr txBox="1">
            <a:spLocks noGrp="1"/>
          </p:cNvSpPr>
          <p:nvPr>
            <p:ph type="subTitle" idx="1"/>
          </p:nvPr>
        </p:nvSpPr>
        <p:spPr>
          <a:xfrm>
            <a:off x="1594625" y="243014"/>
            <a:ext cx="5734294" cy="687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Inserção</a:t>
            </a:r>
          </a:p>
        </p:txBody>
      </p:sp>
      <p:pic>
        <p:nvPicPr>
          <p:cNvPr id="137" name="Google Shape;137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="" xmlns:a16="http://schemas.microsoft.com/office/drawing/2014/main" id="{42132828-D80F-4811-96F0-3E5F40559D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0549" y="1810471"/>
            <a:ext cx="4391638" cy="2676899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="" xmlns:a16="http://schemas.microsoft.com/office/drawing/2014/main" id="{880BA323-3898-4640-8B2C-7901D2BF9BC1}"/>
              </a:ext>
            </a:extLst>
          </p:cNvPr>
          <p:cNvSpPr txBox="1"/>
          <p:nvPr/>
        </p:nvSpPr>
        <p:spPr>
          <a:xfrm>
            <a:off x="248688" y="1289776"/>
            <a:ext cx="352372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Regra: </a:t>
            </a:r>
          </a:p>
          <a:p>
            <a:pPr marL="342900" indent="-342900">
              <a:buFontTx/>
              <a:buChar char="-"/>
            </a:pP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Maiores para direita</a:t>
            </a:r>
          </a:p>
          <a:p>
            <a:pPr marL="342900" indent="-342900">
              <a:buFontTx/>
              <a:buChar char="-"/>
            </a:pP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Menores para esquerda</a:t>
            </a:r>
          </a:p>
          <a:p>
            <a:pPr marL="342900" indent="-342900">
              <a:buFontTx/>
              <a:buChar char="-"/>
            </a:pPr>
            <a:endParaRPr lang="pt-BR" sz="24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="" xmlns:a16="http://schemas.microsoft.com/office/drawing/2014/main" id="{72BA7EA5-B639-4FAA-8F56-C222397906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73800" y="1799202"/>
            <a:ext cx="560471" cy="550807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xmlns="" id="{36FB006A-C2F7-4326-896E-5D0F723DB52E}"/>
              </a:ext>
            </a:extLst>
          </p:cNvPr>
          <p:cNvSpPr txBox="1"/>
          <p:nvPr/>
        </p:nvSpPr>
        <p:spPr>
          <a:xfrm>
            <a:off x="10618" y="4800718"/>
            <a:ext cx="9007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Fonte: Livro Lógica de Programação e estrutura de dados, Sandra Purga e Gerson </a:t>
            </a:r>
            <a:r>
              <a:rPr lang="pt-BR" sz="12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Rissetti</a:t>
            </a:r>
            <a:r>
              <a:rPr lang="pt-BR" sz="12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3ª Edição </a:t>
            </a:r>
          </a:p>
        </p:txBody>
      </p:sp>
    </p:spTree>
    <p:extLst>
      <p:ext uri="{BB962C8B-B14F-4D97-AF65-F5344CB8AC3E}">
        <p14:creationId xmlns:p14="http://schemas.microsoft.com/office/powerpoint/2010/main" val="1988409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3.58025E-6 L -0.07448 0.1401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33" y="70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6"/>
          <p:cNvSpPr txBox="1">
            <a:spLocks noGrp="1"/>
          </p:cNvSpPr>
          <p:nvPr>
            <p:ph type="subTitle" idx="1"/>
          </p:nvPr>
        </p:nvSpPr>
        <p:spPr>
          <a:xfrm>
            <a:off x="1594625" y="243014"/>
            <a:ext cx="5734294" cy="687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Inserção</a:t>
            </a:r>
          </a:p>
        </p:txBody>
      </p:sp>
      <p:pic>
        <p:nvPicPr>
          <p:cNvPr id="137" name="Google Shape;137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="" xmlns:a16="http://schemas.microsoft.com/office/drawing/2014/main" id="{42132828-D80F-4811-96F0-3E5F40559D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0549" y="1810471"/>
            <a:ext cx="4391638" cy="2676899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="" xmlns:a16="http://schemas.microsoft.com/office/drawing/2014/main" id="{880BA323-3898-4640-8B2C-7901D2BF9BC1}"/>
              </a:ext>
            </a:extLst>
          </p:cNvPr>
          <p:cNvSpPr txBox="1"/>
          <p:nvPr/>
        </p:nvSpPr>
        <p:spPr>
          <a:xfrm>
            <a:off x="248688" y="1289776"/>
            <a:ext cx="352372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Regra: </a:t>
            </a:r>
          </a:p>
          <a:p>
            <a:pPr marL="342900" indent="-342900">
              <a:buFontTx/>
              <a:buChar char="-"/>
            </a:pP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Maiores para direita</a:t>
            </a:r>
          </a:p>
          <a:p>
            <a:pPr marL="342900" indent="-342900">
              <a:buFontTx/>
              <a:buChar char="-"/>
            </a:pP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Menores para esquerda</a:t>
            </a:r>
          </a:p>
          <a:p>
            <a:pPr marL="342900" indent="-342900">
              <a:buFontTx/>
              <a:buChar char="-"/>
            </a:pPr>
            <a:endParaRPr lang="pt-BR" sz="24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="" xmlns:a16="http://schemas.microsoft.com/office/drawing/2014/main" id="{E528385E-48C7-4F3A-8F39-FA92552F65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0882" y="2537460"/>
            <a:ext cx="560471" cy="550807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xmlns="" id="{36FB006A-C2F7-4326-896E-5D0F723DB52E}"/>
              </a:ext>
            </a:extLst>
          </p:cNvPr>
          <p:cNvSpPr txBox="1"/>
          <p:nvPr/>
        </p:nvSpPr>
        <p:spPr>
          <a:xfrm>
            <a:off x="10618" y="4800718"/>
            <a:ext cx="9007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Fonte: Livro Lógica de Programação e estrutura de dados, Sandra Purga e Gerson </a:t>
            </a:r>
            <a:r>
              <a:rPr lang="pt-BR" sz="12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Rissetti</a:t>
            </a:r>
            <a:r>
              <a:rPr lang="pt-BR" sz="12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3ª Edição </a:t>
            </a:r>
          </a:p>
        </p:txBody>
      </p:sp>
    </p:spTree>
    <p:extLst>
      <p:ext uri="{BB962C8B-B14F-4D97-AF65-F5344CB8AC3E}">
        <p14:creationId xmlns:p14="http://schemas.microsoft.com/office/powerpoint/2010/main" val="486277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22 -0.00216 L -0.07326 0.1379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33" y="70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6"/>
          <p:cNvSpPr txBox="1">
            <a:spLocks noGrp="1"/>
          </p:cNvSpPr>
          <p:nvPr>
            <p:ph type="subTitle" idx="1"/>
          </p:nvPr>
        </p:nvSpPr>
        <p:spPr>
          <a:xfrm>
            <a:off x="1594625" y="243014"/>
            <a:ext cx="5734294" cy="687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Inserção</a:t>
            </a:r>
          </a:p>
        </p:txBody>
      </p:sp>
      <p:pic>
        <p:nvPicPr>
          <p:cNvPr id="137" name="Google Shape;137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="" xmlns:a16="http://schemas.microsoft.com/office/drawing/2014/main" id="{42132828-D80F-4811-96F0-3E5F40559D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0549" y="1810471"/>
            <a:ext cx="4391638" cy="2676899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="" xmlns:a16="http://schemas.microsoft.com/office/drawing/2014/main" id="{880BA323-3898-4640-8B2C-7901D2BF9BC1}"/>
              </a:ext>
            </a:extLst>
          </p:cNvPr>
          <p:cNvSpPr txBox="1"/>
          <p:nvPr/>
        </p:nvSpPr>
        <p:spPr>
          <a:xfrm>
            <a:off x="248688" y="1289776"/>
            <a:ext cx="352372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Regra: </a:t>
            </a:r>
          </a:p>
          <a:p>
            <a:pPr marL="342900" indent="-342900">
              <a:buFontTx/>
              <a:buChar char="-"/>
            </a:pP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Maiores para direita</a:t>
            </a:r>
          </a:p>
          <a:p>
            <a:pPr marL="342900" indent="-342900">
              <a:buFontTx/>
              <a:buChar char="-"/>
            </a:pP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Menores para esquerda</a:t>
            </a:r>
          </a:p>
          <a:p>
            <a:pPr marL="342900" indent="-342900">
              <a:buFontTx/>
              <a:buChar char="-"/>
            </a:pPr>
            <a:endParaRPr lang="pt-BR" sz="24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="" xmlns:a16="http://schemas.microsoft.com/office/drawing/2014/main" id="{73F70D3A-158E-4EBD-A1E0-2CAE2963C2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23037" y="3232169"/>
            <a:ext cx="560471" cy="550807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xmlns="" id="{36FB006A-C2F7-4326-896E-5D0F723DB52E}"/>
              </a:ext>
            </a:extLst>
          </p:cNvPr>
          <p:cNvSpPr txBox="1"/>
          <p:nvPr/>
        </p:nvSpPr>
        <p:spPr>
          <a:xfrm>
            <a:off x="10618" y="4800718"/>
            <a:ext cx="9007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Fonte: Livro Lógica de Programação e estrutura de dados, Sandra Purga e Gerson </a:t>
            </a:r>
            <a:r>
              <a:rPr lang="pt-BR" sz="12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Rissetti</a:t>
            </a:r>
            <a:r>
              <a:rPr lang="pt-BR" sz="12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3ª Edição </a:t>
            </a:r>
          </a:p>
        </p:txBody>
      </p:sp>
    </p:spTree>
    <p:extLst>
      <p:ext uri="{BB962C8B-B14F-4D97-AF65-F5344CB8AC3E}">
        <p14:creationId xmlns:p14="http://schemas.microsoft.com/office/powerpoint/2010/main" val="589676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21 -0.00216 L 0.07326 0.1049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94" y="53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="" xmlns:a16="http://schemas.microsoft.com/office/drawing/2014/main" id="{42132828-D80F-4811-96F0-3E5F40559D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0549" y="1810471"/>
            <a:ext cx="4391638" cy="2676899"/>
          </a:xfrm>
          <a:prstGeom prst="rect">
            <a:avLst/>
          </a:prstGeom>
        </p:spPr>
      </p:pic>
      <p:cxnSp>
        <p:nvCxnSpPr>
          <p:cNvPr id="3" name="Conector reto 2">
            <a:extLst>
              <a:ext uri="{FF2B5EF4-FFF2-40B4-BE49-F238E27FC236}">
                <a16:creationId xmlns="" xmlns:a16="http://schemas.microsoft.com/office/drawing/2014/main" id="{C7FEA8D8-EC1C-46B5-B370-166FDE8AA185}"/>
              </a:ext>
            </a:extLst>
          </p:cNvPr>
          <p:cNvCxnSpPr/>
          <p:nvPr/>
        </p:nvCxnSpPr>
        <p:spPr>
          <a:xfrm flipH="1">
            <a:off x="3447098" y="4259103"/>
            <a:ext cx="297690" cy="35433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6" name="Google Shape;136;p16"/>
          <p:cNvSpPr txBox="1">
            <a:spLocks noGrp="1"/>
          </p:cNvSpPr>
          <p:nvPr>
            <p:ph type="subTitle" idx="1"/>
          </p:nvPr>
        </p:nvSpPr>
        <p:spPr>
          <a:xfrm>
            <a:off x="1594625" y="243014"/>
            <a:ext cx="5734294" cy="687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Inserção</a:t>
            </a:r>
          </a:p>
        </p:txBody>
      </p:sp>
      <p:pic>
        <p:nvPicPr>
          <p:cNvPr id="137" name="Google Shape;137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="" xmlns:a16="http://schemas.microsoft.com/office/drawing/2014/main" id="{880BA323-3898-4640-8B2C-7901D2BF9BC1}"/>
              </a:ext>
            </a:extLst>
          </p:cNvPr>
          <p:cNvSpPr txBox="1"/>
          <p:nvPr/>
        </p:nvSpPr>
        <p:spPr>
          <a:xfrm>
            <a:off x="248688" y="1289776"/>
            <a:ext cx="352372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Regra: </a:t>
            </a:r>
          </a:p>
          <a:p>
            <a:pPr marL="342900" indent="-342900">
              <a:buFontTx/>
              <a:buChar char="-"/>
            </a:pP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Maiores para direita</a:t>
            </a:r>
          </a:p>
          <a:p>
            <a:pPr marL="342900" indent="-342900">
              <a:buFontTx/>
              <a:buChar char="-"/>
            </a:pP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Menores para esquerda</a:t>
            </a:r>
          </a:p>
          <a:p>
            <a:pPr marL="342900" indent="-342900">
              <a:buFontTx/>
              <a:buChar char="-"/>
            </a:pPr>
            <a:endParaRPr lang="pt-BR" sz="24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="" xmlns:a16="http://schemas.microsoft.com/office/drawing/2014/main" id="{3FF2D893-B130-4E92-95F7-568D9AB97E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91764" y="3782976"/>
            <a:ext cx="560471" cy="550807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xmlns="" id="{36FB006A-C2F7-4326-896E-5D0F723DB52E}"/>
              </a:ext>
            </a:extLst>
          </p:cNvPr>
          <p:cNvSpPr txBox="1"/>
          <p:nvPr/>
        </p:nvSpPr>
        <p:spPr>
          <a:xfrm>
            <a:off x="10618" y="4800718"/>
            <a:ext cx="9007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Fonte: Livro Lógica de Programação e estrutura de dados, Sandra Purga e Gerson </a:t>
            </a:r>
            <a:r>
              <a:rPr lang="pt-BR" sz="12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Rissetti</a:t>
            </a:r>
            <a:r>
              <a:rPr lang="pt-BR" sz="12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3ª Edição </a:t>
            </a:r>
          </a:p>
        </p:txBody>
      </p:sp>
    </p:spTree>
    <p:extLst>
      <p:ext uri="{BB962C8B-B14F-4D97-AF65-F5344CB8AC3E}">
        <p14:creationId xmlns:p14="http://schemas.microsoft.com/office/powerpoint/2010/main" val="2668828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22 -0.00216 L -0.12743 0.1283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441" y="65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6"/>
          <p:cNvSpPr txBox="1">
            <a:spLocks noGrp="1"/>
          </p:cNvSpPr>
          <p:nvPr>
            <p:ph type="subTitle" idx="1"/>
          </p:nvPr>
        </p:nvSpPr>
        <p:spPr>
          <a:xfrm>
            <a:off x="1594625" y="243014"/>
            <a:ext cx="5734294" cy="687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000" b="1" dirty="0" smtClean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Exclusão</a:t>
            </a:r>
            <a:endParaRPr lang="pt-BR" sz="4000" b="1" dirty="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7" name="Google Shape;137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="" xmlns:a16="http://schemas.microsoft.com/office/drawing/2014/main" id="{880BA323-3898-4640-8B2C-7901D2BF9BC1}"/>
              </a:ext>
            </a:extLst>
          </p:cNvPr>
          <p:cNvSpPr txBox="1"/>
          <p:nvPr/>
        </p:nvSpPr>
        <p:spPr>
          <a:xfrm>
            <a:off x="248688" y="1289776"/>
            <a:ext cx="48734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Exclusão da raiz</a:t>
            </a:r>
          </a:p>
          <a:p>
            <a:r>
              <a:rPr lang="pt-BR" sz="24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 Pega o maior elemento da esquerda</a:t>
            </a:r>
            <a:endParaRPr lang="pt-BR" sz="24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Tx/>
              <a:buChar char="-"/>
            </a:pPr>
            <a:endParaRPr lang="pt-BR" sz="24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352" y="2341750"/>
            <a:ext cx="6325483" cy="2353003"/>
          </a:xfrm>
          <a:prstGeom prst="rect">
            <a:avLst/>
          </a:prstGeom>
        </p:spPr>
      </p:pic>
      <p:sp>
        <p:nvSpPr>
          <p:cNvPr id="12" name="Seta: para Baixo 4">
            <a:extLst>
              <a:ext uri="{FF2B5EF4-FFF2-40B4-BE49-F238E27FC236}">
                <a16:creationId xmlns="" xmlns:a16="http://schemas.microsoft.com/office/drawing/2014/main" id="{CB6558F6-CCC0-4B88-948D-94FB3AC99AF9}"/>
              </a:ext>
            </a:extLst>
          </p:cNvPr>
          <p:cNvSpPr/>
          <p:nvPr/>
        </p:nvSpPr>
        <p:spPr>
          <a:xfrm rot="16200000">
            <a:off x="1324617" y="2267127"/>
            <a:ext cx="442449" cy="769434"/>
          </a:xfrm>
          <a:prstGeom prst="downArrow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Seta: para Baixo 4">
            <a:extLst>
              <a:ext uri="{FF2B5EF4-FFF2-40B4-BE49-F238E27FC236}">
                <a16:creationId xmlns="" xmlns:a16="http://schemas.microsoft.com/office/drawing/2014/main" id="{CB6558F6-CCC0-4B88-948D-94FB3AC99AF9}"/>
              </a:ext>
            </a:extLst>
          </p:cNvPr>
          <p:cNvSpPr/>
          <p:nvPr/>
        </p:nvSpPr>
        <p:spPr>
          <a:xfrm rot="16200000">
            <a:off x="4240548" y="2217739"/>
            <a:ext cx="442449" cy="769434"/>
          </a:xfrm>
          <a:prstGeom prst="downArrow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xmlns="" id="{36FB006A-C2F7-4326-896E-5D0F723DB52E}"/>
              </a:ext>
            </a:extLst>
          </p:cNvPr>
          <p:cNvSpPr txBox="1"/>
          <p:nvPr/>
        </p:nvSpPr>
        <p:spPr>
          <a:xfrm>
            <a:off x="10618" y="4800718"/>
            <a:ext cx="9007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Fonte: Livro Lógica de Programação e estrutura de dados, Sandra Purga e Gerson </a:t>
            </a:r>
            <a:r>
              <a:rPr lang="pt-BR" sz="12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Rissetti</a:t>
            </a:r>
            <a:r>
              <a:rPr lang="pt-BR" sz="12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3ª Edição </a:t>
            </a:r>
          </a:p>
        </p:txBody>
      </p:sp>
    </p:spTree>
    <p:extLst>
      <p:ext uri="{BB962C8B-B14F-4D97-AF65-F5344CB8AC3E}">
        <p14:creationId xmlns:p14="http://schemas.microsoft.com/office/powerpoint/2010/main" val="2273755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1494</TotalTime>
  <Words>398</Words>
  <Application>Microsoft Office PowerPoint</Application>
  <PresentationFormat>Apresentação na tela (16:9)</PresentationFormat>
  <Paragraphs>56</Paragraphs>
  <Slides>12</Slides>
  <Notes>12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12</vt:i4>
      </vt:variant>
    </vt:vector>
  </HeadingPairs>
  <TitlesOfParts>
    <vt:vector size="19" baseType="lpstr">
      <vt:lpstr>Calibri</vt:lpstr>
      <vt:lpstr>Proxima Nova</vt:lpstr>
      <vt:lpstr>Century Gothic</vt:lpstr>
      <vt:lpstr>Arial</vt:lpstr>
      <vt:lpstr>Courier New</vt:lpstr>
      <vt:lpstr>Simple Light</vt:lpstr>
      <vt:lpstr>Office Theme</vt:lpstr>
      <vt:lpstr>João Ricardo Côre Dutra Desenvolvedor Java backend na everis</vt:lpstr>
      <vt:lpstr>[Nome do palestrante] [Posição]</vt:lpstr>
      <vt:lpstr>[Nome do palestrante] [Posição]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[Nome do palestrante] [Posição]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João Ricardo Dutra Desenvolvedor Java backend na everis</dc:title>
  <dc:creator>Larissa Mestieri</dc:creator>
  <cp:lastModifiedBy>Joao Core Dutra</cp:lastModifiedBy>
  <cp:revision>153</cp:revision>
  <dcterms:modified xsi:type="dcterms:W3CDTF">2021-05-03T14:58:14Z</dcterms:modified>
</cp:coreProperties>
</file>