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375" y="8671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定量核磁纯度定值结果计算及不确定度评估软件</a:t>
            </a:r>
            <a:r>
              <a:rPr lang="en-US" altLang="zh-CN" b="1" dirty="0"/>
              <a:t>V1.0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59861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M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1773" y="1669277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929606"/>
            <a:ext cx="6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M</a:t>
            </a:r>
            <a:r>
              <a:rPr lang="en-US" altLang="zh-CN" baseline="-25000" dirty="0" err="1" smtClean="0"/>
              <a:t>std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9432" y="2006260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69579" y="1598611"/>
            <a:ext cx="4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x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1840" y="1669277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69579" y="1929606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n</a:t>
            </a:r>
            <a:r>
              <a:rPr lang="en-US" altLang="zh-CN" baseline="-25000" dirty="0" err="1" smtClean="0"/>
              <a:t>std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29499" y="2006260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99992" y="1598611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P</a:t>
            </a:r>
            <a:r>
              <a:rPr lang="en-US" altLang="zh-CN" baseline="-25000" dirty="0" err="1" smtClean="0"/>
              <a:t>std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62253" y="1669277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99992" y="19296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U</a:t>
            </a:r>
            <a:r>
              <a:rPr lang="en-US" altLang="zh-CN" baseline="-25000" dirty="0" smtClean="0"/>
              <a:t>CRM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59912" y="2006260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4241"/>
              </p:ext>
            </p:extLst>
          </p:nvPr>
        </p:nvGraphicFramePr>
        <p:xfrm>
          <a:off x="323528" y="2594178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I </a:t>
                      </a:r>
                      <a:r>
                        <a:rPr lang="en-US" altLang="zh-CN" baseline="-25000" dirty="0" smtClean="0"/>
                        <a:t>x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I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-25000" dirty="0" err="1" smtClean="0"/>
                        <a:t>std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m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-25000" dirty="0" smtClean="0"/>
                        <a:t>x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m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-25000" dirty="0" err="1" smtClean="0"/>
                        <a:t>std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P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-25000" dirty="0" smtClean="0"/>
                        <a:t>x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平均值</a:t>
                      </a:r>
                      <a:r>
                        <a:rPr lang="en-US" altLang="zh-CN" sz="1200" b="1" i="1" dirty="0" smtClean="0"/>
                        <a:t>P</a:t>
                      </a:r>
                      <a:r>
                        <a:rPr lang="en-US" altLang="zh-CN" sz="1200" b="1" baseline="-25000" dirty="0" smtClean="0"/>
                        <a:t>NMR</a:t>
                      </a:r>
                      <a:endParaRPr lang="zh-CN" altLang="en-US" sz="1200" b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标准偏差 </a:t>
                      </a:r>
                      <a:r>
                        <a:rPr lang="en-US" altLang="zh-CN" sz="1200" b="1" i="1" dirty="0" smtClean="0"/>
                        <a:t>S</a:t>
                      </a:r>
                      <a:endParaRPr lang="zh-CN" altLang="en-US" sz="1200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660595" y="3620726"/>
                <a:ext cx="2634246" cy="53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/>
                            </a:rPr>
                            <m:t>std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95" y="3620726"/>
                <a:ext cx="2634246" cy="5318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>
            <a:off x="6756394" y="44624"/>
            <a:ext cx="16137" cy="67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6444208" y="3014009"/>
            <a:ext cx="342678" cy="172819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67690" y="481921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Px</a:t>
            </a:r>
            <a:r>
              <a:rPr lang="zh-CN" altLang="en-US" b="1" dirty="0" smtClean="0"/>
              <a:t>的平均值</a:t>
            </a:r>
            <a:endParaRPr lang="en-US" altLang="zh-CN" b="1" dirty="0" smtClean="0"/>
          </a:p>
          <a:p>
            <a:r>
              <a:rPr lang="en-US" altLang="zh-CN" b="1" dirty="0" err="1" smtClean="0"/>
              <a:t>Px</a:t>
            </a:r>
            <a:r>
              <a:rPr lang="zh-CN" altLang="en-US" b="1" dirty="0" smtClean="0"/>
              <a:t>的标准偏差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156176" y="5035242"/>
            <a:ext cx="7115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167346" y="5323274"/>
            <a:ext cx="7115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08304" y="3047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注释与计算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6523103" y="1506850"/>
            <a:ext cx="412698" cy="79208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20145" y="17449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方框中为输入</a:t>
            </a:r>
            <a:endParaRPr lang="zh-CN" altLang="en-US" b="1" dirty="0"/>
          </a:p>
        </p:txBody>
      </p:sp>
      <p:sp>
        <p:nvSpPr>
          <p:cNvPr id="34" name="右大括号 33"/>
          <p:cNvSpPr/>
          <p:nvPr/>
        </p:nvSpPr>
        <p:spPr>
          <a:xfrm rot="5400000">
            <a:off x="2803174" y="3055022"/>
            <a:ext cx="774981" cy="3528392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919828" y="521183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89240" y="58679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输出</a:t>
            </a:r>
            <a:endParaRPr lang="zh-CN" altLang="en-US" b="1" dirty="0"/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>
            <a:off x="5914009" y="3198675"/>
            <a:ext cx="0" cy="266930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6873" y="1111386"/>
            <a:ext cx="184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231" y="674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纯度定值结果计算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4639" y="568331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样品数量</a:t>
            </a:r>
            <a:r>
              <a:rPr lang="en-US" altLang="zh-CN" dirty="0" smtClean="0"/>
              <a:t>1-15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6579" y="467369"/>
            <a:ext cx="14662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353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不确定度评估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614444"/>
                  </p:ext>
                </p:extLst>
              </p:nvPr>
            </p:nvGraphicFramePr>
            <p:xfrm>
              <a:off x="323528" y="2132856"/>
              <a:ext cx="3744416" cy="38912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76264"/>
                    <a:gridCol w="13681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不确定度分量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结果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𝒔𝒕𝒅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𝒔𝒕𝒅</m:t>
                                    </m:r>
                                  </m:sub>
                                </m:sSub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𝒔𝒕𝒅</m:t>
                                    </m:r>
                                  </m:sub>
                                </m:sSub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𝒔𝒕𝒅</m:t>
                                    </m:r>
                                  </m:sub>
                                </m:sSub>
                                <m:r>
                                  <a:rPr lang="en-US" altLang="zh-CN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𝑵𝑴𝑹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614444"/>
                  </p:ext>
                </p:extLst>
              </p:nvPr>
            </p:nvGraphicFramePr>
            <p:xfrm>
              <a:off x="323528" y="2132856"/>
              <a:ext cx="3744416" cy="38912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76264"/>
                    <a:gridCol w="13681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不确定度分量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结果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4146" r="-57692" b="-6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81928" r="-57692" b="-497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85366" r="-57692" b="-4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80723" r="-57692" b="-2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86585" r="-57692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79518" r="-5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87805" r="-57692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" name="直接箭头连接符 9"/>
          <p:cNvCxnSpPr/>
          <p:nvPr/>
        </p:nvCxnSpPr>
        <p:spPr>
          <a:xfrm>
            <a:off x="3851920" y="2708920"/>
            <a:ext cx="324943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5031" y="252425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标准偏差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946" y="68340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天平最小分度</a:t>
            </a:r>
            <a:r>
              <a:rPr lang="en-US" altLang="zh-CN" dirty="0"/>
              <a:t>d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01138" y="760058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999678" y="3232508"/>
                <a:ext cx="2007664" cy="541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</a:rPr>
                        <m:t>= </m:t>
                      </m:r>
                      <m:r>
                        <a:rPr lang="en-US" altLang="zh-CN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/>
                            </a:rPr>
                            <m:t>d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78" y="3232508"/>
                <a:ext cx="2007664" cy="5416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4355976" y="3503351"/>
            <a:ext cx="2745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3986754" y="3091628"/>
            <a:ext cx="360040" cy="82344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86754" y="4293096"/>
            <a:ext cx="31775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164288" y="4022252"/>
                <a:ext cx="1402692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1400" b="1" i="1">
                                  <a:latin typeface="Cambria Math"/>
                                </a:rPr>
                                <m:t>𝒔𝒕𝒅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baseline="-25000" smtClean="0">
                              <a:latin typeface="Cambria Math"/>
                            </a:rPr>
                            <m:t>CRM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22252"/>
                <a:ext cx="1402692" cy="494238"/>
              </a:xfrm>
              <a:prstGeom prst="rect">
                <a:avLst/>
              </a:prstGeom>
              <a:blipFill rotWithShape="1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4166774" y="5013176"/>
            <a:ext cx="29975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>
            <a:off x="3952493" y="4601453"/>
            <a:ext cx="360040" cy="82344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193984" y="4547920"/>
                <a:ext cx="1756506" cy="930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/>
                            </a:rPr>
                            <m:t>M</m:t>
                          </m:r>
                        </m:e>
                      </m:d>
                      <m:r>
                        <a:rPr lang="en-US" altLang="zh-CN" sz="14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84" y="4547920"/>
                <a:ext cx="1756506" cy="9305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94804" y="4600012"/>
                <a:ext cx="1267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04" y="4600012"/>
                <a:ext cx="12677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8333" r="-25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076056" y="5055567"/>
                <a:ext cx="154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std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055567"/>
                <a:ext cx="154984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6393" r="-11811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endCxn id="30" idx="1"/>
          </p:cNvCxnSpPr>
          <p:nvPr/>
        </p:nvCxnSpPr>
        <p:spPr>
          <a:xfrm>
            <a:off x="3851920" y="4784678"/>
            <a:ext cx="1242884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851920" y="5240233"/>
            <a:ext cx="1242884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459772" y="5661248"/>
                <a:ext cx="4107208" cy="6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900">
                                  <a:latin typeface="Cambria Math"/>
                                </a:rPr>
                                <m:t>NMR</m:t>
                              </m:r>
                            </m:sub>
                          </m:sSub>
                        </m:e>
                      </m:d>
                      <m:r>
                        <a:rPr lang="en-US" altLang="zh-CN" sz="9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/>
                            </a:rPr>
                            <m:t>NMR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zh-CN" sz="9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900">
                                                  <a:latin typeface="Cambria Math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900">
                                                  <a:latin typeface="Cambria Math"/>
                                                </a:rPr>
                                                <m:t>std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CN" sz="900" b="1" i="1" dirty="0"/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900" b="1" baseline="-25000" dirty="0"/>
                                        <m:t>NMR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900" b="1" baseline="-25000" dirty="0"/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std</m:t>
                                          </m:r>
                                        </m:sub>
                                      </m:sSub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std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std</m:t>
                                          </m:r>
                                        </m:sub>
                                      </m:sSub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900">
                                              <a:latin typeface="Cambria Math"/>
                                            </a:rPr>
                                            <m:t>std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9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90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zh-CN" sz="9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CN" sz="9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900">
                                          <a:latin typeface="Cambria Math"/>
                                        </a:rPr>
                                        <m:t>std</m:t>
                                      </m:r>
                                    </m:sub>
                                  </m:sSub>
                                  <m:r>
                                    <a:rPr lang="en-US" altLang="zh-CN" sz="9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900">
                                          <a:latin typeface="Cambria Math"/>
                                        </a:rPr>
                                        <m:t>std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9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zh-CN" sz="9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72" y="5661248"/>
                <a:ext cx="4107208" cy="636841"/>
              </a:xfrm>
              <a:prstGeom prst="rect">
                <a:avLst/>
              </a:prstGeom>
              <a:blipFill rotWithShape="1">
                <a:blip r:embed="rId8"/>
                <a:stretch>
                  <a:fillRect r="-9361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3950932" y="5769324"/>
            <a:ext cx="5088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" y="1052736"/>
            <a:ext cx="7226615" cy="91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矩形 43"/>
          <p:cNvSpPr/>
          <p:nvPr/>
        </p:nvSpPr>
        <p:spPr>
          <a:xfrm>
            <a:off x="4355976" y="2132856"/>
            <a:ext cx="4624792" cy="46085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72000" y="21386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注释与计算</a:t>
            </a:r>
            <a:endParaRPr lang="zh-CN" altLang="en-US" dirty="0"/>
          </a:p>
        </p:txBody>
      </p:sp>
      <p:sp>
        <p:nvSpPr>
          <p:cNvPr id="47" name="右大括号 46"/>
          <p:cNvSpPr/>
          <p:nvPr/>
        </p:nvSpPr>
        <p:spPr>
          <a:xfrm>
            <a:off x="7835180" y="907604"/>
            <a:ext cx="206603" cy="9304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95938" y="892926"/>
            <a:ext cx="78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方框中为输入</a:t>
            </a:r>
            <a:endParaRPr lang="zh-CN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23095" y="62980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输出</a:t>
            </a:r>
            <a:endParaRPr lang="zh-CN" altLang="en-US" b="1" dirty="0"/>
          </a:p>
        </p:txBody>
      </p:sp>
      <p:cxnSp>
        <p:nvCxnSpPr>
          <p:cNvPr id="51" name="直接箭头连接符 50"/>
          <p:cNvCxnSpPr>
            <a:endCxn id="50" idx="0"/>
          </p:cNvCxnSpPr>
          <p:nvPr/>
        </p:nvCxnSpPr>
        <p:spPr>
          <a:xfrm>
            <a:off x="3347864" y="2708920"/>
            <a:ext cx="0" cy="35891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8024" y="637203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代入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std</a:t>
            </a:r>
            <a:r>
              <a:rPr lang="zh-CN" altLang="en-US" dirty="0" smtClean="0"/>
              <a:t>的平均值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7101350" y="6237312"/>
            <a:ext cx="173681" cy="2454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</p:cNvCxnSpPr>
          <p:nvPr/>
        </p:nvCxnSpPr>
        <p:spPr>
          <a:xfrm flipV="1">
            <a:off x="7211316" y="6228020"/>
            <a:ext cx="654318" cy="32868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33147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142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3314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30246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13314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66350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1840" y="13314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2454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67944" y="13314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38558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4048" y="13314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74662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0152" y="1331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10766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76256" y="13314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85104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158978" y="1408130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31387" y="827420"/>
                <a:ext cx="1194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分子式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7" y="827420"/>
                <a:ext cx="119449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3333" r="-5102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23528" y="211022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C: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4142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59632" y="21102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H: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30246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95736" y="21102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O: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66350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1840" y="21102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2454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67944" y="211022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438558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04048" y="211022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F: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74662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40152" y="21102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10766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76256" y="21102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85104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158978" y="2186877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27482" y="1835532"/>
                <a:ext cx="135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/>
                          </a:rPr>
                          <m:t>std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分子式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2" y="1835532"/>
                <a:ext cx="1354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3115" r="-4036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464145" y="2894394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02570" y="2817740"/>
                <a:ext cx="3408241" cy="395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输入分子是中某一元素的个数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70" y="2817740"/>
                <a:ext cx="3408241" cy="395236"/>
              </a:xfrm>
              <a:prstGeom prst="rect">
                <a:avLst/>
              </a:prstGeom>
              <a:blipFill rotWithShape="1">
                <a:blip r:embed="rId4"/>
                <a:stretch>
                  <a:fillRect l="-1610"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5726098" y="2900305"/>
            <a:ext cx="42147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73213" y="2810699"/>
                <a:ext cx="2449645" cy="395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输入其他对应元素的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13" y="2810699"/>
                <a:ext cx="2449645" cy="395236"/>
              </a:xfrm>
              <a:prstGeom prst="rect">
                <a:avLst/>
              </a:prstGeom>
              <a:blipFill rotWithShape="1">
                <a:blip r:embed="rId5"/>
                <a:stretch>
                  <a:fillRect l="-2239"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97651" y="36555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C:0.0008</a:t>
            </a:r>
            <a:r>
              <a:rPr lang="en-US" altLang="zh-CN" dirty="0"/>
              <a:t>; H: </a:t>
            </a:r>
            <a:r>
              <a:rPr lang="en-US" altLang="zh-CN" dirty="0" smtClean="0"/>
              <a:t>0.00007</a:t>
            </a:r>
            <a:r>
              <a:rPr lang="en-US" altLang="zh-CN" dirty="0"/>
              <a:t>; </a:t>
            </a:r>
            <a:r>
              <a:rPr lang="en-US" altLang="zh-CN" dirty="0" smtClean="0"/>
              <a:t>O:0.0003</a:t>
            </a:r>
            <a:r>
              <a:rPr lang="en-US" altLang="zh-CN" dirty="0"/>
              <a:t>; N: </a:t>
            </a:r>
            <a:r>
              <a:rPr lang="en-US" altLang="zh-CN" dirty="0" smtClean="0"/>
              <a:t>0.00007</a:t>
            </a:r>
            <a:r>
              <a:rPr lang="zh-CN" altLang="zh-CN" dirty="0"/>
              <a:t>；</a:t>
            </a:r>
            <a:r>
              <a:rPr lang="en-US" altLang="zh-CN" dirty="0" smtClean="0"/>
              <a:t>F:0.0000005</a:t>
            </a:r>
            <a:r>
              <a:rPr lang="zh-CN" altLang="zh-CN" dirty="0" smtClean="0"/>
              <a:t>；</a:t>
            </a:r>
            <a:r>
              <a:rPr lang="en-US" altLang="zh-CN" dirty="0" smtClean="0"/>
              <a:t>S:0.006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Cl:0.002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7651" y="3260277"/>
                <a:ext cx="3406638" cy="395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Cl</a:t>
                </a:r>
                <a:r>
                  <a:rPr lang="zh-CN" altLang="en-US" dirty="0" smtClean="0"/>
                  <a:t>元素的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1" y="3260277"/>
                <a:ext cx="3406638" cy="395236"/>
              </a:xfrm>
              <a:prstGeom prst="rect">
                <a:avLst/>
              </a:prstGeom>
              <a:blipFill rotWithShape="1">
                <a:blip r:embed="rId6"/>
                <a:stretch>
                  <a:fillRect l="-1431" t="-12308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718048" y="4621305"/>
                <a:ext cx="4572000" cy="20503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zh-CN" sz="1000" dirty="0"/>
                  <a:t>甲磺酸培氟沙星的分子式为</a:t>
                </a:r>
                <a:r>
                  <a:rPr lang="en-US" altLang="zh-CN" sz="1000" dirty="0"/>
                  <a:t>C</a:t>
                </a:r>
                <a:r>
                  <a:rPr lang="en-US" altLang="zh-CN" sz="1000" baseline="-25000" dirty="0"/>
                  <a:t>18</a:t>
                </a:r>
                <a:r>
                  <a:rPr lang="en-US" altLang="zh-CN" sz="1000" dirty="0"/>
                  <a:t>H</a:t>
                </a:r>
                <a:r>
                  <a:rPr lang="en-US" altLang="zh-CN" sz="1000" baseline="-25000" dirty="0"/>
                  <a:t>24</a:t>
                </a:r>
                <a:r>
                  <a:rPr lang="en-US" altLang="zh-CN" sz="1000" dirty="0"/>
                  <a:t>FN</a:t>
                </a:r>
                <a:r>
                  <a:rPr lang="en-US" altLang="zh-CN" sz="1000" baseline="-25000" dirty="0"/>
                  <a:t>3</a:t>
                </a:r>
                <a:r>
                  <a:rPr lang="en-US" altLang="zh-CN" sz="1000" dirty="0"/>
                  <a:t>O</a:t>
                </a:r>
                <a:r>
                  <a:rPr lang="en-US" altLang="zh-CN" sz="1000" baseline="-25000" dirty="0"/>
                  <a:t>6</a:t>
                </a:r>
                <a:r>
                  <a:rPr lang="en-US" altLang="zh-CN" sz="1000" dirty="0"/>
                  <a:t>S</a:t>
                </a:r>
                <a:r>
                  <a:rPr lang="zh-CN" altLang="zh-CN" sz="1000" dirty="0"/>
                  <a:t>，相对分子量为</a:t>
                </a:r>
                <a:r>
                  <a:rPr lang="en-US" altLang="zh-CN" sz="1000" dirty="0"/>
                  <a:t>429.46Da</a:t>
                </a:r>
                <a:r>
                  <a:rPr lang="zh-CN" altLang="zh-CN" sz="1000" dirty="0"/>
                  <a:t>，其标准不确定度为：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0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1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altLang="zh-CN" sz="1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altLang="zh-CN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18×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0.0008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24×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0.00007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3×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0.00007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6×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0.0003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1×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0.0000005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(1×</m:t>
                              </m:r>
                              <m:f>
                                <m:fPr>
                                  <m:ctrlPr>
                                    <a:rPr lang="zh-CN" altLang="zh-CN" sz="1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00" i="1">
                                      <a:latin typeface="Cambria Math"/>
                                    </a:rPr>
                                    <m:t>0.006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000" i="1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000" i="1">
                          <a:latin typeface="Cambria Math"/>
                        </a:rPr>
                        <m:t>=</m:t>
                      </m:r>
                      <m:r>
                        <a:rPr lang="en-US" altLang="zh-CN" sz="1000">
                          <a:latin typeface="Cambria Math"/>
                        </a:rPr>
                        <m:t>0.00997</m:t>
                      </m:r>
                    </m:oMath>
                  </m:oMathPara>
                </a14:m>
                <a:endParaRPr lang="zh-CN" altLang="zh-CN" sz="1000" dirty="0"/>
              </a:p>
              <a:p>
                <a:r>
                  <a:rPr lang="zh-CN" altLang="zh-CN" sz="1000" dirty="0"/>
                  <a:t>甲磺酸培氟沙星相对分子质量的相对标准不确定度</a:t>
                </a:r>
                <a:r>
                  <a:rPr lang="en-US" altLang="zh-CN" sz="1000" dirty="0"/>
                  <a:t>:</a:t>
                </a:r>
                <a:endParaRPr lang="zh-CN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000" i="1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sz="1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sz="10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000">
                                  <a:latin typeface="Cambria Math"/>
                                </a:rPr>
                                <m:t>0.0091</m:t>
                              </m:r>
                            </m:num>
                            <m:den>
                              <m:r>
                                <a:rPr lang="en-US" altLang="zh-CN" sz="1000">
                                  <a:latin typeface="Cambria Math"/>
                                </a:rPr>
                                <m:t>429.46</m:t>
                              </m:r>
                            </m:den>
                          </m:f>
                          <m:r>
                            <a:rPr lang="en-US" altLang="zh-CN" sz="100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1000" i="1">
                              <a:latin typeface="Cambria Math"/>
                            </a:rPr>
                            <m:t>0.000022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4621305"/>
                <a:ext cx="4572000" cy="2050369"/>
              </a:xfrm>
              <a:prstGeom prst="rect">
                <a:avLst/>
              </a:prstGeom>
              <a:blipFill rotWithShape="1">
                <a:blip r:embed="rId7"/>
                <a:stretch>
                  <a:fillRect r="-3653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483768" y="4499462"/>
            <a:ext cx="6586224" cy="22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029056" y="505382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23528" y="3260277"/>
            <a:ext cx="4646123" cy="110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860032" y="3655512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2160" y="3454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这部分可以放入后台运算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928437" y="0"/>
                <a:ext cx="1756506" cy="930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/>
                            </a:rPr>
                            <m:t>M</m:t>
                          </m:r>
                        </m:e>
                      </m:d>
                      <m:r>
                        <a:rPr lang="en-US" altLang="zh-CN" sz="14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37" y="0"/>
                <a:ext cx="1756506" cy="9305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072543" y="182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计算过程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6005" y="-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注释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6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675</Words>
  <Application>Microsoft Office PowerPoint</Application>
  <PresentationFormat>全屏显示(4:3)</PresentationFormat>
  <Paragraphs>83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Mengrui Yang</dc:creator>
  <cp:lastModifiedBy>杨梦瑞</cp:lastModifiedBy>
  <cp:revision>17</cp:revision>
  <dcterms:created xsi:type="dcterms:W3CDTF">2020-08-17T01:57:59Z</dcterms:created>
  <dcterms:modified xsi:type="dcterms:W3CDTF">2020-08-17T03:43:34Z</dcterms:modified>
</cp:coreProperties>
</file>