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2.xml" ContentType="application/vnd.openxmlformats-officedocument.them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23"/>
  </p:notesMasterIdLst>
  <p:sldIdLst>
    <p:sldId id="257" r:id="rId2"/>
    <p:sldId id="272" r:id="rId3"/>
    <p:sldId id="319" r:id="rId4"/>
    <p:sldId id="347" r:id="rId5"/>
    <p:sldId id="331" r:id="rId6"/>
    <p:sldId id="332" r:id="rId7"/>
    <p:sldId id="333" r:id="rId8"/>
    <p:sldId id="334" r:id="rId9"/>
    <p:sldId id="335" r:id="rId10"/>
    <p:sldId id="336" r:id="rId11"/>
    <p:sldId id="348" r:id="rId12"/>
    <p:sldId id="346" r:id="rId13"/>
    <p:sldId id="337" r:id="rId14"/>
    <p:sldId id="345" r:id="rId15"/>
    <p:sldId id="340" r:id="rId16"/>
    <p:sldId id="339" r:id="rId17"/>
    <p:sldId id="341" r:id="rId18"/>
    <p:sldId id="342" r:id="rId19"/>
    <p:sldId id="338" r:id="rId20"/>
    <p:sldId id="344" r:id="rId21"/>
    <p:sldId id="343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熊仪_aYju7RJj" initials="熊" lastIdx="0" clrIdx="0"/>
  <p:cmAuthor id="1" name="哒哒 熊猫" initials="哒哒" lastIdx="1" clrIdx="0"/>
  <p:cmAuthor id="8" name="yifei" initials="y" lastIdx="1" clrIdx="7"/>
  <p:cmAuthor id="2" name="kingsoft" initials="k" lastIdx="1" clrIdx="1"/>
  <p:cmAuthor id="9" name="ADMIN" initials="A" lastIdx="1" clrIdx="8"/>
  <p:cmAuthor id="3" name="zhouzean" initials="z" lastIdx="1" clrIdx="2"/>
  <p:cmAuthor id="4" name="李鹏飞_6bQfzI3a" initials="李" lastIdx="0" clrIdx="0"/>
  <p:cmAuthor id="5" name="李晓菲_MZFnUzi6" initials="李" lastIdx="0" clrIdx="0"/>
  <p:cmAuthor id="6" name="小珞_QjMfU7FR" initials="小" lastIdx="0" clrIdx="0"/>
  <p:cmAuthor id="2001" name="骆倩怡_Znauj26B" initials="authorId_382814100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6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tags" Target="../tags/tag22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6" Type="http://schemas.openxmlformats.org/officeDocument/2006/relationships/tags" Target="../tags/tag25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5" Type="http://schemas.openxmlformats.org/officeDocument/2006/relationships/tags" Target="../tags/tag24.xml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tags" Target="../tags/tag96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85.xml"/><Relationship Id="rId16" Type="http://schemas.openxmlformats.org/officeDocument/2006/relationships/tags" Target="../tags/tag99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5" Type="http://schemas.openxmlformats.org/officeDocument/2006/relationships/tags" Target="../tags/tag88.xml"/><Relationship Id="rId15" Type="http://schemas.openxmlformats.org/officeDocument/2006/relationships/tags" Target="../tags/tag98.xml"/><Relationship Id="rId10" Type="http://schemas.openxmlformats.org/officeDocument/2006/relationships/tags" Target="../tags/tag93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tags" Target="../tags/tag9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7.xml"/><Relationship Id="rId4" Type="http://schemas.openxmlformats.org/officeDocument/2006/relationships/tags" Target="../tags/tag7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>
            <p:custDataLst>
              <p:tags r:id="rId1"/>
            </p:custDataLst>
          </p:nvPr>
        </p:nvSpPr>
        <p:spPr>
          <a:xfrm>
            <a:off x="-14605" y="0"/>
            <a:ext cx="6006465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2"/>
            </p:custDataLst>
          </p:nvPr>
        </p:nvSpPr>
        <p:spPr>
          <a:xfrm rot="16200000">
            <a:off x="-1383662" y="1369058"/>
            <a:ext cx="6857999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3"/>
            </p:custDataLst>
          </p:nvPr>
        </p:nvSpPr>
        <p:spPr>
          <a:xfrm rot="16200000">
            <a:off x="-1331245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4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>
            <a:off x="11197590" y="300291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6"/>
            </p:custDataLst>
          </p:nvPr>
        </p:nvCxnSpPr>
        <p:spPr>
          <a:xfrm>
            <a:off x="11305540" y="193421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7"/>
            </p:custDataLst>
          </p:nvPr>
        </p:nvCxnSpPr>
        <p:spPr>
          <a:xfrm>
            <a:off x="11305540" y="347662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>
            <p:custDataLst>
              <p:tags r:id="rId8"/>
            </p:custDataLst>
          </p:nvPr>
        </p:nvSpPr>
        <p:spPr>
          <a:xfrm>
            <a:off x="10027285" y="4343400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1" name="椭圆 20"/>
          <p:cNvSpPr/>
          <p:nvPr>
            <p:custDataLst>
              <p:tags r:id="rId9"/>
            </p:custDataLst>
          </p:nvPr>
        </p:nvSpPr>
        <p:spPr>
          <a:xfrm>
            <a:off x="10133965" y="4450080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0" name="向下箭头"/>
          <p:cNvSpPr/>
          <p:nvPr>
            <p:custDataLst>
              <p:tags r:id="rId10"/>
            </p:custDataLst>
          </p:nvPr>
        </p:nvSpPr>
        <p:spPr>
          <a:xfrm>
            <a:off x="10238105" y="4542790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11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2273300" y="1901190"/>
            <a:ext cx="8413750" cy="17094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7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8" name="署名占位符 10"/>
          <p:cNvSpPr>
            <a:spLocks noGrp="1"/>
          </p:cNvSpPr>
          <p:nvPr>
            <p:ph type="body" sz="quarter" idx="17" hasCustomPrompt="1"/>
            <p:custDataLst>
              <p:tags r:id="rId16"/>
            </p:custDataLst>
          </p:nvPr>
        </p:nvSpPr>
        <p:spPr>
          <a:xfrm>
            <a:off x="2273299" y="4275976"/>
            <a:ext cx="7589519" cy="656600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lt"/>
                <a:cs typeface="MiSans Normal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 userDrawn="1">
            <p:custDataLst>
              <p:tags r:id="rId1"/>
            </p:custDataLst>
          </p:nvPr>
        </p:nvSpPr>
        <p:spPr>
          <a:xfrm>
            <a:off x="-14605" y="-1"/>
            <a:ext cx="6006465" cy="685800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4" name="任意多边形 23"/>
          <p:cNvSpPr/>
          <p:nvPr userDrawn="1">
            <p:custDataLst>
              <p:tags r:id="rId2"/>
            </p:custDataLst>
          </p:nvPr>
        </p:nvSpPr>
        <p:spPr>
          <a:xfrm rot="16200000">
            <a:off x="-1383664" y="1369058"/>
            <a:ext cx="685800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6" name="任意多边形 25"/>
          <p:cNvSpPr/>
          <p:nvPr userDrawn="1">
            <p:custDataLst>
              <p:tags r:id="rId3"/>
            </p:custDataLst>
          </p:nvPr>
        </p:nvSpPr>
        <p:spPr>
          <a:xfrm rot="16200000">
            <a:off x="-1336642" y="2318743"/>
            <a:ext cx="4864351" cy="2220278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30" name="圆角矩形 29"/>
          <p:cNvSpPr/>
          <p:nvPr userDrawn="1">
            <p:custDataLst>
              <p:tags r:id="rId4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32" name="直接连接符 31"/>
          <p:cNvCxnSpPr/>
          <p:nvPr userDrawn="1">
            <p:custDataLst>
              <p:tags r:id="rId5"/>
            </p:custDataLst>
          </p:nvPr>
        </p:nvCxnSpPr>
        <p:spPr>
          <a:xfrm>
            <a:off x="11197590" y="298132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>
            <p:custDataLst>
              <p:tags r:id="rId6"/>
            </p:custDataLst>
          </p:nvPr>
        </p:nvCxnSpPr>
        <p:spPr>
          <a:xfrm>
            <a:off x="11305540" y="191262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>
            <p:custDataLst>
              <p:tags r:id="rId7"/>
            </p:custDataLst>
          </p:nvPr>
        </p:nvCxnSpPr>
        <p:spPr>
          <a:xfrm>
            <a:off x="11305540" y="345503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 userDrawn="1">
            <p:custDataLst>
              <p:tags r:id="rId8"/>
            </p:custDataLst>
          </p:nvPr>
        </p:nvSpPr>
        <p:spPr>
          <a:xfrm>
            <a:off x="10016490" y="4434205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8" name="椭圆 37"/>
          <p:cNvSpPr/>
          <p:nvPr userDrawn="1">
            <p:custDataLst>
              <p:tags r:id="rId9"/>
            </p:custDataLst>
          </p:nvPr>
        </p:nvSpPr>
        <p:spPr>
          <a:xfrm>
            <a:off x="10123170" y="4540885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9" name="向下箭头"/>
          <p:cNvSpPr/>
          <p:nvPr userDrawn="1">
            <p:custDataLst>
              <p:tags r:id="rId10"/>
            </p:custDataLst>
          </p:nvPr>
        </p:nvSpPr>
        <p:spPr>
          <a:xfrm>
            <a:off x="10227310" y="4633595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4" name="任意多边形 43"/>
          <p:cNvSpPr/>
          <p:nvPr userDrawn="1">
            <p:custDataLst>
              <p:tags r:id="rId11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2418715" y="1901190"/>
            <a:ext cx="8250555" cy="170561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72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8" name="署名占位符 10"/>
          <p:cNvSpPr>
            <a:spLocks noGrp="1"/>
          </p:cNvSpPr>
          <p:nvPr>
            <p:ph type="body" sz="quarter" idx="17" hasCustomPrompt="1"/>
            <p:custDataLst>
              <p:tags r:id="rId16"/>
            </p:custDataLst>
          </p:nvPr>
        </p:nvSpPr>
        <p:spPr>
          <a:xfrm>
            <a:off x="2418715" y="4375145"/>
            <a:ext cx="7444103" cy="656600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文"/>
          <p:cNvSpPr txBox="1">
            <a:spLocks noGrp="1"/>
          </p:cNvSpPr>
          <p:nvPr>
            <p:ph idx="3"/>
            <p:custDataLst>
              <p:tags r:id="rId1"/>
            </p:custDataLst>
          </p:nvPr>
        </p:nvSpPr>
        <p:spPr>
          <a:xfrm>
            <a:off x="695960" y="1245235"/>
            <a:ext cx="10800080" cy="493141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</a:p>
        </p:txBody>
      </p:sp>
      <p:sp>
        <p:nvSpPr>
          <p:cNvPr id="14" name="任意多边形 13"/>
          <p:cNvSpPr/>
          <p:nvPr userDrawn="1"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>
            <p:custDataLst>
              <p:tags r:id="rId1"/>
            </p:custDataLst>
          </p:nvPr>
        </p:nvCxnSpPr>
        <p:spPr>
          <a:xfrm>
            <a:off x="3509010" y="1475105"/>
            <a:ext cx="0" cy="457200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>
            <a:off x="-18415" y="0"/>
            <a:ext cx="2251075" cy="8718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45" h="1373">
                <a:moveTo>
                  <a:pt x="0" y="0"/>
                </a:moveTo>
                <a:lnTo>
                  <a:pt x="3545" y="0"/>
                </a:lnTo>
                <a:lnTo>
                  <a:pt x="3545" y="1023"/>
                </a:lnTo>
                <a:cubicBezTo>
                  <a:pt x="3545" y="1217"/>
                  <a:pt x="3389" y="1373"/>
                  <a:pt x="3195" y="1373"/>
                </a:cubicBezTo>
                <a:lnTo>
                  <a:pt x="9" y="1373"/>
                </a:lnTo>
                <a:lnTo>
                  <a:pt x="0" y="137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3"/>
            </p:custDataLst>
          </p:nvPr>
        </p:nvSpPr>
        <p:spPr>
          <a:xfrm>
            <a:off x="1166495" y="1793240"/>
            <a:ext cx="1375410" cy="3604895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1"/>
            </p:custDataLst>
          </p:nvPr>
        </p:nvSpPr>
        <p:spPr>
          <a:xfrm rot="16200000">
            <a:off x="977900" y="1336040"/>
            <a:ext cx="4351020" cy="435102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椭圆 10"/>
          <p:cNvSpPr/>
          <p:nvPr>
            <p:custDataLst>
              <p:tags r:id="rId2"/>
            </p:custDataLst>
          </p:nvPr>
        </p:nvSpPr>
        <p:spPr>
          <a:xfrm rot="16200000">
            <a:off x="1828800" y="2186940"/>
            <a:ext cx="2649220" cy="264922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9" name="弧形 8"/>
          <p:cNvSpPr/>
          <p:nvPr>
            <p:custDataLst>
              <p:tags r:id="rId3"/>
            </p:custDataLst>
          </p:nvPr>
        </p:nvSpPr>
        <p:spPr>
          <a:xfrm>
            <a:off x="301625" y="659765"/>
            <a:ext cx="5703570" cy="5703570"/>
          </a:xfrm>
          <a:prstGeom prst="arc">
            <a:avLst>
              <a:gd name="adj1" fmla="val 16200000"/>
              <a:gd name="adj2" fmla="val 5319923"/>
            </a:avLst>
          </a:prstGeom>
          <a:ln>
            <a:solidFill>
              <a:schemeClr val="bg2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圆角矩形 9"/>
          <p:cNvSpPr/>
          <p:nvPr>
            <p:custDataLst>
              <p:tags r:id="rId4"/>
            </p:custDataLst>
          </p:nvPr>
        </p:nvSpPr>
        <p:spPr>
          <a:xfrm rot="10800000">
            <a:off x="6876415" y="3851910"/>
            <a:ext cx="2408555" cy="1593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5"/>
            </p:custDataLst>
          </p:nvPr>
        </p:nvSpPr>
        <p:spPr>
          <a:xfrm flipV="1">
            <a:off x="8945880" y="0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6"/>
            </p:custDataLst>
          </p:nvPr>
        </p:nvSpPr>
        <p:spPr>
          <a:xfrm>
            <a:off x="1828800" y="3004185"/>
            <a:ext cx="2649220" cy="120840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60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节编号</a:t>
            </a: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7"/>
            </p:custDataLst>
          </p:nvPr>
        </p:nvSpPr>
        <p:spPr>
          <a:xfrm>
            <a:off x="6732905" y="2092325"/>
            <a:ext cx="5005070" cy="16840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8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4"/>
            <p:custDataLst>
              <p:tags r:id="rId1"/>
            </p:custDataLst>
          </p:nvPr>
        </p:nvSpPr>
        <p:spPr>
          <a:xfrm>
            <a:off x="6400800" y="1245235"/>
            <a:ext cx="5095240" cy="493077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95960" y="1245235"/>
            <a:ext cx="5088890" cy="493077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</a:p>
          <a:p>
            <a:pPr lvl="1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</a:p>
          <a:p>
            <a:pPr lvl="2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</a:p>
          <a:p>
            <a:pPr lvl="3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</a:p>
          <a:p>
            <a:pPr lvl="4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</a:p>
        </p:txBody>
      </p:sp>
      <p:sp>
        <p:nvSpPr>
          <p:cNvPr id="14" name="任意多边形 13"/>
          <p:cNvSpPr/>
          <p:nvPr userDrawn="1"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标题"/>
          <p:cNvSpPr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文"/>
          <p:cNvSpPr txBox="1">
            <a:spLocks noGrp="1"/>
          </p:cNvSpPr>
          <p:nvPr>
            <p:ph idx="6"/>
            <p:custDataLst>
              <p:tags r:id="rId1"/>
            </p:custDataLst>
          </p:nvPr>
        </p:nvSpPr>
        <p:spPr>
          <a:xfrm>
            <a:off x="6235065" y="1671955"/>
            <a:ext cx="5260975" cy="450469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2"/>
            </p:custDataLst>
          </p:nvPr>
        </p:nvSpPr>
        <p:spPr>
          <a:xfrm>
            <a:off x="6235065" y="1247140"/>
            <a:ext cx="5260975" cy="4000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3"/>
            </p:custDataLst>
          </p:nvPr>
        </p:nvSpPr>
        <p:spPr>
          <a:xfrm>
            <a:off x="695325" y="1671955"/>
            <a:ext cx="5255260" cy="450469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4"/>
            </p:custDataLst>
          </p:nvPr>
        </p:nvSpPr>
        <p:spPr>
          <a:xfrm>
            <a:off x="695325" y="1247140"/>
            <a:ext cx="5255260" cy="4000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11" name="任意多边形 10"/>
          <p:cNvSpPr/>
          <p:nvPr userDrawn="1">
            <p:custDataLst>
              <p:tags r:id="rId5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6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>
            <p:custDataLst>
              <p:tags r:id="rId1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>
            <p:custDataLst>
              <p:tags r:id="rId1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2"/>
            <p:custDataLst>
              <p:tags r:id="rId1"/>
            </p:custDataLst>
          </p:nvPr>
        </p:nvSpPr>
        <p:spPr>
          <a:xfrm>
            <a:off x="695960" y="360045"/>
            <a:ext cx="10801985" cy="581787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14" name="任意多边形 13"/>
          <p:cNvSpPr/>
          <p:nvPr userDrawn="1"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tags" Target="../tags/tag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>
            <p:custDataLst>
              <p:tags r:id="rId14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2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lt"/>
          <a:cs typeface="MiSans Normal" panose="0000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X7411F744?p=16" TargetMode="External"/><Relationship Id="rId2" Type="http://schemas.openxmlformats.org/officeDocument/2006/relationships/hyperlink" Target="https://www.bilibili.com/video/BV1X7411F744?p=1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2273300" y="1108075"/>
            <a:ext cx="8413750" cy="2502535"/>
          </a:xfrm>
        </p:spPr>
        <p:txBody>
          <a:bodyPr>
            <a:normAutofit/>
          </a:bodyPr>
          <a:lstStyle/>
          <a:p>
            <a:r>
              <a:rPr lang="en-US" altLang="zh-CN" dirty="0"/>
              <a:t>CPU</a:t>
            </a:r>
            <a:r>
              <a:rPr dirty="0"/>
              <a:t>软渲染</a:t>
            </a:r>
            <a:br>
              <a:rPr dirty="0"/>
            </a:br>
            <a:r>
              <a:rPr dirty="0"/>
              <a:t>路径追踪渲染器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7"/>
            <p:custDataLst>
              <p:tags r:id="rId3"/>
            </p:custDataLst>
          </p:nvPr>
        </p:nvSpPr>
        <p:spPr>
          <a:xfrm>
            <a:off x="2273299" y="4275976"/>
            <a:ext cx="7589519" cy="656600"/>
          </a:xfrm>
        </p:spPr>
        <p:txBody>
          <a:bodyPr>
            <a:normAutofit/>
          </a:bodyPr>
          <a:lstStyle/>
          <a:p>
            <a:r>
              <a:rPr lang="en-US" altLang="zh-CN" dirty="0"/>
              <a:t>Path Tracing </a:t>
            </a:r>
            <a:r>
              <a:rPr lang="zh-CN" altLang="en-US" dirty="0"/>
              <a:t>               </a:t>
            </a:r>
            <a:r>
              <a:rPr lang="en-US" altLang="zh-CN" dirty="0"/>
              <a:t>B</a:t>
            </a:r>
            <a:r>
              <a:rPr lang="zh-CN" altLang="en-US" dirty="0"/>
              <a:t>站：</a:t>
            </a:r>
            <a:r>
              <a:rPr lang="en-US" altLang="zh-CN" dirty="0"/>
              <a:t>HeaoYe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7DA53168-7D35-8DCA-EA7F-CF5056AAA9CD}"/>
              </a:ext>
            </a:extLst>
          </p:cNvPr>
          <p:cNvSpPr/>
          <p:nvPr/>
        </p:nvSpPr>
        <p:spPr>
          <a:xfrm>
            <a:off x="990599" y="1599400"/>
            <a:ext cx="10684459" cy="43562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5" name="标题 6">
            <a:extLst>
              <a:ext uri="{FF2B5EF4-FFF2-40B4-BE49-F238E27FC236}">
                <a16:creationId xmlns:a16="http://schemas.microsoft.com/office/drawing/2014/main" id="{EBF75841-2798-FFE1-7820-5F43B587B62A}"/>
              </a:ext>
            </a:extLst>
          </p:cNvPr>
          <p:cNvSpPr txBox="1">
            <a:spLocks/>
          </p:cNvSpPr>
          <p:nvPr/>
        </p:nvSpPr>
        <p:spPr>
          <a:xfrm>
            <a:off x="503583" y="-29056"/>
            <a:ext cx="11612218" cy="101498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CN" sz="60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endParaRPr lang="zh-CN" altLang="en-US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67C5063-92AA-25FB-1FF0-0960EFA93BDE}"/>
                  </a:ext>
                </a:extLst>
              </p:cNvPr>
              <p:cNvSpPr/>
              <p:nvPr/>
            </p:nvSpPr>
            <p:spPr>
              <a:xfrm>
                <a:off x="838199" y="1447000"/>
                <a:ext cx="10684459" cy="4356273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456000" rIns="0"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反照率为</m:t>
                      </m:r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的表面</m:t>
                      </m:r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的</m:t>
                      </m:r>
                      <m:r>
                        <m:rPr>
                          <m:sty m:val="p"/>
                        </m:rP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BRDF</m:t>
                      </m:r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zh-CN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nary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f>
                                <m:f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r>
                                    <a:rPr lang="zh-CN" alt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nary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nary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altLang="zh-CN" sz="2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67C5063-92AA-25FB-1FF0-0960EFA93B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447000"/>
                <a:ext cx="10684459" cy="43562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2">
            <a:extLst>
              <a:ext uri="{FF2B5EF4-FFF2-40B4-BE49-F238E27FC236}">
                <a16:creationId xmlns:a16="http://schemas.microsoft.com/office/drawing/2014/main" id="{CF377BA2-3DCF-D0C7-1969-D0B9B423F424}"/>
              </a:ext>
            </a:extLst>
          </p:cNvPr>
          <p:cNvSpPr txBox="1">
            <a:spLocks/>
          </p:cNvSpPr>
          <p:nvPr/>
        </p:nvSpPr>
        <p:spPr>
          <a:xfrm>
            <a:off x="695960" y="360000"/>
            <a:ext cx="10800080" cy="720000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200" b="0" i="0" u="none" strike="noStrike" kern="1200" cap="none" spc="300" normalizeH="0" baseline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</a:defRPr>
            </a:lvl1pPr>
          </a:lstStyle>
          <a:p>
            <a:r>
              <a:rPr lang="zh-CN" altLang="en-US" dirty="0"/>
              <a:t>反照率  </a:t>
            </a:r>
            <a:r>
              <a:rPr lang="en-US" altLang="zh-CN" dirty="0"/>
              <a:t>Albedo</a:t>
            </a:r>
            <a:endParaRPr lang="en-US" dirty="0"/>
          </a:p>
        </p:txBody>
      </p:sp>
      <p:pic>
        <p:nvPicPr>
          <p:cNvPr id="1026" name="Picture 2" descr="Diffuse Reflection png images | PNGEgg">
            <a:extLst>
              <a:ext uri="{FF2B5EF4-FFF2-40B4-BE49-F238E27FC236}">
                <a16:creationId xmlns:a16="http://schemas.microsoft.com/office/drawing/2014/main" id="{CF247260-E9E4-D58F-B66D-68E13CDCC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35" y="2346894"/>
            <a:ext cx="3345137" cy="235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398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6">
            <a:extLst>
              <a:ext uri="{FF2B5EF4-FFF2-40B4-BE49-F238E27FC236}">
                <a16:creationId xmlns:a16="http://schemas.microsoft.com/office/drawing/2014/main" id="{EBF75841-2798-FFE1-7820-5F43B587B62A}"/>
              </a:ext>
            </a:extLst>
          </p:cNvPr>
          <p:cNvSpPr txBox="1">
            <a:spLocks/>
          </p:cNvSpPr>
          <p:nvPr/>
        </p:nvSpPr>
        <p:spPr>
          <a:xfrm>
            <a:off x="503583" y="-29056"/>
            <a:ext cx="11612218" cy="101498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CN" sz="60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endParaRPr lang="zh-CN" altLang="en-US" sz="5400" dirty="0"/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CF377BA2-3DCF-D0C7-1969-D0B9B423F424}"/>
              </a:ext>
            </a:extLst>
          </p:cNvPr>
          <p:cNvSpPr txBox="1">
            <a:spLocks/>
          </p:cNvSpPr>
          <p:nvPr/>
        </p:nvSpPr>
        <p:spPr>
          <a:xfrm>
            <a:off x="695960" y="360000"/>
            <a:ext cx="10800080" cy="720000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200" b="0" i="0" u="none" strike="noStrike" kern="1200" cap="none" spc="300" normalizeH="0" baseline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</a:defRPr>
            </a:lvl1pPr>
          </a:lstStyle>
          <a:p>
            <a:r>
              <a:rPr lang="zh-CN" altLang="en-US" dirty="0"/>
              <a:t>镜面反射  </a:t>
            </a:r>
            <a:r>
              <a:rPr lang="en-US" altLang="zh-CN" dirty="0"/>
              <a:t>Specular Reflection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C535697-DB53-92F6-21E9-EA660002B348}"/>
              </a:ext>
            </a:extLst>
          </p:cNvPr>
          <p:cNvSpPr/>
          <p:nvPr/>
        </p:nvSpPr>
        <p:spPr>
          <a:xfrm>
            <a:off x="990599" y="1214324"/>
            <a:ext cx="10318699" cy="53620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D5EDFB1-D915-3AFB-2E84-8CBB048169DC}"/>
                  </a:ext>
                </a:extLst>
              </p:cNvPr>
              <p:cNvSpPr/>
              <p:nvPr/>
            </p:nvSpPr>
            <p:spPr>
              <a:xfrm>
                <a:off x="838199" y="1061924"/>
                <a:ext cx="10318699" cy="5362042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r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0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pdf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1,                                                                        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US" altLang="zh-CN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nary>
                                    <m:naryPr>
                                      <m:chr m:val="∏"/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altLang="zh-C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altLang="zh-C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→</m:t>
                                              </m:r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altLang="zh-C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)|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altLang="zh-C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p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→</m:t>
                                              </m:r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den>
                                      </m:f>
                                    </m:e>
                                  </m:nary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  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&gt;1</m:t>
                                  </m: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0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D5EDFB1-D915-3AFB-2E84-8CBB048169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061924"/>
                <a:ext cx="10318699" cy="53620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enter image description here">
            <a:extLst>
              <a:ext uri="{FF2B5EF4-FFF2-40B4-BE49-F238E27FC236}">
                <a16:creationId xmlns:a16="http://schemas.microsoft.com/office/drawing/2014/main" id="{12105392-ED28-21CF-A5C9-DA2CA9B45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44" b="19143"/>
          <a:stretch/>
        </p:blipFill>
        <p:spPr bwMode="auto">
          <a:xfrm>
            <a:off x="882702" y="1118116"/>
            <a:ext cx="3465011" cy="241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919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6">
            <a:extLst>
              <a:ext uri="{FF2B5EF4-FFF2-40B4-BE49-F238E27FC236}">
                <a16:creationId xmlns:a16="http://schemas.microsoft.com/office/drawing/2014/main" id="{EBF75841-2798-FFE1-7820-5F43B587B62A}"/>
              </a:ext>
            </a:extLst>
          </p:cNvPr>
          <p:cNvSpPr txBox="1">
            <a:spLocks/>
          </p:cNvSpPr>
          <p:nvPr/>
        </p:nvSpPr>
        <p:spPr>
          <a:xfrm>
            <a:off x="503583" y="-29056"/>
            <a:ext cx="11612218" cy="101498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CN" sz="60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endParaRPr lang="zh-CN" altLang="en-US" sz="5400" dirty="0"/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CF377BA2-3DCF-D0C7-1969-D0B9B423F424}"/>
              </a:ext>
            </a:extLst>
          </p:cNvPr>
          <p:cNvSpPr txBox="1">
            <a:spLocks/>
          </p:cNvSpPr>
          <p:nvPr/>
        </p:nvSpPr>
        <p:spPr>
          <a:xfrm>
            <a:off x="695960" y="360000"/>
            <a:ext cx="10800080" cy="720000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200" b="0" i="0" u="none" strike="noStrike" kern="1200" cap="none" spc="300" normalizeH="0" baseline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</a:defRPr>
            </a:lvl1pPr>
          </a:lstStyle>
          <a:p>
            <a:r>
              <a:rPr lang="zh-CN" altLang="en-US" dirty="0"/>
              <a:t>余弦重要性采样  </a:t>
            </a:r>
            <a:r>
              <a:rPr lang="en-US" altLang="zh-CN" dirty="0"/>
              <a:t>Cosine Importance Sampling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C535697-DB53-92F6-21E9-EA660002B348}"/>
              </a:ext>
            </a:extLst>
          </p:cNvPr>
          <p:cNvSpPr/>
          <p:nvPr/>
        </p:nvSpPr>
        <p:spPr>
          <a:xfrm>
            <a:off x="990599" y="1214324"/>
            <a:ext cx="10318699" cy="53620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D5EDFB1-D915-3AFB-2E84-8CBB048169DC}"/>
                  </a:ext>
                </a:extLst>
              </p:cNvPr>
              <p:cNvSpPr/>
              <p:nvPr/>
            </p:nvSpPr>
            <p:spPr>
              <a:xfrm>
                <a:off x="838199" y="1061924"/>
                <a:ext cx="10318699" cy="5362042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zh-CN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𝑝𝑑𝑓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→    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𝑝𝑑𝑓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zh-CN" sz="2000" b="1" dirty="0">
                  <a:solidFill>
                    <a:srgbClr val="F76409"/>
                  </a:solidFill>
                </a:endParaRP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D5EDFB1-D915-3AFB-2E84-8CBB048169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061924"/>
                <a:ext cx="10318699" cy="53620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466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6">
            <a:extLst>
              <a:ext uri="{FF2B5EF4-FFF2-40B4-BE49-F238E27FC236}">
                <a16:creationId xmlns:a16="http://schemas.microsoft.com/office/drawing/2014/main" id="{EBF75841-2798-FFE1-7820-5F43B587B62A}"/>
              </a:ext>
            </a:extLst>
          </p:cNvPr>
          <p:cNvSpPr txBox="1">
            <a:spLocks/>
          </p:cNvSpPr>
          <p:nvPr/>
        </p:nvSpPr>
        <p:spPr>
          <a:xfrm>
            <a:off x="503583" y="-29056"/>
            <a:ext cx="11612218" cy="101498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CN" sz="60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endParaRPr lang="zh-CN" altLang="en-US" sz="5400" dirty="0"/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CF377BA2-3DCF-D0C7-1969-D0B9B423F424}"/>
              </a:ext>
            </a:extLst>
          </p:cNvPr>
          <p:cNvSpPr txBox="1">
            <a:spLocks/>
          </p:cNvSpPr>
          <p:nvPr/>
        </p:nvSpPr>
        <p:spPr>
          <a:xfrm>
            <a:off x="695960" y="360000"/>
            <a:ext cx="10800080" cy="720000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200" b="0" i="0" u="none" strike="noStrike" kern="1200" cap="none" spc="300" normalizeH="0" baseline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</a:defRPr>
            </a:lvl1pPr>
          </a:lstStyle>
          <a:p>
            <a:r>
              <a:rPr lang="zh-CN" altLang="en-US" dirty="0"/>
              <a:t>极坐标、球极坐标</a:t>
            </a:r>
            <a:endParaRPr lang="en-US" dirty="0"/>
          </a:p>
        </p:txBody>
      </p:sp>
      <p:pic>
        <p:nvPicPr>
          <p:cNvPr id="3080" name="Picture 8" descr="15 | 如何用极坐标系绘制有趣图案？-跟月影学可视化-极客时间">
            <a:extLst>
              <a:ext uri="{FF2B5EF4-FFF2-40B4-BE49-F238E27FC236}">
                <a16:creationId xmlns:a16="http://schemas.microsoft.com/office/drawing/2014/main" id="{ADAB8122-44CE-5679-E758-FB18B319ED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4"/>
          <a:stretch/>
        </p:blipFill>
        <p:spPr bwMode="auto">
          <a:xfrm>
            <a:off x="503583" y="1469055"/>
            <a:ext cx="6454649" cy="463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FC301DCD-741E-811D-77C0-65FB8C8A2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641" y="1469055"/>
            <a:ext cx="4993154" cy="433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4897A28-109B-03D6-AC10-BE3A880FAA0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0802" r="1160" b="20280"/>
          <a:stretch/>
        </p:blipFill>
        <p:spPr>
          <a:xfrm>
            <a:off x="8041595" y="1348291"/>
            <a:ext cx="470747" cy="3816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B1EE5D-F473-4E88-4B21-47145E81D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608" y="4294094"/>
            <a:ext cx="419122" cy="3873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A8D9154-06B7-B5BE-1883-AA85D6E079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0718" y="1469055"/>
            <a:ext cx="127007" cy="16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62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6">
            <a:extLst>
              <a:ext uri="{FF2B5EF4-FFF2-40B4-BE49-F238E27FC236}">
                <a16:creationId xmlns:a16="http://schemas.microsoft.com/office/drawing/2014/main" id="{EBF75841-2798-FFE1-7820-5F43B587B62A}"/>
              </a:ext>
            </a:extLst>
          </p:cNvPr>
          <p:cNvSpPr txBox="1">
            <a:spLocks/>
          </p:cNvSpPr>
          <p:nvPr/>
        </p:nvSpPr>
        <p:spPr>
          <a:xfrm>
            <a:off x="503583" y="-29056"/>
            <a:ext cx="11612218" cy="101498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CN" sz="60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endParaRPr lang="zh-CN" altLang="en-US" sz="5400" dirty="0"/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CF377BA2-3DCF-D0C7-1969-D0B9B423F424}"/>
              </a:ext>
            </a:extLst>
          </p:cNvPr>
          <p:cNvSpPr txBox="1">
            <a:spLocks/>
          </p:cNvSpPr>
          <p:nvPr/>
        </p:nvSpPr>
        <p:spPr>
          <a:xfrm>
            <a:off x="695960" y="360000"/>
            <a:ext cx="10800080" cy="720000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200" b="0" i="0" u="none" strike="noStrike" kern="1200" cap="none" spc="300" normalizeH="0" baseline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</a:defRPr>
            </a:lvl1pPr>
          </a:lstStyle>
          <a:p>
            <a:r>
              <a:rPr lang="zh-CN" altLang="en-US" dirty="0"/>
              <a:t>概率密度单维度域的转换</a:t>
            </a:r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2E444C2-FE2E-DBF1-A68B-39771A1C91C4}"/>
              </a:ext>
            </a:extLst>
          </p:cNvPr>
          <p:cNvSpPr/>
          <p:nvPr/>
        </p:nvSpPr>
        <p:spPr>
          <a:xfrm>
            <a:off x="990599" y="1214324"/>
            <a:ext cx="10318699" cy="53620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49833F8-75F4-2E5D-A27E-C2A9FA29CBB1}"/>
                  </a:ext>
                </a:extLst>
              </p:cNvPr>
              <p:cNvSpPr/>
              <p:nvPr/>
            </p:nvSpPr>
            <p:spPr>
              <a:xfrm>
                <a:off x="838199" y="1061924"/>
                <a:ext cx="10318699" cy="5362042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</a:rPr>
                  <a:t>随机变量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X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服从概率密度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pdf(x)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，函数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y=f(x)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</a:rPr>
                  <a:t>求随机变量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Y=f(X)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的概率密度？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d>
                        <m:dPr>
                          <m:ctrlPr>
                            <a:rPr lang="en-US" altLang="zh-C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𝑝𝑑𝑓</m:t>
                          </m:r>
                          <m:d>
                            <m:dPr>
                              <m:ctrlP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𝑐𝑑𝑓</m:t>
                      </m:r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𝑐𝑑𝑓</m:t>
                      </m:r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𝑐𝑑𝑓</m:t>
                      </m:r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0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𝑐𝑑𝑓</m:t>
                          </m:r>
                          <m:d>
                            <m:dPr>
                              <m:ctrl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𝑐𝑑𝑓</m:t>
                          </m:r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)]</m:t>
                          </m:r>
                        </m:e>
                        <m:sup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sz="20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𝑝𝑑𝑓</m:t>
                      </m:r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𝑝𝑑𝑓</m:t>
                      </m:r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p>
                        <m:sSup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sz="20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𝑝𝑑𝑓</m:t>
                      </m:r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𝑝𝑑𝑓</m:t>
                          </m:r>
                          <m:d>
                            <m:dPr>
                              <m:ctrl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000" dirty="0">
                  <a:solidFill>
                    <a:srgbClr val="F76409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49833F8-75F4-2E5D-A27E-C2A9FA29CB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061924"/>
                <a:ext cx="10318699" cy="53620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06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6">
            <a:extLst>
              <a:ext uri="{FF2B5EF4-FFF2-40B4-BE49-F238E27FC236}">
                <a16:creationId xmlns:a16="http://schemas.microsoft.com/office/drawing/2014/main" id="{EBF75841-2798-FFE1-7820-5F43B587B62A}"/>
              </a:ext>
            </a:extLst>
          </p:cNvPr>
          <p:cNvSpPr txBox="1">
            <a:spLocks/>
          </p:cNvSpPr>
          <p:nvPr/>
        </p:nvSpPr>
        <p:spPr>
          <a:xfrm>
            <a:off x="503583" y="-29056"/>
            <a:ext cx="11612218" cy="101498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CN" sz="60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endParaRPr lang="zh-CN" altLang="en-US" sz="5400" dirty="0"/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CF377BA2-3DCF-D0C7-1969-D0B9B423F424}"/>
              </a:ext>
            </a:extLst>
          </p:cNvPr>
          <p:cNvSpPr txBox="1">
            <a:spLocks/>
          </p:cNvSpPr>
          <p:nvPr/>
        </p:nvSpPr>
        <p:spPr>
          <a:xfrm>
            <a:off x="695960" y="360000"/>
            <a:ext cx="10800080" cy="720000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200" b="0" i="0" u="none" strike="noStrike" kern="1200" cap="none" spc="300" normalizeH="0" baseline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</a:defRPr>
            </a:lvl1pPr>
          </a:lstStyle>
          <a:p>
            <a:r>
              <a:rPr lang="zh-CN" altLang="en-US" dirty="0"/>
              <a:t>概率密度多维度域的转换</a:t>
            </a:r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2E444C2-FE2E-DBF1-A68B-39771A1C91C4}"/>
              </a:ext>
            </a:extLst>
          </p:cNvPr>
          <p:cNvSpPr/>
          <p:nvPr/>
        </p:nvSpPr>
        <p:spPr>
          <a:xfrm>
            <a:off x="990599" y="1214324"/>
            <a:ext cx="10318699" cy="53620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49833F8-75F4-2E5D-A27E-C2A9FA29CBB1}"/>
                  </a:ext>
                </a:extLst>
              </p:cNvPr>
              <p:cNvSpPr/>
              <p:nvPr/>
            </p:nvSpPr>
            <p:spPr>
              <a:xfrm>
                <a:off x="838199" y="1061924"/>
                <a:ext cx="10318699" cy="5362042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</a:rPr>
                  <a:t>随机变量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X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服从概率密度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pdf(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x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，函数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y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=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T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x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</a:rPr>
                  <a:t>求随机变量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Y=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T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(X)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的概率密度？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𝑑𝑖𝑚𝑠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𝑝𝑑𝑓</m:t>
                      </m:r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𝑝𝑑𝑓</m:t>
                          </m:r>
                          <m:d>
                            <m:dPr>
                              <m:ctrl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0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𝑢𝑙𝑡𝑖𝑑𝑖𝑚𝑠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𝑝𝑑𝑓</m:t>
                      </m:r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𝑝𝑑𝑓</m:t>
                          </m:r>
                          <m:d>
                            <m:dPr>
                              <m:ctrl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altLang="zh-CN" sz="2000" b="1" dirty="0">
                  <a:solidFill>
                    <a:srgbClr val="F76409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zh-CN" sz="2000" b="1" dirty="0">
                  <a:solidFill>
                    <a:srgbClr val="F76409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zh-CN" sz="2000" b="1" dirty="0">
                  <a:solidFill>
                    <a:srgbClr val="F76409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49833F8-75F4-2E5D-A27E-C2A9FA29CB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061924"/>
                <a:ext cx="10318699" cy="53620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D661FDD0-797F-3506-9334-41A27F5EF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351" y="4971562"/>
            <a:ext cx="2761297" cy="89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33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6">
            <a:extLst>
              <a:ext uri="{FF2B5EF4-FFF2-40B4-BE49-F238E27FC236}">
                <a16:creationId xmlns:a16="http://schemas.microsoft.com/office/drawing/2014/main" id="{EBF75841-2798-FFE1-7820-5F43B587B62A}"/>
              </a:ext>
            </a:extLst>
          </p:cNvPr>
          <p:cNvSpPr txBox="1">
            <a:spLocks/>
          </p:cNvSpPr>
          <p:nvPr/>
        </p:nvSpPr>
        <p:spPr>
          <a:xfrm>
            <a:off x="503583" y="-29056"/>
            <a:ext cx="11612218" cy="101498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CN" sz="60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endParaRPr lang="zh-CN" altLang="en-US" sz="5400" dirty="0"/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CF377BA2-3DCF-D0C7-1969-D0B9B423F424}"/>
              </a:ext>
            </a:extLst>
          </p:cNvPr>
          <p:cNvSpPr txBox="1">
            <a:spLocks/>
          </p:cNvSpPr>
          <p:nvPr/>
        </p:nvSpPr>
        <p:spPr>
          <a:xfrm>
            <a:off x="695960" y="360000"/>
            <a:ext cx="10800080" cy="720000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200" b="0" i="0" u="none" strike="noStrike" kern="1200" cap="none" spc="300" normalizeH="0" baseline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</a:defRPr>
            </a:lvl1pPr>
          </a:lstStyle>
          <a:p>
            <a:r>
              <a:rPr lang="zh-CN" altLang="en-US" dirty="0"/>
              <a:t>均匀采样圆盘  </a:t>
            </a:r>
            <a:r>
              <a:rPr lang="en-US" dirty="0"/>
              <a:t>Sampling a Unit Disk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0BD5CC-2EFC-4F85-3673-D1A48972280E}"/>
              </a:ext>
            </a:extLst>
          </p:cNvPr>
          <p:cNvSpPr/>
          <p:nvPr/>
        </p:nvSpPr>
        <p:spPr>
          <a:xfrm>
            <a:off x="990599" y="1214324"/>
            <a:ext cx="10318699" cy="53620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31003F9-AF02-1ADD-CCD6-4BB095907BEF}"/>
                  </a:ext>
                </a:extLst>
              </p:cNvPr>
              <p:cNvSpPr/>
              <p:nvPr/>
            </p:nvSpPr>
            <p:spPr>
              <a:xfrm>
                <a:off x="838199" y="1061924"/>
                <a:ext cx="10318699" cy="5362042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altLang="zh-C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𝑑𝑓</m:t>
                          </m:r>
                          <m:d>
                            <m:dPr>
                              <m:ctrl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  <m:r>
                        <m:rPr>
                          <m:sty m:val="p"/>
                        </m:rPr>
                        <a:rPr lang="en-US" altLang="zh-CN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dx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𝑑𝑦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 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𝑝𝑑𝑓</m:t>
                      </m:r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altLang="zh-CN" sz="20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𝑝𝑑𝑓</m:t>
                      </m:r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？</m:t>
                      </m:r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𝑟𝑐𝑜𝑠</m:t>
                              </m:r>
                              <m:r>
                                <a:rPr lang="zh-CN" alt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𝑟𝑠𝑖𝑛</m:t>
                              </m:r>
                              <m:r>
                                <a:rPr lang="zh-CN" alt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zh-CN" alt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zh-CN" alt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zh-CN" alt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zh-CN" alt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zh-CN" alt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𝑟𝑠𝑖𝑛</m:t>
                                </m:r>
                                <m:r>
                                  <a:rPr lang="zh-CN" alt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zh-CN" alt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𝑟𝑐𝑜𝑠</m:t>
                                </m:r>
                                <m:r>
                                  <a:rPr lang="zh-CN" alt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𝑝𝑑𝑓</m:t>
                      </m:r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𝑝𝑑𝑓</m:t>
                          </m:r>
                          <m:d>
                            <m:dPr>
                              <m:ctrl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𝑝𝑑𝑓</m:t>
                      </m:r>
                      <m:d>
                        <m:dPr>
                          <m:ctrlP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𝑝𝑑𝑓</m:t>
                          </m:r>
                          <m:d>
                            <m:dPr>
                              <m:ctrl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𝑝𝑑𝑓</m:t>
                      </m:r>
                      <m:d>
                        <m:dPr>
                          <m:ctrlP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zh-CN" alt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altLang="zh-CN" sz="2000" b="1" dirty="0">
                  <a:solidFill>
                    <a:srgbClr val="F76409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31003F9-AF02-1ADD-CCD6-4BB095907B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061924"/>
                <a:ext cx="10318699" cy="53620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5060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6">
            <a:extLst>
              <a:ext uri="{FF2B5EF4-FFF2-40B4-BE49-F238E27FC236}">
                <a16:creationId xmlns:a16="http://schemas.microsoft.com/office/drawing/2014/main" id="{EBF75841-2798-FFE1-7820-5F43B587B62A}"/>
              </a:ext>
            </a:extLst>
          </p:cNvPr>
          <p:cNvSpPr txBox="1">
            <a:spLocks/>
          </p:cNvSpPr>
          <p:nvPr/>
        </p:nvSpPr>
        <p:spPr>
          <a:xfrm>
            <a:off x="503583" y="-29056"/>
            <a:ext cx="11612218" cy="101498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CN" sz="60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endParaRPr lang="zh-CN" altLang="en-US" sz="5400" dirty="0"/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CF377BA2-3DCF-D0C7-1969-D0B9B423F424}"/>
              </a:ext>
            </a:extLst>
          </p:cNvPr>
          <p:cNvSpPr txBox="1">
            <a:spLocks/>
          </p:cNvSpPr>
          <p:nvPr/>
        </p:nvSpPr>
        <p:spPr>
          <a:xfrm>
            <a:off x="695960" y="360000"/>
            <a:ext cx="10800080" cy="720000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200" b="0" i="0" u="none" strike="noStrike" kern="1200" cap="none" spc="300" normalizeH="0" baseline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</a:defRPr>
            </a:lvl1pPr>
          </a:lstStyle>
          <a:p>
            <a:r>
              <a:rPr lang="zh-CN" altLang="en-US" dirty="0"/>
              <a:t>逆变换采样  </a:t>
            </a:r>
            <a:r>
              <a:rPr lang="en-US" altLang="zh-CN" dirty="0"/>
              <a:t>Inversion Sampling</a:t>
            </a:r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11E1A68-6039-E260-4D60-ED6884B64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280" y="1589140"/>
            <a:ext cx="8016500" cy="429419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D2E22A9-008C-F311-983F-C7EB412F0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3330" y="2532850"/>
            <a:ext cx="1016052" cy="240677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C823501-5156-3BB5-C8C3-2E6C7B915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156" y="913648"/>
            <a:ext cx="3829247" cy="127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91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6">
            <a:extLst>
              <a:ext uri="{FF2B5EF4-FFF2-40B4-BE49-F238E27FC236}">
                <a16:creationId xmlns:a16="http://schemas.microsoft.com/office/drawing/2014/main" id="{EBF75841-2798-FFE1-7820-5F43B587B62A}"/>
              </a:ext>
            </a:extLst>
          </p:cNvPr>
          <p:cNvSpPr txBox="1">
            <a:spLocks/>
          </p:cNvSpPr>
          <p:nvPr/>
        </p:nvSpPr>
        <p:spPr>
          <a:xfrm>
            <a:off x="503583" y="-29056"/>
            <a:ext cx="11612218" cy="101498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CN" sz="60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endParaRPr lang="zh-CN" altLang="en-US" sz="5400" dirty="0"/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CF377BA2-3DCF-D0C7-1969-D0B9B423F424}"/>
              </a:ext>
            </a:extLst>
          </p:cNvPr>
          <p:cNvSpPr txBox="1">
            <a:spLocks/>
          </p:cNvSpPr>
          <p:nvPr/>
        </p:nvSpPr>
        <p:spPr>
          <a:xfrm>
            <a:off x="695960" y="360000"/>
            <a:ext cx="10800080" cy="720000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200" b="0" i="0" u="none" strike="noStrike" kern="1200" cap="none" spc="300" normalizeH="0" baseline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</a:defRPr>
            </a:lvl1pPr>
          </a:lstStyle>
          <a:p>
            <a:r>
              <a:rPr lang="zh-CN" altLang="en-US" dirty="0"/>
              <a:t>均匀采样圆盘  </a:t>
            </a:r>
            <a:r>
              <a:rPr lang="en-US" altLang="zh-CN" dirty="0"/>
              <a:t>Sampling a Unit Disk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0BD5CC-2EFC-4F85-3673-D1A48972280E}"/>
              </a:ext>
            </a:extLst>
          </p:cNvPr>
          <p:cNvSpPr/>
          <p:nvPr/>
        </p:nvSpPr>
        <p:spPr>
          <a:xfrm>
            <a:off x="990599" y="1214324"/>
            <a:ext cx="5322419" cy="53620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31003F9-AF02-1ADD-CCD6-4BB095907BEF}"/>
                  </a:ext>
                </a:extLst>
              </p:cNvPr>
              <p:cNvSpPr/>
              <p:nvPr/>
            </p:nvSpPr>
            <p:spPr>
              <a:xfrm>
                <a:off x="838199" y="1061924"/>
                <a:ext cx="5322419" cy="5362042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𝑐𝑑𝑓</m:t>
                      </m:r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sz="20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cdf</m:t>
                          </m:r>
                        </m:e>
                        <m:sup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zh-CN" alt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𝑝𝑑𝑓</m:t>
                      </m:r>
                      <m:d>
                        <m:dPr>
                          <m:ctrlP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zh-CN" alt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𝑝𝑑𝑓</m:t>
                      </m:r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𝑝𝑑𝑓</m:t>
                          </m:r>
                          <m:d>
                            <m:dPr>
                              <m:ctrlP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𝑝𝑑𝑓</m:t>
                      </m:r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𝑝𝑑𝑓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𝑝𝑑𝑓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31003F9-AF02-1ADD-CCD6-4BB095907B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061924"/>
                <a:ext cx="5322419" cy="53620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1E869424-4D50-DDA8-DA45-379B9AF8C048}"/>
              </a:ext>
            </a:extLst>
          </p:cNvPr>
          <p:cNvSpPr/>
          <p:nvPr/>
        </p:nvSpPr>
        <p:spPr>
          <a:xfrm>
            <a:off x="6717182" y="1232400"/>
            <a:ext cx="5322419" cy="53620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E5D1DE9-0D46-9F87-E9EF-7E19A5458A3A}"/>
                  </a:ext>
                </a:extLst>
              </p:cNvPr>
              <p:cNvSpPr/>
              <p:nvPr/>
            </p:nvSpPr>
            <p:spPr>
              <a:xfrm>
                <a:off x="6564782" y="1080000"/>
                <a:ext cx="5322419" cy="5362042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𝑐𝑑𝑓</m:t>
                      </m:r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𝑟𝑑𝑟</m:t>
                          </m:r>
                        </m:e>
                      </m:nary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0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𝑐𝑑𝑓</m:t>
                      </m:r>
                      <m:d>
                        <m:dPr>
                          <m:ctrlP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nary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num>
                        <m:den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𝑐𝑑𝑓</m:t>
                      </m:r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altLang="zh-CN" sz="20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𝑐𝑑𝑓</m:t>
                      </m:r>
                      <m:d>
                        <m:dPr>
                          <m:ctrlP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num>
                        <m:den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zh-CN" alt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E5D1DE9-0D46-9F87-E9EF-7E19A5458A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782" y="1080000"/>
                <a:ext cx="5322419" cy="53620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190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6">
            <a:extLst>
              <a:ext uri="{FF2B5EF4-FFF2-40B4-BE49-F238E27FC236}">
                <a16:creationId xmlns:a16="http://schemas.microsoft.com/office/drawing/2014/main" id="{EBF75841-2798-FFE1-7820-5F43B587B62A}"/>
              </a:ext>
            </a:extLst>
          </p:cNvPr>
          <p:cNvSpPr txBox="1">
            <a:spLocks/>
          </p:cNvSpPr>
          <p:nvPr/>
        </p:nvSpPr>
        <p:spPr>
          <a:xfrm>
            <a:off x="503583" y="-29056"/>
            <a:ext cx="11612218" cy="101498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CN" sz="60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endParaRPr lang="zh-CN" altLang="en-US" sz="5400" dirty="0"/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CF377BA2-3DCF-D0C7-1969-D0B9B423F424}"/>
              </a:ext>
            </a:extLst>
          </p:cNvPr>
          <p:cNvSpPr txBox="1">
            <a:spLocks/>
          </p:cNvSpPr>
          <p:nvPr/>
        </p:nvSpPr>
        <p:spPr>
          <a:xfrm>
            <a:off x="695960" y="360000"/>
            <a:ext cx="10800080" cy="720000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200" b="0" i="0" u="none" strike="noStrike" kern="1200" cap="none" spc="300" normalizeH="0" baseline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</a:defRPr>
            </a:lvl1pPr>
          </a:lstStyle>
          <a:p>
            <a:r>
              <a:rPr lang="zh-CN" altLang="en-US" dirty="0"/>
              <a:t>余弦重要性采样  </a:t>
            </a:r>
            <a:r>
              <a:rPr lang="en-US" altLang="zh-CN" dirty="0"/>
              <a:t>Cosine Importance Sampling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C535697-DB53-92F6-21E9-EA660002B348}"/>
              </a:ext>
            </a:extLst>
          </p:cNvPr>
          <p:cNvSpPr/>
          <p:nvPr/>
        </p:nvSpPr>
        <p:spPr>
          <a:xfrm>
            <a:off x="990599" y="1214324"/>
            <a:ext cx="10318699" cy="53620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D5EDFB1-D915-3AFB-2E84-8CBB048169DC}"/>
                  </a:ext>
                </a:extLst>
              </p:cNvPr>
              <p:cNvSpPr/>
              <p:nvPr/>
            </p:nvSpPr>
            <p:spPr>
              <a:xfrm>
                <a:off x="838199" y="1061924"/>
                <a:ext cx="10318699" cy="5362042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𝑝𝑑𝑓</m:t>
                      </m:r>
                      <m:d>
                        <m:dPr>
                          <m:ctrlP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zh-CN" alt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𝑝𝑑𝑓</m:t>
                      </m:r>
                      <m:d>
                        <m:dPr>
                          <m:ctrlPr>
                            <a:rPr lang="en-US" altLang="zh-C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zh-CN" alt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nary>
                        <m:naryPr>
                          <m:ctrlPr>
                            <a:rPr lang="zh-CN" alt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𝑝𝑑𝑓</m:t>
                          </m:r>
                          <m:d>
                            <m:dPr>
                              <m:ctrl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  <m:r>
                        <a:rPr lang="en-US" altLang="zh-CN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zh-CN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zh-CN" alt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zh-CN" alt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zh-CN" alt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nary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nary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 2</m:t>
                      </m:r>
                      <m:r>
                        <a:rPr lang="zh-CN" alt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nary>
                        <m:naryPr>
                          <m:ctrlP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  <m:r>
                            <a:rPr lang="zh-CN" alt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zh-CN" alt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  <m:r>
                        <a:rPr lang="en-US" altLang="zh-CN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altLang="zh-CN" sz="20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𝑝𝑑𝑓</m:t>
                      </m:r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altLang="zh-CN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zh-CN" alt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zh-CN" alt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  <m:r>
                            <a:rPr lang="zh-CN" alt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zh-CN" alt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zh-CN" alt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altLang="zh-CN" sz="20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D5EDFB1-D915-3AFB-2E84-8CBB048169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061924"/>
                <a:ext cx="10318699" cy="53620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335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ACB55F2-E7BA-3FCD-33B7-42474E050CCE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zh-CN" altLang="en-US" dirty="0"/>
              <a:t>观看</a:t>
            </a:r>
            <a:r>
              <a:rPr lang="en-US" altLang="zh-CN" dirty="0"/>
              <a:t>Games101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2FF96F-EB8F-17DE-8FE1-2E5497705743}"/>
              </a:ext>
            </a:extLst>
          </p:cNvPr>
          <p:cNvSpPr txBox="1"/>
          <p:nvPr/>
        </p:nvSpPr>
        <p:spPr>
          <a:xfrm>
            <a:off x="2978150" y="544769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hlinkClick r:id="rId2"/>
              </a:rPr>
              <a:t>https://www.bilibili.com/video/BV1X7411F744?p=15</a:t>
            </a:r>
            <a:endParaRPr lang="en-US" altLang="zh-CN" dirty="0"/>
          </a:p>
          <a:p>
            <a:pPr algn="ctr"/>
            <a:r>
              <a:rPr lang="en-US" altLang="zh-CN" dirty="0"/>
              <a:t>Lecture 15 Ray Tracing 3</a:t>
            </a:r>
          </a:p>
          <a:p>
            <a:pPr algn="ctr"/>
            <a:r>
              <a:rPr lang="en-US" altLang="zh-CN" dirty="0">
                <a:hlinkClick r:id="rId3"/>
              </a:rPr>
              <a:t>https://www.bilibili.com/video/BV1X7411F744?p=16</a:t>
            </a:r>
            <a:endParaRPr lang="en-US" altLang="zh-CN" dirty="0"/>
          </a:p>
          <a:p>
            <a:pPr algn="ctr"/>
            <a:r>
              <a:rPr lang="en-US" altLang="zh-CN" dirty="0"/>
              <a:t>Lecture 16 Ray Tracing 4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B88E401-CD31-F317-608D-DC405DFB5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1071" y="1358850"/>
            <a:ext cx="6096000" cy="38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902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6">
            <a:extLst>
              <a:ext uri="{FF2B5EF4-FFF2-40B4-BE49-F238E27FC236}">
                <a16:creationId xmlns:a16="http://schemas.microsoft.com/office/drawing/2014/main" id="{EBF75841-2798-FFE1-7820-5F43B587B62A}"/>
              </a:ext>
            </a:extLst>
          </p:cNvPr>
          <p:cNvSpPr txBox="1">
            <a:spLocks/>
          </p:cNvSpPr>
          <p:nvPr/>
        </p:nvSpPr>
        <p:spPr>
          <a:xfrm>
            <a:off x="503583" y="-29056"/>
            <a:ext cx="11612218" cy="101498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CN" sz="60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endParaRPr lang="zh-CN" altLang="en-US" sz="5400" dirty="0"/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CF377BA2-3DCF-D0C7-1969-D0B9B423F424}"/>
              </a:ext>
            </a:extLst>
          </p:cNvPr>
          <p:cNvSpPr txBox="1">
            <a:spLocks/>
          </p:cNvSpPr>
          <p:nvPr/>
        </p:nvSpPr>
        <p:spPr>
          <a:xfrm>
            <a:off x="695960" y="341924"/>
            <a:ext cx="10800080" cy="720000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200" b="0" i="0" u="none" strike="noStrike" kern="1200" cap="none" spc="300" normalizeH="0" baseline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</a:defRPr>
            </a:lvl1pPr>
          </a:lstStyle>
          <a:p>
            <a:r>
              <a:rPr lang="zh-CN" altLang="en-US" dirty="0"/>
              <a:t>马利方法  </a:t>
            </a:r>
            <a:r>
              <a:rPr lang="en-US" altLang="zh-CN" dirty="0"/>
              <a:t>Malley</a:t>
            </a:r>
            <a:r>
              <a:rPr lang="en-US" altLang="zh-CN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domine"/>
              </a:rPr>
              <a:t>’s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C535697-DB53-92F6-21E9-EA660002B348}"/>
              </a:ext>
            </a:extLst>
          </p:cNvPr>
          <p:cNvSpPr/>
          <p:nvPr/>
        </p:nvSpPr>
        <p:spPr>
          <a:xfrm>
            <a:off x="990599" y="1214324"/>
            <a:ext cx="10318699" cy="53620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D5EDFB1-D915-3AFB-2E84-8CBB048169DC}"/>
              </a:ext>
            </a:extLst>
          </p:cNvPr>
          <p:cNvSpPr/>
          <p:nvPr/>
        </p:nvSpPr>
        <p:spPr>
          <a:xfrm>
            <a:off x="838199" y="1061924"/>
            <a:ext cx="10318699" cy="536204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1.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均匀采样圆盘</a:t>
            </a:r>
            <a:endParaRPr lang="en-US" altLang="zh-CN" sz="20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0" dirty="0">
                <a:solidFill>
                  <a:schemeClr val="tx1"/>
                </a:solidFill>
                <a:latin typeface="+mn-ea"/>
              </a:rPr>
              <a:t>2.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将采样点垂直映射到半球上</a:t>
            </a:r>
            <a:endParaRPr lang="en-US" altLang="zh-CN" sz="20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zh-CN" sz="2000" b="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zh-CN" sz="2000" b="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zh-CN" sz="2000" b="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zh-CN" sz="2000" b="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zh-CN" sz="2000" b="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7B8CFB-BD41-5A31-6D5C-C81DAB515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64" y="2823726"/>
            <a:ext cx="8230672" cy="305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9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6">
            <a:extLst>
              <a:ext uri="{FF2B5EF4-FFF2-40B4-BE49-F238E27FC236}">
                <a16:creationId xmlns:a16="http://schemas.microsoft.com/office/drawing/2014/main" id="{EBF75841-2798-FFE1-7820-5F43B587B62A}"/>
              </a:ext>
            </a:extLst>
          </p:cNvPr>
          <p:cNvSpPr txBox="1">
            <a:spLocks/>
          </p:cNvSpPr>
          <p:nvPr/>
        </p:nvSpPr>
        <p:spPr>
          <a:xfrm>
            <a:off x="503583" y="-29056"/>
            <a:ext cx="11612218" cy="101498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CN" sz="60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endParaRPr lang="zh-CN" altLang="en-US" sz="5400" dirty="0"/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CF377BA2-3DCF-D0C7-1969-D0B9B423F424}"/>
              </a:ext>
            </a:extLst>
          </p:cNvPr>
          <p:cNvSpPr txBox="1">
            <a:spLocks/>
          </p:cNvSpPr>
          <p:nvPr/>
        </p:nvSpPr>
        <p:spPr>
          <a:xfrm>
            <a:off x="695960" y="360000"/>
            <a:ext cx="10800080" cy="720000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200" b="0" i="0" u="none" strike="noStrike" kern="1200" cap="none" spc="300" normalizeH="0" baseline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</a:defRPr>
            </a:lvl1pPr>
          </a:lstStyle>
          <a:p>
            <a:r>
              <a:rPr lang="zh-CN" altLang="en-US" dirty="0"/>
              <a:t>余弦重要性采样  </a:t>
            </a:r>
            <a:r>
              <a:rPr lang="en-US" altLang="zh-CN" dirty="0"/>
              <a:t>Cosine Importance Sampling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C535697-DB53-92F6-21E9-EA660002B348}"/>
              </a:ext>
            </a:extLst>
          </p:cNvPr>
          <p:cNvSpPr/>
          <p:nvPr/>
        </p:nvSpPr>
        <p:spPr>
          <a:xfrm>
            <a:off x="990599" y="1214324"/>
            <a:ext cx="10318699" cy="53620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D5EDFB1-D915-3AFB-2E84-8CBB048169DC}"/>
                  </a:ext>
                </a:extLst>
              </p:cNvPr>
              <p:cNvSpPr/>
              <p:nvPr/>
            </p:nvSpPr>
            <p:spPr>
              <a:xfrm>
                <a:off x="838199" y="1061924"/>
                <a:ext cx="10318699" cy="5362042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𝑝𝑑𝑓</m:t>
                      </m:r>
                      <m:d>
                        <m:dPr>
                          <m:ctrlP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zh-CN" alt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𝑝𝑑𝑓</m:t>
                      </m:r>
                      <m:d>
                        <m:dPr>
                          <m:ctrlP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zh-CN" alt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pdf</m:t>
                      </m:r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？</m:t>
                      </m:r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zh-CN" alt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zh-CN" alt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zh-CN" alt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zh-CN" alt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𝜕𝜙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𝜕𝜙</m:t>
                                    </m:r>
                                  </m:num>
                                  <m:den>
                                    <m:r>
                                      <a:rPr lang="zh-CN" alt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𝜕𝜙</m:t>
                                    </m:r>
                                  </m:num>
                                  <m:den>
                                    <m:r>
                                      <a:rPr lang="zh-CN" alt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𝜕𝜙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zh-CN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zh-CN" alt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d>
                      <m:r>
                        <a:rPr lang="en-US" altLang="zh-CN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zh-CN" alt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𝑝𝑑𝑓</m:t>
                      </m:r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𝑝𝑑𝑓</m:t>
                          </m:r>
                          <m:d>
                            <m:dPr>
                              <m:ctrl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num>
                        <m:den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𝑝𝑑𝑓</m:t>
                      </m:r>
                      <m:d>
                        <m:dPr>
                          <m:ctrlP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𝑝𝑑𝑓</m:t>
                          </m:r>
                          <m:d>
                            <m:dPr>
                              <m:ctrl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num>
                        <m:den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zh-CN" alt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𝑝𝑑𝑓</m:t>
                      </m:r>
                      <m:d>
                        <m:dPr>
                          <m:ctrlP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𝑟𝑐𝑜𝑠</m:t>
                          </m:r>
                          <m:r>
                            <a:rPr lang="zh-CN" alt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zh-CN" alt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zh-CN" alt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zh-CN" alt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zh-CN" alt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altLang="zh-CN" sz="2000" b="1" dirty="0">
                  <a:solidFill>
                    <a:srgbClr val="F76409"/>
                  </a:solidFill>
                </a:endParaRP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D5EDFB1-D915-3AFB-2E84-8CBB048169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061924"/>
                <a:ext cx="10318699" cy="53620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A0BFBD55-1B03-E54E-70B7-AE2E171E3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635" y="985928"/>
            <a:ext cx="3710625" cy="137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0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2">
            <a:extLst>
              <a:ext uri="{FF2B5EF4-FFF2-40B4-BE49-F238E27FC236}">
                <a16:creationId xmlns:a16="http://schemas.microsoft.com/office/drawing/2014/main" id="{5DFA86CA-9B0C-9BEB-C05E-F378C6BFE573}"/>
              </a:ext>
            </a:extLst>
          </p:cNvPr>
          <p:cNvSpPr txBox="1">
            <a:spLocks/>
          </p:cNvSpPr>
          <p:nvPr/>
        </p:nvSpPr>
        <p:spPr>
          <a:xfrm>
            <a:off x="695960" y="360000"/>
            <a:ext cx="10800080" cy="720000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200" b="0" i="0" u="none" strike="noStrike" kern="1200" cap="none" spc="300" normalizeH="0" baseline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</a:defRPr>
            </a:lvl1pPr>
          </a:lstStyle>
          <a:p>
            <a:r>
              <a:rPr lang="zh-CN" altLang="en-US" dirty="0"/>
              <a:t>辐射度量学  </a:t>
            </a:r>
            <a:r>
              <a:rPr lang="en-US" altLang="zh-CN" dirty="0"/>
              <a:t>Radiometry</a:t>
            </a:r>
            <a:endParaRPr 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0A19758-1226-91A3-BD11-6F1F3B0B0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12" y="1939533"/>
            <a:ext cx="11056175" cy="3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9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2C0F5DD1-7641-27B6-0A68-5E3DB2B03A16}"/>
              </a:ext>
            </a:extLst>
          </p:cNvPr>
          <p:cNvSpPr/>
          <p:nvPr/>
        </p:nvSpPr>
        <p:spPr>
          <a:xfrm>
            <a:off x="6747997" y="1929326"/>
            <a:ext cx="4977518" cy="16520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D0D3239-A61B-AC0A-27B4-DBF7814D2FA6}"/>
              </a:ext>
            </a:extLst>
          </p:cNvPr>
          <p:cNvSpPr/>
          <p:nvPr/>
        </p:nvSpPr>
        <p:spPr>
          <a:xfrm>
            <a:off x="6595597" y="1776926"/>
            <a:ext cx="4977518" cy="165207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7F6BFE-1BFD-B788-70B4-1364893EC1FD}"/>
              </a:ext>
            </a:extLst>
          </p:cNvPr>
          <p:cNvSpPr/>
          <p:nvPr/>
        </p:nvSpPr>
        <p:spPr>
          <a:xfrm>
            <a:off x="466486" y="1929325"/>
            <a:ext cx="5830226" cy="3748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E05162-B381-EB0A-08AF-C33347C7E24E}"/>
              </a:ext>
            </a:extLst>
          </p:cNvPr>
          <p:cNvSpPr/>
          <p:nvPr/>
        </p:nvSpPr>
        <p:spPr>
          <a:xfrm>
            <a:off x="314086" y="1776925"/>
            <a:ext cx="5830226" cy="374822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50" name="Picture 2" descr="The geometry for the rendering equation | Download Scientific Diagram">
            <a:extLst>
              <a:ext uri="{FF2B5EF4-FFF2-40B4-BE49-F238E27FC236}">
                <a16:creationId xmlns:a16="http://schemas.microsoft.com/office/drawing/2014/main" id="{6B415D83-FBB4-B0F3-138A-4731B21FB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04" y="2221564"/>
            <a:ext cx="5600989" cy="299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6DD4A75-DBFC-6B88-5A30-B5D4175538BA}"/>
                  </a:ext>
                </a:extLst>
              </p:cNvPr>
              <p:cNvSpPr txBox="1"/>
              <p:nvPr/>
            </p:nvSpPr>
            <p:spPr>
              <a:xfrm>
                <a:off x="6334494" y="2248830"/>
                <a:ext cx="5687199" cy="12563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6DD4A75-DBFC-6B88-5A30-B5D417553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494" y="2248830"/>
                <a:ext cx="5687199" cy="12563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enter image description here">
            <a:extLst>
              <a:ext uri="{FF2B5EF4-FFF2-40B4-BE49-F238E27FC236}">
                <a16:creationId xmlns:a16="http://schemas.microsoft.com/office/drawing/2014/main" id="{F80A45F0-9C5D-E4DB-7303-5BD9CDC07A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81" b="19143"/>
          <a:stretch/>
        </p:blipFill>
        <p:spPr bwMode="auto">
          <a:xfrm>
            <a:off x="6595596" y="3896599"/>
            <a:ext cx="2559777" cy="178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nter image description here">
            <a:extLst>
              <a:ext uri="{FF2B5EF4-FFF2-40B4-BE49-F238E27FC236}">
                <a16:creationId xmlns:a16="http://schemas.microsoft.com/office/drawing/2014/main" id="{97C4ADDB-4486-B0FF-04CF-5C38BFD233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44" b="19143"/>
          <a:stretch/>
        </p:blipFill>
        <p:spPr bwMode="auto">
          <a:xfrm>
            <a:off x="9155373" y="3889870"/>
            <a:ext cx="2570141" cy="178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标题 2">
            <a:extLst>
              <a:ext uri="{FF2B5EF4-FFF2-40B4-BE49-F238E27FC236}">
                <a16:creationId xmlns:a16="http://schemas.microsoft.com/office/drawing/2014/main" id="{5DFA86CA-9B0C-9BEB-C05E-F378C6BFE573}"/>
              </a:ext>
            </a:extLst>
          </p:cNvPr>
          <p:cNvSpPr txBox="1">
            <a:spLocks/>
          </p:cNvSpPr>
          <p:nvPr/>
        </p:nvSpPr>
        <p:spPr>
          <a:xfrm>
            <a:off x="695960" y="360000"/>
            <a:ext cx="10800080" cy="720000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200" b="0" i="0" u="none" strike="noStrike" kern="1200" cap="none" spc="300" normalizeH="0" baseline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</a:defRPr>
            </a:lvl1pPr>
          </a:lstStyle>
          <a:p>
            <a:r>
              <a:rPr lang="zh-CN" altLang="en-US" dirty="0"/>
              <a:t>双向反射分布函数  </a:t>
            </a:r>
            <a:r>
              <a:rPr lang="en-US" altLang="zh-CN" dirty="0"/>
              <a:t>BRDF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254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855AD01-CCD9-E856-F20D-10B2C7141F25}"/>
              </a:ext>
            </a:extLst>
          </p:cNvPr>
          <p:cNvSpPr/>
          <p:nvPr/>
        </p:nvSpPr>
        <p:spPr>
          <a:xfrm>
            <a:off x="6553201" y="2131186"/>
            <a:ext cx="5373026" cy="34674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003D94B-F6AB-F4B1-86FE-ACE8368C548A}"/>
                  </a:ext>
                </a:extLst>
              </p:cNvPr>
              <p:cNvSpPr/>
              <p:nvPr/>
            </p:nvSpPr>
            <p:spPr>
              <a:xfrm>
                <a:off x="6400801" y="1978786"/>
                <a:ext cx="5373026" cy="3467458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P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点在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16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zh-CN" altLang="en-US" sz="16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方向</m:t>
                    </m:r>
                  </m:oMath>
                </a14:m>
                <a:r>
                  <a:rPr lang="zh-CN" altLang="en-US" sz="16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的光线（</a:t>
                </a:r>
                <a:r>
                  <a:rPr lang="en-US" altLang="zh-CN" sz="16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Radiance</a:t>
                </a:r>
                <a:r>
                  <a:rPr lang="zh-CN" altLang="en-US" sz="16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）是多少？</a:t>
                </a:r>
                <a:endParaRPr lang="en-US" altLang="zh-CN" sz="16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003D94B-F6AB-F4B1-86FE-ACE8368C54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1" y="1978786"/>
                <a:ext cx="5373026" cy="34674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52212E5D-F33E-CC21-28B1-9649065BF78B}"/>
              </a:ext>
            </a:extLst>
          </p:cNvPr>
          <p:cNvSpPr/>
          <p:nvPr/>
        </p:nvSpPr>
        <p:spPr>
          <a:xfrm>
            <a:off x="418174" y="2131186"/>
            <a:ext cx="5830226" cy="34674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C2DE21-CA01-96B9-3322-1C032BC76E74}"/>
              </a:ext>
            </a:extLst>
          </p:cNvPr>
          <p:cNvSpPr/>
          <p:nvPr/>
        </p:nvSpPr>
        <p:spPr>
          <a:xfrm>
            <a:off x="265774" y="1978786"/>
            <a:ext cx="5830226" cy="346745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074" name="Picture 2" descr="计算机图形学十四路径追踪与渲染方程_giradient-CSDN博客">
            <a:extLst>
              <a:ext uri="{FF2B5EF4-FFF2-40B4-BE49-F238E27FC236}">
                <a16:creationId xmlns:a16="http://schemas.microsoft.com/office/drawing/2014/main" id="{A13FADCC-49CC-968D-F271-C066F0259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57" y="2068643"/>
            <a:ext cx="5608260" cy="314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箭头: 下 12">
            <a:extLst>
              <a:ext uri="{FF2B5EF4-FFF2-40B4-BE49-F238E27FC236}">
                <a16:creationId xmlns:a16="http://schemas.microsoft.com/office/drawing/2014/main" id="{E018A5AA-283F-05D3-20B8-FC0AD84B49D6}"/>
              </a:ext>
            </a:extLst>
          </p:cNvPr>
          <p:cNvSpPr/>
          <p:nvPr/>
        </p:nvSpPr>
        <p:spPr>
          <a:xfrm>
            <a:off x="8635584" y="3469281"/>
            <a:ext cx="629587" cy="93688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98D6FD7-4020-9C70-A246-2FF491884A3C}"/>
              </a:ext>
            </a:extLst>
          </p:cNvPr>
          <p:cNvSpPr txBox="1"/>
          <p:nvPr/>
        </p:nvSpPr>
        <p:spPr>
          <a:xfrm>
            <a:off x="9087314" y="3637671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考虑自发光</a:t>
            </a: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5F38CF08-13B9-796F-09E9-B5A3B64D932F}"/>
              </a:ext>
            </a:extLst>
          </p:cNvPr>
          <p:cNvSpPr txBox="1">
            <a:spLocks/>
          </p:cNvSpPr>
          <p:nvPr/>
        </p:nvSpPr>
        <p:spPr>
          <a:xfrm>
            <a:off x="695960" y="360000"/>
            <a:ext cx="10800080" cy="720000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200" b="0" i="0" u="none" strike="noStrike" kern="1200" cap="none" spc="300" normalizeH="0" baseline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</a:defRPr>
            </a:lvl1pPr>
          </a:lstStyle>
          <a:p>
            <a:r>
              <a:rPr lang="zh-CN" altLang="en-US" dirty="0"/>
              <a:t>渲染方程  </a:t>
            </a:r>
            <a:r>
              <a:rPr lang="en-US" altLang="zh-CN" dirty="0"/>
              <a:t>Rendering Equation</a:t>
            </a:r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42F7BBB-0D69-B9CF-1DED-2E5CA0EDE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290" y="4902478"/>
            <a:ext cx="603281" cy="26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0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A5EDE9BD-1F8C-EB8C-BC10-10801B34FEDE}"/>
              </a:ext>
            </a:extLst>
          </p:cNvPr>
          <p:cNvSpPr/>
          <p:nvPr/>
        </p:nvSpPr>
        <p:spPr>
          <a:xfrm>
            <a:off x="5610438" y="1232400"/>
            <a:ext cx="5992745" cy="7682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4BF8C2C-2226-FE2F-F948-19BEA5E97A07}"/>
                  </a:ext>
                </a:extLst>
              </p:cNvPr>
              <p:cNvSpPr/>
              <p:nvPr/>
            </p:nvSpPr>
            <p:spPr>
              <a:xfrm>
                <a:off x="5458038" y="1080000"/>
                <a:ext cx="5992745" cy="768274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d>
                        <m:d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4BF8C2C-2226-FE2F-F948-19BEA5E97A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038" y="1080000"/>
                <a:ext cx="5992745" cy="7682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7600D5D5-60E4-8862-E09B-51AAFFE4607E}"/>
              </a:ext>
            </a:extLst>
          </p:cNvPr>
          <p:cNvSpPr/>
          <p:nvPr/>
        </p:nvSpPr>
        <p:spPr>
          <a:xfrm>
            <a:off x="588817" y="1232400"/>
            <a:ext cx="4451707" cy="52245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87059C-47D3-2F36-A7EC-0BEC71D7DFED}"/>
              </a:ext>
            </a:extLst>
          </p:cNvPr>
          <p:cNvSpPr/>
          <p:nvPr/>
        </p:nvSpPr>
        <p:spPr>
          <a:xfrm>
            <a:off x="5610438" y="2368222"/>
            <a:ext cx="5992745" cy="40440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B8CBB15-275D-4567-9D5E-51796086B60C}"/>
                  </a:ext>
                </a:extLst>
              </p:cNvPr>
              <p:cNvSpPr/>
              <p:nvPr/>
            </p:nvSpPr>
            <p:spPr>
              <a:xfrm>
                <a:off x="436417" y="1080000"/>
                <a:ext cx="4451707" cy="5224529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？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1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随机变量</m:t>
                    </m:r>
                    <m:sSub>
                      <m:sSubPr>
                        <m:ctrlPr>
                          <a:rPr lang="en-US" altLang="zh-C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服从</m:t>
                    </m:r>
                    <m:r>
                      <m:rPr>
                        <m:nor/>
                      </m:rPr>
                      <a:rPr lang="zh-CN" altLang="en-US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概率密度</m:t>
                    </m:r>
                    <m:r>
                      <m:rPr>
                        <m:nor/>
                      </m:rPr>
                      <a:rPr lang="zh-CN" altLang="en-US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，且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x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∈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D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a:rPr lang="en-US" altLang="zh-CN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sz="1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sz="1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B8CBB15-275D-4567-9D5E-51796086B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17" y="1080000"/>
                <a:ext cx="4451707" cy="52245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558B15F-DBF2-A0D3-0EC2-2C41AEE17631}"/>
                  </a:ext>
                </a:extLst>
              </p:cNvPr>
              <p:cNvSpPr/>
              <p:nvPr/>
            </p:nvSpPr>
            <p:spPr>
              <a:xfrm>
                <a:off x="5458038" y="2215822"/>
                <a:ext cx="5992745" cy="4044026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根据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采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样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个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chemeClr val="tx1"/>
                          </a:solidFill>
                        </a:rPr>
                        <m:t>入射方向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记为</m:t>
                      </m:r>
                      <m:r>
                        <a:rPr lang="zh-CN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=1,2,3,……,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N = 1</a:t>
                </a: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558B15F-DBF2-A0D3-0EC2-2C41AEE176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038" y="2215822"/>
                <a:ext cx="5992745" cy="40440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标题 2">
            <a:extLst>
              <a:ext uri="{FF2B5EF4-FFF2-40B4-BE49-F238E27FC236}">
                <a16:creationId xmlns:a16="http://schemas.microsoft.com/office/drawing/2014/main" id="{91C5C45B-D451-5673-635B-7B4C26966D5B}"/>
              </a:ext>
            </a:extLst>
          </p:cNvPr>
          <p:cNvSpPr txBox="1">
            <a:spLocks/>
          </p:cNvSpPr>
          <p:nvPr/>
        </p:nvSpPr>
        <p:spPr>
          <a:xfrm>
            <a:off x="695960" y="360000"/>
            <a:ext cx="10800080" cy="720000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200" b="0" i="0" u="none" strike="noStrike" kern="1200" cap="none" spc="300" normalizeH="0" baseline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</a:defRPr>
            </a:lvl1pPr>
          </a:lstStyle>
          <a:p>
            <a:r>
              <a:rPr lang="zh-CN" altLang="en-US" dirty="0"/>
              <a:t>蒙特卡洛积分器  </a:t>
            </a:r>
            <a:r>
              <a:rPr lang="en-US" altLang="zh-CN" dirty="0"/>
              <a:t>Monte Carlo Integration</a:t>
            </a:r>
            <a:r>
              <a:rPr lang="zh-CN" altLang="en-US" dirty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968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A7760F9F-B2DC-866B-8D4F-4A2FC22F9C86}"/>
              </a:ext>
            </a:extLst>
          </p:cNvPr>
          <p:cNvSpPr/>
          <p:nvPr/>
        </p:nvSpPr>
        <p:spPr>
          <a:xfrm>
            <a:off x="990600" y="2938477"/>
            <a:ext cx="10202056" cy="31741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70EED4E-93C6-A957-B47D-2A70C5618E74}"/>
              </a:ext>
            </a:extLst>
          </p:cNvPr>
          <p:cNvSpPr/>
          <p:nvPr/>
        </p:nvSpPr>
        <p:spPr>
          <a:xfrm>
            <a:off x="838200" y="2786077"/>
            <a:ext cx="10202056" cy="317414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2D090D-8740-4EA7-16B3-6D1F6527A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115" y="-56243"/>
            <a:ext cx="5426441" cy="335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3EA2C8B-1E66-2D52-069D-1F3D0DD8AC29}"/>
                  </a:ext>
                </a:extLst>
              </p:cNvPr>
              <p:cNvSpPr txBox="1"/>
              <p:nvPr/>
            </p:nvSpPr>
            <p:spPr>
              <a:xfrm>
                <a:off x="1379438" y="2786078"/>
                <a:ext cx="10445053" cy="30593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b="0" dirty="0"/>
                  <a:t>	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0→1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1→0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1→0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1→0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0" dirty="0">
                    <a:solidFill>
                      <a:schemeClr val="tx1"/>
                    </a:solidFill>
                  </a:rPr>
                  <a:t>	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1→0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1→2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1→2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1→2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0" dirty="0"/>
                  <a:t>	 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1→0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2→1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1→2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1→2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b="0" dirty="0"/>
                  <a:t>	 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1→0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2)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1→2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num>
                      <m:den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1→2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3EA2C8B-1E66-2D52-069D-1F3D0DD8A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438" y="2786078"/>
                <a:ext cx="10445053" cy="3059364"/>
              </a:xfrm>
              <a:prstGeom prst="rect">
                <a:avLst/>
              </a:prstGeom>
              <a:blipFill>
                <a:blip r:embed="rId3"/>
                <a:stretch>
                  <a:fillRect l="-758" t="-19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7C191CE-4F2F-C1A2-2BC1-EA031984F28A}"/>
              </a:ext>
            </a:extLst>
          </p:cNvPr>
          <p:cNvCxnSpPr>
            <a:cxnSpLocks/>
          </p:cNvCxnSpPr>
          <p:nvPr/>
        </p:nvCxnSpPr>
        <p:spPr>
          <a:xfrm flipH="1">
            <a:off x="7198502" y="567116"/>
            <a:ext cx="272670" cy="284750"/>
          </a:xfrm>
          <a:prstGeom prst="line">
            <a:avLst/>
          </a:prstGeom>
          <a:ln w="317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27A1A023-19E1-BBAF-B795-8CBD5EA104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2" b="5921"/>
          <a:stretch/>
        </p:blipFill>
        <p:spPr bwMode="auto">
          <a:xfrm>
            <a:off x="838200" y="98307"/>
            <a:ext cx="5145867" cy="255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21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8456A633-EF18-D9A0-8240-6DAD620A8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71256"/>
            <a:ext cx="6837304" cy="422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5E42EAAD-EB2E-4DDE-033A-389F6326FA08}"/>
              </a:ext>
            </a:extLst>
          </p:cNvPr>
          <p:cNvSpPr/>
          <p:nvPr/>
        </p:nvSpPr>
        <p:spPr>
          <a:xfrm>
            <a:off x="497975" y="1071256"/>
            <a:ext cx="6439861" cy="4966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12D4C4A-2CA3-102B-BE67-9659034B8C4F}"/>
                  </a:ext>
                </a:extLst>
              </p:cNvPr>
              <p:cNvSpPr/>
              <p:nvPr/>
            </p:nvSpPr>
            <p:spPr>
              <a:xfrm>
                <a:off x="345575" y="918856"/>
                <a:ext cx="6439861" cy="4966125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540000"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1,                                                                        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US" altLang="zh-CN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nary>
                                    <m:naryPr>
                                      <m:chr m:val="∏"/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altLang="zh-C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en-US" altLang="zh-CN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altLang="zh-C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→</m:t>
                                              </m:r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altLang="zh-C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)|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altLang="zh-C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p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→</m:t>
                                              </m:r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den>
                                      </m:f>
                                    </m:e>
                                  </m:nary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  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&gt;1</m:t>
                                  </m: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000" b="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=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1→0</m:t>
                              </m:r>
                            </m:sub>
                          </m:sSub>
                        </m:e>
                      </m:d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zh-CN" sz="1600" dirty="0">
                          <a:solidFill>
                            <a:schemeClr val="tx1"/>
                          </a:solidFill>
                        </a:rPr>
                        <m:t> </m:t>
                      </m:r>
                      <m:nary>
                        <m:nary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zh-CN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1→0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′,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)|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=</m:t>
                      </m:r>
                      <m:nary>
                        <m:naryPr>
                          <m:chr m:val="∑"/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000" b="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zh-CN" sz="2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12D4C4A-2CA3-102B-BE67-9659034B8C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75" y="918856"/>
                <a:ext cx="6439861" cy="49661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552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7DA53168-7D35-8DCA-EA7F-CF5056AAA9CD}"/>
              </a:ext>
            </a:extLst>
          </p:cNvPr>
          <p:cNvSpPr/>
          <p:nvPr/>
        </p:nvSpPr>
        <p:spPr>
          <a:xfrm>
            <a:off x="990600" y="1599400"/>
            <a:ext cx="5257800" cy="43562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5" name="标题 6">
            <a:extLst>
              <a:ext uri="{FF2B5EF4-FFF2-40B4-BE49-F238E27FC236}">
                <a16:creationId xmlns:a16="http://schemas.microsoft.com/office/drawing/2014/main" id="{EBF75841-2798-FFE1-7820-5F43B587B62A}"/>
              </a:ext>
            </a:extLst>
          </p:cNvPr>
          <p:cNvSpPr txBox="1">
            <a:spLocks/>
          </p:cNvSpPr>
          <p:nvPr/>
        </p:nvSpPr>
        <p:spPr>
          <a:xfrm>
            <a:off x="503583" y="-29056"/>
            <a:ext cx="11612218" cy="101498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CN" sz="600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endParaRPr lang="zh-CN" altLang="en-US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67C5063-92AA-25FB-1FF0-0960EFA93BDE}"/>
                  </a:ext>
                </a:extLst>
              </p:cNvPr>
              <p:cNvSpPr/>
              <p:nvPr/>
            </p:nvSpPr>
            <p:spPr>
              <a:xfrm>
                <a:off x="838200" y="1447000"/>
                <a:ext cx="5257800" cy="4356273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已知蒙特卡洛</m:t>
                      </m:r>
                      <m:r>
                        <a:rPr lang="zh-CN" alt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积分器</m:t>
                      </m:r>
                      <m:sSub>
                        <m:sSubPr>
                          <m:ctrlPr>
                            <a:rPr lang="en-US" altLang="zh-C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且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令</m:t>
                      </m:r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  <m:sSubSup>
                        <m:sSubSup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F</m:t>
                                      </m:r>
                                    </m:e>
                                    <m:sub>
                                      <m:r>
                                        <a:rPr lang="en-US" altLang="zh-CN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  <m: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𝑤𝑖𝑡h</m:t>
                              </m:r>
                              <m: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𝑝𝑟𝑜𝑏</m:t>
                              </m:r>
                              <m: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0,  </m:t>
                              </m:r>
                              <m: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𝑤𝑖𝑡h</m:t>
                              </m:r>
                              <m: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𝑝𝑟𝑜𝑏</m:t>
                              </m:r>
                              <m: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1−</m:t>
                              </m:r>
                              <m: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000" b="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∗0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67C5063-92AA-25FB-1FF0-0960EFA93B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47000"/>
                <a:ext cx="5257800" cy="43562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2DA2DB60-D6DC-83E8-DB00-4D9242269725}"/>
              </a:ext>
            </a:extLst>
          </p:cNvPr>
          <p:cNvSpPr/>
          <p:nvPr/>
        </p:nvSpPr>
        <p:spPr>
          <a:xfrm>
            <a:off x="6620545" y="1583559"/>
            <a:ext cx="5038055" cy="43721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3EFBAC2-3044-FAAF-E04D-5A6373ADC816}"/>
                  </a:ext>
                </a:extLst>
              </p:cNvPr>
              <p:cNvSpPr/>
              <p:nvPr/>
            </p:nvSpPr>
            <p:spPr>
              <a:xfrm>
                <a:off x="6468145" y="1431159"/>
                <a:ext cx="5038055" cy="4372114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540000"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0→1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000" b="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zh-CN" sz="2000" b="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</a:rPr>
                  <a:t>应用结束概率为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1-q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的轮盘赌算法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0→1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3EFBAC2-3044-FAAF-E04D-5A6373ADC8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145" y="1431159"/>
                <a:ext cx="5038055" cy="43721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2">
            <a:extLst>
              <a:ext uri="{FF2B5EF4-FFF2-40B4-BE49-F238E27FC236}">
                <a16:creationId xmlns:a16="http://schemas.microsoft.com/office/drawing/2014/main" id="{CF377BA2-3DCF-D0C7-1969-D0B9B423F424}"/>
              </a:ext>
            </a:extLst>
          </p:cNvPr>
          <p:cNvSpPr txBox="1">
            <a:spLocks/>
          </p:cNvSpPr>
          <p:nvPr/>
        </p:nvSpPr>
        <p:spPr>
          <a:xfrm>
            <a:off x="695960" y="360000"/>
            <a:ext cx="10800080" cy="720000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200" b="0" i="0" u="none" strike="noStrike" kern="1200" cap="none" spc="300" normalizeH="0" baseline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</a:defRPr>
            </a:lvl1pPr>
          </a:lstStyle>
          <a:p>
            <a:r>
              <a:rPr lang="zh-CN" altLang="en-US" dirty="0"/>
              <a:t>俄罗斯轮盘赌</a:t>
            </a:r>
            <a:r>
              <a:rPr lang="en-US" altLang="zh-CN" dirty="0"/>
              <a:t>	 Russian Roulette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461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jRkMDIwMzk2MDA3NTJlMDQ4NWFlNWE0Y2ViMGY0MT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0314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0314"/>
  <p:tag name="KSO_WM_SLIDE_TYPE" val="title"/>
  <p:tag name="KSO_WM_SLIDE_SUBTYPE" val="pureTxt"/>
  <p:tag name="KSO_WM_SLIDE_LAYOUT" val="a_f"/>
  <p:tag name="KSO_WM_SLIDE_LAYOUT_CNT" val="1_1"/>
  <p:tag name="KSO_WM_SPECIAL_SOURCE" val="bdnull"/>
  <p:tag name="KSO_WM_TEMPLATE_THUMBS_INDEX" val="1、9"/>
  <p:tag name="KSO_WM_SLIDE_CONTENT_AREA" val="{&quot;left&quot;:&quot;173.7&quot;,&quot;top&quot;:&quot;78.5&quot;,&quot;width&quot;:&quot;702.55&quot;,&quot;height&quot;:&quot;350.15&quot;}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1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contentchip"/>
  <p:tag name="KSO_WM_UNIT_PRESET_TEXT" val="单击添加文档标题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14_1*f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contentchip"/>
  <p:tag name="KSO_WM_UNIT_PRESET_TEXT" val="汇报人：WP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1*i*4"/>
  <p:tag name="KSO_WM_UNIT_LAYERLEVEL" val="1"/>
  <p:tag name="KSO_WM_TAG_VERSION" val="3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3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3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8"/>
  <p:tag name="KSO_WM_UNIT_ID" val="_1*i*8"/>
  <p:tag name="KSO_WM_UNIT_LAYERLEVEL" val="1"/>
  <p:tag name="KSO_WM_TAG_VERSION" val="3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9"/>
  <p:tag name="KSO_WM_UNIT_ID" val="_1*i*9"/>
  <p:tag name="KSO_WM_UNIT_LAYERLEVEL" val="1"/>
  <p:tag name="KSO_WM_TAG_VERSION" val="3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10"/>
  <p:tag name="KSO_WM_UNIT_ID" val="_1*i*10"/>
  <p:tag name="KSO_WM_UNIT_LAYERLEVEL" val="1"/>
  <p:tag name="KSO_WM_TAG_VERSION" val="3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3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UNIT_TYPE" val="i"/>
  <p:tag name="KSO_WM_UNIT_INDEX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UNIT_TYPE" val="i"/>
  <p:tag name="KSO_WM_UNIT_INDEX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UNIT_TYPE" val="i"/>
  <p:tag name="KSO_WM_UNIT_INDEX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UNIT_TYPE" val="i"/>
  <p:tag name="KSO_WM_UNIT_INDEX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UNIT_CONTENT_GROUP_TYPE" val="contentchip"/>
  <p:tag name="KSO_WM_UNIT_TYPE" val="i"/>
  <p:tag name="KSO_WM_UNIT_INDEX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UNIT_TYPE" val="i"/>
  <p:tag name="KSO_WM_UNIT_INDEX" val="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  <p:tag name="KSO_WM_UNIT_CONTENT_GROUP_TYPE" val="titlestyl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  <p:tag name="KSO_WM_UNIT_CONTENT_GROUP_TYPE" val="titlestyl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  <p:tag name="KSO_WM_UNIT_CONTENT_GROUP_TYPE" val="titlestyl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3.0"/>
  <p:tag name="KSO_WM_UNIT_TYPE" val="i"/>
  <p:tag name="KSO_WM_UNIT_INDEX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031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3.0"/>
  <p:tag name="KSO_WM_UNIT_TYPE" val="i"/>
  <p:tag name="KSO_WM_UNIT_INDEX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3.0"/>
  <p:tag name="KSO_WM_UNIT_CONTENT_GROUP_TYPE" val="titlestyle"/>
  <p:tag name="KSO_WM_UNIT_TYPE" val="i"/>
  <p:tag name="KSO_WM_UNIT_INDEX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  <p:tag name="KSO_WM_UNIT_CONTENT_GROUP_TYPE" val="titlesty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TEMPLATE_CATEGORY" val="custom"/>
  <p:tag name="KSO_WM_TEMPLATE_INDEX" val="2023031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  <p:tag name="KSO_WM_UNIT_CONTENT_GROUP_TYPE" val="titlesty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UNIT_TYPE" val="i"/>
  <p:tag name="KSO_WM_UNIT_INDEX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UNIT_TYPE" val="i"/>
  <p:tag name="KSO_WM_UNIT_INDEX" val="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UNIT_CONTENT_GROUP_TYPE" val="contentchip"/>
  <p:tag name="KSO_WM_UNIT_TYPE" val="i"/>
  <p:tag name="KSO_WM_UNIT_INDEX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UNIT_TYPE" val="i"/>
  <p:tag name="KSO_WM_UNIT_INDEX" val="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3.0"/>
  <p:tag name="KSO_WM_UNIT_TYPE" val="i"/>
  <p:tag name="KSO_WM_UNIT_INDEX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0314"/>
  <p:tag name="KSO_WM_SPECIAL_SOURCE" val="bdnull"/>
  <p:tag name="KSO_WM_TEMPLATE_THUMBS_INDEX" val="1、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3.0"/>
  <p:tag name="KSO_WM_UNIT_TYPE" val="i"/>
  <p:tag name="KSO_WM_UNIT_INDEX" val="7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3.0"/>
  <p:tag name="KSO_WM_UNIT_CONTENT_GROUP_TYPE" val="contentchip"/>
  <p:tag name="KSO_WM_UNIT_TYPE" val="i"/>
  <p:tag name="KSO_WM_UNIT_INDEX" val="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3.0"/>
  <p:tag name="KSO_WM_UNIT_CONTENT_GROUP_TYPE" val="contentchip"/>
  <p:tag name="KSO_WM_UNIT_TYPE" val="i"/>
  <p:tag name="KSO_WM_UNIT_INDEX" val="9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3.0"/>
  <p:tag name="KSO_WM_UNIT_CONTENT_GROUP_TYPE" val="contentchip"/>
  <p:tag name="KSO_WM_UNIT_TYPE" val="i"/>
  <p:tag name="KSO_WM_UNIT_INDEX" val="1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3.0"/>
  <p:tag name="KSO_WM_UNIT_TYPE" val="i"/>
  <p:tag name="KSO_WM_UNIT_INDEX" val="1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THANK 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heme/theme1.xml><?xml version="1.0" encoding="utf-8"?>
<a:theme xmlns:a="http://schemas.openxmlformats.org/drawingml/2006/main" name="Office 主题">
  <a:themeElements>
    <a:clrScheme name="自定义 23">
      <a:dk1>
        <a:srgbClr val="000000"/>
      </a:dk1>
      <a:lt1>
        <a:srgbClr val="FFFFFF"/>
      </a:lt1>
      <a:dk2>
        <a:srgbClr val="011163"/>
      </a:dk2>
      <a:lt2>
        <a:srgbClr val="FFFFFF"/>
      </a:lt2>
      <a:accent1>
        <a:srgbClr val="4864FC"/>
      </a:accent1>
      <a:accent2>
        <a:srgbClr val="6C5EDE"/>
      </a:accent2>
      <a:accent3>
        <a:srgbClr val="9059BF"/>
      </a:accent3>
      <a:accent4>
        <a:srgbClr val="B453A1"/>
      </a:accent4>
      <a:accent5>
        <a:srgbClr val="D84E82"/>
      </a:accent5>
      <a:accent6>
        <a:srgbClr val="FC4864"/>
      </a:accent6>
      <a:hlink>
        <a:srgbClr val="0563C1"/>
      </a:hlink>
      <a:folHlink>
        <a:srgbClr val="954D72"/>
      </a:folHlink>
    </a:clrScheme>
    <a:fontScheme name="自定义 18">
      <a:majorFont>
        <a:latin typeface="MiSans Heavy"/>
        <a:ea typeface="MiSans Heavy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4465</TotalTime>
  <Words>687</Words>
  <Application>Microsoft Office PowerPoint</Application>
  <PresentationFormat>宽屏</PresentationFormat>
  <Paragraphs>119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domine</vt:lpstr>
      <vt:lpstr>MiSans Heavy</vt:lpstr>
      <vt:lpstr>MiSans Normal</vt:lpstr>
      <vt:lpstr>Arial</vt:lpstr>
      <vt:lpstr>Calibri</vt:lpstr>
      <vt:lpstr>Cambria Math</vt:lpstr>
      <vt:lpstr>Wingdings</vt:lpstr>
      <vt:lpstr>Office 主题</vt:lpstr>
      <vt:lpstr>CPU软渲染 路径追踪渲染器</vt:lpstr>
      <vt:lpstr>观看Games101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骞深 姚</cp:lastModifiedBy>
  <cp:revision>203</cp:revision>
  <dcterms:created xsi:type="dcterms:W3CDTF">2023-08-09T12:44:00Z</dcterms:created>
  <dcterms:modified xsi:type="dcterms:W3CDTF">2024-08-29T17:40:13Z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2052-12.1.0.17147</vt:lpwstr>
  </property>
</Properties>
</file>