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2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257" r:id="rId2"/>
    <p:sldId id="354" r:id="rId3"/>
    <p:sldId id="353" r:id="rId4"/>
    <p:sldId id="318" r:id="rId5"/>
    <p:sldId id="355" r:id="rId6"/>
    <p:sldId id="319" r:id="rId7"/>
    <p:sldId id="356" r:id="rId8"/>
    <p:sldId id="349" r:id="rId9"/>
    <p:sldId id="350" r:id="rId10"/>
    <p:sldId id="351" r:id="rId11"/>
    <p:sldId id="347" r:id="rId12"/>
    <p:sldId id="352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0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1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2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3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5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6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7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8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9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0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3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5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1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1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1" name="任意多边形 10"/>
          <p:cNvSpPr/>
          <p:nvPr userDrawn="1">
            <p:custDataLst>
              <p:tags r:id="rId5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273300" y="1108075"/>
            <a:ext cx="8413750" cy="2502535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dirty="0"/>
              <a:t>软渲染</a:t>
            </a:r>
            <a:br>
              <a:rPr dirty="0"/>
            </a:br>
            <a:r>
              <a:rPr dirty="0"/>
              <a:t>路径追踪渲染器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2273299" y="4275976"/>
            <a:ext cx="7589519" cy="656600"/>
          </a:xfrm>
        </p:spPr>
        <p:txBody>
          <a:bodyPr>
            <a:normAutofit/>
          </a:bodyPr>
          <a:lstStyle/>
          <a:p>
            <a:r>
              <a:rPr lang="zh-CN" altLang="en-US" dirty="0"/>
              <a:t>电介质与导体</a:t>
            </a:r>
            <a:r>
              <a:rPr lang="en-US" altLang="zh-CN" dirty="0"/>
              <a:t> </a:t>
            </a:r>
            <a:r>
              <a:rPr lang="zh-CN" altLang="en-US" dirty="0"/>
              <a:t>               </a:t>
            </a: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/>
              <a:t>HeaoYe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5DFA86CA-9B0C-9BEB-C05E-F378C6BFE573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复数的运算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0DD904-95BE-161D-92A9-6916CCD47911}"/>
              </a:ext>
            </a:extLst>
          </p:cNvPr>
          <p:cNvSpPr/>
          <p:nvPr/>
        </p:nvSpPr>
        <p:spPr>
          <a:xfrm>
            <a:off x="990599" y="1214324"/>
            <a:ext cx="1031869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07EE13-E040-AE27-EBFF-BD9580A4D598}"/>
                  </a:ext>
                </a:extLst>
              </p:cNvPr>
              <p:cNvSpPr/>
              <p:nvPr/>
            </p:nvSpPr>
            <p:spPr>
              <a:xfrm>
                <a:off x="825673" y="1061924"/>
                <a:ext cx="1031869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bd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𝑏𝑑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ra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𝑦𝑖</m:t>
                          </m:r>
                        </m:e>
                      </m:d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𝑦𝑖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𝑥𝑦𝑖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4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 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+16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07EE13-E040-AE27-EBFF-BD9580A4D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73" y="1061924"/>
                <a:ext cx="10318699" cy="5362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60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C0F5DD1-7641-27B6-0A68-5E3DB2B03A16}"/>
              </a:ext>
            </a:extLst>
          </p:cNvPr>
          <p:cNvSpPr/>
          <p:nvPr/>
        </p:nvSpPr>
        <p:spPr>
          <a:xfrm>
            <a:off x="6747997" y="1929326"/>
            <a:ext cx="4977518" cy="1652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D3239-A61B-AC0A-27B4-DBF7814D2FA6}"/>
              </a:ext>
            </a:extLst>
          </p:cNvPr>
          <p:cNvSpPr/>
          <p:nvPr/>
        </p:nvSpPr>
        <p:spPr>
          <a:xfrm>
            <a:off x="6595597" y="1776926"/>
            <a:ext cx="4977518" cy="16520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7F6BFE-1BFD-B788-70B4-1364893EC1FD}"/>
              </a:ext>
            </a:extLst>
          </p:cNvPr>
          <p:cNvSpPr/>
          <p:nvPr/>
        </p:nvSpPr>
        <p:spPr>
          <a:xfrm>
            <a:off x="466486" y="1929325"/>
            <a:ext cx="5830226" cy="3748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E05162-B381-EB0A-08AF-C33347C7E24E}"/>
              </a:ext>
            </a:extLst>
          </p:cNvPr>
          <p:cNvSpPr/>
          <p:nvPr/>
        </p:nvSpPr>
        <p:spPr>
          <a:xfrm>
            <a:off x="314086" y="1776925"/>
            <a:ext cx="5830226" cy="37482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0" name="Picture 2" descr="The geometry for the rendering equation | Download Scientific Diagram">
            <a:extLst>
              <a:ext uri="{FF2B5EF4-FFF2-40B4-BE49-F238E27FC236}">
                <a16:creationId xmlns:a16="http://schemas.microsoft.com/office/drawing/2014/main" id="{6B415D83-FBB4-B0F3-138A-4731B21F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4" y="2221564"/>
            <a:ext cx="5600989" cy="299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DD4A75-DBFC-6B88-5A30-B5D4175538BA}"/>
                  </a:ext>
                </a:extLst>
              </p:cNvPr>
              <p:cNvSpPr txBox="1"/>
              <p:nvPr/>
            </p:nvSpPr>
            <p:spPr>
              <a:xfrm>
                <a:off x="6334494" y="2248830"/>
                <a:ext cx="5687199" cy="1256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DD4A75-DBFC-6B88-5A30-B5D41755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94" y="2248830"/>
                <a:ext cx="5687199" cy="1256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2">
            <a:extLst>
              <a:ext uri="{FF2B5EF4-FFF2-40B4-BE49-F238E27FC236}">
                <a16:creationId xmlns:a16="http://schemas.microsoft.com/office/drawing/2014/main" id="{5DFA86CA-9B0C-9BEB-C05E-F378C6BFE573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en-US" altLang="zh-CN" dirty="0"/>
              <a:t>BRDF</a:t>
            </a:r>
            <a:r>
              <a:rPr lang="zh-CN" altLang="en-US" dirty="0"/>
              <a:t>的对称性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762A6B-131E-E975-4E55-4C370381CAA0}"/>
              </a:ext>
            </a:extLst>
          </p:cNvPr>
          <p:cNvSpPr/>
          <p:nvPr/>
        </p:nvSpPr>
        <p:spPr>
          <a:xfrm>
            <a:off x="6747997" y="4025472"/>
            <a:ext cx="4977518" cy="1652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4235AE-CB49-9AE3-896D-1683619D2D17}"/>
              </a:ext>
            </a:extLst>
          </p:cNvPr>
          <p:cNvSpPr/>
          <p:nvPr/>
        </p:nvSpPr>
        <p:spPr>
          <a:xfrm>
            <a:off x="6595597" y="3873072"/>
            <a:ext cx="4977518" cy="16520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6C87B70-4F1B-A91D-E55F-C9D1A0651DFA}"/>
                  </a:ext>
                </a:extLst>
              </p:cNvPr>
              <p:cNvSpPr txBox="1"/>
              <p:nvPr/>
            </p:nvSpPr>
            <p:spPr>
              <a:xfrm>
                <a:off x="6245215" y="4520141"/>
                <a:ext cx="56871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6C87B70-4F1B-A91D-E55F-C9D1A0651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215" y="4520141"/>
                <a:ext cx="5687199" cy="307777"/>
              </a:xfrm>
              <a:prstGeom prst="rect">
                <a:avLst/>
              </a:prstGeom>
              <a:blipFill>
                <a:blip r:embed="rId4"/>
                <a:stretch>
                  <a:fillRect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25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5DFA86CA-9B0C-9BEB-C05E-F378C6BFE573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en-US" altLang="zh-CN" dirty="0"/>
              <a:t>BTDF</a:t>
            </a:r>
            <a:r>
              <a:rPr lang="zh-CN" altLang="en-US" dirty="0"/>
              <a:t>的非对称性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C04D68-1F4A-567F-BF8B-BFC9E3B2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94" r="27874"/>
          <a:stretch/>
        </p:blipFill>
        <p:spPr>
          <a:xfrm>
            <a:off x="165101" y="1240076"/>
            <a:ext cx="4857750" cy="46722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82EA170-107C-F3E1-0999-9165114E055D}"/>
              </a:ext>
            </a:extLst>
          </p:cNvPr>
          <p:cNvSpPr/>
          <p:nvPr/>
        </p:nvSpPr>
        <p:spPr>
          <a:xfrm>
            <a:off x="5259709" y="1392475"/>
            <a:ext cx="6552335" cy="4878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3F80497-2231-635B-B669-3E7734825F96}"/>
                  </a:ext>
                </a:extLst>
              </p:cNvPr>
              <p:cNvSpPr/>
              <p:nvPr/>
            </p:nvSpPr>
            <p:spPr>
              <a:xfrm>
                <a:off x="5107309" y="1240075"/>
                <a:ext cx="6552335" cy="487888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𝑆𝑛𝑒𝑙𝑙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定律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𝑏𝑡𝑑𝑓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𝑏𝑡𝑑𝑓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3F80497-2231-635B-B669-3E7734825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309" y="1240075"/>
                <a:ext cx="6552335" cy="4878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21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5DFA86CA-9B0C-9BEB-C05E-F378C6BFE573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辐射度量学  </a:t>
            </a:r>
            <a:r>
              <a:rPr lang="en-US" altLang="zh-CN" dirty="0"/>
              <a:t>Radiometry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A19758-1226-91A3-BD11-6F1F3B0B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12" y="1939533"/>
            <a:ext cx="11056175" cy="3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2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5DFA86CA-9B0C-9BEB-C05E-F378C6BFE573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辐射度量学 勘误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A93CF0-9AD5-F82F-6F3A-31A82231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3" y="1942764"/>
            <a:ext cx="11163874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1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B59A5ED0-4071-D45B-3892-807FC6983F9F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光线与不同类型物体的交互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EEB1BB-D815-1C24-21AA-298465072B41}"/>
              </a:ext>
            </a:extLst>
          </p:cNvPr>
          <p:cNvSpPr/>
          <p:nvPr/>
        </p:nvSpPr>
        <p:spPr>
          <a:xfrm>
            <a:off x="990599" y="1541252"/>
            <a:ext cx="10318699" cy="5035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EE1C4-4DF2-C808-4FE6-01F970EADEFD}"/>
              </a:ext>
            </a:extLst>
          </p:cNvPr>
          <p:cNvSpPr/>
          <p:nvPr/>
        </p:nvSpPr>
        <p:spPr>
          <a:xfrm>
            <a:off x="831936" y="1388852"/>
            <a:ext cx="10318699" cy="50351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《</a:t>
            </a:r>
            <a:r>
              <a:rPr lang="zh-CN" altLang="en-US" sz="2000" dirty="0">
                <a:solidFill>
                  <a:schemeClr val="tx1"/>
                </a:solidFill>
              </a:rPr>
              <a:t>基于物理的渲染：第四版</a:t>
            </a:r>
            <a:r>
              <a:rPr lang="en-US" altLang="zh-CN" sz="2000" dirty="0">
                <a:solidFill>
                  <a:schemeClr val="tx1"/>
                </a:solidFill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光束会刺激物体表面的原子的电子，使他们快速震荡，震荡的电子随后发出变化电场和磁场。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电介质（</a:t>
            </a:r>
            <a:r>
              <a:rPr lang="en-US" altLang="zh-CN" sz="2000" dirty="0">
                <a:solidFill>
                  <a:schemeClr val="tx1"/>
                </a:solidFill>
              </a:rPr>
              <a:t>Dielectric</a:t>
            </a:r>
            <a:r>
              <a:rPr lang="zh-CN" altLang="en-US" sz="2000" dirty="0">
                <a:solidFill>
                  <a:schemeClr val="tx1"/>
                </a:solidFill>
              </a:rPr>
              <a:t>）：震荡的电子与原子紧密结合，光线在传播时损耗。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导体（</a:t>
            </a:r>
            <a:r>
              <a:rPr lang="en-US" altLang="zh-CN" sz="2000" dirty="0">
                <a:solidFill>
                  <a:schemeClr val="tx1"/>
                </a:solidFill>
              </a:rPr>
              <a:t>Conductor</a:t>
            </a:r>
            <a:r>
              <a:rPr lang="zh-CN" altLang="en-US" sz="2000" dirty="0">
                <a:solidFill>
                  <a:schemeClr val="tx1"/>
                </a:solidFill>
              </a:rPr>
              <a:t>）：电子震荡会引起更大范围的移动，移动过程光能以热能形式散失，导致光在深入物体表面</a:t>
            </a:r>
            <a:r>
              <a:rPr lang="en-US" altLang="zh-CN" sz="2000" dirty="0">
                <a:solidFill>
                  <a:schemeClr val="tx1"/>
                </a:solidFill>
              </a:rPr>
              <a:t>0.1</a:t>
            </a:r>
            <a:r>
              <a:rPr lang="zh-CN" altLang="en-US" sz="2000" dirty="0">
                <a:solidFill>
                  <a:schemeClr val="tx1"/>
                </a:solidFill>
              </a:rPr>
              <a:t>微米内会被完全吸收。</a:t>
            </a:r>
          </a:p>
        </p:txBody>
      </p:sp>
    </p:spTree>
    <p:extLst>
      <p:ext uri="{BB962C8B-B14F-4D97-AF65-F5344CB8AC3E}">
        <p14:creationId xmlns:p14="http://schemas.microsoft.com/office/powerpoint/2010/main" val="36770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B59A5ED0-4071-D45B-3892-807FC6983F9F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电介质折射率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E2E5ED-A891-648D-CE4A-8F2A80D7F036}"/>
              </a:ext>
            </a:extLst>
          </p:cNvPr>
          <p:cNvSpPr/>
          <p:nvPr/>
        </p:nvSpPr>
        <p:spPr>
          <a:xfrm>
            <a:off x="990599" y="1541252"/>
            <a:ext cx="10318699" cy="5035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CB3939-718A-1DCE-EA54-720957FE246F}"/>
              </a:ext>
            </a:extLst>
          </p:cNvPr>
          <p:cNvSpPr/>
          <p:nvPr/>
        </p:nvSpPr>
        <p:spPr>
          <a:xfrm>
            <a:off x="831936" y="1388852"/>
            <a:ext cx="10318699" cy="50351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《</a:t>
            </a:r>
            <a:r>
              <a:rPr lang="zh-CN" altLang="en-US" sz="2000" dirty="0">
                <a:solidFill>
                  <a:schemeClr val="tx1"/>
                </a:solidFill>
              </a:rPr>
              <a:t>基于物理的渲染：第四版</a:t>
            </a:r>
            <a:r>
              <a:rPr lang="en-US" altLang="zh-CN" sz="2000" dirty="0">
                <a:solidFill>
                  <a:schemeClr val="tx1"/>
                </a:solidFill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电子快速震荡并随后发出变化电场和磁场的过程，导致介质中光速比真空中要慢一些。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光的速度的降低通常用折射率</a:t>
            </a:r>
            <a:r>
              <a:rPr lang="en-US" altLang="zh-CN" sz="2000" dirty="0">
                <a:solidFill>
                  <a:schemeClr val="tx1"/>
                </a:solidFill>
              </a:rPr>
              <a:t>(IOR)</a:t>
            </a:r>
            <a:r>
              <a:rPr lang="zh-CN" altLang="en-US" sz="2000" dirty="0">
                <a:solidFill>
                  <a:schemeClr val="tx1"/>
                </a:solidFill>
              </a:rPr>
              <a:t>来表示，例如：</a:t>
            </a:r>
            <a:r>
              <a:rPr lang="en-US" altLang="zh-CN" sz="2000" dirty="0">
                <a:solidFill>
                  <a:schemeClr val="tx1"/>
                </a:solidFill>
              </a:rPr>
              <a:t>IOR</a:t>
            </a:r>
            <a:r>
              <a:rPr lang="zh-CN" altLang="en-US" sz="2000" dirty="0">
                <a:solidFill>
                  <a:schemeClr val="tx1"/>
                </a:solidFill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的物体，光线在其中以</a:t>
            </a:r>
            <a:r>
              <a:rPr lang="en-US" altLang="zh-CN" sz="2000" dirty="0">
                <a:solidFill>
                  <a:schemeClr val="tx1"/>
                </a:solidFill>
              </a:rPr>
              <a:t>1/2</a:t>
            </a:r>
            <a:r>
              <a:rPr lang="zh-CN" altLang="en-US" sz="2000" dirty="0">
                <a:solidFill>
                  <a:schemeClr val="tx1"/>
                </a:solidFill>
              </a:rPr>
              <a:t>的速度传播。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真空的折射率为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，物体的折射率一般在</a:t>
            </a:r>
            <a:r>
              <a:rPr lang="en-US" altLang="zh-CN" sz="2000" dirty="0">
                <a:solidFill>
                  <a:schemeClr val="tx1"/>
                </a:solidFill>
              </a:rPr>
              <a:t>1~2.5</a:t>
            </a:r>
            <a:r>
              <a:rPr lang="zh-CN" altLang="en-US" sz="2000" dirty="0">
                <a:solidFill>
                  <a:schemeClr val="tx1"/>
                </a:solidFill>
              </a:rPr>
              <a:t>之间。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光线在折射率变化大的界面会发生更明显的反射。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折射率是与波长相关的物理量，这个系列课程不会考虑这个。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3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5DFA86CA-9B0C-9BEB-C05E-F378C6BFE573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电介质的反射与折射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29CAEF-4B82-0B4E-E021-B41B9727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45" y="1925291"/>
            <a:ext cx="9906509" cy="41848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B2E896-1323-A9D8-C037-F849B60B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078" y="-1"/>
            <a:ext cx="785176" cy="19252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A9756BE-DFC9-7664-6CB9-9D0CD2068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04" y="-3"/>
            <a:ext cx="785176" cy="19252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44C43C-306A-8712-0920-523EAE2BC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863" y="-2"/>
            <a:ext cx="3283119" cy="25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5DFA86CA-9B0C-9BEB-C05E-F378C6BFE573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计算折射方向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49E362-593D-F720-3C2E-79A60608C44A}"/>
              </a:ext>
            </a:extLst>
          </p:cNvPr>
          <p:cNvSpPr/>
          <p:nvPr/>
        </p:nvSpPr>
        <p:spPr>
          <a:xfrm>
            <a:off x="990599" y="1214324"/>
            <a:ext cx="1031869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4432723-1E74-CED5-CC90-5640A6F65334}"/>
                  </a:ext>
                </a:extLst>
              </p:cNvPr>
              <p:cNvSpPr/>
              <p:nvPr/>
            </p:nvSpPr>
            <p:spPr>
              <a:xfrm>
                <a:off x="820434" y="1061924"/>
                <a:ext cx="1031869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3060000"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sz="20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4432723-1E74-CED5-CC90-5640A6F65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34" y="1061924"/>
                <a:ext cx="10318699" cy="5362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3F9F53A-9B2C-C954-75BD-3ACFFA6C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893" y="1061924"/>
            <a:ext cx="3702240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8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5DFA86CA-9B0C-9BEB-C05E-F378C6BFE573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光的复振幅描述与折射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0DD904-95BE-161D-92A9-6916CCD47911}"/>
              </a:ext>
            </a:extLst>
          </p:cNvPr>
          <p:cNvSpPr/>
          <p:nvPr/>
        </p:nvSpPr>
        <p:spPr>
          <a:xfrm>
            <a:off x="990599" y="1214324"/>
            <a:ext cx="1031869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07EE13-E040-AE27-EBFF-BD9580A4D598}"/>
                  </a:ext>
                </a:extLst>
              </p:cNvPr>
              <p:cNvSpPr/>
              <p:nvPr/>
            </p:nvSpPr>
            <p:spPr>
              <a:xfrm>
                <a:off x="831936" y="1061924"/>
                <a:ext cx="1031869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波长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频率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波速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周期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空间角频率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时间角频率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𝑖𝑠𝑖𝑛𝑥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07EE13-E040-AE27-EBFF-BD9580A4D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6" y="1061924"/>
                <a:ext cx="10318699" cy="5362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44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5DFA86CA-9B0C-9BEB-C05E-F378C6BFE573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导体的</a:t>
            </a:r>
            <a:r>
              <a:rPr lang="en-US" altLang="zh-CN" dirty="0"/>
              <a:t>Fresnel</a:t>
            </a:r>
            <a:r>
              <a:rPr lang="zh-CN" altLang="en-US" dirty="0"/>
              <a:t>公式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0DD904-95BE-161D-92A9-6916CCD47911}"/>
              </a:ext>
            </a:extLst>
          </p:cNvPr>
          <p:cNvSpPr/>
          <p:nvPr/>
        </p:nvSpPr>
        <p:spPr>
          <a:xfrm>
            <a:off x="695961" y="1214323"/>
            <a:ext cx="10919094" cy="5422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07EE13-E040-AE27-EBFF-BD9580A4D598}"/>
                  </a:ext>
                </a:extLst>
              </p:cNvPr>
              <p:cNvSpPr/>
              <p:nvPr/>
            </p:nvSpPr>
            <p:spPr>
              <a:xfrm>
                <a:off x="531035" y="1061923"/>
                <a:ext cx="10919094" cy="542226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电介质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折射率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导体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折射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率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ik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𝑑𝑖𝑒𝑙𝑒𝑐𝑡𝑟𝑖𝑐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𝑑𝑖𝑒𝑙𝑒𝑐𝑡𝑟𝑖𝑐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𝑐𝑜𝑛𝑑𝑢𝑐𝑡𝑜𝑟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ik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𝑐𝑜𝑛𝑑𝑢𝑐𝑡𝑜𝑟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振幅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传播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过程</m:t>
                      </m:r>
                      <m:r>
                        <a:rPr lang="zh-CN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中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衰减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𝑘𝐴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𝑘𝑑𝑥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(0))=−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07EE13-E040-AE27-EBFF-BD9580A4D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35" y="1061923"/>
                <a:ext cx="10919094" cy="542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722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RkMDIwMzk2MDA3NTJlMDQ4NWFlNWE0Y2ViMGY0M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5170</TotalTime>
  <Words>669</Words>
  <Application>Microsoft Office PowerPoint</Application>
  <PresentationFormat>宽屏</PresentationFormat>
  <Paragraphs>56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MiSans Heavy</vt:lpstr>
      <vt:lpstr>MiSans Normal</vt:lpstr>
      <vt:lpstr>Arial</vt:lpstr>
      <vt:lpstr>Calibri</vt:lpstr>
      <vt:lpstr>Cambria Math</vt:lpstr>
      <vt:lpstr>Wingdings</vt:lpstr>
      <vt:lpstr>Office 主题</vt:lpstr>
      <vt:lpstr>CPU软渲染 路径追踪渲染器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骞深 姚</cp:lastModifiedBy>
  <cp:revision>227</cp:revision>
  <dcterms:created xsi:type="dcterms:W3CDTF">2023-08-09T12:44:00Z</dcterms:created>
  <dcterms:modified xsi:type="dcterms:W3CDTF">2024-09-01T01:58:31Z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