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7" r:id="rId2"/>
    <p:sldId id="266" r:id="rId3"/>
    <p:sldId id="264" r:id="rId4"/>
    <p:sldId id="262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>
            <a:normAutofit/>
          </a:bodyPr>
          <a:lstStyle/>
          <a:p>
            <a:r>
              <a:rPr lang="zh-CN" altLang="en-US" dirty="0"/>
              <a:t>球体与相交测试                </a:t>
            </a: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B6749A6-1591-AE81-5CB9-E67296050A99}"/>
                  </a:ext>
                </a:extLst>
              </p:cNvPr>
              <p:cNvSpPr>
                <a:spLocks noGrp="1"/>
              </p:cNvSpPr>
              <p:nvPr>
                <p:ph idx="3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对象空间：几何体的局部坐标系</a:t>
                </a:r>
                <a:endParaRPr lang="en-US" altLang="zh-CN" dirty="0"/>
              </a:p>
              <a:p>
                <a:r>
                  <a:rPr lang="zh-CN" altLang="en-US" dirty="0"/>
                  <a:t>世界空间：全局的坐标系</a:t>
                </a:r>
                <a:endParaRPr lang="en-US" altLang="zh-CN" dirty="0"/>
              </a:p>
              <a:p>
                <a:r>
                  <a:rPr lang="zh-CN" altLang="en-US" dirty="0"/>
                  <a:t>相机空间：坐标系原点为相机原点，坐标系方向取决于相机观察方向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裁剪空间：相机空间齐次坐标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经过透视矩阵变换后的空间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NDC</a:t>
                </a:r>
                <a:r>
                  <a:rPr lang="zh-CN" altLang="en-US" dirty="0"/>
                  <a:t>：裁剪坐标系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每个分量除以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后的坐标系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胶片坐标系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原点在左上角，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轴方向向右，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轴正方向向下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B6749A6-1591-AE81-5CB9-E67296050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3"/>
              </p:nvPr>
            </p:nvSpPr>
            <p:spPr>
              <a:blipFill>
                <a:blip r:embed="rId3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坐标系</a:t>
            </a:r>
            <a:endParaRPr lang="en-US" altLang="zh-CN" dirty="0"/>
          </a:p>
        </p:txBody>
      </p:sp>
      <p:pic>
        <p:nvPicPr>
          <p:cNvPr id="1026" name="Picture 2" descr="How can I find the pixel space coordinates of a 3D point – Part 2 –  Perspective Projection Matrix Generation – Nicolás Bertoa">
            <a:extLst>
              <a:ext uri="{FF2B5EF4-FFF2-40B4-BE49-F238E27FC236}">
                <a16:creationId xmlns:a16="http://schemas.microsoft.com/office/drawing/2014/main" id="{77F3F77E-A341-4194-88B2-BAEE733A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902" y="770255"/>
            <a:ext cx="4352027" cy="259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51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24ADCB-2AEB-D7BF-5A1C-A1BEBAB13F9F}"/>
              </a:ext>
            </a:extLst>
          </p:cNvPr>
          <p:cNvSpPr>
            <a:spLocks noGrp="1"/>
          </p:cNvSpPr>
          <p:nvPr>
            <p:ph idx="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使用左手系</a:t>
            </a:r>
            <a:endParaRPr lang="en-US" altLang="zh-CN" dirty="0"/>
          </a:p>
          <a:p>
            <a:r>
              <a:rPr lang="zh-CN" altLang="en-US" dirty="0"/>
              <a:t>世界空间</a:t>
            </a:r>
            <a:r>
              <a:rPr lang="en-US" altLang="zh-CN" dirty="0"/>
              <a:t>X</a:t>
            </a:r>
            <a:r>
              <a:rPr lang="zh-CN" altLang="en-US" dirty="0"/>
              <a:t>轴朝右，</a:t>
            </a:r>
            <a:r>
              <a:rPr lang="en-US" altLang="zh-CN" dirty="0"/>
              <a:t>Y</a:t>
            </a:r>
            <a:r>
              <a:rPr lang="zh-CN" altLang="en-US" dirty="0"/>
              <a:t>轴朝上，</a:t>
            </a:r>
            <a:r>
              <a:rPr lang="en-US" altLang="zh-CN" dirty="0"/>
              <a:t>Z</a:t>
            </a:r>
            <a:r>
              <a:rPr lang="zh-CN" altLang="en-US" dirty="0"/>
              <a:t>轴朝里</a:t>
            </a:r>
            <a:endParaRPr lang="en-US" altLang="zh-CN" dirty="0"/>
          </a:p>
          <a:p>
            <a:r>
              <a:rPr lang="en-US" altLang="zh-CN" dirty="0"/>
              <a:t>NDC</a:t>
            </a:r>
            <a:r>
              <a:rPr lang="zh-CN" altLang="en-US" dirty="0"/>
              <a:t>的</a:t>
            </a:r>
            <a:r>
              <a:rPr lang="en-US" altLang="zh-CN" dirty="0" err="1"/>
              <a:t>xy</a:t>
            </a:r>
            <a:r>
              <a:rPr lang="zh-CN" altLang="en-US" dirty="0"/>
              <a:t>坐标范围是</a:t>
            </a:r>
            <a:r>
              <a:rPr lang="en-US" altLang="zh-CN" dirty="0"/>
              <a:t>[-1, 1]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坐标范围是</a:t>
            </a:r>
            <a:r>
              <a:rPr lang="en-US" altLang="zh-CN" dirty="0"/>
              <a:t>[0, 1]</a:t>
            </a:r>
          </a:p>
          <a:p>
            <a:r>
              <a:rPr lang="zh-CN" altLang="en-US" dirty="0"/>
              <a:t>相机朝向为</a:t>
            </a:r>
            <a:r>
              <a:rPr lang="en-US" altLang="zh-CN" dirty="0"/>
              <a:t>z</a:t>
            </a:r>
            <a:r>
              <a:rPr lang="zh-CN" altLang="en-US" dirty="0"/>
              <a:t>轴正方向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W*H</a:t>
            </a:r>
            <a:r>
              <a:rPr lang="zh-CN" altLang="en-US" dirty="0"/>
              <a:t>的胶片，胶片坐标系的取值为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[0, W-1], y</a:t>
            </a:r>
            <a:r>
              <a:rPr lang="zh-CN" altLang="en-US" dirty="0"/>
              <a:t> ∈</a:t>
            </a:r>
            <a:r>
              <a:rPr lang="en-US" altLang="zh-CN" dirty="0"/>
              <a:t>[0, H-1], </a:t>
            </a:r>
            <a:r>
              <a:rPr lang="en-US" altLang="zh-CN" dirty="0" err="1"/>
              <a:t>x,y</a:t>
            </a:r>
            <a:r>
              <a:rPr lang="zh-CN" altLang="en-US" dirty="0"/>
              <a:t>为整数</a:t>
            </a:r>
            <a:endParaRPr lang="en-US" altLang="zh-CN" dirty="0"/>
          </a:p>
          <a:p>
            <a:r>
              <a:rPr lang="zh-CN" altLang="en-US" dirty="0"/>
              <a:t>大写加粗字母表示矩阵</a:t>
            </a:r>
            <a:r>
              <a:rPr lang="en-US" altLang="zh-CN" b="1" dirty="0"/>
              <a:t>M</a:t>
            </a:r>
            <a:r>
              <a:rPr lang="zh-CN" altLang="en-US" dirty="0"/>
              <a:t>，小写字母表示标量</a:t>
            </a:r>
            <a:r>
              <a:rPr lang="en-US" altLang="zh-CN" dirty="0"/>
              <a:t>a</a:t>
            </a:r>
            <a:r>
              <a:rPr lang="zh-CN" altLang="en-US" dirty="0"/>
              <a:t>，加粗字母表示向量</a:t>
            </a:r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课程中的一些约定</a:t>
            </a:r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C05A691-F78A-B44B-0576-260229D865AD}"/>
              </a:ext>
            </a:extLst>
          </p:cNvPr>
          <p:cNvCxnSpPr/>
          <p:nvPr/>
        </p:nvCxnSpPr>
        <p:spPr>
          <a:xfrm>
            <a:off x="7285451" y="2903049"/>
            <a:ext cx="17208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D8AC82-FA07-0EAD-38CE-DE0A53A383A3}"/>
              </a:ext>
            </a:extLst>
          </p:cNvPr>
          <p:cNvCxnSpPr/>
          <p:nvPr/>
        </p:nvCxnSpPr>
        <p:spPr>
          <a:xfrm flipV="1">
            <a:off x="7285451" y="1277449"/>
            <a:ext cx="0" cy="1631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30B67D-9FE7-2E5A-EC7C-A47846E678DF}"/>
              </a:ext>
            </a:extLst>
          </p:cNvPr>
          <p:cNvCxnSpPr/>
          <p:nvPr/>
        </p:nvCxnSpPr>
        <p:spPr>
          <a:xfrm flipV="1">
            <a:off x="7285451" y="1755816"/>
            <a:ext cx="1153583" cy="1153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B22B71B-21D8-46E3-0F56-BD08D9B09106}"/>
              </a:ext>
            </a:extLst>
          </p:cNvPr>
          <p:cNvSpPr txBox="1"/>
          <p:nvPr/>
        </p:nvSpPr>
        <p:spPr>
          <a:xfrm>
            <a:off x="8789315" y="2869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DFE83-0537-6969-D5E2-34FEA24FC346}"/>
              </a:ext>
            </a:extLst>
          </p:cNvPr>
          <p:cNvSpPr txBox="1"/>
          <p:nvPr/>
        </p:nvSpPr>
        <p:spPr>
          <a:xfrm>
            <a:off x="8312488" y="17754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98B573-3BC3-5347-A3B7-0C160E371295}"/>
              </a:ext>
            </a:extLst>
          </p:cNvPr>
          <p:cNvSpPr txBox="1"/>
          <p:nvPr/>
        </p:nvSpPr>
        <p:spPr>
          <a:xfrm>
            <a:off x="7285451" y="12452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7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相机</a:t>
            </a:r>
          </a:p>
        </p:txBody>
      </p:sp>
      <p:pic>
        <p:nvPicPr>
          <p:cNvPr id="1026" name="Picture 2" descr="VSLAM 5] Camera projection">
            <a:extLst>
              <a:ext uri="{FF2B5EF4-FFF2-40B4-BE49-F238E27FC236}">
                <a16:creationId xmlns:a16="http://schemas.microsoft.com/office/drawing/2014/main" id="{F50122AE-B16B-8B9D-3808-9A49B003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" y="2055978"/>
            <a:ext cx="8320530" cy="472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y geometry in non-pinhole cameras: a survey | The Visual Computer">
            <a:extLst>
              <a:ext uri="{FF2B5EF4-FFF2-40B4-BE49-F238E27FC236}">
                <a16:creationId xmlns:a16="http://schemas.microsoft.com/office/drawing/2014/main" id="{1305A056-3F94-D050-0E71-2C9163CB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7" y="491400"/>
            <a:ext cx="6757225" cy="251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6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光线与球体的数学定义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4EF1180-50EB-F1E6-B69A-CD87113A2B13}"/>
              </a:ext>
            </a:extLst>
          </p:cNvPr>
          <p:cNvCxnSpPr/>
          <p:nvPr/>
        </p:nvCxnSpPr>
        <p:spPr>
          <a:xfrm flipV="1">
            <a:off x="1205891" y="2025650"/>
            <a:ext cx="2482850" cy="2527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27A16CE2-136C-3747-EF1D-A3886F402E94}"/>
              </a:ext>
            </a:extLst>
          </p:cNvPr>
          <p:cNvSpPr/>
          <p:nvPr/>
        </p:nvSpPr>
        <p:spPr>
          <a:xfrm>
            <a:off x="1097941" y="44450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55E75-57BA-9432-D9CE-6A483285F5C7}"/>
              </a:ext>
            </a:extLst>
          </p:cNvPr>
          <p:cNvSpPr txBox="1"/>
          <p:nvPr/>
        </p:nvSpPr>
        <p:spPr>
          <a:xfrm>
            <a:off x="1577526" y="5099920"/>
            <a:ext cx="1739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光线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 </a:t>
            </a:r>
            <a:r>
              <a:rPr lang="zh-CN" altLang="en-US" dirty="0">
                <a:sym typeface="Wingdings" panose="05000000000000000000" pitchFamily="2" charset="2"/>
              </a:rPr>
              <a:t>射线</a:t>
            </a:r>
            <a:endParaRPr lang="en-US" altLang="zh-CN" dirty="0">
              <a:sym typeface="Wingdings" panose="05000000000000000000" pitchFamily="2" charset="2"/>
            </a:endParaRPr>
          </a:p>
          <a:p>
            <a:pPr algn="ctr"/>
            <a:r>
              <a:rPr lang="zh-CN" altLang="en-US" dirty="0">
                <a:sym typeface="Wingdings" panose="05000000000000000000" pitchFamily="2" charset="2"/>
              </a:rPr>
              <a:t>原点</a:t>
            </a:r>
            <a:r>
              <a:rPr lang="en-US" altLang="zh-CN" b="1" dirty="0">
                <a:sym typeface="Wingdings" panose="05000000000000000000" pitchFamily="2" charset="2"/>
              </a:rPr>
              <a:t>o</a:t>
            </a:r>
            <a:r>
              <a:rPr lang="en-US" altLang="zh-CN" dirty="0">
                <a:sym typeface="Wingdings" panose="05000000000000000000" pitchFamily="2" charset="2"/>
              </a:rPr>
              <a:t> vec3</a:t>
            </a:r>
          </a:p>
          <a:p>
            <a:pPr algn="ctr"/>
            <a:r>
              <a:rPr lang="zh-CN" altLang="en-US" dirty="0">
                <a:sym typeface="Wingdings" panose="05000000000000000000" pitchFamily="2" charset="2"/>
              </a:rPr>
              <a:t>方向</a:t>
            </a:r>
            <a:r>
              <a:rPr lang="en-US" altLang="zh-CN" b="1" dirty="0">
                <a:sym typeface="Wingdings" panose="05000000000000000000" pitchFamily="2" charset="2"/>
              </a:rPr>
              <a:t>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vec3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E19832-93B7-599A-5736-3B3972BD7BB8}"/>
              </a:ext>
            </a:extLst>
          </p:cNvPr>
          <p:cNvSpPr/>
          <p:nvPr/>
        </p:nvSpPr>
        <p:spPr>
          <a:xfrm>
            <a:off x="7131050" y="1778000"/>
            <a:ext cx="3022600" cy="302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823740-C807-32D9-4166-E175A9D8A40A}"/>
              </a:ext>
            </a:extLst>
          </p:cNvPr>
          <p:cNvSpPr txBox="1"/>
          <p:nvPr/>
        </p:nvSpPr>
        <p:spPr>
          <a:xfrm>
            <a:off x="7976079" y="5183166"/>
            <a:ext cx="1332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球体</a:t>
            </a:r>
            <a:endParaRPr lang="en-US" altLang="zh-CN" dirty="0"/>
          </a:p>
          <a:p>
            <a:pPr algn="ctr"/>
            <a:r>
              <a:rPr lang="zh-CN" altLang="en-US" dirty="0"/>
              <a:t>球心</a:t>
            </a:r>
            <a:r>
              <a:rPr lang="en-US" altLang="zh-CN" b="1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vec3</a:t>
            </a:r>
          </a:p>
          <a:p>
            <a:pPr algn="ctr"/>
            <a:r>
              <a:rPr lang="zh-CN" altLang="en-US" dirty="0">
                <a:sym typeface="Wingdings" panose="05000000000000000000" pitchFamily="2" charset="2"/>
              </a:rPr>
              <a:t>半径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228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光线与球体的相交测试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/>
              <p:nvPr/>
            </p:nvSpPr>
            <p:spPr>
              <a:xfrm>
                <a:off x="2169090" y="1669092"/>
                <a:ext cx="7853820" cy="388144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b="0" i="1" dirty="0">
                    <a:latin typeface="Cambria Math" panose="02040503050406030204" pitchFamily="18" charset="0"/>
                  </a:rPr>
                  <a:t>假设光线经过长度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b="0" i="1" dirty="0">
                    <a:latin typeface="Cambria Math" panose="02040503050406030204" pitchFamily="18" charset="0"/>
                  </a:rPr>
                  <a:t>后击中球体：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其中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90" y="1669092"/>
                <a:ext cx="7853820" cy="3881447"/>
              </a:xfrm>
              <a:prstGeom prst="rect">
                <a:avLst/>
              </a:prstGeom>
              <a:blipFill>
                <a:blip r:embed="rId2"/>
                <a:stretch>
                  <a:fillRect l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862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03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03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309</Words>
  <Application>Microsoft Office PowerPoint</Application>
  <PresentationFormat>宽屏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MiSans Heavy</vt:lpstr>
      <vt:lpstr>MiSans Normal</vt:lpstr>
      <vt:lpstr>Arial</vt:lpstr>
      <vt:lpstr>Calibri</vt:lpstr>
      <vt:lpstr>Cambria Math</vt:lpstr>
      <vt:lpstr>Wingdings</vt:lpstr>
      <vt:lpstr>Office 主题</vt:lpstr>
      <vt:lpstr>CPU软渲染 路径追踪渲染器</vt:lpstr>
      <vt:lpstr>坐标系</vt:lpstr>
      <vt:lpstr>课程中的一些约定</vt:lpstr>
      <vt:lpstr>相机</vt:lpstr>
      <vt:lpstr>光线与球体的数学定义</vt:lpstr>
      <vt:lpstr>光线与球体的相交测试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103</cp:revision>
  <dcterms:created xsi:type="dcterms:W3CDTF">2023-08-09T12:44:00Z</dcterms:created>
  <dcterms:modified xsi:type="dcterms:W3CDTF">2024-08-06T13:56:54Z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