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Roboto Slab"/>
      <p:regular r:id="rId19"/>
      <p:bold r:id="rId20"/>
    </p:embeddedFont>
    <p:embeddedFont>
      <p:font typeface="Roboto"/>
      <p:regular r:id="rId21"/>
      <p:bold r:id="rId22"/>
      <p:italic r:id="rId23"/>
      <p:boldItalic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Slab-bold.fntdata"/><Relationship Id="rId11" Type="http://schemas.openxmlformats.org/officeDocument/2006/relationships/slide" Target="slides/slide6.xml"/><Relationship Id="rId22" Type="http://schemas.openxmlformats.org/officeDocument/2006/relationships/font" Target="fonts/Roboto-bold.fntdata"/><Relationship Id="rId10" Type="http://schemas.openxmlformats.org/officeDocument/2006/relationships/slide" Target="slides/slide5.xml"/><Relationship Id="rId21" Type="http://schemas.openxmlformats.org/officeDocument/2006/relationships/font" Target="fonts/Roboto-regular.fntdata"/><Relationship Id="rId13" Type="http://schemas.openxmlformats.org/officeDocument/2006/relationships/slide" Target="slides/slide8.xml"/><Relationship Id="rId24" Type="http://schemas.openxmlformats.org/officeDocument/2006/relationships/font" Target="fonts/Roboto-boldItalic.fntdata"/><Relationship Id="rId12" Type="http://schemas.openxmlformats.org/officeDocument/2006/relationships/slide" Target="slides/slide7.xml"/><Relationship Id="rId23" Type="http://schemas.openxmlformats.org/officeDocument/2006/relationships/font" Target="fonts/Roboto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RobotoSlab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fb7ef06e39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fb7ef06e39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2fea5f6154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2fea5f6154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fb7ef06e39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2fb7ef06e39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fb7ef06e39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fb7ef06e39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fea5f61542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fea5f61542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ff416816f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ff416816f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ff416816f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2ff416816f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fb7ef06e39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fb7ef06e39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fb7ef06e39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fb7ef06e39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fb7ef06e39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fb7ef06e39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fb7ef06e39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fb7ef06e3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fb7ef06e39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fb7ef06e39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fb7ef06e39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fb7ef06e39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672606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3342925"/>
            <a:ext cx="1081625" cy="1124950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5076825"/>
            <a:ext cx="9143700" cy="66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152450"/>
            <a:ext cx="8368200" cy="1538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2919450"/>
            <a:ext cx="83682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281746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260284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412277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1594025"/>
            <a:ext cx="2808000" cy="26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7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4495503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209075"/>
            <a:ext cx="4045200" cy="15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489824"/>
            <a:ext cx="8368200" cy="30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colab.research.google.com/drive/1zs0gfOdmUCQyMgpMSf9QBpNU-7y0hT6H?usp=sharing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scikit-learn.org/stable/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olab.research.google.com/drive/1hRCXbGRnpBF1ohmf-JWepAJ0DB3UjM3I?usp=sharing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colab.research.google.com/drive/1DpuNpnLaSx4G2zBkIGRdSHzJKLF1e93D?usp=sharing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colab.research.google.com/drive/1fUt0DPXLyZoSv-P_1KiowukAjCNCdjNR?usp=sharing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andas.pydata.org/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colab.research.google.com/drive/1dVKfBTspM9tFFMvIrPXtI1AFoa0AVkmk?usp=sharing" TargetMode="External"/><Relationship Id="rId4" Type="http://schemas.openxmlformats.org/officeDocument/2006/relationships/hyperlink" Target="https://colab.research.google.com/drive/1dVKfBTspM9tFFMvIrPXtI1AFoa0AVkmk?usp=sharing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opencv.org/" TargetMode="External"/><Relationship Id="rId4" Type="http://schemas.openxmlformats.org/officeDocument/2006/relationships/hyperlink" Target="https://scikit-image.org/" TargetMode="External"/><Relationship Id="rId5" Type="http://schemas.openxmlformats.org/officeDocument/2006/relationships/hyperlink" Target="https://python-pillow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188925"/>
            <a:ext cx="5783400" cy="145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for Data Science</a:t>
            </a:r>
            <a:endParaRPr sz="3500"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1680302" y="3049450"/>
            <a:ext cx="5783400" cy="90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Daniel Genkins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Library Architect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Digital Lab, Heard Libraries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image analysis basics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machine learning?</a:t>
            </a:r>
            <a:endParaRPr/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387900" y="1489825"/>
            <a:ext cx="8368200" cy="355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A subset of artificial intelligence that involves training algorithms to learn from data and make predictions or decisions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Relies on identifying patterns and relationships in data</a:t>
            </a:r>
            <a:endParaRPr/>
          </a:p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Key concepts</a:t>
            </a:r>
            <a:endParaRPr/>
          </a:p>
          <a:p>
            <a:pPr indent="-310832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Features: individual measurable properties or characteristics of the data</a:t>
            </a:r>
            <a:endParaRPr/>
          </a:p>
          <a:p>
            <a:pPr indent="-310832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Labels: the output or target variable that the model is trying to predict</a:t>
            </a:r>
            <a:endParaRPr/>
          </a:p>
          <a:p>
            <a:pPr indent="-310832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Training: the process of teaching the model using a labeled dataset in which the model learns the relationship between features and labels</a:t>
            </a:r>
            <a:endParaRPr/>
          </a:p>
          <a:p>
            <a:pPr indent="-310832" lvl="1" marL="914400" rtl="0" algn="l">
              <a:spcBef>
                <a:spcPts val="1000"/>
              </a:spcBef>
              <a:spcAft>
                <a:spcPts val="0"/>
              </a:spcAft>
              <a:buSzPct val="100000"/>
              <a:buChar char="○"/>
            </a:pPr>
            <a:r>
              <a:rPr lang="en"/>
              <a:t>Testing: evaluating the model’s performance using a separate dataset, measuring how well the model generalizes to new, unseen data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4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Linear regression with </a:t>
            </a:r>
            <a:r>
              <a:rPr lang="en" u="sng">
                <a:solidFill>
                  <a:schemeClr val="hlink"/>
                </a:solidFill>
                <a:hlinkClick r:id="rId3"/>
              </a:rPr>
              <a:t>scikit-learn</a:t>
            </a:r>
            <a:endParaRPr/>
          </a:p>
        </p:txBody>
      </p:sp>
      <p:sp>
        <p:nvSpPr>
          <p:cNvPr id="126" name="Google Shape;126;p24"/>
          <p:cNvSpPr txBox="1"/>
          <p:nvPr>
            <p:ph idx="1" type="body"/>
          </p:nvPr>
        </p:nvSpPr>
        <p:spPr>
          <a:xfrm>
            <a:off x="387900" y="1489825"/>
            <a:ext cx="83682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Scikit-learn: an open-source machine learning library for Python that provides simple and efficient tools for data analysis and modeling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Includes algorithms for classification, regression, clustering, and dimensionality reduction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Integrates well with other scientific Python libraries like NumPy and pandas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Linear regression: a basic and widely used algorithm for modeling the relationship between a dependent variable and one or more independent variables that assumes a linear relationship between the variables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Easy to understand and implement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1000"/>
              </a:spcAft>
              <a:buSzPts val="1400"/>
              <a:buChar char="○"/>
            </a:pPr>
            <a:r>
              <a:rPr lang="en"/>
              <a:t>Coefficients provide insights into the relationship between variables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linear regression with scikit-learn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Python fundamentals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Beginner Python exercises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Reading and writing data with Python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 u="sng">
                <a:solidFill>
                  <a:schemeClr val="hlink"/>
                </a:solidFill>
                <a:hlinkClick r:id="rId3"/>
              </a:rPr>
              <a:t>pandas</a:t>
            </a:r>
            <a:r>
              <a:rPr lang="en"/>
              <a:t>?</a:t>
            </a:r>
            <a:endParaRPr/>
          </a:p>
        </p:txBody>
      </p:sp>
      <p:sp>
        <p:nvSpPr>
          <p:cNvPr id="85" name="Google Shape;85;p17"/>
          <p:cNvSpPr txBox="1"/>
          <p:nvPr>
            <p:ph idx="1" type="body"/>
          </p:nvPr>
        </p:nvSpPr>
        <p:spPr>
          <a:xfrm>
            <a:off x="387900" y="1489825"/>
            <a:ext cx="3999900" cy="30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An open-source data analysis and manipulation library for Python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Built on top of NumPy, providing high-performance data structures and data analysis tools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Named after "Panel Data," a term for multidimensional data sets commonly used in econometrics</a:t>
            </a:r>
            <a:endParaRPr/>
          </a:p>
        </p:txBody>
      </p:sp>
      <p:sp>
        <p:nvSpPr>
          <p:cNvPr id="86" name="Google Shape;86;p17"/>
          <p:cNvSpPr txBox="1"/>
          <p:nvPr>
            <p:ph idx="2" type="body"/>
          </p:nvPr>
        </p:nvSpPr>
        <p:spPr>
          <a:xfrm>
            <a:off x="4756200" y="1489825"/>
            <a:ext cx="3999900" cy="342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Key features</a:t>
            </a:r>
            <a:endParaRPr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DataFrame</a:t>
            </a:r>
            <a:endParaRPr/>
          </a:p>
          <a:p>
            <a:pPr indent="-304800" lvl="2" marL="1371600" rtl="0" algn="l">
              <a:spcBef>
                <a:spcPts val="100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Two-dimensional, size-mutable, and potentially heterogeneous tabular data structure</a:t>
            </a:r>
            <a:endParaRPr/>
          </a:p>
          <a:p>
            <a:pPr indent="-304800" lvl="2" marL="1371600" rtl="0" algn="l">
              <a:spcBef>
                <a:spcPts val="100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Similar to SQL tables or Excel spreadsheets</a:t>
            </a:r>
            <a:endParaRPr/>
          </a:p>
          <a:p>
            <a:pPr indent="-304800" lvl="1" marL="914400" rtl="0" algn="l">
              <a:spcBef>
                <a:spcPts val="100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Series</a:t>
            </a:r>
            <a:endParaRPr/>
          </a:p>
          <a:p>
            <a:pPr indent="-304800" lvl="2" marL="1371600" rtl="0" algn="l">
              <a:spcBef>
                <a:spcPts val="1000"/>
              </a:spcBef>
              <a:spcAft>
                <a:spcPts val="0"/>
              </a:spcAft>
              <a:buSzPts val="1200"/>
              <a:buChar char="■"/>
            </a:pPr>
            <a:r>
              <a:rPr lang="en"/>
              <a:t>One-dimensional labeled array capable of holding any data type</a:t>
            </a:r>
            <a:endParaRPr/>
          </a:p>
          <a:p>
            <a:pPr indent="-304800" lvl="2" marL="1371600" rtl="0" algn="l">
              <a:spcBef>
                <a:spcPts val="1000"/>
              </a:spcBef>
              <a:spcAft>
                <a:spcPts val="1000"/>
              </a:spcAft>
              <a:buSzPts val="1200"/>
              <a:buChar char="■"/>
            </a:pPr>
            <a:r>
              <a:rPr lang="en"/>
              <a:t>Can be used as a single column in a DataFrame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use pandas?</a:t>
            </a:r>
            <a:endParaRPr/>
          </a:p>
        </p:txBody>
      </p:sp>
      <p:sp>
        <p:nvSpPr>
          <p:cNvPr id="92" name="Google Shape;92;p18"/>
          <p:cNvSpPr txBox="1"/>
          <p:nvPr>
            <p:ph idx="1" type="body"/>
          </p:nvPr>
        </p:nvSpPr>
        <p:spPr>
          <a:xfrm>
            <a:off x="387900" y="1489825"/>
            <a:ext cx="3999900" cy="35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Provides a consistent interface for reading and writing data from various sources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Simplifies the process of importing and exporting data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DataFrame and Series allow for flexible and efficient data storage and manipulation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Functions for filtering, sorting, and grouping data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Handles missing values and duplicates with ease</a:t>
            </a:r>
            <a:endParaRPr/>
          </a:p>
        </p:txBody>
      </p:sp>
      <p:sp>
        <p:nvSpPr>
          <p:cNvPr id="93" name="Google Shape;93;p18"/>
          <p:cNvSpPr txBox="1"/>
          <p:nvPr>
            <p:ph idx="2" type="body"/>
          </p:nvPr>
        </p:nvSpPr>
        <p:spPr>
          <a:xfrm>
            <a:off x="4756200" y="1489825"/>
            <a:ext cx="3999900" cy="349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Built-in methods for summarizing data (mean, median, standard deviation)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Works seamlessly with libraries like Matplotlib and Seaborn for data visualization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Comprehensive and well-maintained documentation and tutorials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Large user base and active development community</a:t>
            </a:r>
            <a:endParaRPr/>
          </a:p>
          <a:p>
            <a:pPr indent="-317500" lvl="0" marL="457200" rtl="0" algn="l">
              <a:spcBef>
                <a:spcPts val="1000"/>
              </a:spcBef>
              <a:spcAft>
                <a:spcPts val="1000"/>
              </a:spcAft>
              <a:buSzPts val="1400"/>
              <a:buChar char="●"/>
            </a:pPr>
            <a:r>
              <a:rPr lang="en"/>
              <a:t>Compatible with other data science libraries like NumPy, SciPy, and scikit-learn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p</a:t>
            </a:r>
            <a:r>
              <a:rPr lang="en" u="sng">
                <a:solidFill>
                  <a:schemeClr val="hlink"/>
                </a:solidFill>
                <a:hlinkClick r:id="rId4"/>
              </a:rPr>
              <a:t>andas basics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480750" y="1764950"/>
            <a:ext cx="8222100" cy="907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/>
              <a:t>I</a:t>
            </a:r>
            <a:r>
              <a:rPr lang="en" sz="4000"/>
              <a:t>mage analysis and machine learning with Python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>
            <p:ph type="title"/>
          </p:nvPr>
        </p:nvSpPr>
        <p:spPr>
          <a:xfrm>
            <a:off x="387900" y="458025"/>
            <a:ext cx="8368200" cy="686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image analysis?</a:t>
            </a:r>
            <a:endParaRPr/>
          </a:p>
        </p:txBody>
      </p:sp>
      <p:sp>
        <p:nvSpPr>
          <p:cNvPr id="109" name="Google Shape;109;p21"/>
          <p:cNvSpPr txBox="1"/>
          <p:nvPr>
            <p:ph idx="1" type="body"/>
          </p:nvPr>
        </p:nvSpPr>
        <p:spPr>
          <a:xfrm>
            <a:off x="387900" y="1489825"/>
            <a:ext cx="8368200" cy="345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process of examining and processing images to extract meaningful information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Involves techniques for enhancing, manipulating, and interpreting images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Applications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Medical imaging: analyzing X-rays, MRI scans, and other medical images for diagnostics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Computer vision: enabling machines to understand and interpret visual data (e.g., facial recognition, object detection)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Digital image processing: enhancing image quality, restoring images, and detecting features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n"/>
              <a:t>Key libraries: </a:t>
            </a:r>
            <a:r>
              <a:rPr lang="en" u="sng">
                <a:solidFill>
                  <a:schemeClr val="hlink"/>
                </a:solidFill>
                <a:hlinkClick r:id="rId3"/>
              </a:rPr>
              <a:t>OpenCV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4"/>
              </a:rPr>
              <a:t>scikit-image</a:t>
            </a:r>
            <a:r>
              <a:rPr lang="en"/>
              <a:t>, </a:t>
            </a:r>
            <a:r>
              <a:rPr lang="en" u="sng">
                <a:solidFill>
                  <a:schemeClr val="hlink"/>
                </a:solidFill>
                <a:hlinkClick r:id="rId5"/>
              </a:rPr>
              <a:t>Pillow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