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 defTabSz="457200">
      <a:defRPr>
        <a:latin typeface="Calisto MT"/>
        <a:ea typeface="Calisto MT"/>
        <a:cs typeface="Calisto MT"/>
        <a:sym typeface="Calisto MT"/>
      </a:defRPr>
    </a:lvl1pPr>
    <a:lvl2pPr indent="457200" defTabSz="457200">
      <a:defRPr>
        <a:latin typeface="Calisto MT"/>
        <a:ea typeface="Calisto MT"/>
        <a:cs typeface="Calisto MT"/>
        <a:sym typeface="Calisto MT"/>
      </a:defRPr>
    </a:lvl2pPr>
    <a:lvl3pPr indent="914400" defTabSz="457200">
      <a:defRPr>
        <a:latin typeface="Calisto MT"/>
        <a:ea typeface="Calisto MT"/>
        <a:cs typeface="Calisto MT"/>
        <a:sym typeface="Calisto MT"/>
      </a:defRPr>
    </a:lvl3pPr>
    <a:lvl4pPr indent="1371600" defTabSz="457200">
      <a:defRPr>
        <a:latin typeface="Calisto MT"/>
        <a:ea typeface="Calisto MT"/>
        <a:cs typeface="Calisto MT"/>
        <a:sym typeface="Calisto MT"/>
      </a:defRPr>
    </a:lvl4pPr>
    <a:lvl5pPr indent="1828800" defTabSz="457200">
      <a:defRPr>
        <a:latin typeface="Calisto MT"/>
        <a:ea typeface="Calisto MT"/>
        <a:cs typeface="Calisto MT"/>
        <a:sym typeface="Calisto MT"/>
      </a:defRPr>
    </a:lvl5pPr>
    <a:lvl6pPr indent="2286000" defTabSz="457200">
      <a:defRPr>
        <a:latin typeface="Calisto MT"/>
        <a:ea typeface="Calisto MT"/>
        <a:cs typeface="Calisto MT"/>
        <a:sym typeface="Calisto MT"/>
      </a:defRPr>
    </a:lvl6pPr>
    <a:lvl7pPr indent="2743200" defTabSz="457200">
      <a:defRPr>
        <a:latin typeface="Calisto MT"/>
        <a:ea typeface="Calisto MT"/>
        <a:cs typeface="Calisto MT"/>
        <a:sym typeface="Calisto MT"/>
      </a:defRPr>
    </a:lvl7pPr>
    <a:lvl8pPr indent="3200400" defTabSz="457200">
      <a:defRPr>
        <a:latin typeface="Calisto MT"/>
        <a:ea typeface="Calisto MT"/>
        <a:cs typeface="Calisto MT"/>
        <a:sym typeface="Calisto MT"/>
      </a:defRPr>
    </a:lvl8pPr>
    <a:lvl9pPr indent="3657600" defTabSz="457200">
      <a:defRPr>
        <a:latin typeface="Calisto MT"/>
        <a:ea typeface="Calisto MT"/>
        <a:cs typeface="Calisto MT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https://www.flickr.com/photos/belkarchives/7365996856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4762"/>
            <a:ext cx="2057400" cy="68532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736600"/>
            <a:ext cx="6019800" cy="6121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761066"/>
            <a:ext cx="4038600" cy="436509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76106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440267"/>
            <a:ext cx="82296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938866"/>
            <a:ext cx="8229600" cy="491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7200">
        <a:defRPr sz="4400">
          <a:latin typeface="Calisto MT"/>
          <a:ea typeface="Calisto MT"/>
          <a:cs typeface="Calisto MT"/>
          <a:sym typeface="Calisto MT"/>
        </a:defRPr>
      </a:lvl1pPr>
      <a:lvl2pPr algn="ctr" defTabSz="457200">
        <a:defRPr sz="4400">
          <a:latin typeface="Calisto MT"/>
          <a:ea typeface="Calisto MT"/>
          <a:cs typeface="Calisto MT"/>
          <a:sym typeface="Calisto MT"/>
        </a:defRPr>
      </a:lvl2pPr>
      <a:lvl3pPr algn="ctr" defTabSz="457200">
        <a:defRPr sz="4400">
          <a:latin typeface="Calisto MT"/>
          <a:ea typeface="Calisto MT"/>
          <a:cs typeface="Calisto MT"/>
          <a:sym typeface="Calisto MT"/>
        </a:defRPr>
      </a:lvl3pPr>
      <a:lvl4pPr algn="ctr" defTabSz="457200">
        <a:defRPr sz="4400">
          <a:latin typeface="Calisto MT"/>
          <a:ea typeface="Calisto MT"/>
          <a:cs typeface="Calisto MT"/>
          <a:sym typeface="Calisto MT"/>
        </a:defRPr>
      </a:lvl4pPr>
      <a:lvl5pPr algn="ctr" defTabSz="457200">
        <a:defRPr sz="4400">
          <a:latin typeface="Calisto MT"/>
          <a:ea typeface="Calisto MT"/>
          <a:cs typeface="Calisto MT"/>
          <a:sym typeface="Calisto MT"/>
        </a:defRPr>
      </a:lvl5pPr>
      <a:lvl6pPr algn="ctr" defTabSz="457200">
        <a:defRPr sz="4400">
          <a:latin typeface="Calisto MT"/>
          <a:ea typeface="Calisto MT"/>
          <a:cs typeface="Calisto MT"/>
          <a:sym typeface="Calisto MT"/>
        </a:defRPr>
      </a:lvl6pPr>
      <a:lvl7pPr algn="ctr" defTabSz="457200">
        <a:defRPr sz="4400">
          <a:latin typeface="Calisto MT"/>
          <a:ea typeface="Calisto MT"/>
          <a:cs typeface="Calisto MT"/>
          <a:sym typeface="Calisto MT"/>
        </a:defRPr>
      </a:lvl7pPr>
      <a:lvl8pPr algn="ctr" defTabSz="457200">
        <a:defRPr sz="4400">
          <a:latin typeface="Calisto MT"/>
          <a:ea typeface="Calisto MT"/>
          <a:cs typeface="Calisto MT"/>
          <a:sym typeface="Calisto MT"/>
        </a:defRPr>
      </a:lvl8pPr>
      <a:lvl9pPr algn="ctr" defTabSz="457200">
        <a:defRPr sz="4400">
          <a:latin typeface="Calisto MT"/>
          <a:ea typeface="Calisto MT"/>
          <a:cs typeface="Calisto MT"/>
          <a:sym typeface="Calisto MT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sto MT"/>
          <a:ea typeface="Calisto MT"/>
          <a:cs typeface="Calisto MT"/>
          <a:sym typeface="Calisto MT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sto MT"/>
          <a:ea typeface="Calisto MT"/>
          <a:cs typeface="Calisto MT"/>
          <a:sym typeface="Calisto MT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sto MT"/>
          <a:ea typeface="Calisto MT"/>
          <a:cs typeface="Calisto MT"/>
          <a:sym typeface="Calisto MT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en.wikipedia.org/wiki/Graph_(mathematics)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5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Graphs without Ontologies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2378488" y="3379225"/>
            <a:ext cx="4391059" cy="195866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Clifford  Anderson</a:t>
            </a: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Suellen Stringer-Hye</a:t>
            </a: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Ed Warga</a:t>
            </a: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Vanderbilt University Library</a:t>
            </a:r>
            <a:br>
              <a:rPr b="1" sz="1700">
                <a:solidFill>
                  <a:srgbClr val="888888"/>
                </a:solidFill>
              </a:rPr>
            </a:br>
          </a:p>
        </p:txBody>
      </p:sp>
      <p:sp>
        <p:nvSpPr>
          <p:cNvPr id="51" name="Shape 51"/>
          <p:cNvSpPr/>
          <p:nvPr/>
        </p:nvSpPr>
        <p:spPr>
          <a:xfrm>
            <a:off x="6883141" y="5494613"/>
            <a:ext cx="1630895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@suellenshye </a:t>
            </a:r>
          </a:p>
          <a:p>
            <a:pPr lvl="0"/>
            <a:r>
              <a:t>@mrwargames</a:t>
            </a:r>
            <a:br/>
            <a:r>
              <a:t>@andersoncliffb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get-oai-data.xqy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0" name="Screen Shot 2015-08-10 at 8.41.34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7912"/>
            <a:ext cx="9144000" cy="4169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OAI =&gt; CSV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4" name="Screen Shot 2015-08-10 at 8.43.19 AM.png"/>
          <p:cNvPicPr/>
          <p:nvPr/>
        </p:nvPicPr>
        <p:blipFill>
          <a:blip r:embed="rId2">
            <a:extLst/>
          </a:blip>
          <a:srcRect l="0" t="19472" r="0" b="0"/>
          <a:stretch>
            <a:fillRect/>
          </a:stretch>
        </p:blipFill>
        <p:spPr>
          <a:xfrm>
            <a:off x="0" y="2199639"/>
            <a:ext cx="9144000" cy="1307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Load Data in Neo4j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8" name="Screen Shot 2015-08-10 at 8.46.2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9683"/>
            <a:ext cx="9144000" cy="186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Data Model</a:t>
            </a:r>
          </a:p>
        </p:txBody>
      </p:sp>
      <p:pic>
        <p:nvPicPr>
          <p:cNvPr id="121" name="image8.png" descr="Screen Shot 2015-07-27 at 6.42.1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49338"/>
            <a:ext cx="9144000" cy="412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9.png" descr="Screen Shot 2015-07-27 at 6.50.1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21" y="1919361"/>
            <a:ext cx="3467101" cy="44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Top Journals in Philosophy</a:t>
            </a:r>
          </a:p>
        </p:txBody>
      </p:sp>
      <p:pic>
        <p:nvPicPr>
          <p:cNvPr id="125" name="image10.png" descr="Screen Shot 2015-07-27 at 6.56.0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72" y="3529893"/>
            <a:ext cx="8096428" cy="26191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26" name="image11.png" descr="Screen Shot 2015-07-27 at 6.58.3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85" y="1627874"/>
            <a:ext cx="7787938" cy="1656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Show Papers with Most Co-Authors</a:t>
            </a:r>
          </a:p>
        </p:txBody>
      </p:sp>
      <p:pic>
        <p:nvPicPr>
          <p:cNvPr id="129" name="image12.png" descr="Screen Shot 2015-07-27 at 7.04.0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786" y="3562163"/>
            <a:ext cx="6050014" cy="30204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30" name="image13.png" descr="Screen Shot 2015-07-27 at 7.04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761066"/>
            <a:ext cx="5526693" cy="1670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Recommendation Engine</a:t>
            </a:r>
          </a:p>
        </p:txBody>
      </p:sp>
      <p:pic>
        <p:nvPicPr>
          <p:cNvPr id="133" name="image14.png" descr="Screen Shot 2015-07-27 at 7.14.2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297" y="1653447"/>
            <a:ext cx="7219803" cy="1584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15.png" descr="Screen Shot 2015-07-27 at 7.14.3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4447" y="3076624"/>
            <a:ext cx="7465067" cy="33637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Recommendation Engine</a:t>
            </a:r>
          </a:p>
        </p:txBody>
      </p:sp>
      <p:pic>
        <p:nvPicPr>
          <p:cNvPr id="137" name="image16.png" descr="Screen Shot 2015-07-28 at 9.37.4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01981"/>
            <a:ext cx="9144000" cy="389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17.png" descr="Screen Shot 2015-07-28 at 9.38.5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773" y="1632630"/>
            <a:ext cx="8778080" cy="124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Shortest Path Analysis</a:t>
            </a:r>
          </a:p>
        </p:txBody>
      </p:sp>
      <p:pic>
        <p:nvPicPr>
          <p:cNvPr id="141" name="image18.png" descr="Screen Shot 2015-07-27 at 7.17.1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566" y="3082607"/>
            <a:ext cx="7895564" cy="3481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9.png" descr="Screen Shot 2015-07-27 at 7.17.57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09" y="1795614"/>
            <a:ext cx="8460791" cy="1149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Challenges &amp; Prospects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457200" y="1938866"/>
            <a:ext cx="8229600" cy="41872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Challenges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Authority Control in Repositories 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Limited Subject Analysis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How Much Metadata Cleanup to Perform?</a:t>
            </a:r>
            <a:endParaRPr sz="2800"/>
          </a:p>
          <a:p>
            <a:pPr lvl="0">
              <a:defRPr sz="1800"/>
            </a:pPr>
            <a:r>
              <a:rPr sz="3200"/>
              <a:t>Prospects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Gather Data from all Institutional Repositories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Associate Creators with ORCID IDs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2.png" descr="Screen Shot 2015-07-28 at 9.57.52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59781"/>
            <a:ext cx="9144000" cy="319659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a Graph?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1938866"/>
            <a:ext cx="8229600" cy="1677120"/>
          </a:xfrm>
          <a:prstGeom prst="rect">
            <a:avLst/>
          </a:prstGeom>
          <a:solidFill/>
        </p:spPr>
        <p:txBody>
          <a:bodyPr lIns="0" tIns="0" rIns="0" bIns="0"/>
          <a:lstStyle/>
          <a:p>
            <a:pPr lvl="0" marL="0" indent="0"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</a:rPr>
              <a:t>A </a:t>
            </a:r>
            <a:r>
              <a:rPr b="1" sz="3200">
                <a:solidFill>
                  <a:srgbClr val="FFFFFF"/>
                </a:solidFill>
              </a:rPr>
              <a:t>graph</a:t>
            </a:r>
            <a:r>
              <a:rPr sz="3200">
                <a:solidFill>
                  <a:srgbClr val="FFFFFF"/>
                </a:solidFill>
              </a:rPr>
              <a:t> is a representation of a set of objects where some pairs of objects are connected by links.*</a:t>
            </a:r>
          </a:p>
        </p:txBody>
      </p:sp>
      <p:sp>
        <p:nvSpPr>
          <p:cNvPr id="56" name="Shape 56"/>
          <p:cNvSpPr/>
          <p:nvPr/>
        </p:nvSpPr>
        <p:spPr>
          <a:xfrm>
            <a:off x="5413485" y="6209596"/>
            <a:ext cx="310619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*at least according to </a:t>
            </a:r>
            <a:r>
              <a:rPr>
                <a:hlinkClick r:id="rId3" invalidUrl="" action="" tgtFrame="" tooltip="" history="1" highlightClick="0" endSnd="0"/>
              </a:rPr>
              <a:t>Wikipedia</a:t>
            </a:r>
            <a:r>
              <a:t>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Directed Property Graph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457199" y="2455333"/>
            <a:ext cx="2046114" cy="2046113"/>
            <a:chOff x="0" y="0"/>
            <a:chExt cx="2046112" cy="2046112"/>
          </a:xfrm>
        </p:grpSpPr>
        <p:sp>
          <p:nvSpPr>
            <p:cNvPr id="59" name="Shape 59"/>
            <p:cNvSpPr/>
            <p:nvPr/>
          </p:nvSpPr>
          <p:spPr>
            <a:xfrm>
              <a:off x="-1" y="-1"/>
              <a:ext cx="2046114" cy="20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299645" y="685235"/>
              <a:ext cx="144682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(Vertex)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2794001" y="2949221"/>
            <a:ext cx="3824113" cy="1100668"/>
            <a:chOff x="0" y="0"/>
            <a:chExt cx="3824111" cy="1100667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3824112" cy="1100668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BABABA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358563"/>
              <a:ext cx="3548947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Relationship (Edge)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457200" y="4649611"/>
            <a:ext cx="2370667" cy="437445"/>
            <a:chOff x="0" y="0"/>
            <a:chExt cx="2370665" cy="437443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2370667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4" y="21600"/>
                  </a:moveTo>
                  <a:cubicBezTo>
                    <a:pt x="481" y="21600"/>
                    <a:pt x="332" y="20794"/>
                    <a:pt x="332" y="19800"/>
                  </a:cubicBezTo>
                  <a:lnTo>
                    <a:pt x="332" y="12600"/>
                  </a:lnTo>
                  <a:cubicBezTo>
                    <a:pt x="332" y="11606"/>
                    <a:pt x="183" y="10800"/>
                    <a:pt x="0" y="10800"/>
                  </a:cubicBezTo>
                  <a:cubicBezTo>
                    <a:pt x="183" y="10800"/>
                    <a:pt x="332" y="9994"/>
                    <a:pt x="332" y="9000"/>
                  </a:cubicBezTo>
                  <a:lnTo>
                    <a:pt x="332" y="1800"/>
                  </a:lnTo>
                  <a:cubicBezTo>
                    <a:pt x="332" y="806"/>
                    <a:pt x="481" y="0"/>
                    <a:pt x="664" y="0"/>
                  </a:cubicBezTo>
                  <a:moveTo>
                    <a:pt x="20936" y="0"/>
                  </a:moveTo>
                  <a:cubicBezTo>
                    <a:pt x="21119" y="0"/>
                    <a:pt x="21268" y="806"/>
                    <a:pt x="21268" y="1800"/>
                  </a:cubicBezTo>
                  <a:lnTo>
                    <a:pt x="21268" y="9000"/>
                  </a:lnTo>
                  <a:cubicBezTo>
                    <a:pt x="21268" y="9994"/>
                    <a:pt x="21417" y="10800"/>
                    <a:pt x="21600" y="10800"/>
                  </a:cubicBezTo>
                  <a:cubicBezTo>
                    <a:pt x="21417" y="10800"/>
                    <a:pt x="21268" y="11606"/>
                    <a:pt x="21268" y="12600"/>
                  </a:cubicBezTo>
                  <a:lnTo>
                    <a:pt x="21268" y="19800"/>
                  </a:lnTo>
                  <a:cubicBezTo>
                    <a:pt x="21268" y="20794"/>
                    <a:pt x="21119" y="21600"/>
                    <a:pt x="20936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6" name="Shape 66"/>
            <p:cNvSpPr/>
            <p:nvPr/>
          </p:nvSpPr>
          <p:spPr>
            <a:xfrm>
              <a:off x="47129" y="45178"/>
              <a:ext cx="227640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618113" y="4679246"/>
            <a:ext cx="2370665" cy="437445"/>
            <a:chOff x="0" y="0"/>
            <a:chExt cx="2370664" cy="437443"/>
          </a:xfrm>
        </p:grpSpPr>
        <p:sp>
          <p:nvSpPr>
            <p:cNvPr id="68" name="Shape 68"/>
            <p:cNvSpPr/>
            <p:nvPr/>
          </p:nvSpPr>
          <p:spPr>
            <a:xfrm>
              <a:off x="-1" y="0"/>
              <a:ext cx="2370666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4" y="21600"/>
                  </a:moveTo>
                  <a:cubicBezTo>
                    <a:pt x="481" y="21600"/>
                    <a:pt x="332" y="20794"/>
                    <a:pt x="332" y="19800"/>
                  </a:cubicBezTo>
                  <a:lnTo>
                    <a:pt x="332" y="12600"/>
                  </a:lnTo>
                  <a:cubicBezTo>
                    <a:pt x="332" y="11606"/>
                    <a:pt x="183" y="10800"/>
                    <a:pt x="0" y="10800"/>
                  </a:cubicBezTo>
                  <a:cubicBezTo>
                    <a:pt x="183" y="10800"/>
                    <a:pt x="332" y="9994"/>
                    <a:pt x="332" y="9000"/>
                  </a:cubicBezTo>
                  <a:lnTo>
                    <a:pt x="332" y="1800"/>
                  </a:lnTo>
                  <a:cubicBezTo>
                    <a:pt x="332" y="806"/>
                    <a:pt x="481" y="0"/>
                    <a:pt x="664" y="0"/>
                  </a:cubicBezTo>
                  <a:moveTo>
                    <a:pt x="20936" y="0"/>
                  </a:moveTo>
                  <a:cubicBezTo>
                    <a:pt x="21119" y="0"/>
                    <a:pt x="21268" y="806"/>
                    <a:pt x="21268" y="1800"/>
                  </a:cubicBezTo>
                  <a:lnTo>
                    <a:pt x="21268" y="9000"/>
                  </a:lnTo>
                  <a:cubicBezTo>
                    <a:pt x="21268" y="9994"/>
                    <a:pt x="21417" y="10800"/>
                    <a:pt x="21600" y="10800"/>
                  </a:cubicBezTo>
                  <a:cubicBezTo>
                    <a:pt x="21417" y="10800"/>
                    <a:pt x="21268" y="11606"/>
                    <a:pt x="21268" y="12600"/>
                  </a:cubicBezTo>
                  <a:lnTo>
                    <a:pt x="21268" y="19800"/>
                  </a:lnTo>
                  <a:cubicBezTo>
                    <a:pt x="21268" y="20794"/>
                    <a:pt x="21119" y="21600"/>
                    <a:pt x="20936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9" name="Shape 69"/>
            <p:cNvSpPr/>
            <p:nvPr/>
          </p:nvSpPr>
          <p:spPr>
            <a:xfrm>
              <a:off x="47128" y="45178"/>
              <a:ext cx="227640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6787444" y="2516011"/>
            <a:ext cx="2046113" cy="2046113"/>
            <a:chOff x="0" y="0"/>
            <a:chExt cx="2046112" cy="2046112"/>
          </a:xfrm>
        </p:grpSpPr>
        <p:sp>
          <p:nvSpPr>
            <p:cNvPr id="71" name="Shape 71"/>
            <p:cNvSpPr/>
            <p:nvPr/>
          </p:nvSpPr>
          <p:spPr>
            <a:xfrm>
              <a:off x="-1" y="-1"/>
              <a:ext cx="2046114" cy="20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1403C"/>
                </a:gs>
                <a:gs pos="100000">
                  <a:srgbClr val="FFA5A3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299645" y="685235"/>
              <a:ext cx="144682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(Vertex)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3045176" y="2516011"/>
            <a:ext cx="2779890" cy="437445"/>
            <a:chOff x="0" y="0"/>
            <a:chExt cx="2779889" cy="437443"/>
          </a:xfrm>
        </p:grpSpPr>
        <p:sp>
          <p:nvSpPr>
            <p:cNvPr id="74" name="Shape 74"/>
            <p:cNvSpPr/>
            <p:nvPr/>
          </p:nvSpPr>
          <p:spPr>
            <a:xfrm>
              <a:off x="-1" y="0"/>
              <a:ext cx="2779891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6" y="21600"/>
                  </a:moveTo>
                  <a:cubicBezTo>
                    <a:pt x="410" y="21600"/>
                    <a:pt x="283" y="20794"/>
                    <a:pt x="283" y="19800"/>
                  </a:cubicBezTo>
                  <a:lnTo>
                    <a:pt x="283" y="12600"/>
                  </a:lnTo>
                  <a:cubicBezTo>
                    <a:pt x="283" y="11606"/>
                    <a:pt x="156" y="10800"/>
                    <a:pt x="0" y="10800"/>
                  </a:cubicBezTo>
                  <a:cubicBezTo>
                    <a:pt x="156" y="10800"/>
                    <a:pt x="283" y="9994"/>
                    <a:pt x="283" y="9000"/>
                  </a:cubicBezTo>
                  <a:lnTo>
                    <a:pt x="283" y="1800"/>
                  </a:lnTo>
                  <a:cubicBezTo>
                    <a:pt x="283" y="806"/>
                    <a:pt x="410" y="0"/>
                    <a:pt x="566" y="0"/>
                  </a:cubicBezTo>
                  <a:moveTo>
                    <a:pt x="21034" y="0"/>
                  </a:moveTo>
                  <a:cubicBezTo>
                    <a:pt x="21190" y="0"/>
                    <a:pt x="21317" y="806"/>
                    <a:pt x="21317" y="1800"/>
                  </a:cubicBezTo>
                  <a:lnTo>
                    <a:pt x="21317" y="9000"/>
                  </a:lnTo>
                  <a:cubicBezTo>
                    <a:pt x="21317" y="9994"/>
                    <a:pt x="21444" y="10800"/>
                    <a:pt x="21600" y="10800"/>
                  </a:cubicBezTo>
                  <a:cubicBezTo>
                    <a:pt x="21444" y="10800"/>
                    <a:pt x="21317" y="11606"/>
                    <a:pt x="21317" y="12600"/>
                  </a:cubicBezTo>
                  <a:lnTo>
                    <a:pt x="21317" y="19800"/>
                  </a:lnTo>
                  <a:cubicBezTo>
                    <a:pt x="21317" y="20794"/>
                    <a:pt x="21190" y="21600"/>
                    <a:pt x="21034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5" name="Shape 75"/>
            <p:cNvSpPr/>
            <p:nvPr/>
          </p:nvSpPr>
          <p:spPr>
            <a:xfrm>
              <a:off x="47128" y="45178"/>
              <a:ext cx="268563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Modeling the Graph</a:t>
            </a:r>
          </a:p>
        </p:txBody>
      </p:sp>
      <p:grpSp>
        <p:nvGrpSpPr>
          <p:cNvPr id="81" name="Group 81" descr="datamodel.JPG"/>
          <p:cNvGrpSpPr/>
          <p:nvPr/>
        </p:nvGrpSpPr>
        <p:grpSpPr>
          <a:xfrm>
            <a:off x="1651000" y="1997428"/>
            <a:ext cx="5842000" cy="4330701"/>
            <a:chOff x="0" y="0"/>
            <a:chExt cx="5842000" cy="43307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5842000" cy="433070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80" name="image3.jpe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42000" cy="4330700"/>
            </a:xfrm>
            <a:prstGeom prst="rect">
              <a:avLst/>
            </a:prstGeom>
            <a:ln w="190500" cap="rnd">
              <a:solidFill>
                <a:srgbClr val="FFFFFF"/>
              </a:solidFill>
              <a:prstDash val="solid"/>
              <a:bevel/>
            </a:ln>
            <a:effectLst>
              <a:outerShdw sx="100000" sy="100000" kx="0" ky="0" algn="b" rotWithShape="0" blurRad="50800" dist="0" dir="0">
                <a:srgbClr val="000000">
                  <a:alpha val="41000"/>
                </a:srgbClr>
              </a:outerShdw>
            </a:effectLst>
          </p:spPr>
        </p:pic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Neo4J</a:t>
            </a:r>
          </a:p>
        </p:txBody>
      </p:sp>
      <p:pic>
        <p:nvPicPr>
          <p:cNvPr id="84" name="image4.png" descr="neo4j_notag_whitebg.png (534×288)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442" y="2042783"/>
            <a:ext cx="3294221" cy="177665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4089710" y="2473278"/>
            <a:ext cx="4832317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buSzPct val="100000"/>
              <a:buFont typeface="Arial"/>
              <a:buChar char="•"/>
            </a:pPr>
            <a:r>
              <a:rPr sz="2400"/>
              <a:t>Native Graph Database</a:t>
            </a:r>
            <a:endParaRPr sz="2400"/>
          </a:p>
          <a:p>
            <a:pPr lvl="0" marL="381000" indent="-381000">
              <a:buSzPct val="100000"/>
              <a:buFont typeface="Arial"/>
              <a:buChar char="•"/>
            </a:pPr>
            <a:r>
              <a:rPr sz="2400"/>
              <a:t>ACID-Compliant*</a:t>
            </a:r>
            <a:endParaRPr sz="2400"/>
          </a:p>
          <a:p>
            <a:pPr lvl="0" marL="381000" indent="-381000">
              <a:buSzPct val="100000"/>
              <a:buFont typeface="Arial"/>
              <a:buChar char="•"/>
            </a:pPr>
            <a:r>
              <a:rPr sz="2400"/>
              <a:t>Primarily Written in Java/Scala</a:t>
            </a:r>
            <a:endParaRPr sz="2400"/>
          </a:p>
          <a:p>
            <a:pPr lvl="0" marL="381000" indent="-381000">
              <a:buSzPct val="100000"/>
              <a:buFont typeface="Arial"/>
              <a:buChar char="•"/>
            </a:pPr>
            <a:r>
              <a:rPr sz="2400"/>
              <a:t>Open Source:</a:t>
            </a:r>
            <a:endParaRPr sz="2400"/>
          </a:p>
          <a:p>
            <a:pPr lvl="1" marL="838200" indent="-381000">
              <a:buSzPct val="100000"/>
              <a:buFont typeface="Arial"/>
              <a:buChar char="•"/>
            </a:pPr>
            <a:r>
              <a:rPr sz="2400"/>
              <a:t>Community Edition: GPLv3</a:t>
            </a:r>
            <a:endParaRPr sz="2400"/>
          </a:p>
          <a:p>
            <a:pPr lvl="1" marL="838200" indent="-381000">
              <a:buSzPct val="100000"/>
              <a:buFont typeface="Arial"/>
              <a:buChar char="•"/>
            </a:pPr>
            <a:r>
              <a:rPr sz="2400"/>
              <a:t>Enterprise Edition: AGPLv3</a:t>
            </a:r>
            <a:endParaRPr sz="2400"/>
          </a:p>
          <a:p>
            <a:pPr lvl="0" marL="381000" indent="-381000">
              <a:buSzPct val="100000"/>
              <a:buFont typeface="Arial"/>
              <a:buChar char="•"/>
            </a:pPr>
            <a:r>
              <a:rPr sz="2400"/>
              <a:t>Two Versions</a:t>
            </a:r>
            <a:endParaRPr sz="2400"/>
          </a:p>
          <a:p>
            <a:pPr lvl="1" marL="838200" indent="-381000">
              <a:buSzPct val="100000"/>
              <a:buFont typeface="Arial"/>
              <a:buChar char="•"/>
            </a:pPr>
            <a:r>
              <a:rPr sz="2400"/>
              <a:t>Neo4j Embedded</a:t>
            </a:r>
            <a:endParaRPr sz="2400"/>
          </a:p>
          <a:p>
            <a:pPr lvl="1" marL="838200" indent="-381000">
              <a:buSzPct val="100000"/>
              <a:buFont typeface="Arial"/>
              <a:buChar char="•"/>
            </a:pPr>
            <a:r>
              <a:rPr sz="2400"/>
              <a:t>Neo4j Server</a:t>
            </a:r>
          </a:p>
        </p:txBody>
      </p:sp>
      <p:sp>
        <p:nvSpPr>
          <p:cNvPr id="86" name="Shape 86"/>
          <p:cNvSpPr/>
          <p:nvPr/>
        </p:nvSpPr>
        <p:spPr>
          <a:xfrm>
            <a:off x="364866" y="6240169"/>
            <a:ext cx="431582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*Atomicity, Consistency, Isolation, Durability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pic>
        <p:nvPicPr>
          <p:cNvPr id="8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9" y="1690636"/>
            <a:ext cx="7057182" cy="280035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48977" y="4685288"/>
            <a:ext cx="7695525" cy="106616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  <a:t>match (a:Node)-[r:RELATIONSHIP]-&gt;(b:Node)</a:t>
            </a:r>
            <a:b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</a:br>
            <a: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  <a:t>return a,r,b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Scholarly Patterns</a:t>
            </a:r>
          </a:p>
        </p:txBody>
      </p:sp>
      <p:pic>
        <p:nvPicPr>
          <p:cNvPr id="93" name="image6.jpeg" descr="7365996856_c37fba0ca9_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0022" y="2070946"/>
            <a:ext cx="5530089" cy="4483856"/>
          </a:xfrm>
          <a:prstGeom prst="rect">
            <a:avLst/>
          </a:prstGeom>
          <a:ln w="190500" cap="sq">
            <a:solidFill>
              <a:srgbClr val="C8C6BD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Graphing Faculty Interests</a:t>
            </a:r>
          </a:p>
        </p:txBody>
      </p:sp>
      <p:pic>
        <p:nvPicPr>
          <p:cNvPr id="98" name="image7.png" descr="Screen Shot 2015-07-27 at 6.47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19877"/>
            <a:ext cx="9144000" cy="5025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Analyzing IR Data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02" name="pasted-image.gif"/>
          <p:cNvPicPr/>
          <p:nvPr/>
        </p:nvPicPr>
        <p:blipFill>
          <a:blip r:embed="rId2">
            <a:extLst/>
          </a:blip>
          <a:srcRect l="0" t="0" r="57360" b="0"/>
          <a:stretch>
            <a:fillRect/>
          </a:stretch>
        </p:blipFill>
        <p:spPr>
          <a:xfrm>
            <a:off x="404465" y="2243172"/>
            <a:ext cx="3826025" cy="7290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03" name="pasted-image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3722" y="2163200"/>
            <a:ext cx="1270001" cy="889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04" name="pasted-image.png"/>
          <p:cNvPicPr/>
          <p:nvPr/>
        </p:nvPicPr>
        <p:blipFill>
          <a:blip r:embed="rId4">
            <a:extLst/>
          </a:blip>
          <a:srcRect l="0" t="5069" r="76918" b="5069"/>
          <a:stretch>
            <a:fillRect/>
          </a:stretch>
        </p:blipFill>
        <p:spPr>
          <a:xfrm>
            <a:off x="6436221" y="1944721"/>
            <a:ext cx="2110532" cy="20242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05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1219" y="3454334"/>
            <a:ext cx="1295401" cy="1295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106" name="pasted-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71800" y="3632134"/>
            <a:ext cx="4191000" cy="1943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