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72" r:id="rId14"/>
    <p:sldId id="275" r:id="rId15"/>
    <p:sldId id="273" r:id="rId16"/>
    <p:sldId id="274" r:id="rId17"/>
    <p:sldId id="268" r:id="rId18"/>
    <p:sldId id="269" r:id="rId19"/>
    <p:sldId id="27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348" y="14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1FE16A-20B3-4FD7-BA37-CACA6BE49C4F}"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8020D-189C-401E-91D2-6203A5945CB5}" type="slidenum">
              <a:rPr lang="en-US" smtClean="0"/>
              <a:t>‹#›</a:t>
            </a:fld>
            <a:endParaRPr lang="en-US"/>
          </a:p>
        </p:txBody>
      </p:sp>
    </p:spTree>
    <p:extLst>
      <p:ext uri="{BB962C8B-B14F-4D97-AF65-F5344CB8AC3E}">
        <p14:creationId xmlns:p14="http://schemas.microsoft.com/office/powerpoint/2010/main" val="274661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1FE16A-20B3-4FD7-BA37-CACA6BE49C4F}"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8020D-189C-401E-91D2-6203A5945CB5}" type="slidenum">
              <a:rPr lang="en-US" smtClean="0"/>
              <a:t>‹#›</a:t>
            </a:fld>
            <a:endParaRPr lang="en-US"/>
          </a:p>
        </p:txBody>
      </p:sp>
    </p:spTree>
    <p:extLst>
      <p:ext uri="{BB962C8B-B14F-4D97-AF65-F5344CB8AC3E}">
        <p14:creationId xmlns:p14="http://schemas.microsoft.com/office/powerpoint/2010/main" val="3777394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1FE16A-20B3-4FD7-BA37-CACA6BE49C4F}"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8020D-189C-401E-91D2-6203A5945CB5}" type="slidenum">
              <a:rPr lang="en-US" smtClean="0"/>
              <a:t>‹#›</a:t>
            </a:fld>
            <a:endParaRPr lang="en-US"/>
          </a:p>
        </p:txBody>
      </p:sp>
    </p:spTree>
    <p:extLst>
      <p:ext uri="{BB962C8B-B14F-4D97-AF65-F5344CB8AC3E}">
        <p14:creationId xmlns:p14="http://schemas.microsoft.com/office/powerpoint/2010/main" val="2691497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1FE16A-20B3-4FD7-BA37-CACA6BE49C4F}"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8020D-189C-401E-91D2-6203A5945CB5}" type="slidenum">
              <a:rPr lang="en-US" smtClean="0"/>
              <a:t>‹#›</a:t>
            </a:fld>
            <a:endParaRPr lang="en-US"/>
          </a:p>
        </p:txBody>
      </p:sp>
    </p:spTree>
    <p:extLst>
      <p:ext uri="{BB962C8B-B14F-4D97-AF65-F5344CB8AC3E}">
        <p14:creationId xmlns:p14="http://schemas.microsoft.com/office/powerpoint/2010/main" val="2921264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1FE16A-20B3-4FD7-BA37-CACA6BE49C4F}"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8020D-189C-401E-91D2-6203A5945CB5}" type="slidenum">
              <a:rPr lang="en-US" smtClean="0"/>
              <a:t>‹#›</a:t>
            </a:fld>
            <a:endParaRPr lang="en-US"/>
          </a:p>
        </p:txBody>
      </p:sp>
    </p:spTree>
    <p:extLst>
      <p:ext uri="{BB962C8B-B14F-4D97-AF65-F5344CB8AC3E}">
        <p14:creationId xmlns:p14="http://schemas.microsoft.com/office/powerpoint/2010/main" val="238316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1FE16A-20B3-4FD7-BA37-CACA6BE49C4F}"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F8020D-189C-401E-91D2-6203A5945CB5}" type="slidenum">
              <a:rPr lang="en-US" smtClean="0"/>
              <a:t>‹#›</a:t>
            </a:fld>
            <a:endParaRPr lang="en-US"/>
          </a:p>
        </p:txBody>
      </p:sp>
    </p:spTree>
    <p:extLst>
      <p:ext uri="{BB962C8B-B14F-4D97-AF65-F5344CB8AC3E}">
        <p14:creationId xmlns:p14="http://schemas.microsoft.com/office/powerpoint/2010/main" val="3220259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1FE16A-20B3-4FD7-BA37-CACA6BE49C4F}" type="datetimeFigureOut">
              <a:rPr lang="en-US" smtClean="0"/>
              <a:t>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F8020D-189C-401E-91D2-6203A5945CB5}" type="slidenum">
              <a:rPr lang="en-US" smtClean="0"/>
              <a:t>‹#›</a:t>
            </a:fld>
            <a:endParaRPr lang="en-US"/>
          </a:p>
        </p:txBody>
      </p:sp>
    </p:spTree>
    <p:extLst>
      <p:ext uri="{BB962C8B-B14F-4D97-AF65-F5344CB8AC3E}">
        <p14:creationId xmlns:p14="http://schemas.microsoft.com/office/powerpoint/2010/main" val="3220292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1FE16A-20B3-4FD7-BA37-CACA6BE49C4F}" type="datetimeFigureOut">
              <a:rPr lang="en-US" smtClean="0"/>
              <a:t>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F8020D-189C-401E-91D2-6203A5945CB5}" type="slidenum">
              <a:rPr lang="en-US" smtClean="0"/>
              <a:t>‹#›</a:t>
            </a:fld>
            <a:endParaRPr lang="en-US"/>
          </a:p>
        </p:txBody>
      </p:sp>
    </p:spTree>
    <p:extLst>
      <p:ext uri="{BB962C8B-B14F-4D97-AF65-F5344CB8AC3E}">
        <p14:creationId xmlns:p14="http://schemas.microsoft.com/office/powerpoint/2010/main" val="2440699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1FE16A-20B3-4FD7-BA37-CACA6BE49C4F}" type="datetimeFigureOut">
              <a:rPr lang="en-US" smtClean="0"/>
              <a:t>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F8020D-189C-401E-91D2-6203A5945CB5}" type="slidenum">
              <a:rPr lang="en-US" smtClean="0"/>
              <a:t>‹#›</a:t>
            </a:fld>
            <a:endParaRPr lang="en-US"/>
          </a:p>
        </p:txBody>
      </p:sp>
    </p:spTree>
    <p:extLst>
      <p:ext uri="{BB962C8B-B14F-4D97-AF65-F5344CB8AC3E}">
        <p14:creationId xmlns:p14="http://schemas.microsoft.com/office/powerpoint/2010/main" val="1755617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1FE16A-20B3-4FD7-BA37-CACA6BE49C4F}"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F8020D-189C-401E-91D2-6203A5945CB5}" type="slidenum">
              <a:rPr lang="en-US" smtClean="0"/>
              <a:t>‹#›</a:t>
            </a:fld>
            <a:endParaRPr lang="en-US"/>
          </a:p>
        </p:txBody>
      </p:sp>
    </p:spTree>
    <p:extLst>
      <p:ext uri="{BB962C8B-B14F-4D97-AF65-F5344CB8AC3E}">
        <p14:creationId xmlns:p14="http://schemas.microsoft.com/office/powerpoint/2010/main" val="2520907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1FE16A-20B3-4FD7-BA37-CACA6BE49C4F}"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F8020D-189C-401E-91D2-6203A5945CB5}" type="slidenum">
              <a:rPr lang="en-US" smtClean="0"/>
              <a:t>‹#›</a:t>
            </a:fld>
            <a:endParaRPr lang="en-US"/>
          </a:p>
        </p:txBody>
      </p:sp>
    </p:spTree>
    <p:extLst>
      <p:ext uri="{BB962C8B-B14F-4D97-AF65-F5344CB8AC3E}">
        <p14:creationId xmlns:p14="http://schemas.microsoft.com/office/powerpoint/2010/main" val="741854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FE16A-20B3-4FD7-BA37-CACA6BE49C4F}" type="datetimeFigureOut">
              <a:rPr lang="en-US" smtClean="0"/>
              <a:t>1/21/2016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8020D-189C-401E-91D2-6203A5945CB5}" type="slidenum">
              <a:rPr lang="en-US" smtClean="0"/>
              <a:t>‹#›</a:t>
            </a:fld>
            <a:endParaRPr lang="en-US"/>
          </a:p>
        </p:txBody>
      </p:sp>
    </p:spTree>
    <p:extLst>
      <p:ext uri="{BB962C8B-B14F-4D97-AF65-F5344CB8AC3E}">
        <p14:creationId xmlns:p14="http://schemas.microsoft.com/office/powerpoint/2010/main" val="3945232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docs.geoserver.org/latest/en/user/webadmin/data/store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docs.geoserver.org/latest/en/user/webadmin/data/workspaces.html"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Geoserver</a:t>
            </a:r>
            <a:r>
              <a:rPr lang="en-US" dirty="0" smtClean="0"/>
              <a:t> installation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6276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a:t>
            </a:r>
            <a:r>
              <a:rPr lang="en-US" dirty="0" err="1" smtClean="0"/>
              <a:t>Geoserver</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358148" y="3058410"/>
            <a:ext cx="6276975" cy="3181350"/>
          </a:xfrm>
          <a:prstGeom prst="rect">
            <a:avLst/>
          </a:prstGeom>
        </p:spPr>
      </p:pic>
      <p:pic>
        <p:nvPicPr>
          <p:cNvPr id="6" name="Picture 5"/>
          <p:cNvPicPr>
            <a:picLocks noChangeAspect="1"/>
          </p:cNvPicPr>
          <p:nvPr/>
        </p:nvPicPr>
        <p:blipFill>
          <a:blip r:embed="rId3"/>
          <a:stretch>
            <a:fillRect/>
          </a:stretch>
        </p:blipFill>
        <p:spPr>
          <a:xfrm>
            <a:off x="838200" y="1825625"/>
            <a:ext cx="4801270" cy="1295581"/>
          </a:xfrm>
          <a:prstGeom prst="rect">
            <a:avLst/>
          </a:prstGeom>
        </p:spPr>
      </p:pic>
    </p:spTree>
    <p:extLst>
      <p:ext uri="{BB962C8B-B14F-4D97-AF65-F5344CB8AC3E}">
        <p14:creationId xmlns:p14="http://schemas.microsoft.com/office/powerpoint/2010/main" val="1747475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t>
            </a:r>
            <a:r>
              <a:rPr lang="en-US" dirty="0" err="1" smtClean="0"/>
              <a:t>Geoserver</a:t>
            </a:r>
            <a:r>
              <a:rPr lang="en-US" dirty="0" smtClean="0"/>
              <a:t> Web Admin page &amp; login</a:t>
            </a:r>
            <a:endParaRPr lang="en-US" dirty="0"/>
          </a:p>
        </p:txBody>
      </p:sp>
      <p:sp>
        <p:nvSpPr>
          <p:cNvPr id="3" name="Content Placeholder 2"/>
          <p:cNvSpPr>
            <a:spLocks noGrp="1"/>
          </p:cNvSpPr>
          <p:nvPr>
            <p:ph idx="1"/>
          </p:nvPr>
        </p:nvSpPr>
        <p:spPr>
          <a:xfrm>
            <a:off x="838200" y="1825625"/>
            <a:ext cx="4163821" cy="4351338"/>
          </a:xfrm>
        </p:spPr>
        <p:txBody>
          <a:bodyPr/>
          <a:lstStyle/>
          <a:p>
            <a:endParaRPr lang="en-US" dirty="0" smtClean="0"/>
          </a:p>
          <a:p>
            <a:endParaRPr lang="en-US" dirty="0"/>
          </a:p>
          <a:p>
            <a:endParaRPr lang="en-US" dirty="0" smtClean="0"/>
          </a:p>
          <a:p>
            <a:r>
              <a:rPr lang="en-US" dirty="0" smtClean="0"/>
              <a:t>Throws username/pw error for non-default values</a:t>
            </a:r>
          </a:p>
          <a:p>
            <a:r>
              <a:rPr lang="en-US" dirty="0" smtClean="0"/>
              <a:t>Enter </a:t>
            </a:r>
          </a:p>
          <a:p>
            <a:pPr lvl="1"/>
            <a:r>
              <a:rPr lang="en-US" dirty="0" smtClean="0"/>
              <a:t>User: admin </a:t>
            </a:r>
          </a:p>
          <a:p>
            <a:pPr lvl="1"/>
            <a:r>
              <a:rPr lang="en-US" dirty="0" smtClean="0"/>
              <a:t>Pw: </a:t>
            </a:r>
            <a:r>
              <a:rPr lang="en-US" dirty="0" err="1" smtClean="0"/>
              <a:t>geoserver</a:t>
            </a:r>
            <a:endParaRPr lang="en-US" dirty="0" smtClean="0"/>
          </a:p>
        </p:txBody>
      </p:sp>
      <p:pic>
        <p:nvPicPr>
          <p:cNvPr id="4" name="Picture 3"/>
          <p:cNvPicPr>
            <a:picLocks noChangeAspect="1"/>
          </p:cNvPicPr>
          <p:nvPr/>
        </p:nvPicPr>
        <p:blipFill>
          <a:blip r:embed="rId2"/>
          <a:stretch>
            <a:fillRect/>
          </a:stretch>
        </p:blipFill>
        <p:spPr>
          <a:xfrm>
            <a:off x="162646" y="1825625"/>
            <a:ext cx="4839375" cy="1324160"/>
          </a:xfrm>
          <a:prstGeom prst="rect">
            <a:avLst/>
          </a:prstGeom>
        </p:spPr>
      </p:pic>
      <p:pic>
        <p:nvPicPr>
          <p:cNvPr id="5" name="Picture 4"/>
          <p:cNvPicPr>
            <a:picLocks noChangeAspect="1"/>
          </p:cNvPicPr>
          <p:nvPr/>
        </p:nvPicPr>
        <p:blipFill>
          <a:blip r:embed="rId3"/>
          <a:stretch>
            <a:fillRect/>
          </a:stretch>
        </p:blipFill>
        <p:spPr>
          <a:xfrm>
            <a:off x="5336389" y="1825625"/>
            <a:ext cx="6855611" cy="4931332"/>
          </a:xfrm>
          <a:prstGeom prst="rect">
            <a:avLst/>
          </a:prstGeom>
        </p:spPr>
      </p:pic>
    </p:spTree>
    <p:extLst>
      <p:ext uri="{BB962C8B-B14F-4D97-AF65-F5344CB8AC3E}">
        <p14:creationId xmlns:p14="http://schemas.microsoft.com/office/powerpoint/2010/main" val="1305818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74960" y="1690688"/>
            <a:ext cx="7042080" cy="5110990"/>
          </a:xfrm>
          <a:prstGeom prst="rect">
            <a:avLst/>
          </a:prstGeom>
        </p:spPr>
      </p:pic>
    </p:spTree>
    <p:extLst>
      <p:ext uri="{BB962C8B-B14F-4D97-AF65-F5344CB8AC3E}">
        <p14:creationId xmlns:p14="http://schemas.microsoft.com/office/powerpoint/2010/main" val="556909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some data</a:t>
            </a:r>
            <a:endParaRPr lang="en-US" dirty="0"/>
          </a:p>
        </p:txBody>
      </p:sp>
      <p:sp>
        <p:nvSpPr>
          <p:cNvPr id="3" name="Content Placeholder 2"/>
          <p:cNvSpPr>
            <a:spLocks noGrp="1"/>
          </p:cNvSpPr>
          <p:nvPr>
            <p:ph idx="1"/>
          </p:nvPr>
        </p:nvSpPr>
        <p:spPr/>
        <p:txBody>
          <a:bodyPr>
            <a:normAutofit/>
          </a:bodyPr>
          <a:lstStyle/>
          <a:p>
            <a:r>
              <a:rPr lang="en-US" dirty="0" smtClean="0"/>
              <a:t>EG I would like to link over to my </a:t>
            </a:r>
            <a:r>
              <a:rPr lang="en-US" dirty="0" err="1" smtClean="0"/>
              <a:t>PostGIS</a:t>
            </a:r>
            <a:r>
              <a:rPr lang="en-US" dirty="0" smtClean="0"/>
              <a:t> data</a:t>
            </a:r>
          </a:p>
          <a:p>
            <a:endParaRPr lang="en-US" dirty="0"/>
          </a:p>
          <a:p>
            <a:r>
              <a:rPr lang="en-US" dirty="0" smtClean="0"/>
              <a:t>We can add a link to this data as a data “store” within the default “workspace”</a:t>
            </a:r>
          </a:p>
          <a:p>
            <a:endParaRPr lang="en-US" dirty="0"/>
          </a:p>
          <a:p>
            <a:r>
              <a:rPr lang="en-US" dirty="0" smtClean="0"/>
              <a:t>So this requires a bit of understanding about data storage concepts within </a:t>
            </a:r>
            <a:r>
              <a:rPr lang="en-US" dirty="0" err="1" smtClean="0"/>
              <a:t>Geoserver</a:t>
            </a:r>
            <a:r>
              <a:rPr lang="en-US" dirty="0" smtClean="0"/>
              <a:t>. Hierarchically, they are Workspaces &gt; Stores &gt; Layers</a:t>
            </a:r>
          </a:p>
        </p:txBody>
      </p:sp>
    </p:spTree>
    <p:extLst>
      <p:ext uri="{BB962C8B-B14F-4D97-AF65-F5344CB8AC3E}">
        <p14:creationId xmlns:p14="http://schemas.microsoft.com/office/powerpoint/2010/main" val="1026099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Stores</a:t>
            </a:r>
            <a:endParaRPr lang="en-US" dirty="0"/>
          </a:p>
        </p:txBody>
      </p:sp>
      <p:sp>
        <p:nvSpPr>
          <p:cNvPr id="3" name="Content Placeholder 2"/>
          <p:cNvSpPr>
            <a:spLocks noGrp="1"/>
          </p:cNvSpPr>
          <p:nvPr>
            <p:ph idx="1"/>
          </p:nvPr>
        </p:nvSpPr>
        <p:spPr>
          <a:xfrm>
            <a:off x="838200" y="1825625"/>
            <a:ext cx="6591300" cy="4351338"/>
          </a:xfrm>
        </p:spPr>
        <p:txBody>
          <a:bodyPr>
            <a:normAutofit fontScale="92500" lnSpcReduction="10000"/>
          </a:bodyPr>
          <a:lstStyle/>
          <a:p>
            <a:r>
              <a:rPr lang="en-US" dirty="0" smtClean="0"/>
              <a:t>A store connects to a data source that contains raster or vector data. A data source can be a file or group of files, a table in a database, a single raster file, or a directory (for example, a Vector Product Format library). The store construct allows connection parameters to be defined once, rather than for each dataset in a source. As such, it is necessary to register a store before configuring datasets within it. (</a:t>
            </a:r>
            <a:r>
              <a:rPr lang="en-US" dirty="0" smtClean="0">
                <a:hlinkClick r:id="rId2"/>
              </a:rPr>
              <a:t>http://docs.geoserver.org/latest/en/user/webadmin/data/stores.html</a:t>
            </a:r>
            <a:r>
              <a:rPr lang="en-US" dirty="0" smtClean="0"/>
              <a:t>)</a:t>
            </a:r>
          </a:p>
          <a:p>
            <a:endParaRPr lang="en-US" dirty="0"/>
          </a:p>
        </p:txBody>
      </p:sp>
      <p:pic>
        <p:nvPicPr>
          <p:cNvPr id="4" name="Picture 3"/>
          <p:cNvPicPr>
            <a:picLocks noChangeAspect="1"/>
          </p:cNvPicPr>
          <p:nvPr/>
        </p:nvPicPr>
        <p:blipFill>
          <a:blip r:embed="rId3"/>
          <a:stretch>
            <a:fillRect/>
          </a:stretch>
        </p:blipFill>
        <p:spPr>
          <a:xfrm>
            <a:off x="7429500" y="1825625"/>
            <a:ext cx="4762500" cy="3165662"/>
          </a:xfrm>
          <a:prstGeom prst="rect">
            <a:avLst/>
          </a:prstGeom>
        </p:spPr>
      </p:pic>
    </p:spTree>
    <p:extLst>
      <p:ext uri="{BB962C8B-B14F-4D97-AF65-F5344CB8AC3E}">
        <p14:creationId xmlns:p14="http://schemas.microsoft.com/office/powerpoint/2010/main" val="2344641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Workspace</a:t>
            </a:r>
            <a:endParaRPr lang="en-US" dirty="0"/>
          </a:p>
        </p:txBody>
      </p:sp>
      <p:sp>
        <p:nvSpPr>
          <p:cNvPr id="3" name="Content Placeholder 2"/>
          <p:cNvSpPr>
            <a:spLocks noGrp="1"/>
          </p:cNvSpPr>
          <p:nvPr>
            <p:ph idx="1"/>
          </p:nvPr>
        </p:nvSpPr>
        <p:spPr>
          <a:xfrm>
            <a:off x="838200" y="1690688"/>
            <a:ext cx="4267200" cy="4486275"/>
          </a:xfrm>
        </p:spPr>
        <p:txBody>
          <a:bodyPr>
            <a:normAutofit fontScale="92500"/>
          </a:bodyPr>
          <a:lstStyle/>
          <a:p>
            <a:pPr marL="0" indent="0">
              <a:buNone/>
            </a:pPr>
            <a:r>
              <a:rPr lang="en-US" dirty="0"/>
              <a:t>Analogous to a namespace, a workspace is a container which organizes other items. In </a:t>
            </a:r>
            <a:r>
              <a:rPr lang="en-US" dirty="0" err="1"/>
              <a:t>GeoServer</a:t>
            </a:r>
            <a:r>
              <a:rPr lang="en-US" dirty="0"/>
              <a:t>, a workspace is often used to group similar layers together. Layers may be referred to by their workspace name, colon, layer </a:t>
            </a:r>
            <a:r>
              <a:rPr lang="en-US" dirty="0" smtClean="0"/>
              <a:t>name. </a:t>
            </a:r>
            <a:r>
              <a:rPr lang="en-US" dirty="0"/>
              <a:t>Two different layers can have the same name as long as they belong to different </a:t>
            </a:r>
            <a:r>
              <a:rPr lang="en-US" dirty="0" smtClean="0"/>
              <a:t>workspaces.</a:t>
            </a:r>
            <a:r>
              <a:rPr lang="en-US" dirty="0"/>
              <a:t> </a:t>
            </a:r>
          </a:p>
        </p:txBody>
      </p:sp>
      <p:pic>
        <p:nvPicPr>
          <p:cNvPr id="6" name="Picture 5"/>
          <p:cNvPicPr>
            <a:picLocks noChangeAspect="1"/>
          </p:cNvPicPr>
          <p:nvPr/>
        </p:nvPicPr>
        <p:blipFill>
          <a:blip r:embed="rId2"/>
          <a:stretch>
            <a:fillRect/>
          </a:stretch>
        </p:blipFill>
        <p:spPr>
          <a:xfrm>
            <a:off x="5105400" y="2148423"/>
            <a:ext cx="6897063" cy="3705742"/>
          </a:xfrm>
          <a:prstGeom prst="rect">
            <a:avLst/>
          </a:prstGeom>
        </p:spPr>
      </p:pic>
      <p:sp>
        <p:nvSpPr>
          <p:cNvPr id="7" name="Rectangle 6"/>
          <p:cNvSpPr/>
          <p:nvPr/>
        </p:nvSpPr>
        <p:spPr>
          <a:xfrm>
            <a:off x="4905374" y="6488668"/>
            <a:ext cx="7297113" cy="369332"/>
          </a:xfrm>
          <a:prstGeom prst="rect">
            <a:avLst/>
          </a:prstGeom>
        </p:spPr>
        <p:txBody>
          <a:bodyPr wrap="square">
            <a:spAutoFit/>
          </a:bodyPr>
          <a:lstStyle/>
          <a:p>
            <a:r>
              <a:rPr lang="en-US" dirty="0" smtClean="0">
                <a:hlinkClick r:id="rId3"/>
              </a:rPr>
              <a:t>http://docs.geoserver.org/latest/en/user/webadmin/data/workspaces.html</a:t>
            </a:r>
            <a:r>
              <a:rPr lang="en-US" dirty="0" smtClean="0"/>
              <a:t> </a:t>
            </a:r>
            <a:endParaRPr lang="en-US" dirty="0"/>
          </a:p>
        </p:txBody>
      </p:sp>
    </p:spTree>
    <p:extLst>
      <p:ext uri="{BB962C8B-B14F-4D97-AF65-F5344CB8AC3E}">
        <p14:creationId xmlns:p14="http://schemas.microsoft.com/office/powerpoint/2010/main" val="3281540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a:t>
            </a:r>
            <a:endParaRPr lang="en-US" dirty="0"/>
          </a:p>
        </p:txBody>
      </p:sp>
      <p:sp>
        <p:nvSpPr>
          <p:cNvPr id="3" name="Content Placeholder 2"/>
          <p:cNvSpPr>
            <a:spLocks noGrp="1"/>
          </p:cNvSpPr>
          <p:nvPr>
            <p:ph idx="1"/>
          </p:nvPr>
        </p:nvSpPr>
        <p:spPr/>
        <p:txBody>
          <a:bodyPr/>
          <a:lstStyle/>
          <a:p>
            <a:pPr fontAlgn="base"/>
            <a:r>
              <a:rPr lang="en-US" dirty="0"/>
              <a:t>In </a:t>
            </a:r>
            <a:r>
              <a:rPr lang="en-US" dirty="0" err="1"/>
              <a:t>GeoServer</a:t>
            </a:r>
            <a:r>
              <a:rPr lang="en-US" dirty="0"/>
              <a:t>, the term “layer” refers to a raster or vector dataset that represents a collection of geographic features. Vector layers are analogous to “</a:t>
            </a:r>
            <a:r>
              <a:rPr lang="en-US" dirty="0" err="1"/>
              <a:t>featureTypes</a:t>
            </a:r>
            <a:r>
              <a:rPr lang="en-US" dirty="0"/>
              <a:t>” and raster layers are analogous to “coverages”. All layers have a source of data, known as a Store. The layer is associated with the Workspace in which the Store is defined.</a:t>
            </a:r>
          </a:p>
          <a:p>
            <a:pPr fontAlgn="base"/>
            <a:r>
              <a:rPr lang="en-US" dirty="0"/>
              <a:t>In the Layers section of the web interface, you can view and edit existing layers, add (register) a new layer, or remove (unregister) a layer. The Layers View page displays the list of layers, and the Store and Workspace in which each layer is contained. The View page also displays the layer’s status and native SRS.</a:t>
            </a:r>
          </a:p>
          <a:p>
            <a:endParaRPr lang="en-US" dirty="0"/>
          </a:p>
        </p:txBody>
      </p:sp>
    </p:spTree>
    <p:extLst>
      <p:ext uri="{BB962C8B-B14F-4D97-AF65-F5344CB8AC3E}">
        <p14:creationId xmlns:p14="http://schemas.microsoft.com/office/powerpoint/2010/main" val="193184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t>
            </a:r>
            <a:r>
              <a:rPr lang="en-US" dirty="0" err="1" smtClean="0"/>
              <a:t>PostGIS</a:t>
            </a:r>
            <a:r>
              <a:rPr lang="en-US" dirty="0" smtClean="0"/>
              <a:t> layer</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Stores &gt; Add new store &gt; Vector Data Sources &gt; </a:t>
            </a:r>
            <a:r>
              <a:rPr lang="en-US" sz="2400" dirty="0" err="1" smtClean="0"/>
              <a:t>PostGIS</a:t>
            </a:r>
            <a:endParaRPr lang="en-US" sz="2400" dirty="0"/>
          </a:p>
        </p:txBody>
      </p:sp>
      <p:pic>
        <p:nvPicPr>
          <p:cNvPr id="4" name="Picture 3"/>
          <p:cNvPicPr>
            <a:picLocks noChangeAspect="1"/>
          </p:cNvPicPr>
          <p:nvPr/>
        </p:nvPicPr>
        <p:blipFill>
          <a:blip r:embed="rId2"/>
          <a:stretch>
            <a:fillRect/>
          </a:stretch>
        </p:blipFill>
        <p:spPr>
          <a:xfrm>
            <a:off x="7893886" y="0"/>
            <a:ext cx="2926298" cy="6858000"/>
          </a:xfrm>
          <a:prstGeom prst="rect">
            <a:avLst/>
          </a:prstGeom>
        </p:spPr>
      </p:pic>
    </p:spTree>
    <p:extLst>
      <p:ext uri="{BB962C8B-B14F-4D97-AF65-F5344CB8AC3E}">
        <p14:creationId xmlns:p14="http://schemas.microsoft.com/office/powerpoint/2010/main" val="47199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table (which in </a:t>
            </a:r>
            <a:r>
              <a:rPr lang="en-US" dirty="0" err="1" smtClean="0"/>
              <a:t>postgis</a:t>
            </a:r>
            <a:r>
              <a:rPr lang="en-US" dirty="0" smtClean="0"/>
              <a:t> includes geometry) and publish</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825625"/>
            <a:ext cx="6865380" cy="4772608"/>
          </a:xfrm>
          <a:prstGeom prst="rect">
            <a:avLst/>
          </a:prstGeom>
        </p:spPr>
      </p:pic>
    </p:spTree>
    <p:extLst>
      <p:ext uri="{BB962C8B-B14F-4D97-AF65-F5344CB8AC3E}">
        <p14:creationId xmlns:p14="http://schemas.microsoft.com/office/powerpoint/2010/main" val="492137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publish window, compute </a:t>
            </a:r>
            <a:r>
              <a:rPr lang="en-US" dirty="0" err="1" smtClean="0"/>
              <a:t>Lat</a:t>
            </a:r>
            <a:r>
              <a:rPr lang="en-US" dirty="0" smtClean="0"/>
              <a:t>/Long bounding box from data extent (required). Save.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825625"/>
            <a:ext cx="7987553" cy="4931445"/>
          </a:xfrm>
          <a:prstGeom prst="rect">
            <a:avLst/>
          </a:prstGeom>
        </p:spPr>
      </p:pic>
    </p:spTree>
    <p:extLst>
      <p:ext uri="{BB962C8B-B14F-4D97-AF65-F5344CB8AC3E}">
        <p14:creationId xmlns:p14="http://schemas.microsoft.com/office/powerpoint/2010/main" val="3924354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Java SE Runtime Environment 7</a:t>
            </a:r>
            <a:endParaRPr lang="en-US" dirty="0"/>
          </a:p>
        </p:txBody>
      </p:sp>
      <p:sp>
        <p:nvSpPr>
          <p:cNvPr id="3" name="Content Placeholder 2"/>
          <p:cNvSpPr>
            <a:spLocks noGrp="1"/>
          </p:cNvSpPr>
          <p:nvPr>
            <p:ph idx="1"/>
          </p:nvPr>
        </p:nvSpPr>
        <p:spPr/>
        <p:txBody>
          <a:bodyPr/>
          <a:lstStyle/>
          <a:p>
            <a:r>
              <a:rPr lang="en-US" dirty="0"/>
              <a:t>M</a:t>
            </a:r>
            <a:r>
              <a:rPr lang="en-US" dirty="0" smtClean="0"/>
              <a:t>ust be version 7; </a:t>
            </a:r>
            <a:r>
              <a:rPr lang="en-US" dirty="0" err="1" smtClean="0"/>
              <a:t>Geoserver</a:t>
            </a:r>
            <a:r>
              <a:rPr lang="en-US" dirty="0" smtClean="0"/>
              <a:t> not compatible with version 8</a:t>
            </a:r>
          </a:p>
          <a:p>
            <a:r>
              <a:rPr lang="en-US" dirty="0" smtClean="0"/>
              <a:t>Install Java before installing </a:t>
            </a:r>
            <a:r>
              <a:rPr lang="en-US" dirty="0" err="1" smtClean="0"/>
              <a:t>Geoserver</a:t>
            </a:r>
            <a:endParaRPr lang="en-US" dirty="0"/>
          </a:p>
          <a:p>
            <a:endParaRPr lang="en-US" dirty="0"/>
          </a:p>
        </p:txBody>
      </p:sp>
    </p:spTree>
    <p:extLst>
      <p:ext uri="{BB962C8B-B14F-4D97-AF65-F5344CB8AC3E}">
        <p14:creationId xmlns:p14="http://schemas.microsoft.com/office/powerpoint/2010/main" val="1861541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to layer preview and preview it.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867103" y="1595181"/>
            <a:ext cx="2457793" cy="3667637"/>
          </a:xfrm>
          <a:prstGeom prst="rect">
            <a:avLst/>
          </a:prstGeom>
        </p:spPr>
      </p:pic>
    </p:spTree>
    <p:extLst>
      <p:ext uri="{BB962C8B-B14F-4D97-AF65-F5344CB8AC3E}">
        <p14:creationId xmlns:p14="http://schemas.microsoft.com/office/powerpoint/2010/main" val="2737518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33470" y="1585655"/>
            <a:ext cx="4725059" cy="3686689"/>
          </a:xfrm>
          <a:prstGeom prst="rect">
            <a:avLst/>
          </a:prstGeom>
        </p:spPr>
      </p:pic>
    </p:spTree>
    <p:extLst>
      <p:ext uri="{BB962C8B-B14F-4D97-AF65-F5344CB8AC3E}">
        <p14:creationId xmlns:p14="http://schemas.microsoft.com/office/powerpoint/2010/main" val="900586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33470" y="1599944"/>
            <a:ext cx="4725059" cy="3658111"/>
          </a:xfrm>
          <a:prstGeom prst="rect">
            <a:avLst/>
          </a:prstGeom>
        </p:spPr>
      </p:pic>
    </p:spTree>
    <p:extLst>
      <p:ext uri="{BB962C8B-B14F-4D97-AF65-F5344CB8AC3E}">
        <p14:creationId xmlns:p14="http://schemas.microsoft.com/office/powerpoint/2010/main" val="2400908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Username/pw </a:t>
            </a:r>
            <a:br>
              <a:rPr lang="en-US" dirty="0" smtClean="0"/>
            </a:br>
            <a:r>
              <a:rPr lang="en-US" dirty="0" smtClean="0"/>
              <a:t>Don’t do this—keep the defaults</a:t>
            </a:r>
            <a:endParaRPr lang="en-US" dirty="0"/>
          </a:p>
        </p:txBody>
      </p:sp>
      <p:sp>
        <p:nvSpPr>
          <p:cNvPr id="3" name="Content Placeholder 2"/>
          <p:cNvSpPr>
            <a:spLocks noGrp="1"/>
          </p:cNvSpPr>
          <p:nvPr>
            <p:ph idx="1"/>
          </p:nvPr>
        </p:nvSpPr>
        <p:spPr/>
        <p:txBody>
          <a:bodyPr/>
          <a:lstStyle/>
          <a:p>
            <a:r>
              <a:rPr lang="en-US" dirty="0" smtClean="0"/>
              <a:t>admin</a:t>
            </a:r>
          </a:p>
          <a:p>
            <a:r>
              <a:rPr lang="en-US" dirty="0" err="1" smtClean="0"/>
              <a:t>geoserver</a:t>
            </a:r>
            <a:endParaRPr lang="en-US" dirty="0" smtClean="0"/>
          </a:p>
          <a:p>
            <a:endParaRPr lang="en-US" dirty="0"/>
          </a:p>
          <a:p>
            <a:endParaRPr lang="en-US" dirty="0" smtClean="0"/>
          </a:p>
          <a:p>
            <a:endParaRPr lang="en-US" dirty="0"/>
          </a:p>
          <a:p>
            <a:endParaRPr lang="en-US" dirty="0" smtClean="0"/>
          </a:p>
          <a:p>
            <a:endParaRPr lang="en-US" dirty="0"/>
          </a:p>
          <a:p>
            <a:r>
              <a:rPr lang="en-US" dirty="0" smtClean="0"/>
              <a:t>Installation process appears to revert to default values (see below) </a:t>
            </a:r>
            <a:endParaRPr lang="en-US" dirty="0"/>
          </a:p>
        </p:txBody>
      </p:sp>
      <p:pic>
        <p:nvPicPr>
          <p:cNvPr id="4" name="Picture 3"/>
          <p:cNvPicPr>
            <a:picLocks noChangeAspect="1"/>
          </p:cNvPicPr>
          <p:nvPr/>
        </p:nvPicPr>
        <p:blipFill>
          <a:blip r:embed="rId2"/>
          <a:stretch>
            <a:fillRect/>
          </a:stretch>
        </p:blipFill>
        <p:spPr>
          <a:xfrm>
            <a:off x="3733800" y="1595437"/>
            <a:ext cx="4724400" cy="3667125"/>
          </a:xfrm>
          <a:prstGeom prst="rect">
            <a:avLst/>
          </a:prstGeom>
        </p:spPr>
      </p:pic>
    </p:spTree>
    <p:extLst>
      <p:ext uri="{BB962C8B-B14F-4D97-AF65-F5344CB8AC3E}">
        <p14:creationId xmlns:p14="http://schemas.microsoft.com/office/powerpoint/2010/main" val="2898953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33800" y="1585912"/>
            <a:ext cx="4724400" cy="3686175"/>
          </a:xfrm>
          <a:prstGeom prst="rect">
            <a:avLst/>
          </a:prstGeom>
        </p:spPr>
      </p:pic>
    </p:spTree>
    <p:extLst>
      <p:ext uri="{BB962C8B-B14F-4D97-AF65-F5344CB8AC3E}">
        <p14:creationId xmlns:p14="http://schemas.microsoft.com/office/powerpoint/2010/main" val="65710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19512" y="1581150"/>
            <a:ext cx="4752975" cy="3695700"/>
          </a:xfrm>
          <a:prstGeom prst="rect">
            <a:avLst/>
          </a:prstGeom>
        </p:spPr>
      </p:pic>
    </p:spTree>
    <p:extLst>
      <p:ext uri="{BB962C8B-B14F-4D97-AF65-F5344CB8AC3E}">
        <p14:creationId xmlns:p14="http://schemas.microsoft.com/office/powerpoint/2010/main" val="1753634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confirmation before install</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8560" y="2151158"/>
            <a:ext cx="4754880" cy="3700272"/>
          </a:xfrm>
        </p:spPr>
      </p:pic>
    </p:spTree>
    <p:extLst>
      <p:ext uri="{BB962C8B-B14F-4D97-AF65-F5344CB8AC3E}">
        <p14:creationId xmlns:p14="http://schemas.microsoft.com/office/powerpoint/2010/main" val="237311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it.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19512" y="1581150"/>
            <a:ext cx="4752975" cy="3695700"/>
          </a:xfrm>
          <a:prstGeom prst="rect">
            <a:avLst/>
          </a:prstGeom>
        </p:spPr>
      </p:pic>
    </p:spTree>
    <p:extLst>
      <p:ext uri="{BB962C8B-B14F-4D97-AF65-F5344CB8AC3E}">
        <p14:creationId xmlns:p14="http://schemas.microsoft.com/office/powerpoint/2010/main" val="780856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468</Words>
  <Application>Microsoft Office PowerPoint</Application>
  <PresentationFormat>Widescreen</PresentationFormat>
  <Paragraphs>44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Geoserver installation</vt:lpstr>
      <vt:lpstr>Download Java SE Runtime Environment 7</vt:lpstr>
      <vt:lpstr>PowerPoint Presentation</vt:lpstr>
      <vt:lpstr>PowerPoint Presentation</vt:lpstr>
      <vt:lpstr>Username/pw  Don’t do this—keep the defaults</vt:lpstr>
      <vt:lpstr>PowerPoint Presentation</vt:lpstr>
      <vt:lpstr>PowerPoint Presentation</vt:lpstr>
      <vt:lpstr>Final confirmation before install</vt:lpstr>
      <vt:lpstr>That’s it.</vt:lpstr>
      <vt:lpstr>Start Geoserver</vt:lpstr>
      <vt:lpstr>Open Geoserver Web Admin page &amp; login</vt:lpstr>
      <vt:lpstr>In!</vt:lpstr>
      <vt:lpstr>Adding some data</vt:lpstr>
      <vt:lpstr>Stores</vt:lpstr>
      <vt:lpstr>Workspace</vt:lpstr>
      <vt:lpstr>Layers</vt:lpstr>
      <vt:lpstr>Add PostGIS layer</vt:lpstr>
      <vt:lpstr>Select table (which in postgis includes geometry) and publish</vt:lpstr>
      <vt:lpstr>In publish window, compute Lat/Long bounding box from data extent (required). Save.</vt:lpstr>
      <vt:lpstr>Go to layer preview and preview it.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Geoserver installation</dc:title>
  <dc:creator>Steve Wernke</dc:creator>
  <cp:lastModifiedBy>Steve Wernke</cp:lastModifiedBy>
  <cp:revision>5</cp:revision>
  <dcterms:created xsi:type="dcterms:W3CDTF">2016-01-21T16:36:39Z</dcterms:created>
  <dcterms:modified xsi:type="dcterms:W3CDTF">2016-01-21T17:57:55Z</dcterms:modified>
</cp:coreProperties>
</file>