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70" r:id="rId13"/>
    <p:sldId id="271" r:id="rId14"/>
    <p:sldId id="264" r:id="rId15"/>
    <p:sldId id="265" r:id="rId16"/>
    <p:sldId id="266" r:id="rId17"/>
    <p:sldId id="267" r:id="rId18"/>
    <p:sldId id="268" r:id="rId19"/>
    <p:sldId id="269"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Lst>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66A6FA-43EE-3359-C336-5296BDA9A21A}" v="347" dt="2025-06-22T02:30:30.519"/>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owasp.org/www-project-top-ten/" TargetMode="External"/><Relationship Id="rId5" Type="http://schemas.openxmlformats.org/officeDocument/2006/relationships/hyperlink" Target="https://csrc.nist.gov/pubs/sp/800/53/r5/upd1/final" TargetMode="External"/><Relationship Id="rId4" Type="http://schemas.openxmlformats.org/officeDocument/2006/relationships/hyperlink" Target="https://github.com/google/googletest"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hyperlink" Target="https://github.com/google/googletes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187245" y="1237088"/>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054555"/>
            <a:ext cx="10407445" cy="181968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850"/>
              <a:buNone/>
            </a:pPr>
            <a:r>
              <a:rPr lang="en-US" sz="1600" dirty="0"/>
              <a:t>Security Policy Presentation</a:t>
            </a:r>
            <a:endParaRPr lang="en-US"/>
          </a:p>
          <a:p>
            <a:pPr marL="0" indent="0">
              <a:lnSpc>
                <a:spcPct val="150000"/>
              </a:lnSpc>
              <a:buSzPts val="1850"/>
            </a:pPr>
            <a:r>
              <a:rPr lang="en-US" sz="1600" dirty="0"/>
              <a:t>Developer: </a:t>
            </a:r>
            <a:r>
              <a:rPr lang="en-US" sz="1600" i="1" dirty="0"/>
              <a:t>Merrik Wright </a:t>
            </a:r>
            <a:endParaRPr sz="1600"/>
          </a:p>
          <a:p>
            <a:pPr marL="0" lvl="0" indent="0" algn="l" rtl="0">
              <a:lnSpc>
                <a:spcPct val="150000"/>
              </a:lnSpc>
              <a:spcBef>
                <a:spcPts val="1000"/>
              </a:spcBef>
              <a:spcAft>
                <a:spcPts val="0"/>
              </a:spcAft>
              <a:buClr>
                <a:schemeClr val="lt1"/>
              </a:buClr>
              <a:buSzPts val="1850"/>
              <a:buNone/>
            </a:pPr>
            <a:endParaRPr sz="1600" i="1" dirty="0"/>
          </a:p>
          <a:p>
            <a:pPr marL="0" indent="0">
              <a:lnSpc>
                <a:spcPct val="150000"/>
              </a:lnSpc>
            </a:pPr>
            <a:r>
              <a:rPr lang="en-US" sz="1600" dirty="0"/>
              <a:t>Hello everyone, and thank you for joining me. My name is Merrik Wright, and today I’ll be presenting the Green Pace Security Policy. This presentation outlines the key standards, practices, and principles we use to protect our systems and codebase from evolving threats. By implementing these policies, we aim to keep all developers aligned under a unified, secure development strategy. Let’s dive in.</a:t>
            </a:r>
            <a:endParaRPr sz="1600" dirty="0"/>
          </a:p>
        </p:txBody>
      </p:sp>
      <p:pic>
        <p:nvPicPr>
          <p:cNvPr id="146" name="Google Shape;146;p1" descr="Green Pace logo"/>
          <p:cNvPicPr preferRelativeResize="0"/>
          <p:nvPr/>
        </p:nvPicPr>
        <p:blipFill>
          <a:blip r:embed="rId4">
            <a:alphaModFix/>
          </a:blip>
          <a:stretch>
            <a:fillRect/>
          </a:stretch>
        </p:blipFill>
        <p:spPr>
          <a:xfrm>
            <a:off x="7870935" y="254273"/>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C579-E340-84B0-07EB-BF211AB26A1D}"/>
              </a:ext>
            </a:extLst>
          </p:cNvPr>
          <p:cNvSpPr>
            <a:spLocks noGrp="1"/>
          </p:cNvSpPr>
          <p:nvPr>
            <p:ph type="title"/>
          </p:nvPr>
        </p:nvSpPr>
        <p:spPr/>
        <p:txBody>
          <a:bodyPr/>
          <a:lstStyle/>
          <a:p>
            <a:r>
              <a:rPr lang="en-US" dirty="0"/>
              <a:t>Test 2</a:t>
            </a:r>
          </a:p>
        </p:txBody>
      </p:sp>
      <p:pic>
        <p:nvPicPr>
          <p:cNvPr id="4" name="Picture 3" descr="A screen shot of a computer code&#10;&#10;AI-generated content may be incorrect.">
            <a:extLst>
              <a:ext uri="{FF2B5EF4-FFF2-40B4-BE49-F238E27FC236}">
                <a16:creationId xmlns:a16="http://schemas.microsoft.com/office/drawing/2014/main" id="{F8BE5EDB-87EE-3A1B-5349-CCB6FE3661E9}"/>
              </a:ext>
            </a:extLst>
          </p:cNvPr>
          <p:cNvPicPr>
            <a:picLocks noChangeAspect="1"/>
          </p:cNvPicPr>
          <p:nvPr/>
        </p:nvPicPr>
        <p:blipFill>
          <a:blip r:embed="rId2"/>
          <a:stretch>
            <a:fillRect/>
          </a:stretch>
        </p:blipFill>
        <p:spPr>
          <a:xfrm>
            <a:off x="2263417" y="2454685"/>
            <a:ext cx="7665166" cy="1948630"/>
          </a:xfrm>
          <a:prstGeom prst="rect">
            <a:avLst/>
          </a:prstGeom>
        </p:spPr>
      </p:pic>
      <p:pic>
        <p:nvPicPr>
          <p:cNvPr id="5" name="Picture 4">
            <a:extLst>
              <a:ext uri="{FF2B5EF4-FFF2-40B4-BE49-F238E27FC236}">
                <a16:creationId xmlns:a16="http://schemas.microsoft.com/office/drawing/2014/main" id="{4ED257BA-B665-BD2E-2F3D-D4C2980955E2}"/>
              </a:ext>
            </a:extLst>
          </p:cNvPr>
          <p:cNvPicPr>
            <a:picLocks noChangeAspect="1"/>
          </p:cNvPicPr>
          <p:nvPr/>
        </p:nvPicPr>
        <p:blipFill>
          <a:blip r:embed="rId3"/>
          <a:stretch>
            <a:fillRect/>
          </a:stretch>
        </p:blipFill>
        <p:spPr>
          <a:xfrm>
            <a:off x="3410871" y="5019367"/>
            <a:ext cx="5382546" cy="690716"/>
          </a:xfrm>
          <a:prstGeom prst="rect">
            <a:avLst/>
          </a:prstGeom>
        </p:spPr>
      </p:pic>
    </p:spTree>
    <p:extLst>
      <p:ext uri="{BB962C8B-B14F-4D97-AF65-F5344CB8AC3E}">
        <p14:creationId xmlns:p14="http://schemas.microsoft.com/office/powerpoint/2010/main" val="402041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spcBef>
                <a:spcPts val="0"/>
              </a:spcBef>
              <a:buSzPts val="2000"/>
              <a:buNone/>
            </a:pPr>
            <a:r>
              <a:rPr lang="en-US"/>
              <a:t>In the </a:t>
            </a:r>
            <a:r>
              <a:rPr lang="en-US" err="1"/>
              <a:t>DevSecOps</a:t>
            </a:r>
            <a:r>
              <a:rPr lang="en-US"/>
              <a:t> pipeline, security tools are integrated throughout the software lifecycle. During development and build stages, tools like </a:t>
            </a:r>
            <a:r>
              <a:rPr lang="en-US" err="1"/>
              <a:t>Cppcheck</a:t>
            </a:r>
            <a:r>
              <a:rPr lang="en-US"/>
              <a:t> are used to detect vulnerabilities such as buffer overflows and memory issues through static code analysis. At the testing stage, we use Google Test (</a:t>
            </a:r>
            <a:r>
              <a:rPr lang="en-US" err="1"/>
              <a:t>gtest</a:t>
            </a:r>
            <a:r>
              <a:rPr lang="en-US"/>
              <a:t>) to automate unit testing for logic flaws, input validation, and edge cases. Secure coding practices follow OWASP guidelines from the design phase onward. In the verification stage, CI/CD pipelines use tools like GitHub Actions and SonarQube to enforce consistent, secure builds. Once in production, monitoring tools like Splunk and other SIEM systems track system logs, detect anomalies, and alert the team to suspicious activity. These tools ensure that security is continuously enforced, from development to deployment.</a:t>
            </a:r>
            <a:endParaRPr lang="en-US"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1715237"/>
            <a:ext cx="10820400" cy="4024125"/>
          </a:xfrm>
          <a:prstGeom prst="rect">
            <a:avLst/>
          </a:prstGeom>
          <a:noFill/>
          <a:ln>
            <a:noFill/>
          </a:ln>
        </p:spPr>
        <p:txBody>
          <a:bodyPr spcFirstLastPara="1" wrap="square" lIns="91425" tIns="45700" rIns="91425" bIns="45700" anchor="t" anchorCtr="0">
            <a:normAutofit fontScale="77500" lnSpcReduction="20000"/>
          </a:bodyPr>
          <a:lstStyle/>
          <a:p>
            <a:pPr marL="228600" indent="-228600">
              <a:buSzPts val="2000"/>
            </a:pPr>
            <a:r>
              <a:rPr lang="en-US" sz="2000" dirty="0"/>
              <a:t>Benefits of Acting Now:</a:t>
            </a:r>
            <a:endParaRPr lang="en-US" dirty="0"/>
          </a:p>
          <a:p>
            <a:pPr marL="228600" indent="-228600">
              <a:buSzPts val="2000"/>
            </a:pPr>
            <a:r>
              <a:rPr lang="en-US" sz="2000" dirty="0"/>
              <a:t>Prevents known vulnerabilities like SQL injection and buffer overflow before they can be exploited</a:t>
            </a:r>
            <a:endParaRPr lang="en-US" dirty="0"/>
          </a:p>
          <a:p>
            <a:pPr marL="228600" indent="-228600">
              <a:buSzPts val="2000"/>
            </a:pPr>
            <a:r>
              <a:rPr lang="en-US" sz="2000" dirty="0"/>
              <a:t>Reduces long-term costs related to data breaches, downtime, and incident response</a:t>
            </a:r>
            <a:endParaRPr lang="en-US" dirty="0"/>
          </a:p>
          <a:p>
            <a:pPr marL="228600" indent="-228600">
              <a:buSzPts val="2000"/>
            </a:pPr>
            <a:r>
              <a:rPr lang="en-US" sz="2000" dirty="0"/>
              <a:t>Strengthens user trust by protecting data privacy and application integrity</a:t>
            </a:r>
            <a:endParaRPr lang="en-US" dirty="0"/>
          </a:p>
          <a:p>
            <a:pPr marL="228600" indent="-228600">
              <a:buSzPts val="2000"/>
            </a:pPr>
            <a:r>
              <a:rPr lang="en-US" sz="2000" dirty="0"/>
              <a:t>Builds a culture of secure coding early, making it easier to maintain over time</a:t>
            </a:r>
            <a:endParaRPr lang="en-US" dirty="0"/>
          </a:p>
          <a:p>
            <a:pPr marL="228600" indent="-228600">
              <a:buSzPts val="2000"/>
            </a:pPr>
            <a:r>
              <a:rPr lang="en-US" sz="2000" dirty="0"/>
              <a:t>Enables faster, safer development through automated testing and early detection</a:t>
            </a:r>
            <a:endParaRPr lang="en-US" dirty="0"/>
          </a:p>
          <a:p>
            <a:pPr marL="228600" indent="-228600">
              <a:buSzPts val="2000"/>
            </a:pPr>
            <a:endParaRPr lang="en-US" sz="2000" dirty="0"/>
          </a:p>
          <a:p>
            <a:pPr marL="228600" indent="-228600">
              <a:buSzPts val="2000"/>
            </a:pPr>
            <a:r>
              <a:rPr lang="en-US" sz="2000" dirty="0"/>
              <a:t>Risks of Delaying Action:</a:t>
            </a:r>
            <a:endParaRPr lang="en-US" dirty="0"/>
          </a:p>
          <a:p>
            <a:pPr marL="228600" indent="-228600">
              <a:buSzPts val="2000"/>
            </a:pPr>
            <a:r>
              <a:rPr lang="en-US" sz="2000" dirty="0"/>
              <a:t>Increases exposure to critical vulnerabilities that may already exist in the codebase</a:t>
            </a:r>
            <a:endParaRPr lang="en-US" dirty="0"/>
          </a:p>
          <a:p>
            <a:pPr marL="228600" indent="-228600">
              <a:buSzPts val="2000"/>
            </a:pPr>
            <a:r>
              <a:rPr lang="en-US" sz="2000" dirty="0"/>
              <a:t>May lead to costly security breaches, regulatory penalties, or brand damage</a:t>
            </a:r>
            <a:endParaRPr lang="en-US" dirty="0"/>
          </a:p>
          <a:p>
            <a:pPr marL="228600" indent="-228600">
              <a:buSzPts val="2000"/>
            </a:pPr>
            <a:r>
              <a:rPr lang="en-US" sz="2000" dirty="0"/>
              <a:t>Security fixes later in the lifecycle are more expensive and harder to implement</a:t>
            </a:r>
            <a:endParaRPr lang="en-US" dirty="0"/>
          </a:p>
          <a:p>
            <a:pPr marL="228600" indent="-228600">
              <a:buSzPts val="2000"/>
            </a:pPr>
            <a:r>
              <a:rPr lang="en-US" sz="2000" dirty="0"/>
              <a:t>Relies too heavily on reactive solutions instead of proactive defenses</a:t>
            </a:r>
            <a:endParaRPr lang="en-US" dirty="0"/>
          </a:p>
          <a:p>
            <a:pPr marL="228600" indent="-228600">
              <a:buSzPts val="2000"/>
            </a:pPr>
            <a:r>
              <a:rPr lang="en-US" sz="2000" dirty="0"/>
              <a:t>Delayed action often results in inconsistent coding practices across teams</a:t>
            </a:r>
            <a:endParaRPr lang="en-US" dirty="0"/>
          </a:p>
          <a:p>
            <a:pPr marL="228600" indent="-228600">
              <a:buSzPts val="2000"/>
            </a:pPr>
            <a:endParaRPr lang="en-US" sz="2000" dirty="0"/>
          </a:p>
          <a:p>
            <a:pPr marL="228600" lvl="0" indent="-228600" algn="l">
              <a:lnSpc>
                <a:spcPct val="90000"/>
              </a:lnSpc>
              <a:spcBef>
                <a:spcPts val="0"/>
              </a:spcBef>
              <a:spcAft>
                <a:spcPts val="0"/>
              </a:spcAft>
              <a:buClr>
                <a:schemeClr val="lt1"/>
              </a:buClr>
              <a:buSzPts val="2000"/>
              <a:buChar char="•"/>
            </a:pPr>
            <a:endParaRPr lang="en-US"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1143000" lvl="2" indent="-228600">
              <a:spcBef>
                <a:spcPts val="0"/>
              </a:spcBef>
            </a:pPr>
            <a:r>
              <a:rPr lang="en-US" sz="2000"/>
              <a:t>While the current security policy addresses common coding vulnerabilities and enforces secure development practices, a few gaps remain. First, the policy lacks detailed guidance on handling third-party dependencies, which could introduce vulnerabilities through outdated or unverified libraries. Second, while unit testing is implemented, there’s no requirement for penetration testing or regular manual code audits, which are crucial for catching design flaws automation may miss. Additionally, there is limited focus on developer security training, which is key to building long-term security awareness. It’s recommended that Green Pace incorporate scheduled security audits, enforce dependency scanning in the CI/CD pipeline, and implement ongoing secure coding workshops for the development team.</a:t>
            </a:r>
            <a:endParaRPr sz="20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To strengthen Green Pace’s long-term security posture, several standards should be adopted moving forward. These include the implementation of the OWASP Secure Coding Guidelines for all developers, formal adoption of NIST SP 800-53 controls for system-wide security compliance, and integration of software composition analysis (SCA) tools to manage third-party dependencies. Establishing a policy for regular penetration testing and encouraging the use of threat modeling during the design phase will help teams anticipate and prevent complex attack scenarios. Together, these standards will improve visibility, consistency, and defense against emerging threats.</a:t>
            </a:r>
            <a:endParaRPr sz="1800" dirty="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200"/>
            </a:pPr>
            <a:r>
              <a:rPr lang="en-US" dirty="0"/>
              <a:t>Google. (n.d.). </a:t>
            </a:r>
            <a:r>
              <a:rPr lang="en-US" i="1" dirty="0"/>
              <a:t>Google/</a:t>
            </a:r>
            <a:r>
              <a:rPr lang="en-US" i="1" dirty="0" err="1"/>
              <a:t>googletest</a:t>
            </a:r>
            <a:r>
              <a:rPr lang="en-US" i="1" dirty="0"/>
              <a:t>: </a:t>
            </a:r>
            <a:r>
              <a:rPr lang="en-US" i="1" dirty="0" err="1"/>
              <a:t>GoogleTest</a:t>
            </a:r>
            <a:r>
              <a:rPr lang="en-US" i="1" dirty="0"/>
              <a:t> - Google Testing and mocking framework</a:t>
            </a:r>
            <a:r>
              <a:rPr lang="en-US" dirty="0"/>
              <a:t>. GitHub. </a:t>
            </a:r>
            <a:r>
              <a:rPr lang="en-US" dirty="0">
                <a:hlinkClick r:id="rId4"/>
              </a:rPr>
              <a:t>https://github.com/google/googletest</a:t>
            </a:r>
            <a:r>
              <a:rPr lang="en-US" dirty="0"/>
              <a:t> </a:t>
            </a:r>
          </a:p>
          <a:p>
            <a:pPr marL="342900">
              <a:spcBef>
                <a:spcPts val="0"/>
              </a:spcBef>
              <a:buSzPts val="2200"/>
            </a:pPr>
            <a:endParaRPr lang="en-US" dirty="0"/>
          </a:p>
          <a:p>
            <a:pPr marL="342900">
              <a:spcBef>
                <a:spcPts val="0"/>
              </a:spcBef>
              <a:buSzPts val="2200"/>
            </a:pPr>
            <a:r>
              <a:rPr lang="en-US" err="1"/>
              <a:t>Cppcheck</a:t>
            </a:r>
            <a:r>
              <a:rPr lang="en-US" dirty="0"/>
              <a:t>. (n.d.). https://cppcheck.sourceforge.io/ </a:t>
            </a:r>
          </a:p>
          <a:p>
            <a:pPr marL="342900">
              <a:spcBef>
                <a:spcPts val="0"/>
              </a:spcBef>
              <a:buSzPts val="2200"/>
            </a:pPr>
            <a:endParaRPr lang="en-US" dirty="0"/>
          </a:p>
          <a:p>
            <a:pPr marL="342900">
              <a:spcBef>
                <a:spcPts val="0"/>
              </a:spcBef>
              <a:buSzPts val="2200"/>
            </a:pPr>
            <a:r>
              <a:rPr lang="en-US" dirty="0"/>
              <a:t>Force, J. T. (2020, December 10). </a:t>
            </a:r>
            <a:r>
              <a:rPr lang="en-US" i="1" dirty="0"/>
              <a:t>Security and Privacy Controls for Information Systems and organizations</a:t>
            </a:r>
            <a:r>
              <a:rPr lang="en-US" dirty="0"/>
              <a:t>. CSRC. </a:t>
            </a:r>
            <a:r>
              <a:rPr lang="en-US" dirty="0">
                <a:hlinkClick r:id="rId5"/>
              </a:rPr>
              <a:t>https://csrc.nist.gov/pubs/sp/800/53/r5/upd1/final</a:t>
            </a:r>
            <a:r>
              <a:rPr lang="en-US" dirty="0"/>
              <a:t> </a:t>
            </a:r>
          </a:p>
          <a:p>
            <a:pPr marL="342900">
              <a:spcBef>
                <a:spcPts val="0"/>
              </a:spcBef>
              <a:buSzPts val="2200"/>
            </a:pPr>
            <a:endParaRPr lang="en-US" dirty="0"/>
          </a:p>
          <a:p>
            <a:pPr marL="342900">
              <a:spcBef>
                <a:spcPts val="0"/>
              </a:spcBef>
              <a:buSzPts val="2200"/>
            </a:pPr>
            <a:r>
              <a:rPr lang="en-US" i="1" dirty="0" err="1"/>
              <a:t>Owasp</a:t>
            </a:r>
            <a:r>
              <a:rPr lang="en-US" i="1" dirty="0"/>
              <a:t> Top Ten</a:t>
            </a:r>
            <a:r>
              <a:rPr lang="en-US" dirty="0"/>
              <a:t>. OWASP Top Ten | OWASP Foundation. (n.d.). </a:t>
            </a:r>
            <a:r>
              <a:rPr lang="en-US" dirty="0">
                <a:hlinkClick r:id="rId6"/>
              </a:rPr>
              <a:t>https://owasp.org/www-project-top-ten/</a:t>
            </a:r>
            <a:r>
              <a:rPr lang="en-US" dirty="0"/>
              <a:t> </a:t>
            </a:r>
          </a:p>
          <a:p>
            <a:pPr marL="342900">
              <a:spcBef>
                <a:spcPts val="0"/>
              </a:spcBef>
              <a:buSzPts val="2200"/>
            </a:pPr>
            <a:endParaRPr lang="en-US" dirty="0"/>
          </a:p>
          <a:p>
            <a:pPr marL="228600" indent="-228600">
              <a:spcBef>
                <a:spcPts val="0"/>
              </a:spcBef>
              <a:buSzPts val="2200"/>
            </a:pPr>
            <a:endParaRPr lang="en-US"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3264309" y="237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95865" y="965528"/>
            <a:ext cx="10820400" cy="4024125"/>
          </a:xfrm>
          <a:prstGeom prst="rect">
            <a:avLst/>
          </a:prstGeom>
          <a:noFill/>
          <a:ln>
            <a:noFill/>
          </a:ln>
        </p:spPr>
        <p:txBody>
          <a:bodyPr spcFirstLastPara="1" wrap="square" lIns="91425" tIns="45700" rIns="91425" bIns="45700" anchor="t" anchorCtr="0">
            <a:normAutofit/>
          </a:bodyPr>
          <a:lstStyle/>
          <a:p>
            <a:pPr>
              <a:buNone/>
            </a:pPr>
            <a:r>
              <a:rPr lang="en-US" sz="2000" dirty="0"/>
              <a:t>The Green Pace Security Policy was created to formalize the secure coding practices already used by our team.</a:t>
            </a:r>
          </a:p>
          <a:p>
            <a:pPr>
              <a:buNone/>
            </a:pPr>
            <a:r>
              <a:rPr lang="en-US" sz="2000" dirty="0"/>
              <a:t>This policy is based on the defense-in-depth strategy, which applies multiple layers of security throughout the development lifecycle, from writing and testing code to deploying and maintaining systems. By embedding security at every level, we reduce the risk of vulnerabilities slipping through and minimize the potential impact of a breach.</a:t>
            </a:r>
          </a:p>
          <a:p>
            <a:pPr marL="685800" indent="0">
              <a:spcBef>
                <a:spcPts val="0"/>
              </a:spcBef>
              <a:buNone/>
            </a:pPr>
            <a:endParaRPr lang="en-US" sz="2000" dirty="0"/>
          </a:p>
          <a:p>
            <a:pPr marL="0" lvl="0" indent="0" algn="l" rtl="0">
              <a:lnSpc>
                <a:spcPct val="90000"/>
              </a:lnSpc>
              <a:spcBef>
                <a:spcPts val="1000"/>
              </a:spcBef>
              <a:spcAft>
                <a:spcPts val="0"/>
              </a:spcAft>
              <a:buClr>
                <a:schemeClr val="lt1"/>
              </a:buClr>
              <a:buSzPts val="2200"/>
              <a:buNone/>
            </a:pPr>
            <a:endParaRPr sz="20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050030" y="2888573"/>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5832988" y="235890"/>
            <a:ext cx="444418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2457" y="1026970"/>
            <a:ext cx="3629098" cy="5167200"/>
          </a:xfrm>
          <a:prstGeom prst="rect">
            <a:avLst/>
          </a:prstGeom>
          <a:noFill/>
          <a:ln>
            <a:noFill/>
          </a:ln>
        </p:spPr>
        <p:txBody>
          <a:bodyPr spcFirstLastPara="1" wrap="square" lIns="91425" tIns="45700" rIns="91425" bIns="45700" anchor="t" anchorCtr="0">
            <a:normAutofit fontScale="85000" lnSpcReduction="10000"/>
          </a:bodyPr>
          <a:lstStyle/>
          <a:p>
            <a:pPr marL="228600" indent="0">
              <a:lnSpc>
                <a:spcPct val="107915"/>
              </a:lnSpc>
              <a:spcBef>
                <a:spcPts val="0"/>
              </a:spcBef>
              <a:buNone/>
            </a:pPr>
            <a:r>
              <a:rPr lang="en-US" sz="2000" dirty="0">
                <a:solidFill>
                  <a:srgbClr val="FFFFFF"/>
                </a:solidFill>
              </a:rPr>
              <a:t>We use a risk matrix to evaluate our most significant vulnerabilities. On the top left, we see SQL injection, a critical vulnerability due to its high likelihood and severe impact if left unpatched. Buffer overflow is less likely today due to modern memory protections but still carries a high impact. Numeric overflow, on the other hand, is both low likelihood and lower impact, making it a lower priority. This matrix helps us visualize which issues need immediate attention and guides our secure coding priorities moving forward.</a:t>
            </a:r>
            <a:endParaRPr lang="en-US" dirty="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2455692296"/>
              </p:ext>
            </p:extLst>
          </p:nvPr>
        </p:nvGraphicFramePr>
        <p:xfrm>
          <a:off x="3860158" y="1614695"/>
          <a:ext cx="7835225" cy="36575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SzPts val="3600"/>
                        <a:buFont typeface="Arial"/>
                        <a:buNone/>
                      </a:pPr>
                      <a:r>
                        <a:rPr lang="en-US" sz="3600" u="none" strike="noStrike" cap="none" dirty="0">
                          <a:solidFill>
                            <a:srgbClr val="FFD966"/>
                          </a:solidFill>
                        </a:rPr>
                        <a:t>SQL Injection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Insecure Input Validation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Buffer Overflow</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Numeric Overflow</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1715237"/>
            <a:ext cx="10844980" cy="4872157"/>
          </a:xfrm>
          <a:prstGeom prst="rect">
            <a:avLst/>
          </a:prstGeom>
          <a:noFill/>
          <a:ln>
            <a:noFill/>
          </a:ln>
        </p:spPr>
        <p:txBody>
          <a:bodyPr spcFirstLastPara="1" wrap="square" lIns="91425" tIns="45700" rIns="91425" bIns="45700" anchor="t" anchorCtr="0">
            <a:normAutofit fontScale="92500" lnSpcReduction="20000"/>
          </a:bodyPr>
          <a:lstStyle/>
          <a:p>
            <a:pPr marL="228600" indent="-228600">
              <a:buSzPts val="2200"/>
            </a:pPr>
            <a:r>
              <a:rPr lang="en-US" dirty="0"/>
              <a:t>Minimize attack surface area</a:t>
            </a:r>
            <a:br>
              <a:rPr lang="en-US" dirty="0"/>
            </a:br>
            <a:r>
              <a:rPr lang="en-US" dirty="0"/>
              <a:t> -- STD-01 (Buffer Overflow), STD-04 (Input Validation)</a:t>
            </a:r>
          </a:p>
          <a:p>
            <a:pPr marL="228600" indent="-228600">
              <a:spcBef>
                <a:spcPts val="0"/>
              </a:spcBef>
              <a:buSzPts val="2200"/>
            </a:pPr>
            <a:r>
              <a:rPr lang="en-US" dirty="0"/>
              <a:t>Establish secure defaults</a:t>
            </a:r>
            <a:br>
              <a:rPr lang="en-US" dirty="0"/>
            </a:br>
            <a:r>
              <a:rPr lang="en-US" dirty="0"/>
              <a:t> -- STD-05 (Hardcoded Credentials), STD-08 (Access Control)</a:t>
            </a:r>
          </a:p>
          <a:p>
            <a:pPr marL="228600" indent="-228600">
              <a:spcBef>
                <a:spcPts val="0"/>
              </a:spcBef>
              <a:buSzPts val="2200"/>
            </a:pPr>
            <a:r>
              <a:rPr lang="en-US" dirty="0"/>
              <a:t>Principle of Least Privilege</a:t>
            </a:r>
            <a:br>
              <a:rPr lang="en-US" dirty="0"/>
            </a:br>
            <a:r>
              <a:rPr lang="en-US" dirty="0"/>
              <a:t> -- STD-08 (Access Control), STD-06 (Authentication)</a:t>
            </a:r>
          </a:p>
          <a:p>
            <a:pPr marL="228600" indent="-228600">
              <a:spcBef>
                <a:spcPts val="0"/>
              </a:spcBef>
              <a:buSzPts val="2200"/>
            </a:pPr>
            <a:r>
              <a:rPr lang="en-US" dirty="0"/>
              <a:t>Defense in Depth</a:t>
            </a:r>
            <a:br>
              <a:rPr lang="en-US" dirty="0"/>
            </a:br>
            <a:r>
              <a:rPr lang="en-US" dirty="0"/>
              <a:t> -- STD-01 (Buffer Overflow), STD-02 (SQL Injection), STD-03 (Numeric Overflow)</a:t>
            </a:r>
          </a:p>
          <a:p>
            <a:pPr marL="228600" indent="-228600">
              <a:spcBef>
                <a:spcPts val="0"/>
              </a:spcBef>
              <a:buSzPts val="2200"/>
            </a:pPr>
            <a:r>
              <a:rPr lang="en-US" dirty="0"/>
              <a:t>Fail Securely</a:t>
            </a:r>
            <a:br>
              <a:rPr lang="en-US" dirty="0"/>
            </a:br>
            <a:r>
              <a:rPr lang="en-US" dirty="0"/>
              <a:t> -- STD-07 (Error Handling), STD-04 (Input Validation)</a:t>
            </a:r>
          </a:p>
          <a:p>
            <a:pPr marL="228600" indent="-228600">
              <a:spcBef>
                <a:spcPts val="0"/>
              </a:spcBef>
              <a:buSzPts val="2200"/>
            </a:pPr>
            <a:r>
              <a:rPr lang="en-US" dirty="0"/>
              <a:t>Don’t trust services</a:t>
            </a:r>
            <a:br>
              <a:rPr lang="en-US" dirty="0"/>
            </a:br>
            <a:r>
              <a:rPr lang="en-US" dirty="0"/>
              <a:t> -- STD-02 (SQL Injection), STD-09 (Data Validation)</a:t>
            </a:r>
          </a:p>
          <a:p>
            <a:pPr marL="228600" indent="-228600">
              <a:spcBef>
                <a:spcPts val="0"/>
              </a:spcBef>
              <a:buSzPts val="2200"/>
            </a:pPr>
            <a:r>
              <a:rPr lang="en-US" dirty="0"/>
              <a:t>Separation of duties</a:t>
            </a:r>
            <a:br>
              <a:rPr lang="en-US" dirty="0"/>
            </a:br>
            <a:r>
              <a:rPr lang="en-US" dirty="0"/>
              <a:t> -- STD-06 (Authentication), STD-08 (Access Control)</a:t>
            </a:r>
          </a:p>
          <a:p>
            <a:pPr marL="228600" indent="-228600">
              <a:spcBef>
                <a:spcPts val="0"/>
              </a:spcBef>
              <a:buSzPts val="2200"/>
            </a:pPr>
            <a:r>
              <a:rPr lang="en-US" dirty="0"/>
              <a:t>Avoid security by obscurity</a:t>
            </a:r>
            <a:br>
              <a:rPr lang="en-US" dirty="0"/>
            </a:br>
            <a:r>
              <a:rPr lang="en-US" dirty="0"/>
              <a:t> -- STD-05 (Hardcoded Credentials)</a:t>
            </a:r>
          </a:p>
          <a:p>
            <a:pPr marL="228600" indent="-228600">
              <a:spcBef>
                <a:spcPts val="0"/>
              </a:spcBef>
              <a:buSzPts val="2200"/>
            </a:pPr>
            <a:r>
              <a:rPr lang="en-US" dirty="0"/>
              <a:t>Keep security simple</a:t>
            </a:r>
            <a:br>
              <a:rPr lang="en-US" dirty="0"/>
            </a:br>
            <a:r>
              <a:rPr lang="en-US" dirty="0"/>
              <a:t> -- STD-10 (Code</a:t>
            </a:r>
            <a:r>
              <a:rPr lang="en-US" dirty="0">
                <a:solidFill>
                  <a:srgbClr val="FFFFFF"/>
                </a:solidFill>
              </a:rPr>
              <a:t> Readability), STD-07 (Error Handling)</a:t>
            </a:r>
            <a:endParaRPr lang="en-US" dirty="0"/>
          </a:p>
          <a:p>
            <a:pPr marL="228600" indent="-228600">
              <a:spcBef>
                <a:spcPts val="0"/>
              </a:spcBef>
              <a:buSzPts val="2200"/>
            </a:pPr>
            <a:r>
              <a:rPr lang="en-US" dirty="0">
                <a:solidFill>
                  <a:srgbClr val="FFFFFF"/>
                </a:solidFill>
              </a:rPr>
              <a:t>Fix security issues correctly</a:t>
            </a:r>
            <a:br>
              <a:rPr lang="en-US" dirty="0">
                <a:solidFill>
                  <a:srgbClr val="FFFFFF"/>
                </a:solidFill>
              </a:rPr>
            </a:br>
            <a:r>
              <a:rPr lang="en-US" dirty="0">
                <a:solidFill>
                  <a:srgbClr val="FFFFFF"/>
                </a:solidFill>
              </a:rPr>
              <a:t> -- STD-03 (Numeric Overflow), STD-09 (Data Validation), STD-10 (Code Readability)</a:t>
            </a:r>
            <a:endParaRPr lang="en-US" dirty="0"/>
          </a:p>
          <a:p>
            <a:pPr marL="228600" lvl="0" indent="-228600" algn="l">
              <a:lnSpc>
                <a:spcPct val="90000"/>
              </a:lnSpc>
              <a:spcBef>
                <a:spcPts val="0"/>
              </a:spcBef>
              <a:spcAft>
                <a:spcPts val="0"/>
              </a:spcAft>
              <a:buClr>
                <a:schemeClr val="lt1"/>
              </a:buClr>
              <a:buSzPts val="2200"/>
              <a:buChar char="•"/>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243348" y="1850431"/>
            <a:ext cx="10844980" cy="4552608"/>
          </a:xfrm>
          <a:prstGeom prst="rect">
            <a:avLst/>
          </a:prstGeom>
          <a:noFill/>
          <a:ln>
            <a:noFill/>
          </a:ln>
        </p:spPr>
        <p:txBody>
          <a:bodyPr spcFirstLastPara="1" wrap="square" lIns="91425" tIns="45700" rIns="91425" bIns="45700" anchor="t" anchorCtr="0">
            <a:normAutofit lnSpcReduction="10000"/>
          </a:bodyPr>
          <a:lstStyle/>
          <a:p>
            <a:pPr marL="228600" indent="-228600">
              <a:buSzPts val="2000"/>
            </a:pPr>
            <a:r>
              <a:rPr lang="en-US" sz="2000" dirty="0"/>
              <a:t>STD-01: Buffer Overflow Protection</a:t>
            </a:r>
            <a:endParaRPr lang="en-US" sz="2000" dirty="0">
              <a:solidFill>
                <a:srgbClr val="000000"/>
              </a:solidFill>
            </a:endParaRPr>
          </a:p>
          <a:p>
            <a:pPr marL="228600" indent="-228600">
              <a:spcBef>
                <a:spcPts val="0"/>
              </a:spcBef>
              <a:buSzPts val="2000"/>
            </a:pPr>
            <a:r>
              <a:rPr lang="en-US" sz="2000" dirty="0"/>
              <a:t>STD-02: SQL Injection Prevention</a:t>
            </a:r>
            <a:endParaRPr lang="en-US" sz="2000" dirty="0">
              <a:solidFill>
                <a:srgbClr val="000000"/>
              </a:solidFill>
            </a:endParaRPr>
          </a:p>
          <a:p>
            <a:pPr marL="228600" indent="-228600">
              <a:spcBef>
                <a:spcPts val="0"/>
              </a:spcBef>
              <a:buSzPts val="2000"/>
            </a:pPr>
            <a:r>
              <a:rPr lang="en-US" sz="2000" dirty="0"/>
              <a:t>STD-04: Input Validation</a:t>
            </a:r>
            <a:endParaRPr lang="en-US" sz="2000" dirty="0">
              <a:solidFill>
                <a:srgbClr val="000000"/>
              </a:solidFill>
            </a:endParaRPr>
          </a:p>
          <a:p>
            <a:pPr marL="228600" indent="-228600">
              <a:spcBef>
                <a:spcPts val="0"/>
              </a:spcBef>
              <a:buSzPts val="2000"/>
            </a:pPr>
            <a:r>
              <a:rPr lang="en-US" sz="2000" dirty="0"/>
              <a:t>STD-05: Avoid Hardcoded Credentials</a:t>
            </a:r>
            <a:endParaRPr lang="en-US" sz="2000" dirty="0">
              <a:solidFill>
                <a:srgbClr val="000000"/>
              </a:solidFill>
            </a:endParaRPr>
          </a:p>
          <a:p>
            <a:pPr marL="228600" indent="-228600">
              <a:spcBef>
                <a:spcPts val="0"/>
              </a:spcBef>
              <a:buSzPts val="2000"/>
            </a:pPr>
            <a:r>
              <a:rPr lang="en-US" sz="2000" dirty="0"/>
              <a:t>STD-03: Prevent Numeric Overflow</a:t>
            </a:r>
            <a:endParaRPr lang="en-US" sz="2000" dirty="0">
              <a:solidFill>
                <a:srgbClr val="000000"/>
              </a:solidFill>
            </a:endParaRPr>
          </a:p>
          <a:p>
            <a:pPr marL="228600" indent="-228600">
              <a:spcBef>
                <a:spcPts val="0"/>
              </a:spcBef>
              <a:buSzPts val="2000"/>
            </a:pPr>
            <a:r>
              <a:rPr lang="en-US" sz="2000" dirty="0"/>
              <a:t>STD-07: Secure Error Handling</a:t>
            </a:r>
            <a:endParaRPr lang="en-US" sz="2000" dirty="0">
              <a:solidFill>
                <a:srgbClr val="000000"/>
              </a:solidFill>
            </a:endParaRPr>
          </a:p>
          <a:p>
            <a:pPr marL="228600" indent="-228600">
              <a:spcBef>
                <a:spcPts val="0"/>
              </a:spcBef>
              <a:buSzPts val="2000"/>
            </a:pPr>
            <a:r>
              <a:rPr lang="en-US" sz="2000" dirty="0"/>
              <a:t>STD-08: Enforce Access Controls</a:t>
            </a:r>
            <a:endParaRPr lang="en-US" sz="2000" dirty="0">
              <a:solidFill>
                <a:srgbClr val="000000"/>
              </a:solidFill>
            </a:endParaRPr>
          </a:p>
          <a:p>
            <a:pPr marL="228600" indent="-228600">
              <a:spcBef>
                <a:spcPts val="0"/>
              </a:spcBef>
              <a:buSzPts val="2000"/>
            </a:pPr>
            <a:r>
              <a:rPr lang="en-US" sz="2000" dirty="0"/>
              <a:t>STD-06: Authentication Best Practices</a:t>
            </a:r>
            <a:endParaRPr lang="en-US" sz="2000" dirty="0">
              <a:solidFill>
                <a:srgbClr val="000000"/>
              </a:solidFill>
            </a:endParaRPr>
          </a:p>
          <a:p>
            <a:pPr marL="228600" indent="-228600">
              <a:spcBef>
                <a:spcPts val="0"/>
              </a:spcBef>
              <a:buSzPts val="2000"/>
            </a:pPr>
            <a:r>
              <a:rPr lang="en-US" sz="2000" dirty="0"/>
              <a:t>STD-09: Data Validation Between Services</a:t>
            </a:r>
            <a:endParaRPr lang="en-US" sz="2000" dirty="0">
              <a:solidFill>
                <a:srgbClr val="000000"/>
              </a:solidFill>
            </a:endParaRPr>
          </a:p>
          <a:p>
            <a:pPr marL="228600" indent="-228600">
              <a:spcBef>
                <a:spcPts val="0"/>
              </a:spcBef>
              <a:buSzPts val="2000"/>
            </a:pPr>
            <a:r>
              <a:rPr lang="en-US" sz="2000" dirty="0"/>
              <a:t>STD-10: Maintain Code Readability and Simplicity</a:t>
            </a:r>
            <a:endParaRPr lang="en-US" sz="2000"/>
          </a:p>
          <a:p>
            <a:pPr marL="228600" indent="-228600">
              <a:spcBef>
                <a:spcPts val="0"/>
              </a:spcBef>
              <a:buSzPts val="2000"/>
            </a:pPr>
            <a:endParaRPr lang="en-US" sz="2000" dirty="0"/>
          </a:p>
          <a:p>
            <a:pPr marL="0" indent="0">
              <a:spcBef>
                <a:spcPts val="0"/>
              </a:spcBef>
              <a:buSzPts val="2000"/>
              <a:buNone/>
            </a:pPr>
            <a:r>
              <a:rPr lang="en-US" sz="2000" dirty="0"/>
              <a:t>We prioritized these standards based on their threat level, historical risk, and exploitability. Buffer overflows and SQL injections top the list due to their history of causing major breaches. Standards like numeric overflow and hardcoded credentials follow, as they may be less common but still dangerous. Finally, practices like error handling and readability help reinforce long-term maintainability and reduce hidden risks.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indent="0">
              <a:spcBef>
                <a:spcPts val="0"/>
              </a:spcBef>
              <a:buSzPts val="2000"/>
              <a:buNone/>
            </a:pPr>
            <a:r>
              <a:rPr lang="en-US" sz="2000"/>
              <a:t>The policies for Encryption in flight, at rest, and in use:</a:t>
            </a:r>
            <a:endParaRPr lang="en-US" sz="2000" dirty="0"/>
          </a:p>
          <a:p>
            <a:pPr marL="0" indent="0">
              <a:spcBef>
                <a:spcPts val="0"/>
              </a:spcBef>
              <a:buSzPts val="2000"/>
              <a:buNone/>
            </a:pPr>
            <a:endParaRPr lang="en-US" sz="2000" dirty="0"/>
          </a:p>
          <a:p>
            <a:pPr marL="342900">
              <a:spcBef>
                <a:spcPts val="0"/>
              </a:spcBef>
              <a:buSzPts val="2000"/>
            </a:pPr>
            <a:r>
              <a:rPr lang="en-US" sz="2000" dirty="0"/>
              <a:t>All data transmitted over networks must use secure protocols such as TLS 1.2 or higher. APIs and client-server communications are encrypted to prevent interception or man-in-the-middle attacks.</a:t>
            </a:r>
          </a:p>
          <a:p>
            <a:pPr marL="342900">
              <a:spcBef>
                <a:spcPts val="0"/>
              </a:spcBef>
              <a:buSzPts val="2000"/>
            </a:pPr>
            <a:endParaRPr lang="en-US" sz="2000" dirty="0"/>
          </a:p>
          <a:p>
            <a:pPr marL="342900">
              <a:spcBef>
                <a:spcPts val="0"/>
              </a:spcBef>
              <a:buSzPts val="2000"/>
            </a:pPr>
            <a:r>
              <a:rPr lang="en-US" sz="2000" dirty="0"/>
              <a:t>Sensitive data stored in databases or on disk must be encrypted using AES-256 or equivalent. This applies to both file systems and structured data in storage layers.</a:t>
            </a:r>
          </a:p>
          <a:p>
            <a:pPr marL="342900">
              <a:spcBef>
                <a:spcPts val="0"/>
              </a:spcBef>
              <a:buSzPts val="2000"/>
            </a:pPr>
            <a:endParaRPr lang="en-US" sz="2000" dirty="0"/>
          </a:p>
          <a:p>
            <a:pPr marL="342900">
              <a:spcBef>
                <a:spcPts val="0"/>
              </a:spcBef>
              <a:buSzPts val="2000"/>
            </a:pPr>
            <a:r>
              <a:rPr lang="en-US" sz="2000" dirty="0"/>
              <a:t>Data used by applications (in memory) is only decrypted when needed and for the shortest time possible. Sensitive processing environments should use runtime memory protections and access controls to reduce exposure.</a:t>
            </a:r>
          </a:p>
          <a:p>
            <a:pPr marL="0" indent="0">
              <a:buSzPts val="1600"/>
              <a:buNone/>
            </a:pPr>
            <a:endParaRPr lang="en-US" sz="1600"/>
          </a:p>
          <a:p>
            <a:pPr marL="228600" indent="-88900">
              <a:buSzPts val="2200"/>
              <a:buNone/>
            </a:pPr>
            <a:endParaRPr lang="en-US"/>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1801270"/>
            <a:ext cx="10844980" cy="465093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sz="2400" dirty="0"/>
              <a:t>Policies that support authentication, authorization, and accounting:</a:t>
            </a:r>
          </a:p>
          <a:p>
            <a:pPr marL="228600" indent="-228600">
              <a:spcBef>
                <a:spcPts val="0"/>
              </a:spcBef>
              <a:buSzPts val="2400"/>
            </a:pPr>
            <a:endParaRPr lang="en-US" sz="2400" dirty="0"/>
          </a:p>
          <a:p>
            <a:pPr marL="228600" indent="-228600">
              <a:spcBef>
                <a:spcPts val="0"/>
              </a:spcBef>
              <a:buSzPts val="2400"/>
            </a:pPr>
            <a:r>
              <a:rPr lang="en-US" sz="2400" dirty="0"/>
              <a:t>Users must authenticate using secure, verifiable credentials. Multi-factor authentication (MFA) is required for all administrative access and remote logins. Passwords must be hashed using secure algorithms like </a:t>
            </a:r>
            <a:r>
              <a:rPr lang="en-US" sz="2400" err="1"/>
              <a:t>bcrypt</a:t>
            </a:r>
            <a:r>
              <a:rPr lang="en-US" sz="2400" dirty="0"/>
              <a:t> or PBKDF2.</a:t>
            </a:r>
          </a:p>
          <a:p>
            <a:pPr marL="228600" indent="-228600">
              <a:spcBef>
                <a:spcPts val="0"/>
              </a:spcBef>
              <a:buSzPts val="2400"/>
            </a:pPr>
            <a:endParaRPr lang="en-US" sz="2400" dirty="0"/>
          </a:p>
          <a:p>
            <a:pPr marL="228600" indent="-228600">
              <a:spcBef>
                <a:spcPts val="0"/>
              </a:spcBef>
              <a:buSzPts val="2400"/>
            </a:pPr>
            <a:r>
              <a:rPr lang="en-US" sz="2400" dirty="0"/>
              <a:t>Role-based access controls (RBAC) ensure that users only have access to the resources necessary for their role. Permissions must be explicitly defined and reviewed regularly.</a:t>
            </a:r>
          </a:p>
          <a:p>
            <a:pPr marL="228600" indent="-228600">
              <a:spcBef>
                <a:spcPts val="0"/>
              </a:spcBef>
              <a:buSzPts val="2400"/>
            </a:pPr>
            <a:endParaRPr lang="en-US" sz="2400" dirty="0"/>
          </a:p>
          <a:p>
            <a:pPr marL="228600" indent="-228600">
              <a:spcBef>
                <a:spcPts val="0"/>
              </a:spcBef>
              <a:buSzPts val="2400"/>
            </a:pPr>
            <a:r>
              <a:rPr lang="en-US" sz="2400" dirty="0"/>
              <a:t>All system and user activities are logged, timestamped, and securely stored for auditing. Logs include login attempts, privilege escalations, and access to sensitive data. Automated alerts are generated for suspicious behavior.</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801761" y="-145111"/>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513735" y="940948"/>
            <a:ext cx="10844980" cy="4503522"/>
          </a:xfrm>
          <a:prstGeom prst="rect">
            <a:avLst/>
          </a:prstGeom>
          <a:noFill/>
          <a:ln>
            <a:noFill/>
          </a:ln>
        </p:spPr>
        <p:txBody>
          <a:bodyPr spcFirstLastPara="1" wrap="square" lIns="91425" tIns="45700" rIns="91425" bIns="45700" anchor="t" anchorCtr="0">
            <a:noAutofit/>
          </a:bodyPr>
          <a:lstStyle/>
          <a:p>
            <a:pPr marL="0" indent="0">
              <a:buNone/>
            </a:pPr>
            <a:r>
              <a:rPr lang="en-US" dirty="0"/>
              <a:t>This unit test simulates a common SQL injection attempt using the input ' OR '1'='1' --. The function </a:t>
            </a:r>
            <a:r>
              <a:rPr lang="en-US" dirty="0" err="1"/>
              <a:t>get_user_data</a:t>
            </a:r>
            <a:r>
              <a:rPr lang="en-US" dirty="0"/>
              <a:t>() constructs a query using raw input, making it vulnerable.</a:t>
            </a:r>
          </a:p>
          <a:p>
            <a:pPr marL="0" indent="0">
              <a:buNone/>
            </a:pPr>
            <a:r>
              <a:rPr lang="en-US" dirty="0"/>
              <a:t>------------------------</a:t>
            </a:r>
          </a:p>
          <a:p>
            <a:pPr marL="0" indent="0">
              <a:buNone/>
            </a:pPr>
            <a:r>
              <a:rPr lang="en-US" dirty="0"/>
              <a:t>Input: ' OR '1'='1' --</a:t>
            </a:r>
          </a:p>
          <a:p>
            <a:pPr marL="0" indent="0">
              <a:buNone/>
            </a:pPr>
            <a:r>
              <a:rPr lang="en-US" dirty="0"/>
              <a:t>Expected Behavior: Input should be blocked or ignored.</a:t>
            </a:r>
          </a:p>
          <a:p>
            <a:pPr marL="0" indent="0">
              <a:buNone/>
            </a:pPr>
            <a:r>
              <a:rPr lang="en-US" dirty="0"/>
              <a:t>Vulnerable Behavior: If it returns fake "injected" data, the function is exploitable.</a:t>
            </a:r>
          </a:p>
          <a:p>
            <a:pPr marL="0" lvl="0" indent="0" algn="l">
              <a:lnSpc>
                <a:spcPct val="90000"/>
              </a:lnSpc>
              <a:spcBef>
                <a:spcPts val="1000"/>
              </a:spcBef>
              <a:spcAft>
                <a:spcPts val="0"/>
              </a:spcAft>
              <a:buSzPts val="1800"/>
              <a:buNone/>
            </a:pPr>
            <a:r>
              <a:rPr lang="en-US" dirty="0"/>
              <a:t>-------------------</a:t>
            </a:r>
          </a:p>
          <a:p>
            <a:pPr marL="0" indent="0">
              <a:buNone/>
            </a:pPr>
            <a:r>
              <a:rPr lang="en-US" dirty="0"/>
              <a:t>Using Google Test, the function was verified to be vulnerable as it returned injected data.</a:t>
            </a:r>
          </a:p>
          <a:p>
            <a:pPr marL="0" indent="0">
              <a:buNone/>
            </a:pPr>
            <a:r>
              <a:rPr lang="en-US" dirty="0"/>
              <a:t>A second test showed valid user input returns normal output.</a:t>
            </a:r>
          </a:p>
          <a:p>
            <a:pPr marL="0" indent="0">
              <a:buNone/>
            </a:pPr>
            <a:r>
              <a:rPr lang="en-US" dirty="0"/>
              <a:t>Google Testing framework:</a:t>
            </a:r>
          </a:p>
          <a:p>
            <a:pPr marL="0" indent="0">
              <a:buNone/>
            </a:pPr>
            <a:r>
              <a:rPr lang="en-US" dirty="0">
                <a:hlinkClick r:id="rId4"/>
              </a:rPr>
              <a:t>google/googletest: GoogleTest - Google Testing and Mocking Framework</a:t>
            </a:r>
            <a:endParaRPr lang="en-US"/>
          </a:p>
        </p:txBody>
      </p:sp>
      <p:pic>
        <p:nvPicPr>
          <p:cNvPr id="197" name="Google Shape;197;g9504e29505_0_0"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47F9-F1A5-9078-3676-1A28DB2F4D7D}"/>
              </a:ext>
            </a:extLst>
          </p:cNvPr>
          <p:cNvSpPr>
            <a:spLocks noGrp="1"/>
          </p:cNvSpPr>
          <p:nvPr>
            <p:ph type="title"/>
          </p:nvPr>
        </p:nvSpPr>
        <p:spPr/>
        <p:txBody>
          <a:bodyPr/>
          <a:lstStyle/>
          <a:p>
            <a:r>
              <a:rPr lang="en-US" dirty="0"/>
              <a:t>Test 1</a:t>
            </a:r>
          </a:p>
        </p:txBody>
      </p:sp>
      <p:pic>
        <p:nvPicPr>
          <p:cNvPr id="4" name="Picture 3" descr="A computer code with white text&#10;&#10;AI-generated content may be incorrect.">
            <a:extLst>
              <a:ext uri="{FF2B5EF4-FFF2-40B4-BE49-F238E27FC236}">
                <a16:creationId xmlns:a16="http://schemas.microsoft.com/office/drawing/2014/main" id="{46AD2D28-0A83-E0BD-2FBB-7A8E01A30EF2}"/>
              </a:ext>
            </a:extLst>
          </p:cNvPr>
          <p:cNvPicPr>
            <a:picLocks noChangeAspect="1"/>
          </p:cNvPicPr>
          <p:nvPr/>
        </p:nvPicPr>
        <p:blipFill>
          <a:blip r:embed="rId2"/>
          <a:stretch>
            <a:fillRect/>
          </a:stretch>
        </p:blipFill>
        <p:spPr>
          <a:xfrm>
            <a:off x="1214745" y="2397689"/>
            <a:ext cx="9369220" cy="1718494"/>
          </a:xfrm>
          <a:prstGeom prst="rect">
            <a:avLst/>
          </a:prstGeom>
        </p:spPr>
      </p:pic>
      <p:pic>
        <p:nvPicPr>
          <p:cNvPr id="5" name="Picture 4">
            <a:extLst>
              <a:ext uri="{FF2B5EF4-FFF2-40B4-BE49-F238E27FC236}">
                <a16:creationId xmlns:a16="http://schemas.microsoft.com/office/drawing/2014/main" id="{4407B504-C1EC-B0B5-17EE-D8D36324FA54}"/>
              </a:ext>
            </a:extLst>
          </p:cNvPr>
          <p:cNvPicPr>
            <a:picLocks noChangeAspect="1"/>
          </p:cNvPicPr>
          <p:nvPr/>
        </p:nvPicPr>
        <p:blipFill>
          <a:blip r:embed="rId3"/>
          <a:stretch>
            <a:fillRect/>
          </a:stretch>
        </p:blipFill>
        <p:spPr>
          <a:xfrm>
            <a:off x="1859526" y="4332339"/>
            <a:ext cx="8079658" cy="860322"/>
          </a:xfrm>
          <a:prstGeom prst="rect">
            <a:avLst/>
          </a:prstGeom>
        </p:spPr>
      </p:pic>
    </p:spTree>
    <p:extLst>
      <p:ext uri="{BB962C8B-B14F-4D97-AF65-F5344CB8AC3E}">
        <p14:creationId xmlns:p14="http://schemas.microsoft.com/office/powerpoint/2010/main" val="31502245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Test 1</vt:lpstr>
      <vt:lpstr>Test 2</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153</cp:revision>
  <dcterms:created xsi:type="dcterms:W3CDTF">2020-08-19T17:59:24Z</dcterms:created>
  <dcterms:modified xsi:type="dcterms:W3CDTF">2025-06-22T19:38:19Z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