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4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829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711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58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34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001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45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03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2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19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1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2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4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23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6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0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92898-7D7F-4153-9397-DEF5BFC53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FENÓMENOS FONÉTICOS 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BE0CA7-AEC6-49C3-92A4-BC59CB5AF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3811039" cy="177281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MX" sz="1400" dirty="0"/>
              <a:t>INTEGRANTES: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1400" b="0" i="0" dirty="0">
                <a:solidFill>
                  <a:srgbClr val="262626"/>
                </a:solidFill>
                <a:effectLst/>
                <a:latin typeface="+mj-lt"/>
              </a:rPr>
              <a:t>CARLOS DANIEL ESPINOZA GARCIA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1400" b="0" i="0" dirty="0">
                <a:solidFill>
                  <a:srgbClr val="262626"/>
                </a:solidFill>
                <a:effectLst/>
                <a:latin typeface="+mj-lt"/>
              </a:rPr>
              <a:t>JORGE EDUARDO SOTO PAREDES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1400" b="0" i="0" dirty="0">
                <a:solidFill>
                  <a:srgbClr val="262626"/>
                </a:solidFill>
                <a:effectLst/>
                <a:latin typeface="+mj-lt"/>
              </a:rPr>
              <a:t>JUAN ENRIQUE CHAVEZTA ARISMENDIS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rgbClr val="262626"/>
                </a:solidFill>
                <a:latin typeface="+mj-lt"/>
              </a:rPr>
              <a:t>OSCAR EDUARDO TAYPE QUISPE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1400" b="0" i="0" dirty="0">
                <a:solidFill>
                  <a:srgbClr val="262626"/>
                </a:solidFill>
                <a:effectLst/>
                <a:latin typeface="+mj-lt"/>
              </a:rPr>
              <a:t>HEARLY SEBASTIAN HUERTAS PEREZ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PE" sz="1400" b="0" i="0" dirty="0">
              <a:solidFill>
                <a:srgbClr val="262626"/>
              </a:solidFill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PE" b="0" i="0" dirty="0">
              <a:solidFill>
                <a:srgbClr val="262626"/>
              </a:solidFill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262626"/>
              </a:solidFill>
              <a:effectLst/>
              <a:latin typeface="+mj-lt"/>
            </a:endParaRPr>
          </a:p>
          <a:p>
            <a:endParaRPr lang="es-P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E5B6119-5C00-4328-889A-864DC36F9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1D5A92C3-6410-4422-8D0A-A96CC2FB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7325921-6EDE-499B-8640-F1B807E0E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98FE866-9B61-4F33-B88D-AB6AAD9F3D0E}"/>
              </a:ext>
            </a:extLst>
          </p:cNvPr>
          <p:cNvSpPr/>
          <p:nvPr/>
        </p:nvSpPr>
        <p:spPr>
          <a:xfrm>
            <a:off x="7399176" y="3844212"/>
            <a:ext cx="1819469" cy="12611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+mj-lt"/>
              </a:rPr>
              <a:t>GRUPO</a:t>
            </a:r>
            <a:r>
              <a:rPr lang="es-MX" dirty="0"/>
              <a:t> 6</a:t>
            </a: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5432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29FBC-28D2-412B-A31C-7DDAA2B9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DIPTONGOS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55E00-6AA2-4BC2-BB99-AC6E13C3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998" y="2556932"/>
            <a:ext cx="3104179" cy="31689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PE" sz="1800" b="1" i="0" dirty="0">
                <a:solidFill>
                  <a:srgbClr val="262626"/>
                </a:solidFill>
                <a:effectLst/>
                <a:latin typeface="+mj-lt"/>
              </a:rPr>
              <a:t>Vocal abierta + vocal cerrada</a:t>
            </a:r>
            <a:endParaRPr lang="es-PE" sz="1800" b="1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72D41D4-566C-4E1F-83E0-329368362328}"/>
              </a:ext>
            </a:extLst>
          </p:cNvPr>
          <p:cNvSpPr/>
          <p:nvPr/>
        </p:nvSpPr>
        <p:spPr>
          <a:xfrm>
            <a:off x="1149998" y="3307704"/>
            <a:ext cx="3182178" cy="25285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62626"/>
                </a:solidFill>
                <a:effectLst/>
                <a:latin typeface="+mj-lt"/>
              </a:rPr>
              <a:t>Auxilio: </a:t>
            </a:r>
            <a:r>
              <a:rPr lang="fr-FR" b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fr-FR" b="1" i="0" dirty="0">
                <a:solidFill>
                  <a:srgbClr val="FF0000"/>
                </a:solidFill>
                <a:effectLst/>
                <a:latin typeface="+mj-lt"/>
              </a:rPr>
              <a:t>u</a:t>
            </a:r>
            <a:r>
              <a:rPr lang="fr-FR" b="0" i="0" dirty="0">
                <a:solidFill>
                  <a:srgbClr val="262626"/>
                </a:solidFill>
                <a:effectLst/>
                <a:latin typeface="+mj-lt"/>
              </a:rPr>
              <a:t> + xi + </a:t>
            </a:r>
            <a:r>
              <a:rPr lang="fr-FR" i="0" dirty="0">
                <a:solidFill>
                  <a:schemeClr val="tx1"/>
                </a:solidFill>
                <a:effectLst/>
                <a:latin typeface="+mj-lt"/>
              </a:rPr>
              <a:t>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62626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62626"/>
                </a:solidFill>
                <a:effectLst/>
                <a:latin typeface="+mj-lt"/>
              </a:rPr>
              <a:t> Aula: </a:t>
            </a:r>
            <a:r>
              <a:rPr lang="fr-FR" b="1" i="0" dirty="0">
                <a:solidFill>
                  <a:srgbClr val="FF0000"/>
                </a:solidFill>
                <a:effectLst/>
                <a:latin typeface="+mj-lt"/>
              </a:rPr>
              <a:t>Au</a:t>
            </a:r>
            <a:r>
              <a:rPr lang="fr-FR" b="0" i="0" dirty="0">
                <a:solidFill>
                  <a:srgbClr val="262626"/>
                </a:solidFill>
                <a:effectLst/>
                <a:latin typeface="+mj-lt"/>
              </a:rPr>
              <a:t> + 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62626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62626"/>
                </a:solidFill>
                <a:effectLst/>
                <a:latin typeface="+mj-lt"/>
              </a:rPr>
              <a:t> Auto: </a:t>
            </a:r>
            <a:r>
              <a:rPr lang="fr-FR" b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fr-FR" b="1" i="0" dirty="0">
                <a:solidFill>
                  <a:srgbClr val="FF0000"/>
                </a:solidFill>
                <a:effectLst/>
                <a:latin typeface="+mj-lt"/>
              </a:rPr>
              <a:t>u</a:t>
            </a:r>
            <a:r>
              <a:rPr lang="fr-FR" b="0" i="0" dirty="0">
                <a:solidFill>
                  <a:srgbClr val="262626"/>
                </a:solidFill>
                <a:effectLst/>
                <a:latin typeface="+mj-lt"/>
              </a:rPr>
              <a:t> + 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B4F80BA-4A2A-4E3C-9B33-8916C271B016}"/>
              </a:ext>
            </a:extLst>
          </p:cNvPr>
          <p:cNvSpPr/>
          <p:nvPr/>
        </p:nvSpPr>
        <p:spPr>
          <a:xfrm>
            <a:off x="4911982" y="2556931"/>
            <a:ext cx="3194569" cy="316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i="0" dirty="0">
                <a:solidFill>
                  <a:srgbClr val="262626"/>
                </a:solidFill>
                <a:effectLst/>
                <a:latin typeface="+mj-lt"/>
              </a:rPr>
              <a:t>Vocal cerrada + vocal abierta</a:t>
            </a:r>
            <a:endParaRPr lang="es-PE" b="1" dirty="0">
              <a:latin typeface="+mj-l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2A96E8E-C432-4FE2-B02E-F8381F818376}"/>
              </a:ext>
            </a:extLst>
          </p:cNvPr>
          <p:cNvSpPr/>
          <p:nvPr/>
        </p:nvSpPr>
        <p:spPr>
          <a:xfrm>
            <a:off x="4654224" y="3335532"/>
            <a:ext cx="3452327" cy="2540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262626"/>
                </a:solidFill>
                <a:effectLst/>
                <a:latin typeface="+mj-lt"/>
              </a:rPr>
              <a:t>Juan: </a:t>
            </a:r>
            <a:r>
              <a:rPr lang="es-PE" b="1" i="0" dirty="0">
                <a:solidFill>
                  <a:srgbClr val="262626"/>
                </a:solidFill>
                <a:effectLst/>
                <a:latin typeface="+mj-lt"/>
              </a:rPr>
              <a:t>J</a:t>
            </a:r>
            <a:r>
              <a:rPr lang="es-PE" b="1" i="0" dirty="0">
                <a:solidFill>
                  <a:srgbClr val="FF0000"/>
                </a:solidFill>
                <a:effectLst/>
                <a:latin typeface="+mj-lt"/>
              </a:rPr>
              <a:t>ua</a:t>
            </a:r>
            <a:r>
              <a:rPr lang="es-PE" b="1" i="0" dirty="0">
                <a:solidFill>
                  <a:srgbClr val="262626"/>
                </a:solidFill>
                <a:effectLst/>
                <a:latin typeface="+mj-lt"/>
              </a:rPr>
              <a:t>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PE" dirty="0">
              <a:solidFill>
                <a:srgbClr val="262626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262626"/>
                </a:solidFill>
                <a:effectLst/>
                <a:latin typeface="+mj-lt"/>
              </a:rPr>
              <a:t>Eugenio: </a:t>
            </a:r>
            <a:r>
              <a:rPr lang="es-PE" i="0" dirty="0">
                <a:solidFill>
                  <a:srgbClr val="262626"/>
                </a:solidFill>
                <a:effectLst/>
                <a:latin typeface="+mj-lt"/>
              </a:rPr>
              <a:t>Eu</a:t>
            </a:r>
            <a:r>
              <a:rPr lang="es-PE" b="0" i="0" dirty="0">
                <a:solidFill>
                  <a:srgbClr val="262626"/>
                </a:solidFill>
                <a:effectLst/>
                <a:latin typeface="+mj-lt"/>
              </a:rPr>
              <a:t> + ge + </a:t>
            </a:r>
            <a:r>
              <a:rPr lang="es-PE" b="1" dirty="0">
                <a:solidFill>
                  <a:schemeClr val="tx1"/>
                </a:solidFill>
                <a:latin typeface="+mj-lt"/>
              </a:rPr>
              <a:t>n</a:t>
            </a:r>
            <a:r>
              <a:rPr lang="es-PE" b="1" i="0" dirty="0">
                <a:solidFill>
                  <a:srgbClr val="FF0000"/>
                </a:solidFill>
                <a:effectLst/>
                <a:latin typeface="+mj-lt"/>
              </a:rPr>
              <a:t>io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PE" b="1" i="0" dirty="0">
              <a:solidFill>
                <a:srgbClr val="262626"/>
              </a:solidFill>
              <a:effectLst/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262626"/>
                </a:solidFill>
                <a:latin typeface="+mj-lt"/>
              </a:rPr>
              <a:t>Dios: D</a:t>
            </a:r>
            <a:r>
              <a:rPr lang="es-PE" b="1" dirty="0">
                <a:solidFill>
                  <a:srgbClr val="FF0000"/>
                </a:solidFill>
                <a:latin typeface="+mj-lt"/>
              </a:rPr>
              <a:t>io</a:t>
            </a:r>
            <a:r>
              <a:rPr lang="es-PE" b="1" dirty="0">
                <a:solidFill>
                  <a:srgbClr val="262626"/>
                </a:solidFill>
                <a:latin typeface="+mj-lt"/>
              </a:rPr>
              <a:t>s</a:t>
            </a:r>
            <a:endParaRPr lang="es-PE" b="1" i="0" dirty="0">
              <a:solidFill>
                <a:srgbClr val="262626"/>
              </a:solidFill>
              <a:effectLst/>
              <a:latin typeface="+mj-lt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2C900B-948D-43DA-AC56-EF5071D54EF2}"/>
              </a:ext>
            </a:extLst>
          </p:cNvPr>
          <p:cNvSpPr/>
          <p:nvPr/>
        </p:nvSpPr>
        <p:spPr>
          <a:xfrm>
            <a:off x="8311824" y="2567819"/>
            <a:ext cx="3104179" cy="316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i="0" dirty="0">
                <a:solidFill>
                  <a:srgbClr val="262626"/>
                </a:solidFill>
                <a:effectLst/>
                <a:latin typeface="+mj-lt"/>
              </a:rPr>
              <a:t>Vocal cerrada + vocal cerrada</a:t>
            </a:r>
            <a:endParaRPr lang="es-PE" b="1" dirty="0">
              <a:latin typeface="+mj-lt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A2401D5-F868-4386-AEDF-71E39E5ABDE9}"/>
              </a:ext>
            </a:extLst>
          </p:cNvPr>
          <p:cNvSpPr/>
          <p:nvPr/>
        </p:nvSpPr>
        <p:spPr>
          <a:xfrm>
            <a:off x="8355049" y="3362482"/>
            <a:ext cx="3017727" cy="2419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PE" sz="1600" b="0" i="0" dirty="0">
                <a:solidFill>
                  <a:srgbClr val="262626"/>
                </a:solidFill>
                <a:effectLst/>
                <a:latin typeface="+mj-lt"/>
              </a:rPr>
              <a:t>Ciudadela: </a:t>
            </a:r>
            <a:r>
              <a:rPr lang="es-PE" sz="1600" b="1" dirty="0" err="1">
                <a:solidFill>
                  <a:srgbClr val="262626"/>
                </a:solidFill>
                <a:latin typeface="+mj-lt"/>
              </a:rPr>
              <a:t>C</a:t>
            </a:r>
            <a:r>
              <a:rPr lang="es-PE" sz="1600" b="1" i="0" dirty="0" err="1">
                <a:solidFill>
                  <a:srgbClr val="FF0000"/>
                </a:solidFill>
                <a:effectLst/>
                <a:latin typeface="+mj-lt"/>
              </a:rPr>
              <a:t>iu</a:t>
            </a:r>
            <a:r>
              <a:rPr lang="es-PE" sz="1600" b="0" i="0" dirty="0">
                <a:solidFill>
                  <a:srgbClr val="262626"/>
                </a:solidFill>
                <a:effectLst/>
                <a:latin typeface="+mj-lt"/>
              </a:rPr>
              <a:t> + da + de + la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PE" sz="1600" b="0" i="0" dirty="0">
              <a:solidFill>
                <a:srgbClr val="262626"/>
              </a:solidFill>
              <a:effectLst/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PE" sz="1600" b="0" i="0" dirty="0">
                <a:solidFill>
                  <a:srgbClr val="262626"/>
                </a:solidFill>
                <a:effectLst/>
                <a:latin typeface="+mj-lt"/>
              </a:rPr>
              <a:t>Cuidadora: </a:t>
            </a:r>
            <a:r>
              <a:rPr lang="es-PE" sz="1600" b="1" dirty="0">
                <a:solidFill>
                  <a:srgbClr val="262626"/>
                </a:solidFill>
                <a:latin typeface="+mj-lt"/>
              </a:rPr>
              <a:t>C</a:t>
            </a:r>
            <a:r>
              <a:rPr lang="es-PE" sz="1600" b="1" i="0" dirty="0">
                <a:solidFill>
                  <a:srgbClr val="FF0000"/>
                </a:solidFill>
                <a:effectLst/>
                <a:latin typeface="+mj-lt"/>
              </a:rPr>
              <a:t>ui</a:t>
            </a:r>
            <a:r>
              <a:rPr lang="es-PE" sz="1600" b="0" i="0" dirty="0">
                <a:solidFill>
                  <a:srgbClr val="262626"/>
                </a:solidFill>
                <a:effectLst/>
                <a:latin typeface="+mj-lt"/>
              </a:rPr>
              <a:t> + da + do + </a:t>
            </a:r>
            <a:r>
              <a:rPr lang="es-PE" sz="1600" b="0" i="0" dirty="0" err="1">
                <a:solidFill>
                  <a:srgbClr val="262626"/>
                </a:solidFill>
                <a:effectLst/>
                <a:latin typeface="+mj-lt"/>
              </a:rPr>
              <a:t>ra</a:t>
            </a:r>
            <a:endParaRPr lang="es-PE" sz="1600" b="0" i="0" dirty="0">
              <a:solidFill>
                <a:srgbClr val="262626"/>
              </a:solidFill>
              <a:effectLst/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PE" sz="1600" b="0" i="0" dirty="0">
              <a:solidFill>
                <a:srgbClr val="262626"/>
              </a:solidFill>
              <a:effectLst/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PE" sz="1600" b="0" i="0" dirty="0">
                <a:solidFill>
                  <a:srgbClr val="262626"/>
                </a:solidFill>
                <a:effectLst/>
                <a:latin typeface="+mj-lt"/>
              </a:rPr>
              <a:t>Ciudadano:  </a:t>
            </a:r>
            <a:r>
              <a:rPr lang="es-PE" sz="1600" b="1" dirty="0" err="1">
                <a:solidFill>
                  <a:srgbClr val="262626"/>
                </a:solidFill>
                <a:latin typeface="+mj-lt"/>
              </a:rPr>
              <a:t>C</a:t>
            </a:r>
            <a:r>
              <a:rPr lang="es-PE" sz="1600" b="1" i="0" dirty="0" err="1">
                <a:solidFill>
                  <a:srgbClr val="FF0000"/>
                </a:solidFill>
                <a:effectLst/>
                <a:latin typeface="+mj-lt"/>
              </a:rPr>
              <a:t>iu</a:t>
            </a:r>
            <a:r>
              <a:rPr lang="es-PE" sz="1600" b="0" i="0" dirty="0">
                <a:solidFill>
                  <a:srgbClr val="262626"/>
                </a:solidFill>
                <a:effectLst/>
                <a:latin typeface="+mj-lt"/>
              </a:rPr>
              <a:t> + da + da + no</a:t>
            </a:r>
          </a:p>
          <a:p>
            <a:pPr algn="ctr"/>
            <a:endParaRPr lang="es-PE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4DB40C5-7BC7-4D36-AFD1-646301801247}"/>
              </a:ext>
            </a:extLst>
          </p:cNvPr>
          <p:cNvCxnSpPr>
            <a:cxnSpLocks/>
          </p:cNvCxnSpPr>
          <p:nvPr/>
        </p:nvCxnSpPr>
        <p:spPr>
          <a:xfrm flipH="1">
            <a:off x="2702087" y="2916384"/>
            <a:ext cx="1" cy="34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BC6E231-72F2-4896-A735-7CF782852B39}"/>
              </a:ext>
            </a:extLst>
          </p:cNvPr>
          <p:cNvCxnSpPr/>
          <p:nvPr/>
        </p:nvCxnSpPr>
        <p:spPr>
          <a:xfrm>
            <a:off x="6509266" y="2954079"/>
            <a:ext cx="0" cy="27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911D4AA-4AD7-4C03-881B-3C4D64B54BDF}"/>
              </a:ext>
            </a:extLst>
          </p:cNvPr>
          <p:cNvCxnSpPr/>
          <p:nvPr/>
        </p:nvCxnSpPr>
        <p:spPr>
          <a:xfrm>
            <a:off x="9863912" y="2982897"/>
            <a:ext cx="0" cy="28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47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AA5C8-981E-47EC-907D-76AF7AA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i="0" dirty="0">
                <a:solidFill>
                  <a:srgbClr val="262626"/>
                </a:solidFill>
                <a:effectLst/>
              </a:rPr>
              <a:t>Hiato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CBCE33-9E91-46C2-B250-12CEAE41B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548" y="3830714"/>
            <a:ext cx="2990292" cy="191035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s-PE" sz="1800" b="0" i="0" dirty="0">
              <a:solidFill>
                <a:srgbClr val="262626"/>
              </a:solidFill>
              <a:effectLst/>
              <a:latin typeface="+mj-lt"/>
            </a:endParaRPr>
          </a:p>
          <a:p>
            <a:r>
              <a:rPr lang="es-PE" sz="1800" b="0" i="0" dirty="0">
                <a:solidFill>
                  <a:srgbClr val="262626"/>
                </a:solidFill>
                <a:effectLst/>
                <a:latin typeface="+mj-lt"/>
              </a:rPr>
              <a:t>Canoa: ca + n</a:t>
            </a:r>
            <a:r>
              <a:rPr lang="es-PE" sz="1800" b="1" i="0" dirty="0">
                <a:solidFill>
                  <a:srgbClr val="FF0000"/>
                </a:solidFill>
                <a:effectLst/>
                <a:latin typeface="+mj-lt"/>
              </a:rPr>
              <a:t>o</a:t>
            </a:r>
            <a:r>
              <a:rPr lang="es-PE" sz="1800" b="0" i="0" dirty="0">
                <a:solidFill>
                  <a:srgbClr val="262626"/>
                </a:solidFill>
                <a:effectLst/>
                <a:latin typeface="+mj-lt"/>
              </a:rPr>
              <a:t> + </a:t>
            </a:r>
            <a:r>
              <a:rPr lang="es-PE" sz="1800" b="1" i="0" dirty="0">
                <a:solidFill>
                  <a:srgbClr val="FF0000"/>
                </a:solidFill>
                <a:effectLst/>
                <a:latin typeface="+mj-lt"/>
              </a:rPr>
              <a:t>a</a:t>
            </a:r>
          </a:p>
          <a:p>
            <a:r>
              <a:rPr lang="es-PE" sz="1800" b="0" i="0" dirty="0">
                <a:solidFill>
                  <a:srgbClr val="262626"/>
                </a:solidFill>
                <a:effectLst/>
                <a:latin typeface="+mj-lt"/>
              </a:rPr>
              <a:t>Poeta: </a:t>
            </a:r>
            <a:r>
              <a:rPr lang="es-PE" sz="1800" b="0" i="0" dirty="0" err="1">
                <a:solidFill>
                  <a:srgbClr val="262626"/>
                </a:solidFill>
                <a:effectLst/>
                <a:latin typeface="+mj-lt"/>
              </a:rPr>
              <a:t>p</a:t>
            </a:r>
            <a:r>
              <a:rPr lang="es-PE" sz="1800" b="1" i="0" dirty="0" err="1">
                <a:solidFill>
                  <a:srgbClr val="FF0000"/>
                </a:solidFill>
                <a:effectLst/>
                <a:latin typeface="+mj-lt"/>
              </a:rPr>
              <a:t>o</a:t>
            </a:r>
            <a:r>
              <a:rPr lang="es-PE" sz="1800" b="1" i="0" dirty="0">
                <a:solidFill>
                  <a:srgbClr val="262626"/>
                </a:solidFill>
                <a:effectLst/>
                <a:latin typeface="+mj-lt"/>
              </a:rPr>
              <a:t> </a:t>
            </a:r>
            <a:r>
              <a:rPr lang="es-PE" sz="1800" b="0" i="0" dirty="0">
                <a:solidFill>
                  <a:srgbClr val="262626"/>
                </a:solidFill>
                <a:effectLst/>
                <a:latin typeface="+mj-lt"/>
              </a:rPr>
              <a:t>+ </a:t>
            </a:r>
            <a:r>
              <a:rPr lang="es-PE" sz="1800" b="1" i="0" dirty="0">
                <a:solidFill>
                  <a:srgbClr val="FF0000"/>
                </a:solidFill>
                <a:effectLst/>
                <a:latin typeface="+mj-lt"/>
              </a:rPr>
              <a:t>e</a:t>
            </a:r>
            <a:r>
              <a:rPr lang="es-PE" sz="1800" b="0" i="0" dirty="0">
                <a:solidFill>
                  <a:srgbClr val="262626"/>
                </a:solidFill>
                <a:effectLst/>
                <a:latin typeface="+mj-lt"/>
              </a:rPr>
              <a:t> + </a:t>
            </a:r>
            <a:r>
              <a:rPr lang="es-PE" sz="1800" b="0" i="0" dirty="0" err="1">
                <a:solidFill>
                  <a:srgbClr val="262626"/>
                </a:solidFill>
                <a:effectLst/>
                <a:latin typeface="+mj-lt"/>
              </a:rPr>
              <a:t>ta</a:t>
            </a:r>
            <a:endParaRPr lang="es-PE" sz="1800" b="0" i="0" dirty="0">
              <a:solidFill>
                <a:srgbClr val="262626"/>
              </a:solidFill>
              <a:effectLst/>
              <a:latin typeface="+mj-lt"/>
            </a:endParaRPr>
          </a:p>
          <a:p>
            <a:r>
              <a:rPr lang="es-PE" sz="1800" b="0" i="0" dirty="0">
                <a:solidFill>
                  <a:srgbClr val="262626"/>
                </a:solidFill>
                <a:effectLst/>
                <a:latin typeface="+mj-lt"/>
              </a:rPr>
              <a:t>Coopera: </a:t>
            </a:r>
            <a:r>
              <a:rPr lang="es-PE" sz="1800" b="0" i="0" dirty="0" err="1">
                <a:solidFill>
                  <a:srgbClr val="262626"/>
                </a:solidFill>
                <a:effectLst/>
                <a:latin typeface="+mj-lt"/>
              </a:rPr>
              <a:t>c</a:t>
            </a:r>
            <a:r>
              <a:rPr lang="es-PE" sz="1800" b="1" i="0" dirty="0" err="1">
                <a:solidFill>
                  <a:srgbClr val="FF0000"/>
                </a:solidFill>
                <a:effectLst/>
                <a:latin typeface="+mj-lt"/>
              </a:rPr>
              <a:t>o</a:t>
            </a:r>
            <a:r>
              <a:rPr lang="es-PE" sz="1800" b="0" i="0" dirty="0">
                <a:solidFill>
                  <a:srgbClr val="262626"/>
                </a:solidFill>
                <a:effectLst/>
                <a:latin typeface="+mj-lt"/>
              </a:rPr>
              <a:t> + </a:t>
            </a:r>
            <a:r>
              <a:rPr lang="es-PE" sz="1800" b="1" i="0" dirty="0">
                <a:solidFill>
                  <a:srgbClr val="FF0000"/>
                </a:solidFill>
                <a:effectLst/>
                <a:latin typeface="+mj-lt"/>
              </a:rPr>
              <a:t>o</a:t>
            </a:r>
            <a:r>
              <a:rPr lang="es-PE" sz="1800" b="0" i="0" dirty="0">
                <a:solidFill>
                  <a:srgbClr val="262626"/>
                </a:solidFill>
                <a:effectLst/>
                <a:latin typeface="+mj-lt"/>
              </a:rPr>
              <a:t> + pe + </a:t>
            </a:r>
            <a:r>
              <a:rPr lang="es-PE" sz="1800" b="0" i="0" dirty="0" err="1">
                <a:solidFill>
                  <a:srgbClr val="262626"/>
                </a:solidFill>
                <a:effectLst/>
                <a:latin typeface="+mj-lt"/>
              </a:rPr>
              <a:t>ra</a:t>
            </a:r>
            <a:endParaRPr lang="es-PE" sz="1800" b="0" i="0" dirty="0">
              <a:solidFill>
                <a:srgbClr val="262626"/>
              </a:solidFill>
              <a:effectLst/>
              <a:latin typeface="+mj-lt"/>
            </a:endParaRPr>
          </a:p>
          <a:p>
            <a:pPr marL="0" indent="0" algn="ctr">
              <a:buNone/>
            </a:pPr>
            <a:endParaRPr lang="es-PE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A442F2-C094-4599-8907-21FD86FBC3D1}"/>
              </a:ext>
            </a:extLst>
          </p:cNvPr>
          <p:cNvSpPr/>
          <p:nvPr/>
        </p:nvSpPr>
        <p:spPr>
          <a:xfrm>
            <a:off x="1915719" y="2806161"/>
            <a:ext cx="2453951" cy="438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i="0" dirty="0">
                <a:solidFill>
                  <a:srgbClr val="262626"/>
                </a:solidFill>
                <a:effectLst/>
                <a:latin typeface="+mj-lt"/>
              </a:rPr>
              <a:t>Hiato Simple</a:t>
            </a:r>
            <a:endParaRPr lang="es-PE" sz="2000" b="1" dirty="0">
              <a:latin typeface="+mj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700F2F9-BA43-4172-BBB9-12B4F7D4225F}"/>
              </a:ext>
            </a:extLst>
          </p:cNvPr>
          <p:cNvSpPr/>
          <p:nvPr/>
        </p:nvSpPr>
        <p:spPr>
          <a:xfrm>
            <a:off x="7623109" y="2789851"/>
            <a:ext cx="2108719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i="0" dirty="0">
                <a:solidFill>
                  <a:srgbClr val="262626"/>
                </a:solidFill>
                <a:effectLst/>
                <a:latin typeface="+mj-lt"/>
              </a:rPr>
              <a:t>Hiato Acentuado</a:t>
            </a:r>
            <a:endParaRPr lang="es-PE" sz="2000" b="1" dirty="0">
              <a:latin typeface="+mj-l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1D14809-54A8-4EAF-9D68-5E4FE5E87C51}"/>
              </a:ext>
            </a:extLst>
          </p:cNvPr>
          <p:cNvSpPr/>
          <p:nvPr/>
        </p:nvSpPr>
        <p:spPr>
          <a:xfrm>
            <a:off x="7461767" y="3940973"/>
            <a:ext cx="2431402" cy="1530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0" i="0" dirty="0">
                <a:solidFill>
                  <a:srgbClr val="262626"/>
                </a:solidFill>
                <a:effectLst/>
                <a:latin typeface="+mj-lt"/>
              </a:rPr>
              <a:t>Mío: m</a:t>
            </a:r>
            <a:r>
              <a:rPr lang="es-MX" b="1" i="0" dirty="0">
                <a:solidFill>
                  <a:srgbClr val="FF0000"/>
                </a:solidFill>
                <a:effectLst/>
                <a:latin typeface="+mj-lt"/>
              </a:rPr>
              <a:t>í</a:t>
            </a:r>
            <a:r>
              <a:rPr lang="es-MX" b="0" i="0" dirty="0">
                <a:solidFill>
                  <a:srgbClr val="262626"/>
                </a:solidFill>
                <a:effectLst/>
                <a:latin typeface="+mj-lt"/>
              </a:rPr>
              <a:t> + </a:t>
            </a:r>
            <a:r>
              <a:rPr lang="es-MX" b="1" i="0" dirty="0">
                <a:solidFill>
                  <a:srgbClr val="262626"/>
                </a:solidFill>
                <a:effectLst/>
                <a:latin typeface="+mj-lt"/>
              </a:rPr>
              <a:t>o</a:t>
            </a:r>
            <a:r>
              <a:rPr lang="es-MX" b="0" i="0" dirty="0">
                <a:solidFill>
                  <a:srgbClr val="262626"/>
                </a:solidFill>
                <a:effectLst/>
                <a:latin typeface="+mj-lt"/>
              </a:rPr>
              <a:t> </a:t>
            </a:r>
          </a:p>
          <a:p>
            <a:pPr algn="ctr"/>
            <a:endParaRPr lang="es-MX" b="0" i="0" dirty="0">
              <a:solidFill>
                <a:srgbClr val="262626"/>
              </a:solidFill>
              <a:effectLst/>
              <a:latin typeface="+mj-lt"/>
            </a:endParaRPr>
          </a:p>
          <a:p>
            <a:pPr algn="ctr"/>
            <a:r>
              <a:rPr lang="es-MX" b="0" i="0" dirty="0">
                <a:solidFill>
                  <a:srgbClr val="262626"/>
                </a:solidFill>
                <a:effectLst/>
                <a:latin typeface="+mj-lt"/>
              </a:rPr>
              <a:t>Flúor: Fl</a:t>
            </a:r>
            <a:r>
              <a:rPr lang="es-MX" b="1" i="0" dirty="0">
                <a:solidFill>
                  <a:srgbClr val="FF0000"/>
                </a:solidFill>
                <a:effectLst/>
                <a:latin typeface="+mj-lt"/>
              </a:rPr>
              <a:t>ú</a:t>
            </a:r>
            <a:r>
              <a:rPr lang="es-MX" b="0" i="0" dirty="0">
                <a:solidFill>
                  <a:srgbClr val="262626"/>
                </a:solidFill>
                <a:effectLst/>
                <a:latin typeface="+mj-lt"/>
              </a:rPr>
              <a:t> + </a:t>
            </a:r>
            <a:r>
              <a:rPr lang="es-MX" b="1" i="0" dirty="0">
                <a:solidFill>
                  <a:srgbClr val="262626"/>
                </a:solidFill>
                <a:effectLst/>
                <a:latin typeface="+mj-lt"/>
              </a:rPr>
              <a:t>o</a:t>
            </a:r>
            <a:r>
              <a:rPr lang="es-MX" b="0" i="0" dirty="0">
                <a:solidFill>
                  <a:srgbClr val="262626"/>
                </a:solidFill>
                <a:effectLst/>
                <a:latin typeface="+mj-lt"/>
              </a:rPr>
              <a:t>r</a:t>
            </a:r>
          </a:p>
          <a:p>
            <a:pPr algn="ctr"/>
            <a:endParaRPr lang="es-MX" b="0" i="0" dirty="0">
              <a:solidFill>
                <a:srgbClr val="262626"/>
              </a:solidFill>
              <a:effectLst/>
              <a:latin typeface="+mj-lt"/>
            </a:endParaRPr>
          </a:p>
          <a:p>
            <a:pPr algn="ctr"/>
            <a:r>
              <a:rPr lang="es-MX" b="0" i="0" dirty="0">
                <a:solidFill>
                  <a:srgbClr val="262626"/>
                </a:solidFill>
                <a:effectLst/>
                <a:latin typeface="+mj-lt"/>
              </a:rPr>
              <a:t>Freír: Fr</a:t>
            </a:r>
            <a:r>
              <a:rPr lang="es-MX" b="1" i="0" dirty="0">
                <a:solidFill>
                  <a:srgbClr val="262626"/>
                </a:solidFill>
                <a:effectLst/>
                <a:latin typeface="+mj-lt"/>
              </a:rPr>
              <a:t>e</a:t>
            </a:r>
            <a:r>
              <a:rPr lang="es-MX" b="0" i="0" dirty="0">
                <a:solidFill>
                  <a:srgbClr val="262626"/>
                </a:solidFill>
                <a:effectLst/>
                <a:latin typeface="+mj-lt"/>
              </a:rPr>
              <a:t> + </a:t>
            </a:r>
            <a:r>
              <a:rPr lang="es-MX" b="1" i="0" dirty="0">
                <a:solidFill>
                  <a:srgbClr val="FF0000"/>
                </a:solidFill>
                <a:effectLst/>
                <a:latin typeface="+mj-lt"/>
              </a:rPr>
              <a:t>í</a:t>
            </a:r>
            <a:r>
              <a:rPr lang="es-MX" b="0" i="0" dirty="0">
                <a:solidFill>
                  <a:srgbClr val="262626"/>
                </a:solidFill>
                <a:effectLst/>
                <a:latin typeface="+mj-lt"/>
              </a:rPr>
              <a:t>r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875F2BA-7A96-4F60-93C4-5A598D50B27E}"/>
              </a:ext>
            </a:extLst>
          </p:cNvPr>
          <p:cNvCxnSpPr/>
          <p:nvPr/>
        </p:nvCxnSpPr>
        <p:spPr>
          <a:xfrm>
            <a:off x="3142695" y="3364637"/>
            <a:ext cx="0" cy="26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ADBA69E-10A9-429C-8CDA-DD405EB8C302}"/>
              </a:ext>
            </a:extLst>
          </p:cNvPr>
          <p:cNvCxnSpPr/>
          <p:nvPr/>
        </p:nvCxnSpPr>
        <p:spPr>
          <a:xfrm>
            <a:off x="8708995" y="3364637"/>
            <a:ext cx="0" cy="43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76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087D6-8AB4-48CC-86E6-634DA60D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071" y="1420670"/>
            <a:ext cx="5618582" cy="1303867"/>
          </a:xfrm>
        </p:spPr>
        <p:txBody>
          <a:bodyPr>
            <a:normAutofit fontScale="90000"/>
          </a:bodyPr>
          <a:lstStyle/>
          <a:p>
            <a:r>
              <a:rPr lang="es-PE" sz="6000" b="1" i="0" dirty="0">
                <a:solidFill>
                  <a:srgbClr val="262626"/>
                </a:solidFill>
                <a:effectLst/>
              </a:rPr>
              <a:t>Triptongo</a:t>
            </a:r>
            <a:br>
              <a:rPr lang="es-PE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</a:br>
            <a:br>
              <a:rPr lang="es-PE" dirty="0"/>
            </a:b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FE7E35F-461B-458E-AF92-B1C301FADC6D}"/>
              </a:ext>
            </a:extLst>
          </p:cNvPr>
          <p:cNvSpPr/>
          <p:nvPr/>
        </p:nvSpPr>
        <p:spPr>
          <a:xfrm>
            <a:off x="7051831" y="3067352"/>
            <a:ext cx="2621902" cy="2369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800" b="0" i="0" dirty="0">
                <a:solidFill>
                  <a:srgbClr val="262626"/>
                </a:solidFill>
                <a:effectLst/>
                <a:latin typeface="+mj-lt"/>
              </a:rPr>
              <a:t>Paraguay: </a:t>
            </a:r>
            <a:r>
              <a:rPr lang="es-PE" sz="1800" b="0" i="0" dirty="0" err="1">
                <a:solidFill>
                  <a:srgbClr val="262626"/>
                </a:solidFill>
                <a:effectLst/>
                <a:latin typeface="+mj-lt"/>
              </a:rPr>
              <a:t>Pa</a:t>
            </a:r>
            <a:r>
              <a:rPr lang="es-PE" sz="1800" b="0" i="0" dirty="0">
                <a:solidFill>
                  <a:srgbClr val="262626"/>
                </a:solidFill>
                <a:effectLst/>
                <a:latin typeface="+mj-lt"/>
              </a:rPr>
              <a:t> + </a:t>
            </a:r>
            <a:r>
              <a:rPr lang="es-PE" sz="1800" b="0" i="0" dirty="0" err="1">
                <a:solidFill>
                  <a:srgbClr val="262626"/>
                </a:solidFill>
                <a:effectLst/>
                <a:latin typeface="+mj-lt"/>
              </a:rPr>
              <a:t>ra</a:t>
            </a:r>
            <a:r>
              <a:rPr lang="es-PE" sz="1800" b="0" i="0" dirty="0">
                <a:solidFill>
                  <a:srgbClr val="262626"/>
                </a:solidFill>
                <a:effectLst/>
                <a:latin typeface="+mj-lt"/>
              </a:rPr>
              <a:t> + </a:t>
            </a:r>
            <a:r>
              <a:rPr lang="es-PE" sz="1800" b="1" i="0" dirty="0">
                <a:solidFill>
                  <a:srgbClr val="FF0000"/>
                </a:solidFill>
                <a:effectLst/>
                <a:latin typeface="+mj-lt"/>
              </a:rPr>
              <a:t>guay</a:t>
            </a:r>
          </a:p>
          <a:p>
            <a:endParaRPr lang="es-PE" sz="1800" b="0" i="0" dirty="0">
              <a:solidFill>
                <a:srgbClr val="262626"/>
              </a:solidFill>
              <a:effectLst/>
              <a:latin typeface="+mj-lt"/>
            </a:endParaRPr>
          </a:p>
          <a:p>
            <a:r>
              <a:rPr lang="es-PE" sz="1800" b="0" i="0" dirty="0">
                <a:solidFill>
                  <a:srgbClr val="262626"/>
                </a:solidFill>
                <a:effectLst/>
                <a:latin typeface="+mj-lt"/>
              </a:rPr>
              <a:t>Huaico: </a:t>
            </a:r>
            <a:r>
              <a:rPr lang="es-PE" sz="1800" b="1" i="0" dirty="0">
                <a:solidFill>
                  <a:srgbClr val="262626"/>
                </a:solidFill>
                <a:effectLst/>
                <a:latin typeface="+mj-lt"/>
              </a:rPr>
              <a:t>H</a:t>
            </a:r>
            <a:r>
              <a:rPr lang="es-PE" sz="1800" b="1" i="0" dirty="0">
                <a:solidFill>
                  <a:srgbClr val="FF0000"/>
                </a:solidFill>
                <a:effectLst/>
                <a:latin typeface="+mj-lt"/>
              </a:rPr>
              <a:t>uai</a:t>
            </a:r>
            <a:r>
              <a:rPr lang="es-PE" sz="1800" b="0" i="0" dirty="0">
                <a:solidFill>
                  <a:srgbClr val="262626"/>
                </a:solidFill>
                <a:effectLst/>
                <a:latin typeface="+mj-lt"/>
              </a:rPr>
              <a:t> + </a:t>
            </a:r>
            <a:r>
              <a:rPr lang="es-PE" sz="1800" b="0" i="0" dirty="0" err="1">
                <a:solidFill>
                  <a:srgbClr val="262626"/>
                </a:solidFill>
                <a:effectLst/>
                <a:latin typeface="+mj-lt"/>
              </a:rPr>
              <a:t>co</a:t>
            </a:r>
            <a:endParaRPr lang="es-PE" sz="1800" b="0" i="0" dirty="0">
              <a:solidFill>
                <a:srgbClr val="262626"/>
              </a:solidFill>
              <a:effectLst/>
              <a:latin typeface="+mj-lt"/>
            </a:endParaRPr>
          </a:p>
          <a:p>
            <a:endParaRPr lang="es-PE" sz="1800" b="0" i="0" dirty="0">
              <a:solidFill>
                <a:srgbClr val="262626"/>
              </a:solidFill>
              <a:effectLst/>
              <a:latin typeface="+mj-lt"/>
            </a:endParaRPr>
          </a:p>
          <a:p>
            <a:r>
              <a:rPr lang="es-PE" sz="1800" b="0" i="0" dirty="0">
                <a:solidFill>
                  <a:srgbClr val="262626"/>
                </a:solidFill>
                <a:effectLst/>
                <a:latin typeface="+mj-lt"/>
              </a:rPr>
              <a:t>Huaura: </a:t>
            </a:r>
            <a:r>
              <a:rPr lang="es-PE" sz="1800" b="1" i="0" dirty="0" err="1">
                <a:solidFill>
                  <a:srgbClr val="262626"/>
                </a:solidFill>
                <a:effectLst/>
                <a:latin typeface="+mj-lt"/>
              </a:rPr>
              <a:t>H</a:t>
            </a:r>
            <a:r>
              <a:rPr lang="es-PE" sz="1800" b="1" i="0" dirty="0" err="1">
                <a:solidFill>
                  <a:srgbClr val="FF0000"/>
                </a:solidFill>
                <a:effectLst/>
                <a:latin typeface="+mj-lt"/>
              </a:rPr>
              <a:t>uau</a:t>
            </a:r>
            <a:r>
              <a:rPr lang="es-PE" sz="1800" b="0" i="0" dirty="0">
                <a:solidFill>
                  <a:srgbClr val="262626"/>
                </a:solidFill>
                <a:effectLst/>
                <a:latin typeface="+mj-lt"/>
              </a:rPr>
              <a:t> + </a:t>
            </a:r>
            <a:r>
              <a:rPr lang="es-PE" sz="1800" b="0" i="0" dirty="0" err="1">
                <a:solidFill>
                  <a:srgbClr val="262626"/>
                </a:solidFill>
                <a:effectLst/>
                <a:latin typeface="+mj-lt"/>
              </a:rPr>
              <a:t>ra</a:t>
            </a:r>
            <a:endParaRPr lang="es-PE" sz="1800" b="0" i="0" dirty="0">
              <a:solidFill>
                <a:srgbClr val="262626"/>
              </a:solidFill>
              <a:effectLst/>
              <a:latin typeface="+mj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421EC0F-3BB6-4F35-B28F-452E28AE1678}"/>
              </a:ext>
            </a:extLst>
          </p:cNvPr>
          <p:cNvSpPr/>
          <p:nvPr/>
        </p:nvSpPr>
        <p:spPr>
          <a:xfrm>
            <a:off x="2396971" y="4048218"/>
            <a:ext cx="2743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PE" b="1" dirty="0"/>
              <a:t>Vocal cerrada + Vocal abierta acentuada + Vocal cerrada 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D52FE326-D9F4-4148-ABB0-999E8AC2CC1C}"/>
              </a:ext>
            </a:extLst>
          </p:cNvPr>
          <p:cNvCxnSpPr/>
          <p:nvPr/>
        </p:nvCxnSpPr>
        <p:spPr>
          <a:xfrm flipV="1">
            <a:off x="5496758" y="3880482"/>
            <a:ext cx="1198486" cy="5059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17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175</Words>
  <Application>Microsoft Office PowerPoint</Application>
  <PresentationFormat>Panorámica</PresentationFormat>
  <Paragraphs>50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Garamond</vt:lpstr>
      <vt:lpstr>Open Sans</vt:lpstr>
      <vt:lpstr>Orgánico</vt:lpstr>
      <vt:lpstr>FENÓMENOS FONÉTICOS </vt:lpstr>
      <vt:lpstr>DIPTONGOS</vt:lpstr>
      <vt:lpstr>Hiato</vt:lpstr>
      <vt:lpstr>Triptongo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FENÓMENOS FONÉTICOS </dc:title>
  <dc:creator>Sebastian Huertas Perez</dc:creator>
  <cp:lastModifiedBy>Sebastian Huertas Perez</cp:lastModifiedBy>
  <cp:revision>1</cp:revision>
  <dcterms:created xsi:type="dcterms:W3CDTF">2022-03-26T02:49:45Z</dcterms:created>
  <dcterms:modified xsi:type="dcterms:W3CDTF">2022-03-26T03:48:07Z</dcterms:modified>
</cp:coreProperties>
</file>