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2:35:1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4956 1 24575,'33'109'0,"-80"120"0,-14-205 0,-19-1 0,-255 44 0,208-46 0,17 0 0,18 1 0,-63 34 0,94-25 0,-163 38 0,36-15 0,76-24 0,-281 44 0,-26 5 0,259-41 0,57-17 0,17 2 0,18-1 0,-18 28 0,48-15 0,-28-1 0,-28 1 0,-27-1 0,-27 0 0,-28-1 0,-283 37 0,363-53 0,13 0 0,15 0 0,14 1 0,13 0 0,15-1 0,29 34 0,3-27 0,-19 0 0,-124 43 0,28-29 0,31 1 0,28 73 0,-11 9 0,-8-99-1365,-33-5-5461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7FA5B-3AE5-419E-8818-7C9E080C1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REGLAS DE TILDACIÓN general</a:t>
            </a:r>
            <a:br>
              <a:rPr lang="es-PE" dirty="0"/>
            </a:b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77376-CBA9-4D22-8DB6-30E8A9DA6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5057192" cy="2964542"/>
          </a:xfrm>
        </p:spPr>
        <p:txBody>
          <a:bodyPr>
            <a:normAutofit/>
          </a:bodyPr>
          <a:lstStyle/>
          <a:p>
            <a:r>
              <a:rPr lang="es-PE" dirty="0"/>
              <a:t>INTEGRANTES:</a:t>
            </a:r>
          </a:p>
          <a:p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i="0" dirty="0">
                <a:effectLst/>
                <a:latin typeface="Open Sans" panose="020B0606030504020204" pitchFamily="34" charset="0"/>
              </a:rPr>
              <a:t>JUAN CARLOS CORONEL CORONEL</a:t>
            </a:r>
          </a:p>
          <a:p>
            <a:pPr marL="457200" indent="-457200">
              <a:buFont typeface="+mj-lt"/>
              <a:buAutoNum type="arabicPeriod"/>
            </a:pPr>
            <a:r>
              <a:rPr lang="es-PE" i="0" dirty="0">
                <a:effectLst/>
                <a:latin typeface="Open Sans" panose="020B0606030504020204" pitchFamily="34" charset="0"/>
              </a:rPr>
              <a:t>ALEXANDER SANTILLAN TORRES</a:t>
            </a:r>
          </a:p>
          <a:p>
            <a:pPr marL="457200" indent="-457200">
              <a:buFont typeface="+mj-lt"/>
              <a:buAutoNum type="arabicPeriod"/>
            </a:pPr>
            <a:r>
              <a:rPr lang="es-PE" i="0" dirty="0">
                <a:effectLst/>
                <a:latin typeface="Open Sans" panose="020B0606030504020204" pitchFamily="34" charset="0"/>
              </a:rPr>
              <a:t>OSCAR EDUARDO TAYPE QUISPE</a:t>
            </a:r>
          </a:p>
          <a:p>
            <a:pPr marL="457200" indent="-457200">
              <a:buFont typeface="+mj-lt"/>
              <a:buAutoNum type="arabicPeriod"/>
            </a:pPr>
            <a:r>
              <a:rPr lang="es-PE" i="0" dirty="0">
                <a:effectLst/>
                <a:latin typeface="Open Sans" panose="020B0606030504020204" pitchFamily="34" charset="0"/>
              </a:rPr>
              <a:t>HEARLY SEBASTIAN HUERTAS PÉREZ</a:t>
            </a:r>
            <a:endParaRPr lang="es-PE" dirty="0"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i="0" dirty="0">
                <a:effectLst/>
                <a:latin typeface="Open Sans" panose="020B0606030504020204" pitchFamily="34" charset="0"/>
              </a:rPr>
              <a:t>GERSON DANIEL LAURENTE VARGAS</a:t>
            </a:r>
          </a:p>
          <a:p>
            <a:endParaRPr lang="es-PE" dirty="0">
              <a:latin typeface="Open Sans" panose="020B0606030504020204" pitchFamily="34" charset="0"/>
            </a:endParaRP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1D9693-275A-4BE6-9C90-EA2C322EC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laca 6">
            <a:extLst>
              <a:ext uri="{FF2B5EF4-FFF2-40B4-BE49-F238E27FC236}">
                <a16:creationId xmlns:a16="http://schemas.microsoft.com/office/drawing/2014/main" id="{1FAF8979-342E-4147-A262-32632D97BC9B}"/>
              </a:ext>
            </a:extLst>
          </p:cNvPr>
          <p:cNvSpPr/>
          <p:nvPr/>
        </p:nvSpPr>
        <p:spPr>
          <a:xfrm>
            <a:off x="8198498" y="3429000"/>
            <a:ext cx="2621902" cy="2220686"/>
          </a:xfrm>
          <a:prstGeom prst="plaqu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4000" dirty="0">
                <a:solidFill>
                  <a:schemeClr val="tx1"/>
                </a:solidFill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74478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4B557-3D4A-4624-A456-EBF1886E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Open Sans" panose="020B0606030504020204" pitchFamily="34" charset="0"/>
              </a:rPr>
              <a:t>palabras terminadas en mente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9B610-1F6E-4CB7-8830-E719FF93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28388" cy="4024125"/>
          </a:xfrm>
        </p:spPr>
        <p:txBody>
          <a:bodyPr/>
          <a:lstStyle/>
          <a:p>
            <a:pPr marL="457200" indent="-457200">
              <a:buAutoNum type="arabicPeriod"/>
            </a:pPr>
            <a:endParaRPr lang="es-PE" b="0" i="0" dirty="0">
              <a:effectLst/>
              <a:latin typeface="Open Sans" panose="020B0606030504020204" pitchFamily="34" charset="0"/>
            </a:endParaRPr>
          </a:p>
          <a:p>
            <a:pPr marL="457200" indent="-457200">
              <a:buAutoNum type="arabicPeriod"/>
            </a:pPr>
            <a:endParaRPr lang="es-PE" b="0" i="0" dirty="0">
              <a:effectLst/>
              <a:latin typeface="Open Sans" panose="020B0606030504020204" pitchFamily="34" charset="0"/>
            </a:endParaRPr>
          </a:p>
          <a:p>
            <a:pPr marL="457200" indent="-457200">
              <a:buAutoNum type="arabicPeriod"/>
            </a:pPr>
            <a:r>
              <a:rPr lang="es-PE" b="0" i="0" dirty="0">
                <a:effectLst/>
                <a:latin typeface="Open Sans" panose="020B0606030504020204" pitchFamily="34" charset="0"/>
              </a:rPr>
              <a:t>FISICAMENTE</a:t>
            </a:r>
          </a:p>
          <a:p>
            <a:pPr marL="0" indent="0">
              <a:buNone/>
            </a:pPr>
            <a:r>
              <a:rPr lang="es-PE" dirty="0">
                <a:latin typeface="Open Sans" panose="020B0606030504020204" pitchFamily="34" charset="0"/>
              </a:rPr>
              <a:t>                                   FÍSICA+MENTE</a:t>
            </a:r>
            <a:r>
              <a:rPr lang="es-PE" dirty="0"/>
              <a:t>                </a:t>
            </a:r>
          </a:p>
          <a:p>
            <a:pPr marL="0" indent="0">
              <a:buNone/>
            </a:pPr>
            <a:r>
              <a:rPr lang="es-PE" dirty="0"/>
              <a:t>2. </a:t>
            </a:r>
            <a:r>
              <a:rPr lang="es-PE" b="0" i="0" dirty="0">
                <a:effectLst/>
                <a:latin typeface="Open Sans" panose="020B0606030504020204" pitchFamily="34" charset="0"/>
              </a:rPr>
              <a:t>MENTALMENTE</a:t>
            </a:r>
          </a:p>
          <a:p>
            <a:pPr marL="0" indent="0">
              <a:buNone/>
            </a:pPr>
            <a:r>
              <a:rPr lang="es-PE" dirty="0"/>
              <a:t>                                 MENTAL+MENTE</a:t>
            </a:r>
          </a:p>
          <a:p>
            <a:pPr marL="0" indent="0">
              <a:buNone/>
            </a:pPr>
            <a:r>
              <a:rPr lang="es-PE" dirty="0"/>
              <a:t>3. </a:t>
            </a:r>
            <a:r>
              <a:rPr lang="es-PE" b="0" i="0" dirty="0">
                <a:effectLst/>
                <a:latin typeface="Open Sans" panose="020B0606030504020204" pitchFamily="34" charset="0"/>
              </a:rPr>
              <a:t>FÁCILMENTE</a:t>
            </a:r>
          </a:p>
          <a:p>
            <a:pPr marL="0" indent="0">
              <a:buNone/>
            </a:pPr>
            <a:r>
              <a:rPr lang="es-PE" dirty="0">
                <a:latin typeface="Open Sans" panose="020B0606030504020204" pitchFamily="34" charset="0"/>
              </a:rPr>
              <a:t>                                   FÁCIL+MENTE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656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C6B3C-6823-4439-B163-CD8D9A8B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041" y="1209610"/>
            <a:ext cx="5071187" cy="1232378"/>
          </a:xfrm>
        </p:spPr>
        <p:txBody>
          <a:bodyPr>
            <a:normAutofit fontScale="90000"/>
          </a:bodyPr>
          <a:lstStyle/>
          <a:p>
            <a:pPr algn="l"/>
            <a:r>
              <a:rPr lang="es-MX" b="0" i="0" dirty="0">
                <a:effectLst/>
                <a:latin typeface="Open Sans" panose="020B0606030504020204" pitchFamily="34" charset="0"/>
              </a:rPr>
              <a:t>palabras agudas sin tilde</a:t>
            </a:r>
            <a:br>
              <a:rPr lang="es-PE" dirty="0"/>
            </a:br>
            <a:r>
              <a:rPr lang="es-PE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1F0F61-199E-4B45-A261-932EE268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403" y="2218054"/>
            <a:ext cx="4637315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C2A696D-EBFB-4B4F-B0F5-444540FDE335}"/>
                  </a:ext>
                </a:extLst>
              </p14:cNvPr>
              <p14:cNvContentPartPr/>
              <p14:nvPr/>
            </p14:nvContentPartPr>
            <p14:xfrm>
              <a:off x="2608648" y="3153321"/>
              <a:ext cx="1804732" cy="7048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C2A696D-EBFB-4B4F-B0F5-444540FDE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9603" y="3144681"/>
                <a:ext cx="1822461" cy="722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5704A15B-6BA1-4EF1-8296-DD8099E58CA9}"/>
              </a:ext>
            </a:extLst>
          </p:cNvPr>
          <p:cNvSpPr/>
          <p:nvPr/>
        </p:nvSpPr>
        <p:spPr>
          <a:xfrm>
            <a:off x="1156996" y="2519265"/>
            <a:ext cx="5887616" cy="3442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/>
                </a:solidFill>
                <a:effectLst/>
              </a:rPr>
              <a:t>1. ENFOCAR:</a:t>
            </a:r>
          </a:p>
          <a:p>
            <a:r>
              <a:rPr lang="es-MX" sz="2400" dirty="0">
                <a:solidFill>
                  <a:schemeClr val="tx1"/>
                </a:solidFill>
              </a:rPr>
              <a:t>                       </a:t>
            </a:r>
            <a:r>
              <a:rPr lang="es-MX" sz="2400" dirty="0">
                <a:solidFill>
                  <a:schemeClr val="tx1"/>
                </a:solidFill>
                <a:effectLst/>
              </a:rPr>
              <a:t>EN-FO-CAR</a:t>
            </a:r>
          </a:p>
          <a:p>
            <a:r>
              <a:rPr lang="es-MX" sz="2400" dirty="0">
                <a:solidFill>
                  <a:schemeClr val="tx1"/>
                </a:solidFill>
                <a:effectLst/>
              </a:rPr>
              <a:t>2. IMPLICAR:</a:t>
            </a:r>
          </a:p>
          <a:p>
            <a:r>
              <a:rPr lang="es-MX" sz="2400" dirty="0">
                <a:solidFill>
                  <a:schemeClr val="tx1"/>
                </a:solidFill>
              </a:rPr>
              <a:t>                       </a:t>
            </a:r>
            <a:r>
              <a:rPr lang="es-MX" sz="2400" dirty="0">
                <a:solidFill>
                  <a:schemeClr val="tx1"/>
                </a:solidFill>
                <a:effectLst/>
              </a:rPr>
              <a:t>IM-PLI-CAR</a:t>
            </a:r>
          </a:p>
          <a:p>
            <a:r>
              <a:rPr lang="es-MX" sz="2400" dirty="0">
                <a:solidFill>
                  <a:schemeClr val="tx1"/>
                </a:solidFill>
                <a:effectLst/>
              </a:rPr>
              <a:t>3. VECINDAD: </a:t>
            </a:r>
          </a:p>
          <a:p>
            <a:r>
              <a:rPr lang="es-MX" sz="2400" dirty="0">
                <a:solidFill>
                  <a:schemeClr val="tx1"/>
                </a:solidFill>
              </a:rPr>
              <a:t>                       </a:t>
            </a:r>
            <a:r>
              <a:rPr lang="es-MX" sz="2400" dirty="0">
                <a:solidFill>
                  <a:schemeClr val="tx1"/>
                </a:solidFill>
                <a:effectLst/>
              </a:rPr>
              <a:t>VE-CIN-DAD</a:t>
            </a:r>
          </a:p>
          <a:p>
            <a:br>
              <a:rPr lang="es-MX" dirty="0">
                <a:solidFill>
                  <a:schemeClr val="tx1"/>
                </a:solidFill>
                <a:effectLst/>
              </a:rPr>
            </a:b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1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3D82C-3C5B-4EC7-9B99-33BB3290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Open Sans" panose="020B0606030504020204" pitchFamily="34" charset="0"/>
              </a:rPr>
              <a:t>palabras agudas con tilde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A86E73-C9C3-49B8-B2FE-89F14304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298" y="2362511"/>
            <a:ext cx="4959220" cy="4024125"/>
          </a:xfrm>
        </p:spPr>
        <p:txBody>
          <a:bodyPr/>
          <a:lstStyle/>
          <a:p>
            <a:pPr marL="457200" indent="-457200" algn="l">
              <a:buAutoNum type="arabicPeriod"/>
            </a:pPr>
            <a:endParaRPr lang="es-MX" b="0" i="0" dirty="0">
              <a:effectLst/>
              <a:latin typeface="Open Sans" panose="020B0606030504020204" pitchFamily="34" charset="0"/>
            </a:endParaRPr>
          </a:p>
          <a:p>
            <a:pPr marL="457200" indent="-457200" algn="l">
              <a:buAutoNum type="arabicPeriod"/>
            </a:pPr>
            <a:r>
              <a:rPr lang="es-MX" b="0" i="0" dirty="0">
                <a:effectLst/>
                <a:latin typeface="Open Sans" panose="020B0606030504020204" pitchFamily="34" charset="0"/>
              </a:rPr>
              <a:t>ALMACÉN: </a:t>
            </a:r>
          </a:p>
          <a:p>
            <a:pPr marL="0" indent="0" algn="l">
              <a:buNone/>
            </a:pPr>
            <a:r>
              <a:rPr lang="es-MX" dirty="0">
                <a:latin typeface="Open Sans" panose="020B0606030504020204" pitchFamily="34" charset="0"/>
              </a:rPr>
              <a:t>                         </a:t>
            </a:r>
            <a:r>
              <a:rPr lang="es-MX" b="0" i="0" dirty="0">
                <a:effectLst/>
                <a:latin typeface="Open Sans" panose="020B0606030504020204" pitchFamily="34" charset="0"/>
              </a:rPr>
              <a:t>AL-MA-CÉN</a:t>
            </a:r>
          </a:p>
          <a:p>
            <a:pPr marL="0" indent="0" algn="l">
              <a:buNone/>
            </a:pPr>
            <a:r>
              <a:rPr lang="es-MX" b="0" i="0" dirty="0">
                <a:effectLst/>
                <a:latin typeface="Open Sans" panose="020B0606030504020204" pitchFamily="34" charset="0"/>
              </a:rPr>
              <a:t>2. SATISFACCIÓN: </a:t>
            </a:r>
          </a:p>
          <a:p>
            <a:pPr marL="0" indent="0" algn="l">
              <a:buNone/>
            </a:pPr>
            <a:r>
              <a:rPr lang="es-MX" dirty="0">
                <a:latin typeface="Open Sans" panose="020B0606030504020204" pitchFamily="34" charset="0"/>
              </a:rPr>
              <a:t>                           </a:t>
            </a:r>
            <a:r>
              <a:rPr lang="es-MX" b="0" i="0" dirty="0">
                <a:effectLst/>
                <a:latin typeface="Open Sans" panose="020B0606030504020204" pitchFamily="34" charset="0"/>
              </a:rPr>
              <a:t>SA-TIS-FAC-CIÓN</a:t>
            </a:r>
          </a:p>
          <a:p>
            <a:pPr marL="0" indent="0" algn="l">
              <a:buNone/>
            </a:pPr>
            <a:r>
              <a:rPr lang="es-MX" b="0" i="0" dirty="0">
                <a:effectLst/>
                <a:latin typeface="Open Sans" panose="020B0606030504020204" pitchFamily="34" charset="0"/>
              </a:rPr>
              <a:t>3. MARATÓN:</a:t>
            </a:r>
          </a:p>
          <a:p>
            <a:pPr marL="0" indent="0" algn="l">
              <a:buNone/>
            </a:pPr>
            <a:r>
              <a:rPr lang="es-MX" dirty="0">
                <a:latin typeface="Open Sans" panose="020B0606030504020204" pitchFamily="34" charset="0"/>
              </a:rPr>
              <a:t>                        </a:t>
            </a:r>
            <a:r>
              <a:rPr lang="es-MX" b="0" i="0" dirty="0">
                <a:effectLst/>
                <a:latin typeface="Open Sans" panose="020B0606030504020204" pitchFamily="34" charset="0"/>
              </a:rPr>
              <a:t> MA-RA-TÓN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15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45A54-D0D4-4625-AF68-56B9165C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Graves con tilde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77E82-BCCB-4D24-80A1-3244D0C5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>
              <a:effectLst/>
            </a:endParaRPr>
          </a:p>
          <a:p>
            <a:pPr marL="0" indent="0">
              <a:buNone/>
            </a:pPr>
            <a:r>
              <a:rPr lang="es-PE" dirty="0">
                <a:effectLst/>
              </a:rPr>
              <a:t>1- </a:t>
            </a:r>
            <a:r>
              <a:rPr lang="es-PE" dirty="0">
                <a:latin typeface="Source Sans Pro" panose="020B0604020202020204" pitchFamily="34" charset="0"/>
              </a:rPr>
              <a:t>PÉREZ</a:t>
            </a:r>
            <a:r>
              <a:rPr lang="es-PE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s-PE" dirty="0">
                <a:effectLst/>
              </a:rPr>
              <a:t>:</a:t>
            </a:r>
          </a:p>
          <a:p>
            <a:pPr marL="0" indent="0">
              <a:buNone/>
            </a:pPr>
            <a:r>
              <a:rPr lang="es-PE" dirty="0">
                <a:effectLst/>
              </a:rPr>
              <a:t>                        PÉ-REZ</a:t>
            </a:r>
          </a:p>
          <a:p>
            <a:pPr marL="0" indent="0">
              <a:buNone/>
            </a:pPr>
            <a:r>
              <a:rPr lang="es-PE" dirty="0">
                <a:effectLst/>
              </a:rPr>
              <a:t>2- FÚTBOL:</a:t>
            </a:r>
          </a:p>
          <a:p>
            <a:pPr marL="0" indent="0">
              <a:buNone/>
            </a:pPr>
            <a:r>
              <a:rPr lang="es-PE" dirty="0"/>
              <a:t>                        FÚT-BOL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PE" dirty="0">
                <a:effectLst/>
              </a:rPr>
              <a:t>3- SÁNCHEZ:</a:t>
            </a:r>
          </a:p>
          <a:p>
            <a:pPr marL="0" indent="0">
              <a:buNone/>
            </a:pPr>
            <a:r>
              <a:rPr lang="es-PE" dirty="0">
                <a:effectLst/>
              </a:rPr>
              <a:t>                        SÁN-CHEZ</a:t>
            </a:r>
          </a:p>
          <a:p>
            <a:pPr marL="0" indent="0">
              <a:buNone/>
            </a:pPr>
            <a:br>
              <a:rPr lang="es-PE" dirty="0">
                <a:effectLst/>
              </a:rPr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183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D2CD9-E9C3-4657-9A5A-5229A603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GRAVES SIN TILDE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04143-AC00-4A2A-8B64-233F50B9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939" y="2138576"/>
            <a:ext cx="4875245" cy="4024125"/>
          </a:xfrm>
        </p:spPr>
        <p:txBody>
          <a:bodyPr/>
          <a:lstStyle/>
          <a:p>
            <a:pPr algn="l"/>
            <a:endParaRPr lang="es-PE" b="0" i="0" dirty="0"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s-PE" b="0" i="0" dirty="0"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s-PE" b="0" i="0" dirty="0">
                <a:effectLst/>
                <a:latin typeface="Open Sans" panose="020B0606030504020204" pitchFamily="34" charset="0"/>
              </a:rPr>
              <a:t>1- PARLANTE:</a:t>
            </a:r>
          </a:p>
          <a:p>
            <a:pPr marL="0" indent="0" algn="l">
              <a:buNone/>
            </a:pPr>
            <a:r>
              <a:rPr lang="es-PE" b="0" i="0" dirty="0">
                <a:effectLst/>
                <a:latin typeface="Open Sans" panose="020B0606030504020204" pitchFamily="34" charset="0"/>
              </a:rPr>
              <a:t>                           PAR-LAN-TE</a:t>
            </a:r>
          </a:p>
          <a:p>
            <a:pPr marL="0" indent="0" algn="l">
              <a:buNone/>
            </a:pPr>
            <a:r>
              <a:rPr lang="es-PE" b="0" i="0" dirty="0">
                <a:effectLst/>
                <a:latin typeface="Open Sans" panose="020B0606030504020204" pitchFamily="34" charset="0"/>
              </a:rPr>
              <a:t>2- CUCHARA:</a:t>
            </a:r>
          </a:p>
          <a:p>
            <a:pPr marL="0" indent="0" algn="l">
              <a:buNone/>
            </a:pPr>
            <a:r>
              <a:rPr lang="es-PE" dirty="0">
                <a:latin typeface="Open Sans" panose="020B0606030504020204" pitchFamily="34" charset="0"/>
              </a:rPr>
              <a:t>                            CU-CHA-RA</a:t>
            </a:r>
            <a:endParaRPr lang="es-PE" b="0" i="0" dirty="0"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s-PE" b="0" i="0" dirty="0">
                <a:effectLst/>
                <a:latin typeface="Open Sans" panose="020B0606030504020204" pitchFamily="34" charset="0"/>
              </a:rPr>
              <a:t>3- ESCRIBE:</a:t>
            </a:r>
          </a:p>
          <a:p>
            <a:pPr marL="0" indent="0">
              <a:buNone/>
            </a:pPr>
            <a:r>
              <a:rPr lang="es-PE" dirty="0"/>
              <a:t>                          ES-CRI-BE</a:t>
            </a:r>
          </a:p>
        </p:txBody>
      </p:sp>
    </p:spTree>
    <p:extLst>
      <p:ext uri="{BB962C8B-B14F-4D97-AF65-F5344CB8AC3E}">
        <p14:creationId xmlns:p14="http://schemas.microsoft.com/office/powerpoint/2010/main" val="62140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93C02-BF10-472D-B233-66669FD7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Open Sans" panose="020B0606030504020204" pitchFamily="34" charset="0"/>
              </a:rPr>
              <a:t> palabras esdrújulas con tilde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09852-807A-4D5B-A528-2B0CD071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81735" cy="4024125"/>
          </a:xfrm>
        </p:spPr>
        <p:txBody>
          <a:bodyPr/>
          <a:lstStyle/>
          <a:p>
            <a:pPr algn="l"/>
            <a:endParaRPr lang="es-PE" sz="2400" b="0" i="0" dirty="0">
              <a:effectLst/>
              <a:latin typeface="Open Sans" panose="020B0606030504020204" pitchFamily="34" charset="0"/>
            </a:endParaRPr>
          </a:p>
          <a:p>
            <a:pPr algn="l"/>
            <a:endParaRPr lang="es-PE" sz="2400" dirty="0"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s-PE" sz="2400" b="0" i="0" dirty="0">
                <a:effectLst/>
                <a:latin typeface="Open Sans" panose="020B0606030504020204" pitchFamily="34" charset="0"/>
              </a:rPr>
              <a:t>1-NÚMERO:</a:t>
            </a:r>
          </a:p>
          <a:p>
            <a:pPr marL="0" indent="0" algn="l">
              <a:buNone/>
            </a:pPr>
            <a:r>
              <a:rPr lang="es-PE" sz="2400" b="0" i="0" dirty="0">
                <a:effectLst/>
                <a:latin typeface="Open Sans" panose="020B0606030504020204" pitchFamily="34" charset="0"/>
              </a:rPr>
              <a:t>                              NÚ-ME-RO</a:t>
            </a:r>
          </a:p>
          <a:p>
            <a:pPr marL="0" indent="0" algn="l">
              <a:buNone/>
            </a:pPr>
            <a:r>
              <a:rPr lang="es-PE" sz="2400" b="0" i="0" dirty="0">
                <a:effectLst/>
                <a:latin typeface="Open Sans" panose="020B0606030504020204" pitchFamily="34" charset="0"/>
              </a:rPr>
              <a:t>2-ÁNGULO:</a:t>
            </a:r>
          </a:p>
          <a:p>
            <a:pPr marL="0" indent="0" algn="l">
              <a:buNone/>
            </a:pPr>
            <a:r>
              <a:rPr lang="es-PE" sz="2400" b="0" i="0" dirty="0">
                <a:effectLst/>
                <a:latin typeface="Open Sans" panose="020B0606030504020204" pitchFamily="34" charset="0"/>
              </a:rPr>
              <a:t>                              ÁN-GU-LO</a:t>
            </a:r>
          </a:p>
          <a:p>
            <a:pPr marL="0" indent="0" algn="l">
              <a:buNone/>
            </a:pPr>
            <a:r>
              <a:rPr lang="es-PE" sz="2400" b="0" i="0" dirty="0">
                <a:effectLst/>
                <a:latin typeface="Open Sans" panose="020B0606030504020204" pitchFamily="34" charset="0"/>
              </a:rPr>
              <a:t>3-SARCÁSTICO:</a:t>
            </a:r>
          </a:p>
          <a:p>
            <a:pPr marL="0" indent="0" algn="l">
              <a:buNone/>
            </a:pPr>
            <a:r>
              <a:rPr lang="es-PE" sz="2400" b="0" i="0" dirty="0">
                <a:effectLst/>
                <a:latin typeface="Open Sans" panose="020B0606030504020204" pitchFamily="34" charset="0"/>
              </a:rPr>
              <a:t>                              SAR-CÁS-TI-CO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31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7F499-CEEF-4661-BDFE-BD45D6C0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Open Sans" panose="020B0606030504020204" pitchFamily="34" charset="0"/>
              </a:rPr>
              <a:t> palabras sobreesdrújulas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99ECA-09F4-4FF9-8365-8F27F072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977882" cy="4024125"/>
          </a:xfrm>
        </p:spPr>
        <p:txBody>
          <a:bodyPr/>
          <a:lstStyle/>
          <a:p>
            <a:pPr marL="0" indent="0" algn="l">
              <a:buNone/>
            </a:pPr>
            <a:endParaRPr lang="es-MX" b="0" i="0" dirty="0"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s-MX" dirty="0"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s-MX" b="0" i="0" dirty="0">
                <a:effectLst/>
                <a:latin typeface="Open Sans" panose="020B0606030504020204" pitchFamily="34" charset="0"/>
              </a:rPr>
              <a:t>1- LLÉVASELO:</a:t>
            </a:r>
          </a:p>
          <a:p>
            <a:pPr marL="0" indent="0" algn="l">
              <a:buNone/>
            </a:pPr>
            <a:r>
              <a:rPr lang="es-MX" b="0" i="0" dirty="0">
                <a:effectLst/>
                <a:latin typeface="Open Sans" panose="020B0606030504020204" pitchFamily="34" charset="0"/>
              </a:rPr>
              <a:t>                               LLÉ-VA-SE-LO</a:t>
            </a:r>
          </a:p>
          <a:p>
            <a:pPr marL="0" indent="0" algn="l">
              <a:buNone/>
            </a:pPr>
            <a:r>
              <a:rPr lang="es-MX" b="0" i="0" dirty="0">
                <a:effectLst/>
                <a:latin typeface="Open Sans" panose="020B0606030504020204" pitchFamily="34" charset="0"/>
              </a:rPr>
              <a:t>2- ESCRÍBESELO:</a:t>
            </a:r>
          </a:p>
          <a:p>
            <a:pPr marL="0" indent="0" algn="l">
              <a:buNone/>
            </a:pPr>
            <a:r>
              <a:rPr lang="es-MX" b="0" i="0" dirty="0">
                <a:effectLst/>
                <a:latin typeface="Open Sans" panose="020B0606030504020204" pitchFamily="34" charset="0"/>
              </a:rPr>
              <a:t>                               ES-CRÍ-BE-SE-LO</a:t>
            </a:r>
          </a:p>
          <a:p>
            <a:pPr marL="0" indent="0" algn="l">
              <a:buNone/>
            </a:pPr>
            <a:r>
              <a:rPr lang="es-MX" b="0" i="0" dirty="0">
                <a:effectLst/>
                <a:latin typeface="Open Sans" panose="020B0606030504020204" pitchFamily="34" charset="0"/>
              </a:rPr>
              <a:t>3- DÍGAMELO:</a:t>
            </a:r>
          </a:p>
          <a:p>
            <a:pPr marL="0" indent="0" algn="l">
              <a:buNone/>
            </a:pPr>
            <a:r>
              <a:rPr lang="es-MX" b="0" i="0" dirty="0">
                <a:effectLst/>
                <a:latin typeface="Open Sans" panose="020B0606030504020204" pitchFamily="34" charset="0"/>
              </a:rPr>
              <a:t>                               DÍ-GA-ME-LO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974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055C-B701-4221-88F6-8BE86C96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Open Sans" panose="020B0606030504020204" pitchFamily="34" charset="0"/>
              </a:rPr>
              <a:t>palabras compuestas sin guión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98691-2D80-4335-9429-30F3BF35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271" y="2670421"/>
            <a:ext cx="5845629" cy="4024125"/>
          </a:xfrm>
        </p:spPr>
        <p:txBody>
          <a:bodyPr/>
          <a:lstStyle/>
          <a:p>
            <a:pPr marL="0" indent="0" algn="l">
              <a:buNone/>
            </a:pPr>
            <a:endParaRPr lang="pt-BR" b="0" i="0" dirty="0"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effectLst/>
                <a:latin typeface="Open Sans" panose="020B0606030504020204" pitchFamily="34" charset="0"/>
              </a:rPr>
              <a:t>1- QUITA + MANCHAS: </a:t>
            </a:r>
          </a:p>
          <a:p>
            <a:pPr marL="0" indent="0" algn="l">
              <a:buNone/>
            </a:pPr>
            <a:r>
              <a:rPr lang="pt-BR" dirty="0">
                <a:latin typeface="Open Sans" panose="020B0606030504020204" pitchFamily="34" charset="0"/>
              </a:rPr>
              <a:t>                                         QUITAMANCHAS</a:t>
            </a:r>
            <a:endParaRPr lang="pt-BR" b="0" i="0" dirty="0"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effectLst/>
                <a:latin typeface="Open Sans" panose="020B0606030504020204" pitchFamily="34" charset="0"/>
              </a:rPr>
              <a:t>2- PORTA + LÁMPARAS:</a:t>
            </a:r>
          </a:p>
          <a:p>
            <a:pPr marL="0" indent="0" algn="l">
              <a:buNone/>
            </a:pPr>
            <a:r>
              <a:rPr lang="pt-BR" dirty="0">
                <a:latin typeface="Open Sans" panose="020B0606030504020204" pitchFamily="34" charset="0"/>
              </a:rPr>
              <a:t>                                      </a:t>
            </a:r>
            <a:r>
              <a:rPr lang="pt-BR" b="0" i="0" dirty="0">
                <a:effectLst/>
                <a:latin typeface="Open Sans" panose="020B0606030504020204" pitchFamily="34" charset="0"/>
              </a:rPr>
              <a:t>   </a:t>
            </a:r>
            <a:r>
              <a:rPr lang="pt-BR" dirty="0">
                <a:latin typeface="Open Sans" panose="020B0606030504020204" pitchFamily="34" charset="0"/>
              </a:rPr>
              <a:t>PORTALÁMPARAS</a:t>
            </a:r>
            <a:endParaRPr lang="pt-BR" b="0" i="0" dirty="0"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effectLst/>
                <a:latin typeface="Open Sans" panose="020B0606030504020204" pitchFamily="34" charset="0"/>
              </a:rPr>
              <a:t>3- SALVA + VIDAS</a:t>
            </a:r>
            <a:r>
              <a:rPr lang="pt-BR" dirty="0">
                <a:latin typeface="Open Sans" panose="020B0606030504020204" pitchFamily="34" charset="0"/>
              </a:rPr>
              <a:t>:</a:t>
            </a:r>
            <a:r>
              <a:rPr lang="pt-BR" b="0" i="0" dirty="0">
                <a:effectLst/>
                <a:latin typeface="Open Sans" panose="020B060603050402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pt-BR" dirty="0">
                <a:latin typeface="Open Sans" panose="020B0606030504020204" pitchFamily="34" charset="0"/>
              </a:rPr>
              <a:t>                                         SALVAVIDAS</a:t>
            </a:r>
            <a:endParaRPr lang="pt-BR" b="0" i="0" dirty="0">
              <a:effectLst/>
              <a:latin typeface="Open Sans" panose="020B0606030504020204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304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D1C37-6DF1-4E6C-B5D5-26428242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Open Sans" panose="020B0606030504020204" pitchFamily="34" charset="0"/>
              </a:rPr>
              <a:t> palabras compuestas con guión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DF39-2975-4E09-A437-7542E736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s-PE" b="0" i="0" dirty="0"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s-PE" b="0" i="0" dirty="0">
                <a:effectLst/>
                <a:latin typeface="Open Sans" panose="020B0606030504020204" pitchFamily="34" charset="0"/>
              </a:rPr>
              <a:t>1- CALIDAD + PRECIO:</a:t>
            </a:r>
          </a:p>
          <a:p>
            <a:pPr marL="0" indent="0" algn="l">
              <a:buNone/>
            </a:pPr>
            <a:r>
              <a:rPr lang="es-PE" b="0" i="0" dirty="0">
                <a:effectLst/>
                <a:latin typeface="Open Sans" panose="020B0606030504020204" pitchFamily="34" charset="0"/>
              </a:rPr>
              <a:t>                                              CALIDAD-PRECIO</a:t>
            </a:r>
          </a:p>
          <a:p>
            <a:pPr marL="0" indent="0" algn="l">
              <a:buNone/>
            </a:pPr>
            <a:r>
              <a:rPr lang="es-PE" b="0" i="0" dirty="0">
                <a:effectLst/>
                <a:latin typeface="Open Sans" panose="020B0606030504020204" pitchFamily="34" charset="0"/>
              </a:rPr>
              <a:t>2- MÚSICO + VOCAL:</a:t>
            </a:r>
          </a:p>
          <a:p>
            <a:pPr marL="0" indent="0" algn="l">
              <a:buNone/>
            </a:pPr>
            <a:r>
              <a:rPr lang="es-PE" dirty="0">
                <a:latin typeface="Open Sans" panose="020B0606030504020204" pitchFamily="34" charset="0"/>
              </a:rPr>
              <a:t>                                              MÚSICO</a:t>
            </a:r>
            <a:r>
              <a:rPr lang="es-PE" b="0" i="0" dirty="0">
                <a:effectLst/>
                <a:latin typeface="Open Sans" panose="020B0606030504020204" pitchFamily="34" charset="0"/>
              </a:rPr>
              <a:t>-VOCAL</a:t>
            </a:r>
          </a:p>
          <a:p>
            <a:pPr marL="0" indent="0" algn="l">
              <a:buNone/>
            </a:pPr>
            <a:r>
              <a:rPr lang="es-PE" b="0" i="0" dirty="0">
                <a:effectLst/>
                <a:latin typeface="Open Sans" panose="020B0606030504020204" pitchFamily="34" charset="0"/>
              </a:rPr>
              <a:t>3- SOCIAL + DEMÓCRATA:</a:t>
            </a:r>
          </a:p>
          <a:p>
            <a:pPr marL="0" indent="0" algn="l">
              <a:buNone/>
            </a:pPr>
            <a:r>
              <a:rPr lang="es-PE" dirty="0">
                <a:latin typeface="Open Sans" panose="020B0606030504020204" pitchFamily="34" charset="0"/>
              </a:rPr>
              <a:t>                                        </a:t>
            </a:r>
            <a:r>
              <a:rPr lang="es-PE" b="0" i="0" dirty="0">
                <a:effectLst/>
                <a:latin typeface="Open Sans" panose="020B0606030504020204" pitchFamily="34" charset="0"/>
              </a:rPr>
              <a:t>      SOCIAL-DEMÓCRATA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954133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152</TotalTime>
  <Words>219</Words>
  <Application>Microsoft Office PowerPoint</Application>
  <PresentationFormat>Panorámica</PresentationFormat>
  <Paragraphs>89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Open Sans</vt:lpstr>
      <vt:lpstr>Source Sans Pro</vt:lpstr>
      <vt:lpstr>Estela de condensación</vt:lpstr>
      <vt:lpstr>REGLAS DE TILDACIÓN general </vt:lpstr>
      <vt:lpstr>palabras agudas sin tilde  </vt:lpstr>
      <vt:lpstr>palabras agudas con tilde</vt:lpstr>
      <vt:lpstr>Graves con tilde</vt:lpstr>
      <vt:lpstr>GRAVES SIN TILDE</vt:lpstr>
      <vt:lpstr> palabras esdrújulas con tilde</vt:lpstr>
      <vt:lpstr> palabras sobreesdrújulas</vt:lpstr>
      <vt:lpstr>palabras compuestas sin guión</vt:lpstr>
      <vt:lpstr> palabras compuestas con guión </vt:lpstr>
      <vt:lpstr>palabras terminadas en mente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DE TILDACIÓN general </dc:title>
  <dc:creator>Sebastian Huertas Perez</dc:creator>
  <cp:lastModifiedBy>Sebastian Huertas Perez</cp:lastModifiedBy>
  <cp:revision>1</cp:revision>
  <dcterms:created xsi:type="dcterms:W3CDTF">2022-04-02T01:50:23Z</dcterms:created>
  <dcterms:modified xsi:type="dcterms:W3CDTF">2022-04-02T04:22:43Z</dcterms:modified>
</cp:coreProperties>
</file>