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BF876-B76D-B773-F5D2-463C42FFC25E}" v="1" dt="2024-04-28T17:02:3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202210249 (Huertas Perez,Hearly Sebastian)" userId="S::i202210249@cibertec.edu.pe::2091f04f-b090-42d3-a986-cb140d5ddf5b" providerId="AD" clId="Web-{7A1BF876-B76D-B773-F5D2-463C42FFC25E}"/>
    <pc:docChg chg="modSld">
      <pc:chgData name="I202210249 (Huertas Perez,Hearly Sebastian)" userId="S::i202210249@cibertec.edu.pe::2091f04f-b090-42d3-a986-cb140d5ddf5b" providerId="AD" clId="Web-{7A1BF876-B76D-B773-F5D2-463C42FFC25E}" dt="2024-04-28T17:02:33.642" v="0"/>
      <pc:docMkLst>
        <pc:docMk/>
      </pc:docMkLst>
      <pc:sldChg chg="addSp delSp modSp">
        <pc:chgData name="I202210249 (Huertas Perez,Hearly Sebastian)" userId="S::i202210249@cibertec.edu.pe::2091f04f-b090-42d3-a986-cb140d5ddf5b" providerId="AD" clId="Web-{7A1BF876-B76D-B773-F5D2-463C42FFC25E}" dt="2024-04-28T17:02:33.642" v="0"/>
        <pc:sldMkLst>
          <pc:docMk/>
          <pc:sldMk cId="1908404407" sldId="256"/>
        </pc:sldMkLst>
        <pc:spChg chg="del">
          <ac:chgData name="I202210249 (Huertas Perez,Hearly Sebastian)" userId="S::i202210249@cibertec.edu.pe::2091f04f-b090-42d3-a986-cb140d5ddf5b" providerId="AD" clId="Web-{7A1BF876-B76D-B773-F5D2-463C42FFC25E}" dt="2024-04-28T17:02:33.642" v="0"/>
          <ac:spMkLst>
            <pc:docMk/>
            <pc:sldMk cId="1908404407" sldId="256"/>
            <ac:spMk id="3" creationId="{14C7A968-2B32-43C6-92CF-0581B2E9F5B7}"/>
          </ac:spMkLst>
        </pc:spChg>
        <pc:spChg chg="add mod">
          <ac:chgData name="I202210249 (Huertas Perez,Hearly Sebastian)" userId="S::i202210249@cibertec.edu.pe::2091f04f-b090-42d3-a986-cb140d5ddf5b" providerId="AD" clId="Web-{7A1BF876-B76D-B773-F5D2-463C42FFC25E}" dt="2024-04-28T17:02:33.642" v="0"/>
          <ac:spMkLst>
            <pc:docMk/>
            <pc:sldMk cId="1908404407" sldId="256"/>
            <ac:spMk id="5" creationId="{38121CBD-AC44-A74A-1293-4746C821C3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04148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81838-A5A3-4C86-BA97-D7AC4BA4D7FC}" type="datetimeFigureOut">
              <a:rPr lang="es-PE" smtClean="0"/>
              <a:t>28/04/2024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76005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277252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3369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73496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38435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187966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4070940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05022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329497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233842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0781838-A5A3-4C86-BA97-D7AC4BA4D7FC}" type="datetimeFigureOut">
              <a:rPr lang="es-PE" smtClean="0"/>
              <a:t>28/04/2024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0508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0781838-A5A3-4C86-BA97-D7AC4BA4D7FC}" type="datetimeFigureOut">
              <a:rPr lang="es-PE" smtClean="0"/>
              <a:t>28/04/2024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238335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77721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161500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00781838-A5A3-4C86-BA97-D7AC4BA4D7FC}" type="datetimeFigureOut">
              <a:rPr lang="es-PE" smtClean="0"/>
              <a:t>28/04/2024</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344697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81838-A5A3-4C86-BA97-D7AC4BA4D7FC}" type="datetimeFigureOut">
              <a:rPr lang="es-PE" smtClean="0"/>
              <a:t>28/04/2024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181590A-FA57-48E7-A1C4-B09F669EABFB}" type="slidenum">
              <a:rPr lang="es-PE" smtClean="0"/>
              <a:t>‹#›</a:t>
            </a:fld>
            <a:endParaRPr lang="es-PE"/>
          </a:p>
        </p:txBody>
      </p:sp>
    </p:spTree>
    <p:extLst>
      <p:ext uri="{BB962C8B-B14F-4D97-AF65-F5344CB8AC3E}">
        <p14:creationId xmlns:p14="http://schemas.microsoft.com/office/powerpoint/2010/main" val="291522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781838-A5A3-4C86-BA97-D7AC4BA4D7FC}" type="datetimeFigureOut">
              <a:rPr lang="es-PE" smtClean="0"/>
              <a:t>28/04/2024</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81590A-FA57-48E7-A1C4-B09F669EABFB}" type="slidenum">
              <a:rPr lang="es-PE" smtClean="0"/>
              <a:t>‹#›</a:t>
            </a:fld>
            <a:endParaRPr lang="es-PE"/>
          </a:p>
        </p:txBody>
      </p:sp>
    </p:spTree>
    <p:extLst>
      <p:ext uri="{BB962C8B-B14F-4D97-AF65-F5344CB8AC3E}">
        <p14:creationId xmlns:p14="http://schemas.microsoft.com/office/powerpoint/2010/main" val="3830934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6D337-11F0-47EB-AFE0-CB8463159A1F}"/>
              </a:ext>
            </a:extLst>
          </p:cNvPr>
          <p:cNvSpPr>
            <a:spLocks noGrp="1"/>
          </p:cNvSpPr>
          <p:nvPr>
            <p:ph type="ctrTitle"/>
          </p:nvPr>
        </p:nvSpPr>
        <p:spPr>
          <a:xfrm>
            <a:off x="1524000" y="1232451"/>
            <a:ext cx="9144000" cy="1824383"/>
          </a:xfrm>
        </p:spPr>
        <p:txBody>
          <a:bodyPr/>
          <a:lstStyle/>
          <a:p>
            <a:r>
              <a:rPr lang="es-PE" dirty="0"/>
              <a:t>Caso</a:t>
            </a:r>
            <a:br>
              <a:rPr lang="es-PE" dirty="0"/>
            </a:br>
            <a:r>
              <a:rPr lang="es-PE" dirty="0"/>
              <a:t>SAN FERNANDO</a:t>
            </a:r>
          </a:p>
        </p:txBody>
      </p:sp>
      <p:sp>
        <p:nvSpPr>
          <p:cNvPr id="5" name="Subtitle 4">
            <a:extLst>
              <a:ext uri="{FF2B5EF4-FFF2-40B4-BE49-F238E27FC236}">
                <a16:creationId xmlns:a16="http://schemas.microsoft.com/office/drawing/2014/main" id="{38121CBD-AC44-A74A-1293-4746C821C3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840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0FB2E-AA0B-48E7-B92D-3F854A8848D1}"/>
              </a:ext>
            </a:extLst>
          </p:cNvPr>
          <p:cNvSpPr>
            <a:spLocks noGrp="1"/>
          </p:cNvSpPr>
          <p:nvPr>
            <p:ph type="title"/>
          </p:nvPr>
        </p:nvSpPr>
        <p:spPr>
          <a:xfrm>
            <a:off x="646111" y="452718"/>
            <a:ext cx="9796602" cy="1400530"/>
          </a:xfrm>
        </p:spPr>
        <p:txBody>
          <a:bodyPr>
            <a:noAutofit/>
          </a:bodyPr>
          <a:lstStyle/>
          <a:p>
            <a:pPr algn="just"/>
            <a:r>
              <a:rPr lang="es-ES" sz="2400" b="0" i="0" dirty="0">
                <a:solidFill>
                  <a:schemeClr val="tx1"/>
                </a:solidFill>
                <a:effectLst/>
              </a:rPr>
              <a:t>1. De acuerdo con lo visto en clase, identifique las cuatro funciones del proceso administrativo dentro de la campaña de lanzamiento de la campaña ―Jueves de Pavita‖ de San Fernando.</a:t>
            </a:r>
            <a:endParaRPr lang="es-PE" sz="2400" dirty="0">
              <a:solidFill>
                <a:schemeClr val="tx1"/>
              </a:solidFill>
            </a:endParaRPr>
          </a:p>
        </p:txBody>
      </p:sp>
      <p:sp>
        <p:nvSpPr>
          <p:cNvPr id="3" name="Marcador de contenido 2">
            <a:extLst>
              <a:ext uri="{FF2B5EF4-FFF2-40B4-BE49-F238E27FC236}">
                <a16:creationId xmlns:a16="http://schemas.microsoft.com/office/drawing/2014/main" id="{7AD55AE3-F9A2-4B02-B926-9EC2C30BFFD8}"/>
              </a:ext>
            </a:extLst>
          </p:cNvPr>
          <p:cNvSpPr>
            <a:spLocks noGrp="1"/>
          </p:cNvSpPr>
          <p:nvPr>
            <p:ph idx="1"/>
          </p:nvPr>
        </p:nvSpPr>
        <p:spPr>
          <a:xfrm>
            <a:off x="1104293" y="2450483"/>
            <a:ext cx="8946541" cy="3486491"/>
          </a:xfrm>
        </p:spPr>
        <p:txBody>
          <a:bodyPr/>
          <a:lstStyle/>
          <a:p>
            <a:pPr marL="0" indent="0">
              <a:buNone/>
            </a:pPr>
            <a:r>
              <a:rPr lang="es-PE" dirty="0"/>
              <a:t>PLANIFICACION</a:t>
            </a:r>
          </a:p>
          <a:p>
            <a:pPr marL="0" indent="0">
              <a:buNone/>
            </a:pPr>
            <a:endParaRPr lang="es-PE" dirty="0"/>
          </a:p>
          <a:p>
            <a:pPr marL="0" indent="0">
              <a:buNone/>
            </a:pPr>
            <a:r>
              <a:rPr lang="es-PE" dirty="0"/>
              <a:t>ORGNIZACION</a:t>
            </a:r>
          </a:p>
          <a:p>
            <a:pPr marL="0" indent="0">
              <a:buNone/>
            </a:pPr>
            <a:endParaRPr lang="es-PE" dirty="0"/>
          </a:p>
          <a:p>
            <a:pPr marL="0" indent="0">
              <a:buNone/>
            </a:pPr>
            <a:r>
              <a:rPr lang="es-PE" dirty="0"/>
              <a:t>DIRECCION</a:t>
            </a:r>
          </a:p>
          <a:p>
            <a:pPr marL="0" indent="0">
              <a:buNone/>
            </a:pPr>
            <a:endParaRPr lang="es-PE" dirty="0"/>
          </a:p>
          <a:p>
            <a:pPr marL="0" indent="0">
              <a:buNone/>
            </a:pPr>
            <a:r>
              <a:rPr lang="es-PE" dirty="0"/>
              <a:t>CONTROL</a:t>
            </a:r>
          </a:p>
        </p:txBody>
      </p:sp>
    </p:spTree>
    <p:extLst>
      <p:ext uri="{BB962C8B-B14F-4D97-AF65-F5344CB8AC3E}">
        <p14:creationId xmlns:p14="http://schemas.microsoft.com/office/powerpoint/2010/main" val="270427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A731-6F0F-49F6-B85A-0F88AC8D772A}"/>
              </a:ext>
            </a:extLst>
          </p:cNvPr>
          <p:cNvSpPr>
            <a:spLocks noGrp="1"/>
          </p:cNvSpPr>
          <p:nvPr>
            <p:ph type="title"/>
          </p:nvPr>
        </p:nvSpPr>
        <p:spPr>
          <a:xfrm>
            <a:off x="646111" y="452718"/>
            <a:ext cx="9730341" cy="1400530"/>
          </a:xfrm>
        </p:spPr>
        <p:txBody>
          <a:bodyPr>
            <a:normAutofit/>
          </a:bodyPr>
          <a:lstStyle/>
          <a:p>
            <a:pPr algn="just"/>
            <a:r>
              <a:rPr lang="es-ES" sz="3200" b="0" i="0" dirty="0">
                <a:solidFill>
                  <a:schemeClr val="tx1"/>
                </a:solidFill>
                <a:effectLst/>
              </a:rPr>
              <a:t>2. Desde su punto de vista, ¿cuál función tuvo mayor importancia en este caso?</a:t>
            </a:r>
            <a:endParaRPr lang="es-PE" sz="3200" dirty="0">
              <a:solidFill>
                <a:schemeClr val="tx1"/>
              </a:solidFill>
            </a:endParaRPr>
          </a:p>
        </p:txBody>
      </p:sp>
      <p:sp>
        <p:nvSpPr>
          <p:cNvPr id="3" name="Marcador de contenido 2">
            <a:extLst>
              <a:ext uri="{FF2B5EF4-FFF2-40B4-BE49-F238E27FC236}">
                <a16:creationId xmlns:a16="http://schemas.microsoft.com/office/drawing/2014/main" id="{1A0D6467-A627-46D4-B49C-49BCFD508A93}"/>
              </a:ext>
            </a:extLst>
          </p:cNvPr>
          <p:cNvSpPr>
            <a:spLocks noGrp="1"/>
          </p:cNvSpPr>
          <p:nvPr>
            <p:ph idx="1"/>
          </p:nvPr>
        </p:nvSpPr>
        <p:spPr/>
        <p:txBody>
          <a:bodyPr>
            <a:normAutofit/>
          </a:bodyPr>
          <a:lstStyle/>
          <a:p>
            <a:pPr marL="0" indent="0">
              <a:buNone/>
            </a:pPr>
            <a:r>
              <a:rPr lang="es-PE" sz="3200" dirty="0"/>
              <a:t>La planificación</a:t>
            </a:r>
          </a:p>
          <a:p>
            <a:pPr marL="0" indent="0">
              <a:buNone/>
            </a:pPr>
            <a:endParaRPr lang="es-PE" sz="3200" dirty="0"/>
          </a:p>
        </p:txBody>
      </p:sp>
    </p:spTree>
    <p:extLst>
      <p:ext uri="{BB962C8B-B14F-4D97-AF65-F5344CB8AC3E}">
        <p14:creationId xmlns:p14="http://schemas.microsoft.com/office/powerpoint/2010/main" val="392421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D1F75-93EE-4FB8-AA02-7BD3C3FFC627}"/>
              </a:ext>
            </a:extLst>
          </p:cNvPr>
          <p:cNvSpPr>
            <a:spLocks noGrp="1"/>
          </p:cNvSpPr>
          <p:nvPr>
            <p:ph type="title"/>
          </p:nvPr>
        </p:nvSpPr>
        <p:spPr/>
        <p:txBody>
          <a:bodyPr/>
          <a:lstStyle/>
          <a:p>
            <a:r>
              <a:rPr lang="es-PE" dirty="0"/>
              <a:t>Planificación:</a:t>
            </a:r>
          </a:p>
        </p:txBody>
      </p:sp>
      <p:sp>
        <p:nvSpPr>
          <p:cNvPr id="3" name="Marcador de contenido 2">
            <a:extLst>
              <a:ext uri="{FF2B5EF4-FFF2-40B4-BE49-F238E27FC236}">
                <a16:creationId xmlns:a16="http://schemas.microsoft.com/office/drawing/2014/main" id="{84A8E576-F68D-4BDB-AE1E-6A77526C34FE}"/>
              </a:ext>
            </a:extLst>
          </p:cNvPr>
          <p:cNvSpPr>
            <a:spLocks noGrp="1"/>
          </p:cNvSpPr>
          <p:nvPr>
            <p:ph idx="1"/>
          </p:nvPr>
        </p:nvSpPr>
        <p:spPr/>
        <p:txBody>
          <a:bodyPr>
            <a:normAutofit/>
          </a:bodyPr>
          <a:lstStyle/>
          <a:p>
            <a:pPr algn="just"/>
            <a:endParaRPr lang="es-PE" sz="2400" b="0" i="0" u="none" strike="noStrike" baseline="0" dirty="0"/>
          </a:p>
          <a:p>
            <a:pPr algn="just"/>
            <a:r>
              <a:rPr lang="es-ES" sz="2400" b="0" i="0" u="none" strike="noStrike" baseline="0" dirty="0"/>
              <a:t> La carne de pavo se consumía principalmente en la época de navidad. Dado que su consumo era mucho menor que el pollo, se identificó oportunidad para aumentar el consumo de pavita de una vez por mes a una vez por semana. </a:t>
            </a:r>
            <a:endParaRPr lang="es-PE" sz="2800" dirty="0"/>
          </a:p>
        </p:txBody>
      </p:sp>
    </p:spTree>
    <p:extLst>
      <p:ext uri="{BB962C8B-B14F-4D97-AF65-F5344CB8AC3E}">
        <p14:creationId xmlns:p14="http://schemas.microsoft.com/office/powerpoint/2010/main" val="55797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F1D3A-E7B9-46AB-9811-AFA24A821D0E}"/>
              </a:ext>
            </a:extLst>
          </p:cNvPr>
          <p:cNvSpPr>
            <a:spLocks noGrp="1"/>
          </p:cNvSpPr>
          <p:nvPr>
            <p:ph type="title"/>
          </p:nvPr>
        </p:nvSpPr>
        <p:spPr/>
        <p:txBody>
          <a:bodyPr/>
          <a:lstStyle/>
          <a:p>
            <a:r>
              <a:rPr lang="es-PE" dirty="0"/>
              <a:t>Organización:</a:t>
            </a:r>
          </a:p>
        </p:txBody>
      </p:sp>
      <p:sp>
        <p:nvSpPr>
          <p:cNvPr id="3" name="Marcador de contenido 2">
            <a:extLst>
              <a:ext uri="{FF2B5EF4-FFF2-40B4-BE49-F238E27FC236}">
                <a16:creationId xmlns:a16="http://schemas.microsoft.com/office/drawing/2014/main" id="{8C907261-6FBD-477B-8154-0C34AFCB32BC}"/>
              </a:ext>
            </a:extLst>
          </p:cNvPr>
          <p:cNvSpPr>
            <a:spLocks noGrp="1"/>
          </p:cNvSpPr>
          <p:nvPr>
            <p:ph idx="1"/>
          </p:nvPr>
        </p:nvSpPr>
        <p:spPr/>
        <p:txBody>
          <a:bodyPr/>
          <a:lstStyle/>
          <a:p>
            <a:pPr algn="just"/>
            <a:endParaRPr lang="es-PE" sz="1800" b="0" i="0" u="none" strike="noStrike" baseline="0" dirty="0"/>
          </a:p>
          <a:p>
            <a:pPr algn="just"/>
            <a:r>
              <a:rPr lang="es-ES" sz="1800" b="0" i="0" u="none" strike="noStrike" baseline="0" dirty="0"/>
              <a:t> El reto para el 2012 fue buscar un mayor consumo de la carne de pavita, para lo que se hizo la campaña ―Jueves de pavita‖, en el periodo mayo-julio. El desarrollo de la campaña se realizó con la agencia </a:t>
            </a:r>
            <a:r>
              <a:rPr lang="es-ES" sz="1800" b="0" i="0" u="none" strike="noStrike" baseline="0" dirty="0" err="1"/>
              <a:t>Circus</a:t>
            </a:r>
            <a:r>
              <a:rPr lang="es-ES" sz="1800" b="0" i="0" u="none" strike="noStrike" baseline="0" dirty="0"/>
              <a:t> Comunicación Integrada. </a:t>
            </a:r>
          </a:p>
          <a:p>
            <a:pPr algn="just"/>
            <a:r>
              <a:rPr lang="es-ES" sz="1800" b="0" i="0" u="none" strike="noStrike" baseline="0" dirty="0"/>
              <a:t>La campaña tuvo como mercado objetivo primario a las amas de casa de 25 a 45 años de los niveles socioeconómicos A, B y C; y el mercado objetivo secundario fue el de adultos de 25 a 45 años de niveles socioeconómicos A, B y C. Entre los objetivos de la campaña se pueden mencionar los siguientes: aumentar el consumo semanal de carne de pavita de 35% a 45%, aumentar las ventas netas anuales en 20% y lograr que más del 75% del público objetivo comprendiera el mensaje. </a:t>
            </a:r>
            <a:endParaRPr lang="es-PE" dirty="0"/>
          </a:p>
        </p:txBody>
      </p:sp>
    </p:spTree>
    <p:extLst>
      <p:ext uri="{BB962C8B-B14F-4D97-AF65-F5344CB8AC3E}">
        <p14:creationId xmlns:p14="http://schemas.microsoft.com/office/powerpoint/2010/main" val="186839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F9FAA-B684-457E-9DDB-6696FE7580E5}"/>
              </a:ext>
            </a:extLst>
          </p:cNvPr>
          <p:cNvSpPr>
            <a:spLocks noGrp="1"/>
          </p:cNvSpPr>
          <p:nvPr>
            <p:ph type="title"/>
          </p:nvPr>
        </p:nvSpPr>
        <p:spPr/>
        <p:txBody>
          <a:bodyPr/>
          <a:lstStyle/>
          <a:p>
            <a:r>
              <a:rPr lang="es-PE" dirty="0"/>
              <a:t>Dirección:</a:t>
            </a:r>
          </a:p>
        </p:txBody>
      </p:sp>
      <p:sp>
        <p:nvSpPr>
          <p:cNvPr id="3" name="Marcador de contenido 2">
            <a:extLst>
              <a:ext uri="{FF2B5EF4-FFF2-40B4-BE49-F238E27FC236}">
                <a16:creationId xmlns:a16="http://schemas.microsoft.com/office/drawing/2014/main" id="{0F9902F0-2D7F-42BC-ACBA-47F3C570A7B4}"/>
              </a:ext>
            </a:extLst>
          </p:cNvPr>
          <p:cNvSpPr>
            <a:spLocks noGrp="1"/>
          </p:cNvSpPr>
          <p:nvPr>
            <p:ph idx="1"/>
          </p:nvPr>
        </p:nvSpPr>
        <p:spPr/>
        <p:txBody>
          <a:bodyPr/>
          <a:lstStyle/>
          <a:p>
            <a:pPr algn="just"/>
            <a:r>
              <a:rPr lang="es-ES" dirty="0"/>
              <a:t>La campaña fue todo un éxito y entre sus resultados se puede mencionar lo siguiente: el aumento del consumo semanal de carne de pavita de 35% a 48%, el aumento de las ventas netas anuales en 40% (para el 2012 respecto al año anterior), y el logro que en un estudio de mercados el 96% del mercado objetivo afirmara que la publicidad de San Fernando tenía un mensaje claro. La campaña Jueves de Pavita obtuvo el Premio Gran EFFIE Perú 2013 y el EFFIE Perú Oro en la categoría de alimentos.</a:t>
            </a:r>
            <a:endParaRPr lang="es-PE" dirty="0"/>
          </a:p>
        </p:txBody>
      </p:sp>
    </p:spTree>
    <p:extLst>
      <p:ext uri="{BB962C8B-B14F-4D97-AF65-F5344CB8AC3E}">
        <p14:creationId xmlns:p14="http://schemas.microsoft.com/office/powerpoint/2010/main" val="160303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2299C-CDC8-4ACE-BD3A-BD3D4BB3F311}"/>
              </a:ext>
            </a:extLst>
          </p:cNvPr>
          <p:cNvSpPr>
            <a:spLocks noGrp="1"/>
          </p:cNvSpPr>
          <p:nvPr>
            <p:ph type="title"/>
          </p:nvPr>
        </p:nvSpPr>
        <p:spPr/>
        <p:txBody>
          <a:bodyPr/>
          <a:lstStyle/>
          <a:p>
            <a:r>
              <a:rPr lang="es-PE" dirty="0"/>
              <a:t>Control</a:t>
            </a:r>
          </a:p>
        </p:txBody>
      </p:sp>
      <p:sp>
        <p:nvSpPr>
          <p:cNvPr id="3" name="Marcador de contenido 2">
            <a:extLst>
              <a:ext uri="{FF2B5EF4-FFF2-40B4-BE49-F238E27FC236}">
                <a16:creationId xmlns:a16="http://schemas.microsoft.com/office/drawing/2014/main" id="{5230BB9E-0EE9-45F1-9FA0-8F1BAC1522BD}"/>
              </a:ext>
            </a:extLst>
          </p:cNvPr>
          <p:cNvSpPr>
            <a:spLocks noGrp="1"/>
          </p:cNvSpPr>
          <p:nvPr>
            <p:ph idx="1"/>
          </p:nvPr>
        </p:nvSpPr>
        <p:spPr/>
        <p:txBody>
          <a:bodyPr/>
          <a:lstStyle/>
          <a:p>
            <a:pPr algn="just"/>
            <a:r>
              <a:rPr lang="es-ES" dirty="0"/>
              <a:t>La estrategia de marketing de la empresa consistió en defender su posición de líder y buscar ampliar el mercado con un mayor consumo del producto. La empresa buscó que el consumo de carne de pavita sea de una vez por semana y no de una vez por mes. La estrategia de comunicación consistió en desarrollar una campaña de comunicación integral que incluyó la televisión, la  radio, la prensa, la vía pública, redes sociales, material POP, entre otros medios. Además, se buscó mostrar la importancia y las bondades de comer carne de pavita una vez por semana.</a:t>
            </a:r>
            <a:endParaRPr lang="es-PE" dirty="0"/>
          </a:p>
        </p:txBody>
      </p:sp>
    </p:spTree>
    <p:extLst>
      <p:ext uri="{BB962C8B-B14F-4D97-AF65-F5344CB8AC3E}">
        <p14:creationId xmlns:p14="http://schemas.microsoft.com/office/powerpoint/2010/main" val="231101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TotalTime>
  <Words>489</Words>
  <Application>Microsoft Office PowerPoint</Application>
  <PresentationFormat>Widescreen</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Caso SAN FERNANDO</vt:lpstr>
      <vt:lpstr>1. De acuerdo con lo visto en clase, identifique las cuatro funciones del proceso administrativo dentro de la campaña de lanzamiento de la campaña ―Jueves de Pavita‖ de San Fernando.</vt:lpstr>
      <vt:lpstr>2. Desde su punto de vista, ¿cuál función tuvo mayor importancia en este caso?</vt:lpstr>
      <vt:lpstr>Planificación:</vt:lpstr>
      <vt:lpstr>Organización:</vt:lpstr>
      <vt:lpstr>Dirección:</vt:lpstr>
      <vt:lpstr>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dc:creator>
  <cp:lastModifiedBy>Admin</cp:lastModifiedBy>
  <cp:revision>6</cp:revision>
  <dcterms:created xsi:type="dcterms:W3CDTF">2022-04-02T22:46:34Z</dcterms:created>
  <dcterms:modified xsi:type="dcterms:W3CDTF">2024-04-28T17:02:44Z</dcterms:modified>
</cp:coreProperties>
</file>