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  <p:embeddedFont>
      <p:font typeface="Poppins Bold" charset="1" panose="02000000000000000000"/>
      <p:regular r:id="rId14"/>
    </p:embeddedFont>
    <p:embeddedFont>
      <p:font typeface="Crimson Pro" charset="1" panose="00000000000000000000"/>
      <p:regular r:id="rId15"/>
    </p:embeddedFont>
    <p:embeddedFont>
      <p:font typeface="Crimson Pro Bold" charset="1" panose="00000000000000000000"/>
      <p:regular r:id="rId16"/>
    </p:embeddedFont>
    <p:embeddedFont>
      <p:font typeface="Crimson Pro Italics" charset="1" panose="00000000000000000000"/>
      <p:regular r:id="rId17"/>
    </p:embeddedFont>
    <p:embeddedFont>
      <p:font typeface="Crimson Pro Bold Italics" charset="1" panose="00000000000000000000"/>
      <p:regular r:id="rId18"/>
    </p:embeddedFont>
    <p:embeddedFont>
      <p:font typeface="Space Mono" charset="1" panose="02000509040000020004"/>
      <p:regular r:id="rId19"/>
    </p:embeddedFont>
    <p:embeddedFont>
      <p:font typeface="Space Mono Bold" charset="1" panose="02000809030000020004"/>
      <p:regular r:id="rId20"/>
    </p:embeddedFont>
    <p:embeddedFont>
      <p:font typeface="Space Mono Italics" charset="1" panose="02000509090000090004"/>
      <p:regular r:id="rId21"/>
    </p:embeddedFont>
    <p:embeddedFont>
      <p:font typeface="Space Mono Bold Italics" charset="1" panose="02000809040000090004"/>
      <p:regular r:id="rId22"/>
    </p:embeddedFont>
    <p:embeddedFont>
      <p:font typeface="Decalotype Bold" charset="1" panose="00000800000000000000"/>
      <p:regular r:id="rId23"/>
    </p:embeddedFont>
    <p:embeddedFont>
      <p:font typeface="Decalotype Bold Bold" charset="1" panose="00000900000000000000"/>
      <p:regular r:id="rId24"/>
    </p:embeddedFont>
    <p:embeddedFont>
      <p:font typeface="Decalotype Bold Italics" charset="1" panose="00000800000000000000"/>
      <p:regular r:id="rId25"/>
    </p:embeddedFont>
    <p:embeddedFont>
      <p:font typeface="Decalotype Bold Bold Italics" charset="1" panose="000009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38" Target="slides/slide12.xml" Type="http://schemas.openxmlformats.org/officeDocument/2006/relationships/slide"/><Relationship Id="rId39" Target="slides/slide13.xml" Type="http://schemas.openxmlformats.org/officeDocument/2006/relationships/slide"/><Relationship Id="rId4" Target="theme/theme1.xml" Type="http://schemas.openxmlformats.org/officeDocument/2006/relationships/theme"/><Relationship Id="rId40" Target="slides/slide14.xml" Type="http://schemas.openxmlformats.org/officeDocument/2006/relationships/slide"/><Relationship Id="rId41" Target="slides/slide15.xml" Type="http://schemas.openxmlformats.org/officeDocument/2006/relationships/slide"/><Relationship Id="rId42" Target="slides/slide16.xml" Type="http://schemas.openxmlformats.org/officeDocument/2006/relationships/slide"/><Relationship Id="rId43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jpe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59184" y="7446431"/>
            <a:ext cx="21206369" cy="4304181"/>
            <a:chOff x="0" y="0"/>
            <a:chExt cx="69547334" cy="14115774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69402557" cy="13970995"/>
            </a:xfrm>
            <a:custGeom>
              <a:avLst/>
              <a:gdLst/>
              <a:ahLst/>
              <a:cxnLst/>
              <a:rect r="r" b="b" t="t" l="l"/>
              <a:pathLst>
                <a:path h="13970995" w="69402557">
                  <a:moveTo>
                    <a:pt x="0" y="0"/>
                  </a:moveTo>
                  <a:lnTo>
                    <a:pt x="69402557" y="0"/>
                  </a:lnTo>
                  <a:lnTo>
                    <a:pt x="69402557" y="13970995"/>
                  </a:lnTo>
                  <a:lnTo>
                    <a:pt x="0" y="1397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424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9547333" cy="14115774"/>
            </a:xfrm>
            <a:custGeom>
              <a:avLst/>
              <a:gdLst/>
              <a:ahLst/>
              <a:cxnLst/>
              <a:rect r="r" b="b" t="t" l="l"/>
              <a:pathLst>
                <a:path h="14115774" w="69547333">
                  <a:moveTo>
                    <a:pt x="69402554" y="13970994"/>
                  </a:moveTo>
                  <a:lnTo>
                    <a:pt x="69547333" y="13970994"/>
                  </a:lnTo>
                  <a:lnTo>
                    <a:pt x="69547333" y="14115774"/>
                  </a:lnTo>
                  <a:lnTo>
                    <a:pt x="69402554" y="14115774"/>
                  </a:lnTo>
                  <a:lnTo>
                    <a:pt x="69402554" y="1397099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970994"/>
                  </a:lnTo>
                  <a:lnTo>
                    <a:pt x="0" y="13970994"/>
                  </a:lnTo>
                  <a:lnTo>
                    <a:pt x="0" y="144780"/>
                  </a:lnTo>
                  <a:close/>
                  <a:moveTo>
                    <a:pt x="0" y="13970994"/>
                  </a:moveTo>
                  <a:lnTo>
                    <a:pt x="144780" y="13970994"/>
                  </a:lnTo>
                  <a:lnTo>
                    <a:pt x="144780" y="14115774"/>
                  </a:lnTo>
                  <a:lnTo>
                    <a:pt x="0" y="14115774"/>
                  </a:lnTo>
                  <a:lnTo>
                    <a:pt x="0" y="13970994"/>
                  </a:lnTo>
                  <a:close/>
                  <a:moveTo>
                    <a:pt x="69402554" y="144780"/>
                  </a:moveTo>
                  <a:lnTo>
                    <a:pt x="69547333" y="144780"/>
                  </a:lnTo>
                  <a:lnTo>
                    <a:pt x="69547333" y="13970994"/>
                  </a:lnTo>
                  <a:lnTo>
                    <a:pt x="69402554" y="13970994"/>
                  </a:lnTo>
                  <a:lnTo>
                    <a:pt x="69402554" y="144780"/>
                  </a:lnTo>
                  <a:close/>
                  <a:moveTo>
                    <a:pt x="144780" y="13970994"/>
                  </a:moveTo>
                  <a:lnTo>
                    <a:pt x="69402554" y="13970994"/>
                  </a:lnTo>
                  <a:lnTo>
                    <a:pt x="69402554" y="14115774"/>
                  </a:lnTo>
                  <a:lnTo>
                    <a:pt x="144780" y="14115774"/>
                  </a:lnTo>
                  <a:lnTo>
                    <a:pt x="144780" y="13970994"/>
                  </a:lnTo>
                  <a:close/>
                  <a:moveTo>
                    <a:pt x="69402554" y="0"/>
                  </a:moveTo>
                  <a:lnTo>
                    <a:pt x="69547333" y="0"/>
                  </a:lnTo>
                  <a:lnTo>
                    <a:pt x="69547333" y="144780"/>
                  </a:lnTo>
                  <a:lnTo>
                    <a:pt x="69402554" y="144780"/>
                  </a:lnTo>
                  <a:lnTo>
                    <a:pt x="6940255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9402554" y="0"/>
                  </a:lnTo>
                  <a:lnTo>
                    <a:pt x="6940255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A424D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135658" y="576455"/>
            <a:ext cx="6723592" cy="659791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809798" y="2985414"/>
            <a:ext cx="9398217" cy="202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47"/>
              </a:lnSpc>
            </a:pPr>
            <a:r>
              <a:rPr lang="en-US" sz="14948">
                <a:solidFill>
                  <a:srgbClr val="1A424D"/>
                </a:solidFill>
                <a:latin typeface="Decalotype Bold"/>
              </a:rPr>
              <a:t>MecaniX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8750" y="7929741"/>
            <a:ext cx="15430500" cy="166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spc="528">
                <a:solidFill>
                  <a:srgbClr val="D9CAA9"/>
                </a:solidFill>
                <a:latin typeface="Space Mono"/>
              </a:rPr>
              <a:t>Vrei mașini la reparat?</a:t>
            </a:r>
          </a:p>
          <a:p>
            <a:pPr algn="ctr">
              <a:lnSpc>
                <a:spcPts val="6719"/>
              </a:lnSpc>
            </a:pPr>
            <a:r>
              <a:rPr lang="en-US" sz="4800" spc="528">
                <a:solidFill>
                  <a:srgbClr val="D9CAA9"/>
                </a:solidFill>
                <a:latin typeface="Space Mono"/>
              </a:rPr>
              <a:t>Cu MecaniX imediat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38538" y="6305384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6003879" y="6314909"/>
            <a:ext cx="6261192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448918" y="1047224"/>
            <a:ext cx="5534249" cy="120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Avantaje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38474" y="7085872"/>
            <a:ext cx="3461013" cy="40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OPORTUNITATE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47291" y="3323052"/>
            <a:ext cx="3643379" cy="40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PUNCT FORTE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47291" y="4147655"/>
            <a:ext cx="4937503" cy="147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Aducem o platformă dedicată service-urilor auto mici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7291" y="7910475"/>
            <a:ext cx="4937503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Putem revoluționa industria mecanicilor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87933" y="3275427"/>
            <a:ext cx="386290" cy="40186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87933" y="6991184"/>
            <a:ext cx="386290" cy="40186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38538" y="6305384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6003879" y="6314909"/>
            <a:ext cx="6261192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448918" y="1047224"/>
            <a:ext cx="5534249" cy="120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Avantaje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52746" y="1047224"/>
            <a:ext cx="7632946" cy="120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Poppins Bold Italics"/>
              </a:rPr>
              <a:t>Dezavantaje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38474" y="7085872"/>
            <a:ext cx="3461013" cy="40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OPORTUNITATE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47291" y="3323052"/>
            <a:ext cx="3643379" cy="40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PUNCT FORTE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92733" y="3323052"/>
            <a:ext cx="3565191" cy="40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SLĂBICIUNE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86831" y="7085872"/>
            <a:ext cx="3071352" cy="40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OBSTACOLE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47291" y="4147655"/>
            <a:ext cx="4937503" cy="147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Aducem o platformă dedicată service-urilor auto mici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47291" y="7910475"/>
            <a:ext cx="4937503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Putem revoluționa industria mecanicilor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92733" y="4147655"/>
            <a:ext cx="5333484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Slăbiciunea noastră este că n-avem slăbiciuni 😎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92733" y="7910475"/>
            <a:ext cx="4552971" cy="147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Obstacolul nostru cel mai mare este că nu găsim slăbiciuni 😎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87933" y="3275427"/>
            <a:ext cx="386290" cy="40186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87933" y="6991184"/>
            <a:ext cx="386290" cy="40186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99996" y="3275427"/>
            <a:ext cx="386290" cy="401862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99996" y="6991184"/>
            <a:ext cx="386290" cy="401862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003879" y="6314909"/>
            <a:ext cx="6261192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338538" y="1047224"/>
            <a:ext cx="7786412" cy="120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Dezavantaje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24950" y="1163107"/>
            <a:ext cx="7881727" cy="930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</a:pPr>
            <a:r>
              <a:rPr lang="en-US" sz="7000">
                <a:solidFill>
                  <a:srgbClr val="000000"/>
                </a:solidFill>
                <a:latin typeface="Poppins Bold"/>
              </a:rPr>
              <a:t>(acum pe bune)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47291" y="3323052"/>
            <a:ext cx="3643379" cy="40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SLĂBICIUNI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92733" y="3323052"/>
            <a:ext cx="3565191" cy="40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OBSTACOLE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47291" y="4147655"/>
            <a:ext cx="4937503" cy="2462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O să avem o platformă nișată în domeniul mecanicii auto, însă astfel putem spori interesul celor din domeniu.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92733" y="4147655"/>
            <a:ext cx="5333484" cy="295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Oamenii sunt reticienți la schimbare, astfel vom avea nevoie de rezultate concrete, vizuale și de oameni din domeniu care să promoveze platforma noastră.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87933" y="3275427"/>
            <a:ext cx="386290" cy="40186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99996" y="3275427"/>
            <a:ext cx="386290" cy="40186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69044" y="5138727"/>
            <a:ext cx="5892833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905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F687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66" t="0" r="0" b="0"/>
          <a:stretch>
            <a:fillRect/>
          </a:stretch>
        </p:blipFill>
        <p:spPr>
          <a:xfrm flipH="false" flipV="false" rot="-2700000">
            <a:off x="5472238" y="2121034"/>
            <a:ext cx="4056919" cy="304696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01602" y="3130166"/>
            <a:ext cx="5540795" cy="120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Timing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01602" y="5538199"/>
            <a:ext cx="5540795" cy="178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60"/>
              </a:lnSpc>
            </a:pPr>
            <a:r>
              <a:rPr lang="en-US" sz="3400">
                <a:solidFill>
                  <a:srgbClr val="FFFDFD"/>
                </a:solidFill>
                <a:latin typeface="Poppins Medium"/>
              </a:rPr>
              <a:t>Este perioada perfectă pentru dezvoltarea unui astfel de proiect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69044" y="1230958"/>
            <a:ext cx="537796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oppins Medium Bold"/>
              </a:rPr>
              <a:t>MOTIVUL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69044" y="6161077"/>
            <a:ext cx="537796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oppins Medium Bold"/>
              </a:rPr>
              <a:t>MOTIVUL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69044" y="2232400"/>
            <a:ext cx="5892833" cy="1967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În urma pandemiei, multe companii mici au fost afectate, neavând posibilitatea de a atrage noi clienți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69044" y="7162518"/>
            <a:ext cx="5892833" cy="1967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Toată lumea folosește internetul azi, astfel, le putem oferi companiilor mici cea mai mare plajă de oameni 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4921" y="3574248"/>
            <a:ext cx="7475253" cy="6049941"/>
            <a:chOff x="0" y="0"/>
            <a:chExt cx="9967004" cy="806658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7130662" y="7046217"/>
              <a:ext cx="2836342" cy="1020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02"/>
                </a:lnSpc>
              </a:pPr>
              <a:r>
                <a:rPr lang="en-US" sz="2215">
                  <a:solidFill>
                    <a:srgbClr val="000000"/>
                  </a:solidFill>
                  <a:latin typeface="Poppins Light"/>
                </a:rPr>
                <a:t>Service-uri mici</a:t>
              </a:r>
            </a:p>
            <a:p>
              <a:pPr algn="ctr">
                <a:lnSpc>
                  <a:spcPts val="3102"/>
                </a:lnSpc>
              </a:pPr>
              <a:r>
                <a:rPr lang="en-US" sz="2215">
                  <a:solidFill>
                    <a:srgbClr val="000000"/>
                  </a:solidFill>
                  <a:latin typeface="Poppins Light"/>
                </a:rPr>
                <a:t>80%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976684" cy="1020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02"/>
                </a:lnSpc>
              </a:pPr>
              <a:r>
                <a:rPr lang="en-US" sz="2215">
                  <a:solidFill>
                    <a:srgbClr val="000000"/>
                  </a:solidFill>
                  <a:latin typeface="Poppins Light"/>
                </a:rPr>
                <a:t>Freelanceri</a:t>
              </a:r>
            </a:p>
            <a:p>
              <a:pPr algn="ctr">
                <a:lnSpc>
                  <a:spcPts val="3102"/>
                </a:lnSpc>
              </a:pPr>
              <a:r>
                <a:rPr lang="en-US" sz="2215">
                  <a:solidFill>
                    <a:srgbClr val="000000"/>
                  </a:solidFill>
                  <a:latin typeface="Poppins Light"/>
                </a:rPr>
                <a:t>20%</a:t>
              </a:r>
            </a:p>
          </p:txBody>
        </p: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957431" y="437052"/>
              <a:ext cx="7192484" cy="7192484"/>
              <a:chOff x="0" y="0"/>
              <a:chExt cx="2540000" cy="254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-114764" y="0"/>
                <a:ext cx="2762623" cy="2631284"/>
              </a:xfrm>
              <a:custGeom>
                <a:avLst/>
                <a:gdLst/>
                <a:ahLst/>
                <a:cxnLst/>
                <a:rect r="r" b="b" t="t" l="l"/>
                <a:pathLst>
                  <a:path h="2631284" w="2762623">
                    <a:moveTo>
                      <a:pt x="1384764" y="0"/>
                    </a:moveTo>
                    <a:cubicBezTo>
                      <a:pt x="1940818" y="0"/>
                      <a:pt x="2432211" y="361732"/>
                      <a:pt x="2597417" y="892677"/>
                    </a:cubicBezTo>
                    <a:cubicBezTo>
                      <a:pt x="2762623" y="1423622"/>
                      <a:pt x="2563221" y="2000298"/>
                      <a:pt x="2105334" y="2315791"/>
                    </a:cubicBezTo>
                    <a:cubicBezTo>
                      <a:pt x="1647448" y="2631284"/>
                      <a:pt x="1037568" y="2612219"/>
                      <a:pt x="600281" y="2268743"/>
                    </a:cubicBezTo>
                    <a:cubicBezTo>
                      <a:pt x="162994" y="1925267"/>
                      <a:pt x="0" y="1337262"/>
                      <a:pt x="198046" y="817672"/>
                    </a:cubicBezTo>
                    <a:lnTo>
                      <a:pt x="1384764" y="1270000"/>
                    </a:lnTo>
                    <a:close/>
                  </a:path>
                </a:pathLst>
              </a:custGeom>
              <a:solidFill>
                <a:srgbClr val="1A424D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62158" y="0"/>
                <a:ext cx="1207842" cy="1270000"/>
              </a:xfrm>
              <a:custGeom>
                <a:avLst/>
                <a:gdLst/>
                <a:ahLst/>
                <a:cxnLst/>
                <a:rect r="r" b="b" t="t" l="l"/>
                <a:pathLst>
                  <a:path h="1270000" w="1207842">
                    <a:moveTo>
                      <a:pt x="0" y="877548"/>
                    </a:moveTo>
                    <a:cubicBezTo>
                      <a:pt x="170006" y="354324"/>
                      <a:pt x="657564" y="55"/>
                      <a:pt x="1207715" y="0"/>
                    </a:cubicBezTo>
                    <a:lnTo>
                      <a:pt x="1207842" y="1270000"/>
                    </a:lnTo>
                    <a:close/>
                  </a:path>
                </a:pathLst>
              </a:custGeom>
              <a:solidFill>
                <a:srgbClr val="476377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1270000" y="0"/>
                <a:ext cx="127" cy="1270000"/>
              </a:xfrm>
              <a:custGeom>
                <a:avLst/>
                <a:gdLst/>
                <a:ahLst/>
                <a:cxnLst/>
                <a:rect r="r" b="b" t="t" l="l"/>
                <a:pathLst>
                  <a:path h="1270000" w="127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7886A1"/>
              </a:solidFill>
            </p:spPr>
          </p:sp>
        </p:grpSp>
      </p:grpSp>
      <p:sp>
        <p:nvSpPr>
          <p:cNvPr name="AutoShape 9" id="9"/>
          <p:cNvSpPr/>
          <p:nvPr/>
        </p:nvSpPr>
        <p:spPr>
          <a:xfrm rot="0">
            <a:off x="1309931" y="3069809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944657" y="1200147"/>
            <a:ext cx="12398686" cy="120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Target Market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9931" y="4119258"/>
            <a:ext cx="5211235" cy="40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TARGET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9931" y="7414288"/>
            <a:ext cx="5152775" cy="40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TARGET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9931" y="4832704"/>
            <a:ext cx="5211235" cy="147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Service-uri mici care vor să se promoveze și să aibă un site de prezentare.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9931" y="8150175"/>
            <a:ext cx="5152775" cy="147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Freelanceri ce vor să ofere servicii precum diagnoză auto.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28902" y="2791671"/>
            <a:ext cx="191796" cy="860276"/>
            <a:chOff x="0" y="0"/>
            <a:chExt cx="255728" cy="1147035"/>
          </a:xfrm>
        </p:grpSpPr>
        <p:sp>
          <p:nvSpPr>
            <p:cNvPr name="AutoShape 3" id="3"/>
            <p:cNvSpPr/>
            <p:nvPr/>
          </p:nvSpPr>
          <p:spPr>
            <a:xfrm rot="0">
              <a:off x="90504" y="0"/>
              <a:ext cx="74720" cy="1019171"/>
            </a:xfrm>
            <a:prstGeom prst="rect">
              <a:avLst/>
            </a:prstGeom>
            <a:solidFill>
              <a:srgbClr val="1A424D"/>
            </a:solidFill>
          </p:spPr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891307"/>
              <a:ext cx="255728" cy="255728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736495" y="3636742"/>
            <a:ext cx="3379014" cy="168950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31998" y="2839104"/>
            <a:ext cx="3275258" cy="3275258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3992599" y="2791671"/>
            <a:ext cx="191796" cy="860276"/>
            <a:chOff x="0" y="0"/>
            <a:chExt cx="255728" cy="1147035"/>
          </a:xfrm>
        </p:grpSpPr>
        <p:sp>
          <p:nvSpPr>
            <p:cNvPr name="AutoShape 8" id="8"/>
            <p:cNvSpPr/>
            <p:nvPr/>
          </p:nvSpPr>
          <p:spPr>
            <a:xfrm rot="0">
              <a:off x="90504" y="0"/>
              <a:ext cx="74720" cy="1019171"/>
            </a:xfrm>
            <a:prstGeom prst="rect">
              <a:avLst/>
            </a:prstGeom>
            <a:solidFill>
              <a:srgbClr val="1A424D"/>
            </a:solidFill>
          </p:spPr>
        </p:sp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891307"/>
              <a:ext cx="255728" cy="255728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4612507" y="6114362"/>
            <a:ext cx="191796" cy="860276"/>
            <a:chOff x="0" y="0"/>
            <a:chExt cx="255728" cy="1147035"/>
          </a:xfrm>
        </p:grpSpPr>
        <p:sp>
          <p:nvSpPr>
            <p:cNvPr name="AutoShape 11" id="11"/>
            <p:cNvSpPr/>
            <p:nvPr/>
          </p:nvSpPr>
          <p:spPr>
            <a:xfrm rot="0">
              <a:off x="90504" y="0"/>
              <a:ext cx="74720" cy="1019171"/>
            </a:xfrm>
            <a:prstGeom prst="rect">
              <a:avLst/>
            </a:prstGeom>
            <a:solidFill>
              <a:srgbClr val="1A424D"/>
            </a:solidFill>
          </p:spPr>
        </p: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891307"/>
              <a:ext cx="255728" cy="255728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9048102" y="6114362"/>
            <a:ext cx="191796" cy="860276"/>
            <a:chOff x="0" y="0"/>
            <a:chExt cx="255728" cy="1147035"/>
          </a:xfrm>
        </p:grpSpPr>
        <p:sp>
          <p:nvSpPr>
            <p:cNvPr name="AutoShape 14" id="14"/>
            <p:cNvSpPr/>
            <p:nvPr/>
          </p:nvSpPr>
          <p:spPr>
            <a:xfrm rot="0">
              <a:off x="90504" y="0"/>
              <a:ext cx="74720" cy="1019171"/>
            </a:xfrm>
            <a:prstGeom prst="rect">
              <a:avLst/>
            </a:prstGeom>
            <a:solidFill>
              <a:srgbClr val="1A424D"/>
            </a:solidFill>
          </p:spPr>
        </p:sp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891307"/>
              <a:ext cx="255728" cy="255728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0">
            <a:off x="13387799" y="6114362"/>
            <a:ext cx="191796" cy="860276"/>
            <a:chOff x="0" y="0"/>
            <a:chExt cx="255728" cy="1147035"/>
          </a:xfrm>
        </p:grpSpPr>
        <p:sp>
          <p:nvSpPr>
            <p:cNvPr name="AutoShape 17" id="17"/>
            <p:cNvSpPr/>
            <p:nvPr/>
          </p:nvSpPr>
          <p:spPr>
            <a:xfrm rot="0">
              <a:off x="90504" y="0"/>
              <a:ext cx="74720" cy="1019171"/>
            </a:xfrm>
            <a:prstGeom prst="rect">
              <a:avLst/>
            </a:prstGeom>
            <a:solidFill>
              <a:srgbClr val="1A424D"/>
            </a:solidFill>
          </p:spPr>
        </p:sp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891307"/>
              <a:ext cx="255728" cy="255728"/>
            </a:xfrm>
            <a:prstGeom prst="rect">
              <a:avLst/>
            </a:prstGeom>
          </p:spPr>
        </p:pic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83946" y="6959116"/>
            <a:ext cx="3379014" cy="1689507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092200" y="6171003"/>
            <a:ext cx="3275258" cy="3275258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0">
            <a:off x="2602181" y="9437164"/>
            <a:ext cx="14614227" cy="54927"/>
          </a:xfrm>
          <a:prstGeom prst="rect">
            <a:avLst/>
          </a:prstGeom>
          <a:solidFill>
            <a:srgbClr val="1A424D"/>
          </a:solidFill>
        </p:spPr>
      </p:sp>
      <p:sp>
        <p:nvSpPr>
          <p:cNvPr name="AutoShape 22" id="22"/>
          <p:cNvSpPr/>
          <p:nvPr/>
        </p:nvSpPr>
        <p:spPr>
          <a:xfrm rot="0">
            <a:off x="2645073" y="6114362"/>
            <a:ext cx="12997855" cy="53783"/>
          </a:xfrm>
          <a:prstGeom prst="rect">
            <a:avLst/>
          </a:prstGeom>
          <a:solidFill>
            <a:srgbClr val="1A424D"/>
          </a:solidFill>
        </p:spPr>
      </p:sp>
      <p:sp>
        <p:nvSpPr>
          <p:cNvPr name="TextBox 23" id="23"/>
          <p:cNvSpPr txBox="true"/>
          <p:nvPr/>
        </p:nvSpPr>
        <p:spPr>
          <a:xfrm rot="0">
            <a:off x="1028700" y="3732773"/>
            <a:ext cx="3146962" cy="73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300" spc="115">
                <a:solidFill>
                  <a:srgbClr val="000000"/>
                </a:solidFill>
                <a:latin typeface="Poppins Light Bold"/>
              </a:rPr>
              <a:t>During the hackathon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4498764"/>
            <a:ext cx="3146962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spc="109">
                <a:solidFill>
                  <a:srgbClr val="2E4052"/>
                </a:solidFill>
                <a:latin typeface="Poppins Light Bold"/>
              </a:rPr>
              <a:t>MVP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806672" y="3903134"/>
            <a:ext cx="3146962" cy="36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300" spc="115">
                <a:solidFill>
                  <a:srgbClr val="000000"/>
                </a:solidFill>
                <a:latin typeface="Poppins Light Bold"/>
              </a:rPr>
              <a:t>By March 2023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806672" y="4498764"/>
            <a:ext cx="3146962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spc="109">
                <a:solidFill>
                  <a:srgbClr val="2E4052"/>
                </a:solidFill>
                <a:latin typeface="Poppins Light Bold"/>
              </a:rPr>
              <a:t>Business Analysis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584644" y="3903134"/>
            <a:ext cx="3280312" cy="36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300" spc="115">
                <a:solidFill>
                  <a:srgbClr val="000000"/>
                </a:solidFill>
                <a:latin typeface="Poppins Light Bold"/>
              </a:rPr>
              <a:t>By July 2023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584644" y="4498764"/>
            <a:ext cx="3280312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spc="109">
                <a:solidFill>
                  <a:srgbClr val="2E4052"/>
                </a:solidFill>
                <a:latin typeface="Poppins Light Bold"/>
              </a:rPr>
              <a:t>Find angel investors</a:t>
            </a:r>
            <a:r>
              <a:rPr lang="en-US" sz="2200" spc="109">
                <a:solidFill>
                  <a:srgbClr val="2E4052"/>
                </a:solidFill>
                <a:latin typeface="Poppins Light Bold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763314" y="3903134"/>
            <a:ext cx="3146962" cy="36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300" spc="115">
                <a:solidFill>
                  <a:srgbClr val="000000"/>
                </a:solidFill>
                <a:latin typeface="Poppins Light Bold"/>
              </a:rPr>
              <a:t>Aug</a:t>
            </a:r>
            <a:r>
              <a:rPr lang="en-US" sz="2300" spc="115">
                <a:solidFill>
                  <a:srgbClr val="FFFFFF"/>
                </a:solidFill>
                <a:latin typeface="Poppins Light Bold"/>
              </a:rPr>
              <a:t>ust 2023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63314" y="4498764"/>
            <a:ext cx="3213637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spc="109">
                <a:solidFill>
                  <a:srgbClr val="2E4052"/>
                </a:solidFill>
                <a:latin typeface="Poppins Light Bold"/>
              </a:rPr>
              <a:t>Start of </a:t>
            </a:r>
            <a:r>
              <a:rPr lang="en-US" sz="2200" spc="109">
                <a:solidFill>
                  <a:srgbClr val="FFFDFD"/>
                </a:solidFill>
                <a:latin typeface="Poppins Light Bold"/>
              </a:rPr>
              <a:t>Development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137293" y="7306347"/>
            <a:ext cx="3146962" cy="36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300" spc="115">
                <a:solidFill>
                  <a:srgbClr val="FFFFFF"/>
                </a:solidFill>
                <a:latin typeface="Poppins Light Bold"/>
              </a:rPr>
              <a:t>Aug</a:t>
            </a:r>
            <a:r>
              <a:rPr lang="en-US" sz="2300" spc="115">
                <a:solidFill>
                  <a:srgbClr val="000000"/>
                </a:solidFill>
                <a:latin typeface="Poppins Light Bold"/>
              </a:rPr>
              <a:t>ust 2023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230822" y="7975574"/>
            <a:ext cx="3146962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spc="109">
                <a:solidFill>
                  <a:srgbClr val="FFFDFD"/>
                </a:solidFill>
                <a:latin typeface="Poppins Light Bold"/>
              </a:rPr>
              <a:t>End of</a:t>
            </a:r>
            <a:r>
              <a:rPr lang="en-US" sz="2200" spc="109">
                <a:solidFill>
                  <a:srgbClr val="FFFFFF"/>
                </a:solidFill>
                <a:latin typeface="Poppins Light Bold"/>
              </a:rPr>
              <a:t> </a:t>
            </a:r>
            <a:r>
              <a:rPr lang="en-US" sz="2200" spc="109">
                <a:solidFill>
                  <a:srgbClr val="2E4052"/>
                </a:solidFill>
                <a:latin typeface="Poppins Light Bold"/>
              </a:rPr>
              <a:t>Development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70519" y="7306347"/>
            <a:ext cx="3146962" cy="73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300" spc="115">
                <a:solidFill>
                  <a:srgbClr val="000000"/>
                </a:solidFill>
                <a:latin typeface="Poppins Light Bold"/>
              </a:rPr>
              <a:t>By September 2023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570519" y="7975574"/>
            <a:ext cx="3146962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spc="109">
                <a:solidFill>
                  <a:srgbClr val="2E4052"/>
                </a:solidFill>
                <a:latin typeface="Poppins Light Bold"/>
              </a:rPr>
              <a:t>Testing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910216" y="7306347"/>
            <a:ext cx="3146962" cy="36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300" spc="115">
                <a:solidFill>
                  <a:srgbClr val="000000"/>
                </a:solidFill>
                <a:latin typeface="Poppins Light Bold"/>
              </a:rPr>
              <a:t>October 2023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910216" y="7975574"/>
            <a:ext cx="3146962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spc="109">
                <a:solidFill>
                  <a:srgbClr val="2E4052"/>
                </a:solidFill>
                <a:latin typeface="Poppins Light Bold"/>
              </a:rPr>
              <a:t>Launch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28700" y="884978"/>
            <a:ext cx="12246346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 spc="107">
                <a:solidFill>
                  <a:srgbClr val="000000"/>
                </a:solidFill>
                <a:latin typeface="Poppins Bold Bold"/>
              </a:rPr>
              <a:t>MecaniX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28700" y="1461981"/>
            <a:ext cx="12246346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spc="130">
                <a:solidFill>
                  <a:srgbClr val="1A424D"/>
                </a:solidFill>
                <a:latin typeface="Poppins Medium Bold"/>
              </a:rPr>
              <a:t>Timeline</a:t>
            </a:r>
          </a:p>
        </p:txBody>
      </p:sp>
      <p:sp>
        <p:nvSpPr>
          <p:cNvPr name="AutoShape 39" id="39"/>
          <p:cNvSpPr/>
          <p:nvPr/>
        </p:nvSpPr>
        <p:spPr>
          <a:xfrm rot="0">
            <a:off x="16192500" y="10160000"/>
            <a:ext cx="2095500" cy="127000"/>
          </a:xfrm>
          <a:prstGeom prst="rect">
            <a:avLst/>
          </a:prstGeom>
          <a:solidFill>
            <a:srgbClr val="1A424D"/>
          </a:solidFill>
        </p:spPr>
      </p:sp>
      <p:sp>
        <p:nvSpPr>
          <p:cNvPr name="AutoShape 40" id="40"/>
          <p:cNvSpPr/>
          <p:nvPr/>
        </p:nvSpPr>
        <p:spPr>
          <a:xfrm rot="0">
            <a:off x="0" y="0"/>
            <a:ext cx="16192500" cy="127000"/>
          </a:xfrm>
          <a:prstGeom prst="rect">
            <a:avLst/>
          </a:prstGeom>
          <a:solidFill>
            <a:srgbClr val="1A424D"/>
          </a:solidFill>
        </p:spPr>
      </p:sp>
      <p:grpSp>
        <p:nvGrpSpPr>
          <p:cNvPr name="Group 41" id="41"/>
          <p:cNvGrpSpPr/>
          <p:nvPr/>
        </p:nvGrpSpPr>
        <p:grpSpPr>
          <a:xfrm rot="0">
            <a:off x="2506283" y="2791671"/>
            <a:ext cx="191796" cy="860276"/>
            <a:chOff x="0" y="0"/>
            <a:chExt cx="255728" cy="1147035"/>
          </a:xfrm>
        </p:grpSpPr>
        <p:sp>
          <p:nvSpPr>
            <p:cNvPr name="AutoShape 42" id="42"/>
            <p:cNvSpPr/>
            <p:nvPr/>
          </p:nvSpPr>
          <p:spPr>
            <a:xfrm rot="0">
              <a:off x="90504" y="0"/>
              <a:ext cx="74720" cy="1019171"/>
            </a:xfrm>
            <a:prstGeom prst="rect">
              <a:avLst/>
            </a:prstGeom>
            <a:solidFill>
              <a:srgbClr val="1A424D"/>
            </a:solidFill>
          </p:spPr>
        </p:sp>
        <p:pic>
          <p:nvPicPr>
            <p:cNvPr name="Picture 43" id="4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891307"/>
              <a:ext cx="255728" cy="255728"/>
            </a:xfrm>
            <a:prstGeom prst="rect">
              <a:avLst/>
            </a:prstGeom>
          </p:spPr>
        </p:pic>
      </p:grpSp>
      <p:grpSp>
        <p:nvGrpSpPr>
          <p:cNvPr name="Group 44" id="44"/>
          <p:cNvGrpSpPr/>
          <p:nvPr/>
        </p:nvGrpSpPr>
        <p:grpSpPr>
          <a:xfrm rot="0">
            <a:off x="6284255" y="2791671"/>
            <a:ext cx="191796" cy="860276"/>
            <a:chOff x="0" y="0"/>
            <a:chExt cx="255728" cy="1147035"/>
          </a:xfrm>
        </p:grpSpPr>
        <p:sp>
          <p:nvSpPr>
            <p:cNvPr name="AutoShape 45" id="45"/>
            <p:cNvSpPr/>
            <p:nvPr/>
          </p:nvSpPr>
          <p:spPr>
            <a:xfrm rot="0">
              <a:off x="90504" y="0"/>
              <a:ext cx="74720" cy="1019171"/>
            </a:xfrm>
            <a:prstGeom prst="rect">
              <a:avLst/>
            </a:prstGeom>
            <a:solidFill>
              <a:srgbClr val="1A424D"/>
            </a:solidFill>
          </p:spPr>
        </p:sp>
        <p:pic>
          <p:nvPicPr>
            <p:cNvPr name="Picture 46" id="4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891307"/>
              <a:ext cx="255728" cy="255728"/>
            </a:xfrm>
            <a:prstGeom prst="rect">
              <a:avLst/>
            </a:prstGeom>
          </p:spPr>
        </p:pic>
      </p:grpSp>
      <p:sp>
        <p:nvSpPr>
          <p:cNvPr name="AutoShape 47" id="47"/>
          <p:cNvSpPr/>
          <p:nvPr/>
        </p:nvSpPr>
        <p:spPr>
          <a:xfrm rot="0">
            <a:off x="1028700" y="2791671"/>
            <a:ext cx="14614227" cy="61403"/>
          </a:xfrm>
          <a:prstGeom prst="rect">
            <a:avLst/>
          </a:prstGeom>
          <a:solidFill>
            <a:srgbClr val="1A424D"/>
          </a:solidFill>
        </p:spPr>
      </p:sp>
      <p:pic>
        <p:nvPicPr>
          <p:cNvPr name="Picture 48" id="4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40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D9CAA9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208631" y="4962113"/>
            <a:ext cx="1870737" cy="187073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31098" y="4862399"/>
            <a:ext cx="2038754" cy="188677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831164"/>
            <a:ext cx="14726713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rgbClr val="000000"/>
                </a:solidFill>
                <a:latin typeface="Poppins Bold"/>
              </a:rPr>
              <a:t>The technologies stack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1057275" y="2771984"/>
            <a:ext cx="1175568" cy="137659"/>
          </a:xfrm>
          <a:prstGeom prst="rect">
            <a:avLst/>
          </a:prstGeom>
          <a:solidFill>
            <a:srgbClr val="1A424D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927696" y="5138667"/>
            <a:ext cx="2277885" cy="136139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282931" y="631590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09931" y="2107784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678360" y="2431634"/>
            <a:ext cx="2359497" cy="2359488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r="0" t="-13091" b="-13091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620619" y="2431634"/>
            <a:ext cx="2359497" cy="2359488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r="0" t="0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528468" y="2431634"/>
            <a:ext cx="2359497" cy="2359488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0" b="-46379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729615" y="6334439"/>
            <a:ext cx="2359497" cy="2359488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r="0" t="0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671875" y="6334439"/>
            <a:ext cx="2359497" cy="2359488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30992" r="-34776" t="-43461" b="-77563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1579723" y="6334439"/>
            <a:ext cx="2359497" cy="2359488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16666" r="-16666" t="-4283" b="4282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4498204" y="723900"/>
            <a:ext cx="9291592" cy="120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Echipa noastră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65648" y="5345299"/>
            <a:ext cx="3184921" cy="28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00"/>
              </a:lnSpc>
            </a:pPr>
            <a:r>
              <a:rPr lang="en-US" sz="2100">
                <a:solidFill>
                  <a:srgbClr val="000000"/>
                </a:solidFill>
                <a:latin typeface="Poppins Medium Bold"/>
              </a:rPr>
              <a:t>ADELIN POPA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07907" y="5345299"/>
            <a:ext cx="3184921" cy="28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00"/>
              </a:lnSpc>
            </a:pPr>
            <a:r>
              <a:rPr lang="en-US" sz="2100">
                <a:solidFill>
                  <a:srgbClr val="000000"/>
                </a:solidFill>
                <a:latin typeface="Poppins Medium Bold"/>
              </a:rPr>
              <a:t>ROBERT ISMANĂ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15756" y="5345299"/>
            <a:ext cx="3184921" cy="28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00"/>
              </a:lnSpc>
            </a:pPr>
            <a:r>
              <a:rPr lang="en-US" sz="2100">
                <a:solidFill>
                  <a:srgbClr val="000000"/>
                </a:solidFill>
                <a:latin typeface="Poppins Medium Bold"/>
              </a:rPr>
              <a:t>EMILIA NICOLAE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265648" y="5762080"/>
            <a:ext cx="3184921" cy="25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0"/>
              </a:lnSpc>
            </a:pPr>
            <a:r>
              <a:rPr lang="en-US" sz="1960">
                <a:solidFill>
                  <a:srgbClr val="000000"/>
                </a:solidFill>
                <a:latin typeface="Poppins Light"/>
              </a:rPr>
              <a:t>Chief Executive </a:t>
            </a:r>
            <a:r>
              <a:rPr lang="en-US" sz="1960">
                <a:solidFill>
                  <a:srgbClr val="000000"/>
                </a:solidFill>
                <a:latin typeface="Poppins Light"/>
              </a:rPr>
              <a:t>Officer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07907" y="5762080"/>
            <a:ext cx="3184921" cy="25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0"/>
              </a:lnSpc>
            </a:pPr>
            <a:r>
              <a:rPr lang="en-US" sz="1960">
                <a:solidFill>
                  <a:srgbClr val="000000"/>
                </a:solidFill>
                <a:latin typeface="Poppins Light"/>
              </a:rPr>
              <a:t>Chief Technology Officer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15756" y="5762080"/>
            <a:ext cx="3184921" cy="25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0"/>
              </a:lnSpc>
            </a:pPr>
            <a:r>
              <a:rPr lang="en-US" sz="1960">
                <a:solidFill>
                  <a:srgbClr val="000000"/>
                </a:solidFill>
                <a:latin typeface="Poppins Light"/>
              </a:rPr>
              <a:t>Chief Design </a:t>
            </a:r>
            <a:r>
              <a:rPr lang="en-US" sz="1960">
                <a:solidFill>
                  <a:srgbClr val="000000"/>
                </a:solidFill>
                <a:latin typeface="Poppins Light"/>
              </a:rPr>
              <a:t>Officer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16903" y="9248103"/>
            <a:ext cx="3184921" cy="28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00"/>
              </a:lnSpc>
            </a:pPr>
            <a:r>
              <a:rPr lang="en-US" sz="2100">
                <a:solidFill>
                  <a:srgbClr val="000000"/>
                </a:solidFill>
                <a:latin typeface="Poppins Medium Bold"/>
              </a:rPr>
              <a:t>MIHAI DINU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59163" y="9248103"/>
            <a:ext cx="3184921" cy="28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00"/>
              </a:lnSpc>
            </a:pPr>
            <a:r>
              <a:rPr lang="en-US" sz="2100">
                <a:solidFill>
                  <a:srgbClr val="000000"/>
                </a:solidFill>
                <a:latin typeface="Poppins Medium Bold"/>
              </a:rPr>
              <a:t>CIPRIAN PÎRVU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167011" y="9248103"/>
            <a:ext cx="3184921" cy="28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00"/>
              </a:lnSpc>
            </a:pPr>
            <a:r>
              <a:rPr lang="en-US" sz="2100">
                <a:solidFill>
                  <a:srgbClr val="000000"/>
                </a:solidFill>
                <a:latin typeface="Poppins Medium Bold"/>
              </a:rPr>
              <a:t>MUKI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16903" y="9664884"/>
            <a:ext cx="3184921" cy="25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0"/>
              </a:lnSpc>
            </a:pPr>
            <a:r>
              <a:rPr lang="en-US" sz="1960">
                <a:solidFill>
                  <a:srgbClr val="000000"/>
                </a:solidFill>
                <a:latin typeface="Poppins Light"/>
              </a:rPr>
              <a:t>Chief Marketing </a:t>
            </a:r>
            <a:r>
              <a:rPr lang="en-US" sz="1960">
                <a:solidFill>
                  <a:srgbClr val="000000"/>
                </a:solidFill>
                <a:latin typeface="Poppins Light"/>
              </a:rPr>
              <a:t>Officer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259163" y="9664884"/>
            <a:ext cx="3184921" cy="25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0"/>
              </a:lnSpc>
            </a:pPr>
            <a:r>
              <a:rPr lang="en-US" sz="1960">
                <a:solidFill>
                  <a:srgbClr val="000000"/>
                </a:solidFill>
                <a:latin typeface="Poppins Light"/>
              </a:rPr>
              <a:t>Chief Financial Officer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167011" y="9664884"/>
            <a:ext cx="3184921" cy="25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0"/>
              </a:lnSpc>
            </a:pPr>
            <a:r>
              <a:rPr lang="en-US" sz="1960">
                <a:solidFill>
                  <a:srgbClr val="000000"/>
                </a:solidFill>
                <a:latin typeface="Poppins Light"/>
              </a:rPr>
              <a:t>Chief Creative </a:t>
            </a:r>
            <a:r>
              <a:rPr lang="en-US" sz="1960">
                <a:solidFill>
                  <a:srgbClr val="000000"/>
                </a:solidFill>
                <a:latin typeface="Poppins Light"/>
              </a:rPr>
              <a:t>Officer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09931" y="5678492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66" t="0" r="0" b="0"/>
          <a:stretch>
            <a:fillRect/>
          </a:stretch>
        </p:blipFill>
        <p:spPr>
          <a:xfrm flipH="false" flipV="false" rot="2700000">
            <a:off x="13544418" y="6302290"/>
            <a:ext cx="4056919" cy="304696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309931" y="1162050"/>
            <a:ext cx="13475746" cy="354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54"/>
              </a:lnSpc>
            </a:pPr>
            <a:r>
              <a:rPr lang="en-US" sz="13099">
                <a:solidFill>
                  <a:srgbClr val="000000"/>
                </a:solidFill>
                <a:latin typeface="Poppins Bold"/>
              </a:rPr>
              <a:t>Plan de Business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9931" y="6945317"/>
            <a:ext cx="501427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7500">
                <a:solidFill>
                  <a:srgbClr val="8F8F8F"/>
                </a:solidFill>
                <a:latin typeface="Poppins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81613" y="6945317"/>
            <a:ext cx="501427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7500">
                <a:solidFill>
                  <a:srgbClr val="8F8F8F"/>
                </a:solidFill>
                <a:latin typeface="Poppins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9931" y="8040692"/>
            <a:ext cx="5014274" cy="29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1"/>
              </a:lnSpc>
            </a:pPr>
            <a:r>
              <a:rPr lang="en-US" sz="2231">
                <a:solidFill>
                  <a:srgbClr val="000000"/>
                </a:solidFill>
                <a:latin typeface="Poppins Medium"/>
              </a:rPr>
              <a:t>Care e problema?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81613" y="8040692"/>
            <a:ext cx="5014274" cy="29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1"/>
              </a:lnSpc>
            </a:pPr>
            <a:r>
              <a:rPr lang="en-US" sz="2231">
                <a:solidFill>
                  <a:srgbClr val="000000"/>
                </a:solidFill>
                <a:latin typeface="Poppins Medium"/>
              </a:rPr>
              <a:t>Oferim soluția!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9931" y="8552656"/>
            <a:ext cx="5014274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7"/>
              </a:lnSpc>
            </a:pPr>
            <a:r>
              <a:rPr lang="en-US" sz="2231">
                <a:solidFill>
                  <a:srgbClr val="000000"/>
                </a:solidFill>
                <a:latin typeface="Poppins Light"/>
              </a:rPr>
              <a:t>Service-urile auto mici au dificultate în a se promova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81613" y="8552656"/>
            <a:ext cx="5014274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7"/>
              </a:lnSpc>
            </a:pPr>
            <a:r>
              <a:rPr lang="en-US" sz="2231">
                <a:solidFill>
                  <a:srgbClr val="000000"/>
                </a:solidFill>
                <a:latin typeface="Poppins Light"/>
              </a:rPr>
              <a:t>O platformă pentru crearea și promovarea site-urilor acestora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5214390" y="5133975"/>
            <a:ext cx="7573471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495208" y="3438902"/>
            <a:ext cx="64163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00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Problema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5208" y="5102486"/>
            <a:ext cx="6416350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Poppins Medium"/>
              </a:rPr>
              <a:t>Ce se întamplă?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77262" y="1290090"/>
            <a:ext cx="5684349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Medium"/>
              </a:rPr>
              <a:t>PROBLEMA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77262" y="1996846"/>
            <a:ext cx="7305838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În pandemie service-urile auto mici au avut cu </a:t>
            </a:r>
            <a:r>
              <a:rPr lang="en-US" sz="2800">
                <a:solidFill>
                  <a:srgbClr val="000000"/>
                </a:solidFill>
                <a:latin typeface="Poppins Light Bold"/>
              </a:rPr>
              <a:t>80%</a:t>
            </a:r>
            <a:r>
              <a:rPr lang="en-US" sz="2800">
                <a:solidFill>
                  <a:srgbClr val="000000"/>
                </a:solidFill>
                <a:latin typeface="Poppins Light"/>
              </a:rPr>
              <a:t> mai puțini clienți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77262" y="4268470"/>
            <a:ext cx="5684349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Medium"/>
              </a:rPr>
              <a:t>PROBLEMA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77262" y="4975226"/>
            <a:ext cx="7305838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 Bold"/>
              </a:rPr>
              <a:t>40%</a:t>
            </a:r>
            <a:r>
              <a:rPr lang="en-US" sz="2800">
                <a:solidFill>
                  <a:srgbClr val="000000"/>
                </a:solidFill>
                <a:latin typeface="Poppins Light"/>
              </a:rPr>
              <a:t> dintre oameni pleacă nemulțumit de la un service auto la care nu a mai fost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77262" y="7246850"/>
            <a:ext cx="5684349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Medium"/>
              </a:rPr>
              <a:t>PROBLEMA 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77262" y="7953606"/>
            <a:ext cx="7305838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Mecanicii nu au timp să învețe să facă pagini web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77983" y="5768501"/>
            <a:ext cx="386290" cy="4018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246125" y="5768501"/>
            <a:ext cx="386290" cy="40186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48969" y="5768501"/>
            <a:ext cx="386290" cy="40186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031553" y="1372974"/>
            <a:ext cx="8224895" cy="120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Soluția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52062" y="2935402"/>
            <a:ext cx="1378387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0"/>
              </a:lnSpc>
            </a:pPr>
            <a:r>
              <a:rPr lang="en-US" sz="3400">
                <a:solidFill>
                  <a:srgbClr val="000000"/>
                </a:solidFill>
                <a:latin typeface="Poppins Medium"/>
              </a:rPr>
              <a:t>Putem ușura viața mecanicilor!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06734" y="5674157"/>
            <a:ext cx="2948203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SOLUȚIA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03890" y="5674157"/>
            <a:ext cx="3150926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SOLUȚIA 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40254" y="5674157"/>
            <a:ext cx="3034028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Medium Bold"/>
              </a:rPr>
              <a:t>SOLUȚIA 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5332" y="7114455"/>
            <a:ext cx="4433402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Oferim promovare companiilor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74508" y="6866805"/>
            <a:ext cx="3846511" cy="147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Punem la dispoziție filtre de căutare și discuții în timp real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97487" y="7114455"/>
            <a:ext cx="5035181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 Light"/>
              </a:rPr>
              <a:t>Ajutăm mecanicii să creeze pagini web fără efort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1309931" y="4626407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1309931" y="9239250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5888" y="3068217"/>
            <a:ext cx="4554038" cy="5960317"/>
            <a:chOff x="0" y="0"/>
            <a:chExt cx="3525957" cy="461476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525957" cy="4614767"/>
            </a:xfrm>
            <a:custGeom>
              <a:avLst/>
              <a:gdLst/>
              <a:ahLst/>
              <a:cxnLst/>
              <a:rect r="r" b="b" t="t" l="l"/>
              <a:pathLst>
                <a:path h="4614767" w="352595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6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4F68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612221" y="4125875"/>
            <a:ext cx="1061372" cy="106137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CAA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68075" y="3068217"/>
            <a:ext cx="4554038" cy="5960317"/>
            <a:chOff x="0" y="0"/>
            <a:chExt cx="3525957" cy="461476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525957" cy="4614767"/>
            </a:xfrm>
            <a:custGeom>
              <a:avLst/>
              <a:gdLst/>
              <a:ahLst/>
              <a:cxnLst/>
              <a:rect r="r" b="b" t="t" l="l"/>
              <a:pathLst>
                <a:path h="4614767" w="352595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6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4F687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614408" y="4125875"/>
            <a:ext cx="1061372" cy="106137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CAA9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45287" y="4789770"/>
            <a:ext cx="5184481" cy="217748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203311" y="6115845"/>
            <a:ext cx="3879192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FFFDFD"/>
                </a:solidFill>
                <a:latin typeface="Poppins Medium Bold"/>
              </a:rPr>
              <a:t>Înregistrare gratuită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12221" y="4260131"/>
            <a:ext cx="1061372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000000"/>
                </a:solidFill>
                <a:latin typeface="Poppins Medium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53123" y="5304315"/>
            <a:ext cx="3879192" cy="409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DFD"/>
                </a:solidFill>
                <a:latin typeface="Poppins Medium Bold"/>
              </a:rPr>
              <a:t>Feature-uri</a:t>
            </a:r>
            <a:r>
              <a:rPr lang="en-US" sz="3900">
                <a:solidFill>
                  <a:srgbClr val="FFFDFD"/>
                </a:solidFill>
                <a:latin typeface="Poppins Medium Bold"/>
              </a:rPr>
              <a:t> bonus la abonament PRO</a:t>
            </a:r>
          </a:p>
          <a:p>
            <a:pPr algn="ctr" marL="0" indent="0" lvl="0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FFFDFD"/>
                </a:solidFill>
                <a:latin typeface="Poppins Medium Bold"/>
              </a:rPr>
              <a:t>(20 euro/lună)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14408" y="4267541"/>
            <a:ext cx="1061372" cy="6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581"/>
              </a:lnSpc>
              <a:spcBef>
                <a:spcPct val="0"/>
              </a:spcBef>
            </a:pPr>
            <a:r>
              <a:rPr lang="en-US" sz="3554">
                <a:solidFill>
                  <a:srgbClr val="000000"/>
                </a:solidFill>
                <a:latin typeface="Poppins Medium Bold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36481" y="466437"/>
            <a:ext cx="13200534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Model de Business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30903" y="2115716"/>
            <a:ext cx="2413248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Poppins Medium Bold"/>
              </a:rPr>
              <a:t>Freemium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52290" y="2791673"/>
          <a:ext cx="17366753" cy="5594787"/>
        </p:xfrm>
        <a:graphic>
          <a:graphicData uri="http://schemas.openxmlformats.org/drawingml/2006/table">
            <a:tbl>
              <a:tblPr/>
              <a:tblGrid>
                <a:gridCol w="5788918"/>
                <a:gridCol w="5783901"/>
                <a:gridCol w="5793934"/>
              </a:tblGrid>
              <a:tr h="950292">
                <a:tc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Crimson Pro Bold"/>
                        </a:rPr>
                        <a:t>Costuri MecaniX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Crimson Pro Bold"/>
                        </a:rPr>
                        <a:t>Costuri generale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50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rimson Pro Bold"/>
                        </a:rPr>
                        <a:t>Reclamă de bază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900">
                          <a:solidFill>
                            <a:srgbClr val="2E4052"/>
                          </a:solidFill>
                          <a:latin typeface="Crimson Pro Bold"/>
                        </a:rPr>
                        <a:t>50 euro/lună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26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Crimson Pro Bold"/>
                        </a:rPr>
                        <a:t>Reclamă extra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900">
                          <a:solidFill>
                            <a:srgbClr val="2E4052"/>
                          </a:solidFill>
                          <a:latin typeface="Crimson Pro Bold"/>
                        </a:rPr>
                        <a:t>Abonament PRO 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900">
                          <a:solidFill>
                            <a:srgbClr val="2E4052"/>
                          </a:solidFill>
                          <a:latin typeface="Crimson Pro Bold"/>
                        </a:rPr>
                        <a:t>200 euro/lună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26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Crimson Pro Bold"/>
                        </a:rPr>
                        <a:t>Creare site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900">
                          <a:solidFill>
                            <a:srgbClr val="2E4052"/>
                          </a:solidFill>
                          <a:latin typeface="Crimson Pro Bold"/>
                        </a:rPr>
                        <a:t>300 euro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26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Crimson Pro Bold"/>
                        </a:rPr>
                        <a:t>Găzduire site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900">
                          <a:solidFill>
                            <a:srgbClr val="2E4052"/>
                          </a:solidFill>
                          <a:latin typeface="Crimson Pro Bold"/>
                        </a:rPr>
                        <a:t>100 euro/an 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21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Crimson Pro Bold"/>
                        </a:rPr>
                        <a:t>Adăugare feature-uri extra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900">
                          <a:solidFill>
                            <a:srgbClr val="2E4052"/>
                          </a:solidFill>
                          <a:latin typeface="Crimson Pro Bold"/>
                        </a:rPr>
                        <a:t>Abonament PRO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900">
                          <a:solidFill>
                            <a:srgbClr val="2E4052"/>
                          </a:solidFill>
                          <a:latin typeface="Crimson Pro Bold"/>
                        </a:rPr>
                        <a:t>300 euro/an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7277801" y="735713"/>
            <a:ext cx="3753736" cy="103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20"/>
              </a:lnSpc>
              <a:spcBef>
                <a:spcPct val="0"/>
              </a:spcBef>
            </a:pPr>
            <a:r>
              <a:rPr lang="en-US" sz="7200">
                <a:solidFill>
                  <a:srgbClr val="2E4052"/>
                </a:solidFill>
                <a:latin typeface="Decalotype Bold Bold"/>
              </a:rPr>
              <a:t>De ce noi?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093310" y="6765790"/>
            <a:ext cx="263176" cy="24690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093310" y="5831063"/>
            <a:ext cx="263176" cy="24690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093310" y="4023503"/>
            <a:ext cx="263176" cy="24690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52290" y="2791673"/>
          <a:ext cx="17366753" cy="4705471"/>
        </p:xfrm>
        <a:graphic>
          <a:graphicData uri="http://schemas.openxmlformats.org/drawingml/2006/table">
            <a:tbl>
              <a:tblPr/>
              <a:tblGrid>
                <a:gridCol w="5785572"/>
                <a:gridCol w="5785572"/>
                <a:gridCol w="5795609"/>
              </a:tblGrid>
              <a:tr h="95168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Crimson Pro Bold"/>
                        </a:rPr>
                        <a:t>Feature-uri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Crimson Pro Bold"/>
                        </a:rPr>
                        <a:t>MecaniX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Crimson Pro Bold"/>
                        </a:rPr>
                        <a:t>CautMecanic.ro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64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2E4052"/>
                          </a:solidFill>
                          <a:latin typeface="Crimson Pro Bold"/>
                        </a:rPr>
                        <a:t>Orientat spre service-uri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170">
                          <a:solidFill>
                            <a:srgbClr val="FF1616"/>
                          </a:solidFill>
                          <a:latin typeface="Crimson Pro Bold"/>
                        </a:rPr>
                        <a:t>x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849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2E4052"/>
                          </a:solidFill>
                          <a:latin typeface="Crimson Pro Bold"/>
                        </a:rPr>
                        <a:t>Orientat spre clienții service-urilor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170">
                          <a:solidFill>
                            <a:srgbClr val="FF1616"/>
                          </a:solidFill>
                          <a:latin typeface="Crimson Pro Bold"/>
                        </a:rPr>
                        <a:t>x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64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799">
                          <a:solidFill>
                            <a:srgbClr val="2E4052"/>
                          </a:solidFill>
                          <a:latin typeface="Crimson Pro Bold"/>
                        </a:rPr>
                        <a:t>Creare site configurabil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170">
                          <a:solidFill>
                            <a:srgbClr val="FF1616"/>
                          </a:solidFill>
                          <a:latin typeface="Crimson Pro Bold"/>
                        </a:rPr>
                        <a:t>x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64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799">
                          <a:solidFill>
                            <a:srgbClr val="2E4052"/>
                          </a:solidFill>
                          <a:latin typeface="Crimson Pro Bold"/>
                        </a:rPr>
                        <a:t>Nume cool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170">
                          <a:solidFill>
                            <a:srgbClr val="FF1616"/>
                          </a:solidFill>
                          <a:latin typeface="Crimson Pro Bold"/>
                        </a:rPr>
                        <a:t>x</a:t>
                      </a:r>
                      <a:endParaRPr lang="en-US" sz="1100"/>
                    </a:p>
                  </a:txBody>
                  <a:tcPr>
                    <a:lnL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078">
                      <a:solidFill>
                        <a:srgbClr val="2E40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5663419" y="932924"/>
            <a:ext cx="7186238" cy="103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20"/>
              </a:lnSpc>
              <a:spcBef>
                <a:spcPct val="0"/>
              </a:spcBef>
            </a:pPr>
            <a:r>
              <a:rPr lang="en-US" sz="7200">
                <a:solidFill>
                  <a:srgbClr val="2E4052"/>
                </a:solidFill>
                <a:latin typeface="Decalotype Bold"/>
              </a:rPr>
              <a:t>Competiția noastră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13604" y="4086596"/>
            <a:ext cx="263176" cy="24690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13880" y="5114925"/>
            <a:ext cx="263176" cy="24690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24950" y="6001121"/>
            <a:ext cx="263176" cy="24690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24950" y="6886946"/>
            <a:ext cx="263176" cy="2469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CA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72479" y="3366667"/>
            <a:ext cx="7031090" cy="6690160"/>
            <a:chOff x="0" y="0"/>
            <a:chExt cx="9374787" cy="89202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853" t="0" r="3659" b="14750"/>
            <a:stretch>
              <a:fillRect/>
            </a:stretch>
          </p:blipFill>
          <p:spPr>
            <a:xfrm>
              <a:off x="0" y="0"/>
              <a:ext cx="9374787" cy="8920213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66" t="0" r="0" b="0"/>
          <a:stretch>
            <a:fillRect/>
          </a:stretch>
        </p:blipFill>
        <p:spPr>
          <a:xfrm flipH="false" flipV="false" rot="-2700000">
            <a:off x="483144" y="6302290"/>
            <a:ext cx="4056919" cy="304696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798352" y="228362"/>
            <a:ext cx="1319488" cy="129482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68754" t="0" r="0" b="0"/>
          <a:stretch>
            <a:fillRect/>
          </a:stretch>
        </p:blipFill>
        <p:spPr>
          <a:xfrm flipH="false" flipV="false" rot="0">
            <a:off x="5812339" y="788246"/>
            <a:ext cx="3641163" cy="512021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62810" b="0"/>
          <a:stretch>
            <a:fillRect/>
          </a:stretch>
        </p:blipFill>
        <p:spPr>
          <a:xfrm flipH="false" flipV="false" rot="0">
            <a:off x="1820497" y="788246"/>
            <a:ext cx="4333814" cy="512021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105833" y="6346630"/>
            <a:ext cx="6658221" cy="2216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500"/>
              </a:lnSpc>
            </a:pPr>
            <a:r>
              <a:rPr lang="en-US" sz="8500" spc="-255">
                <a:solidFill>
                  <a:srgbClr val="000000"/>
                </a:solidFill>
                <a:latin typeface="Poppins Bold"/>
              </a:rPr>
              <a:t>Platforma noastră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72479" y="1482438"/>
            <a:ext cx="6626148" cy="1057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6" indent="-323853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 Medium"/>
              </a:rPr>
              <a:t>Promovare</a:t>
            </a:r>
          </a:p>
          <a:p>
            <a:pPr marL="647706" indent="-323853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 Medium"/>
              </a:rPr>
              <a:t>Configurare site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42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D9CAA9"/>
          </a:solidFill>
        </p:spPr>
      </p:sp>
      <p:sp>
        <p:nvSpPr>
          <p:cNvPr name="AutoShape 3" id="3"/>
          <p:cNvSpPr/>
          <p:nvPr/>
        </p:nvSpPr>
        <p:spPr>
          <a:xfrm rot="0">
            <a:off x="8556216" y="6206804"/>
            <a:ext cx="1175568" cy="137659"/>
          </a:xfrm>
          <a:prstGeom prst="rect">
            <a:avLst/>
          </a:prstGeom>
          <a:solidFill>
            <a:srgbClr val="1A424D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543733" y="4483239"/>
            <a:ext cx="13200534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Let's see the demo!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82931" y="635584"/>
            <a:ext cx="1319488" cy="1294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DAFRGCCqhvI</dc:identifier>
  <dcterms:modified xsi:type="dcterms:W3CDTF">2011-08-01T06:04:30Z</dcterms:modified>
  <cp:revision>1</cp:revision>
  <dc:title>Solution 1</dc:title>
</cp:coreProperties>
</file>