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66" r:id="rId3"/>
    <p:sldId id="267" r:id="rId4"/>
    <p:sldId id="273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5566"/>
    <a:srgbClr val="F9E1D6"/>
    <a:srgbClr val="F4917B"/>
    <a:srgbClr val="CE614A"/>
    <a:srgbClr val="F26C68"/>
    <a:srgbClr val="FB6E71"/>
    <a:srgbClr val="ED843C"/>
    <a:srgbClr val="355B52"/>
    <a:srgbClr val="B9C26C"/>
    <a:srgbClr val="9B27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>
        <p:scale>
          <a:sx n="70" d="100"/>
          <a:sy n="70" d="100"/>
        </p:scale>
        <p:origin x="816" y="6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4183-9CBC-4EF4-B86F-2564CF83392F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A2EF-9C8B-4FFE-A67C-524AB012C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4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4183-9CBC-4EF4-B86F-2564CF83392F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A2EF-9C8B-4FFE-A67C-524AB012C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5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4183-9CBC-4EF4-B86F-2564CF83392F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A2EF-9C8B-4FFE-A67C-524AB012C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4183-9CBC-4EF4-B86F-2564CF83392F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A2EF-9C8B-4FFE-A67C-524AB012C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1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4183-9CBC-4EF4-B86F-2564CF83392F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A2EF-9C8B-4FFE-A67C-524AB012C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0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4183-9CBC-4EF4-B86F-2564CF83392F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A2EF-9C8B-4FFE-A67C-524AB012C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8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4183-9CBC-4EF4-B86F-2564CF83392F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A2EF-9C8B-4FFE-A67C-524AB012C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1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4183-9CBC-4EF4-B86F-2564CF83392F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A2EF-9C8B-4FFE-A67C-524AB012C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5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4183-9CBC-4EF4-B86F-2564CF83392F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A2EF-9C8B-4FFE-A67C-524AB012C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3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4183-9CBC-4EF4-B86F-2564CF83392F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A2EF-9C8B-4FFE-A67C-524AB012C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7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4183-9CBC-4EF4-B86F-2564CF83392F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A2EF-9C8B-4FFE-A67C-524AB012C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7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94183-9CBC-4EF4-B86F-2564CF83392F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8A2EF-9C8B-4FFE-A67C-524AB012C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0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59635" y="902473"/>
            <a:ext cx="10018644" cy="5988221"/>
          </a:xfrm>
          <a:prstGeom prst="rect">
            <a:avLst/>
          </a:prstGeom>
          <a:solidFill>
            <a:srgbClr val="F9E1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46828" y="890062"/>
            <a:ext cx="1669774" cy="14118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246" y="902473"/>
            <a:ext cx="3623968" cy="166786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221978" y="1149495"/>
            <a:ext cx="2902226" cy="1423283"/>
          </a:xfrm>
          <a:prstGeom prst="rect">
            <a:avLst/>
          </a:prstGeom>
          <a:solidFill>
            <a:srgbClr val="F9E1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951" r="16887"/>
          <a:stretch/>
        </p:blipFill>
        <p:spPr>
          <a:xfrm>
            <a:off x="4692169" y="1141562"/>
            <a:ext cx="4328587" cy="573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6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59635" y="902473"/>
            <a:ext cx="10018644" cy="5988221"/>
          </a:xfrm>
          <a:prstGeom prst="rect">
            <a:avLst/>
          </a:prstGeom>
          <a:solidFill>
            <a:srgbClr val="F9E1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46828" y="890062"/>
            <a:ext cx="1669774" cy="14118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246" y="902473"/>
            <a:ext cx="3623968" cy="166786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221978" y="1149495"/>
            <a:ext cx="2902226" cy="1423283"/>
          </a:xfrm>
          <a:prstGeom prst="rect">
            <a:avLst/>
          </a:prstGeom>
          <a:solidFill>
            <a:srgbClr val="F9E1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8281" y="2356684"/>
            <a:ext cx="4949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อย่าให้การลอกพลาสเตอร์ปิดแผล</a:t>
            </a:r>
          </a:p>
          <a:p>
            <a:r>
              <a:rPr lang="th-TH" sz="24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เพิ่มรอย</a:t>
            </a:r>
            <a:r>
              <a:rPr lang="th-TH" sz="24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แผล</a:t>
            </a:r>
            <a:r>
              <a:rPr lang="th-TH" sz="24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ให้กับผิวที่บอบบาง...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951" r="16887"/>
          <a:stretch/>
        </p:blipFill>
        <p:spPr>
          <a:xfrm>
            <a:off x="4692169" y="1141562"/>
            <a:ext cx="4328587" cy="573631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68281" y="3392816"/>
            <a:ext cx="4949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Don’t let the bandage removal</a:t>
            </a:r>
          </a:p>
          <a:p>
            <a:r>
              <a:rPr lang="en-US" sz="2400" dirty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l</a:t>
            </a:r>
            <a:r>
              <a:rPr lang="en-US" sz="24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eave the scratch…</a:t>
            </a:r>
            <a:endParaRPr lang="th-TH" sz="2400" dirty="0" smtClean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9917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5912614"/>
            <a:ext cx="9932062" cy="9657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flipV="1">
            <a:off x="0" y="-41846"/>
            <a:ext cx="9906000" cy="2060115"/>
          </a:xfrm>
          <a:prstGeom prst="rect">
            <a:avLst/>
          </a:prstGeom>
          <a:solidFill>
            <a:srgbClr val="ED8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97" y="2168644"/>
            <a:ext cx="1847996" cy="1847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794" y="2115152"/>
            <a:ext cx="1677597" cy="16775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12" y="4238210"/>
            <a:ext cx="1382269" cy="13822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100" y="4138134"/>
            <a:ext cx="1436004" cy="14360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33458" y="293110"/>
            <a:ext cx="7506566" cy="45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th-TH" sz="2800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ของคนไข้ เกิด </a:t>
            </a:r>
            <a:r>
              <a:rPr lang="en-US" sz="2800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MARSI </a:t>
            </a:r>
            <a:r>
              <a:rPr lang="th-TH" sz="2800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จากการ</a:t>
            </a:r>
            <a:r>
              <a:rPr lang="th-TH" sz="2800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ลอกพลาสเตอร์ปิดแผล </a:t>
            </a:r>
            <a:endParaRPr lang="en-US" sz="2800" b="1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0292" y="149777"/>
            <a:ext cx="1888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71%</a:t>
            </a:r>
            <a:endParaRPr lang="en-US" sz="5400" dirty="0"/>
          </a:p>
        </p:txBody>
      </p:sp>
      <p:sp>
        <p:nvSpPr>
          <p:cNvPr id="11" name="Rectangle 10"/>
          <p:cNvSpPr/>
          <p:nvPr/>
        </p:nvSpPr>
        <p:spPr>
          <a:xfrm>
            <a:off x="6238268" y="2168644"/>
            <a:ext cx="2377924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dirty="0">
                <a:solidFill>
                  <a:srgbClr val="9B27AF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Older adults</a:t>
            </a:r>
            <a:endParaRPr lang="th-TH" sz="2800" b="1" dirty="0">
              <a:solidFill>
                <a:srgbClr val="9B27AF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lvl="0"/>
            <a:r>
              <a:rPr lang="th-TH" sz="1600" dirty="0">
                <a:solidFill>
                  <a:srgbClr val="9B27AF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โครงสร้างผิวหนังของผู้สูงอายุนั้นอ่อนแอ เมื่อมีการ</a:t>
            </a:r>
            <a:r>
              <a:rPr lang="th-TH" sz="1600" dirty="0" smtClean="0">
                <a:solidFill>
                  <a:srgbClr val="9B27AF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ดึงพ</a:t>
            </a:r>
            <a:r>
              <a:rPr lang="th-TH" sz="1600" dirty="0">
                <a:solidFill>
                  <a:srgbClr val="9B27AF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ลา</a:t>
            </a:r>
            <a:r>
              <a:rPr lang="th-TH" sz="1600" dirty="0" smtClean="0">
                <a:solidFill>
                  <a:srgbClr val="9B27AF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สเตอร์อาจ</a:t>
            </a:r>
            <a:r>
              <a:rPr lang="th-TH" sz="1600" dirty="0">
                <a:solidFill>
                  <a:srgbClr val="9B27AF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ทำให้ผิวหนังชั้นบน</a:t>
            </a:r>
            <a:r>
              <a:rPr lang="th-TH" sz="1600" dirty="0" smtClean="0">
                <a:solidFill>
                  <a:srgbClr val="9B27AF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หลุดติด พลาสเตอร์ออกมา</a:t>
            </a:r>
            <a:r>
              <a:rPr lang="th-TH" sz="1600" dirty="0">
                <a:solidFill>
                  <a:srgbClr val="9B27AF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ได้</a:t>
            </a:r>
            <a:endParaRPr lang="en-US" sz="1600" dirty="0">
              <a:solidFill>
                <a:srgbClr val="9B27AF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70185" y="2174334"/>
            <a:ext cx="215471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dirty="0">
                <a:solidFill>
                  <a:schemeClr val="accent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Newborns</a:t>
            </a:r>
          </a:p>
          <a:p>
            <a:pPr lvl="0"/>
            <a:r>
              <a:rPr lang="th-TH" sz="1600" dirty="0">
                <a:solidFill>
                  <a:schemeClr val="accent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การเชื่อมต่อของ</a:t>
            </a:r>
            <a:r>
              <a:rPr lang="th-TH" sz="1600" dirty="0" smtClean="0">
                <a:solidFill>
                  <a:schemeClr val="accent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ผิวหนังชั้น </a:t>
            </a:r>
            <a:r>
              <a:rPr lang="en-US" sz="1600" dirty="0">
                <a:solidFill>
                  <a:schemeClr val="accent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epidermis</a:t>
            </a:r>
            <a:r>
              <a:rPr lang="th-TH" sz="1600" dirty="0">
                <a:solidFill>
                  <a:schemeClr val="accent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 กับ </a:t>
            </a:r>
            <a:r>
              <a:rPr lang="en-US" sz="1600" dirty="0">
                <a:solidFill>
                  <a:schemeClr val="accent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dermis </a:t>
            </a:r>
            <a:r>
              <a:rPr lang="th-TH" sz="1600" dirty="0">
                <a:solidFill>
                  <a:schemeClr val="accent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ของเด็กแรก</a:t>
            </a:r>
            <a:r>
              <a:rPr lang="th-TH" sz="1600" dirty="0" smtClean="0">
                <a:solidFill>
                  <a:schemeClr val="accent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เกิดยัง</a:t>
            </a:r>
            <a:r>
              <a:rPr lang="th-TH" sz="1600" dirty="0">
                <a:solidFill>
                  <a:schemeClr val="accent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ไม่แข็งแรงเท่า</a:t>
            </a:r>
            <a:r>
              <a:rPr lang="th-TH" sz="1600" dirty="0" smtClean="0">
                <a:solidFill>
                  <a:schemeClr val="accent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ผู้ใหญ่</a:t>
            </a:r>
            <a:r>
              <a:rPr lang="en-US" sz="1600" dirty="0" smtClean="0">
                <a:solidFill>
                  <a:schemeClr val="accent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th-TH" sz="1600" dirty="0" smtClean="0">
                <a:solidFill>
                  <a:schemeClr val="accent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ผิวหนังจึงถลอกได้ง่าย</a:t>
            </a:r>
            <a:endParaRPr lang="en-US" sz="1600" dirty="0">
              <a:solidFill>
                <a:schemeClr val="accent1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70185" y="4138134"/>
            <a:ext cx="2027493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dirty="0">
                <a:solidFill>
                  <a:srgbClr val="C0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Medications</a:t>
            </a:r>
            <a:endParaRPr lang="th-TH" sz="2800" b="1" dirty="0">
              <a:solidFill>
                <a:srgbClr val="C000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lvl="0"/>
            <a:r>
              <a:rPr lang="th-TH" sz="1600" dirty="0">
                <a:solidFill>
                  <a:srgbClr val="C0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ยาบางชนิด เช่น สเตียรอยด์ ทำให้ผิวหนังบางลง ซึ่งเพิ่มความเสี่ยงการเกิด </a:t>
            </a:r>
            <a:r>
              <a:rPr lang="en-US" sz="1600" dirty="0">
                <a:solidFill>
                  <a:srgbClr val="C0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MARSI </a:t>
            </a:r>
            <a:r>
              <a:rPr lang="th-TH" sz="1600" dirty="0">
                <a:solidFill>
                  <a:srgbClr val="C00000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และทำให้แผลหายช้า</a:t>
            </a:r>
            <a:endParaRPr lang="en-US" sz="1600" dirty="0">
              <a:solidFill>
                <a:srgbClr val="C00000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64391" y="4066739"/>
            <a:ext cx="2436486" cy="1520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80000"/>
              </a:lnSpc>
            </a:pPr>
            <a:r>
              <a:rPr lang="en-US" sz="2800" b="1" dirty="0">
                <a:solidFill>
                  <a:srgbClr val="00B49C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Malnutrition </a:t>
            </a:r>
            <a:r>
              <a:rPr lang="en-US" sz="2800" b="1" dirty="0" smtClean="0">
                <a:solidFill>
                  <a:srgbClr val="00B49C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and dehydration</a:t>
            </a:r>
            <a:endParaRPr lang="th-TH" sz="2800" b="1" dirty="0">
              <a:solidFill>
                <a:srgbClr val="00B49C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lvl="0"/>
            <a:r>
              <a:rPr lang="th-TH" sz="1600" dirty="0">
                <a:solidFill>
                  <a:srgbClr val="00B49C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ผู้ป่วยที่ขาด</a:t>
            </a:r>
            <a:r>
              <a:rPr lang="th-TH" sz="1600" dirty="0" smtClean="0">
                <a:solidFill>
                  <a:srgbClr val="00B49C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สารอาหาร</a:t>
            </a:r>
            <a:r>
              <a:rPr lang="en-US" sz="1600" dirty="0" smtClean="0">
                <a:solidFill>
                  <a:srgbClr val="00B49C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th-TH" sz="1600" dirty="0" smtClean="0">
                <a:solidFill>
                  <a:srgbClr val="00B49C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หรือ</a:t>
            </a:r>
            <a:r>
              <a:rPr lang="en-US" sz="1600" dirty="0" smtClean="0">
                <a:solidFill>
                  <a:srgbClr val="00B49C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th-TH" sz="1600" dirty="0" smtClean="0">
                <a:solidFill>
                  <a:srgbClr val="00B49C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ขาด</a:t>
            </a:r>
            <a:r>
              <a:rPr lang="th-TH" sz="1600" dirty="0">
                <a:solidFill>
                  <a:srgbClr val="00B49C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น้ำ ผิวหนังจะแห้งหยาบ และสภาวะของผิวหนังมีความผิดปกติไป</a:t>
            </a:r>
            <a:endParaRPr lang="en-US" sz="1600" dirty="0">
              <a:solidFill>
                <a:srgbClr val="00B49C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47925" y="500849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b="1" baseline="30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62412" y="6029833"/>
            <a:ext cx="48355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Sources: </a:t>
            </a:r>
          </a:p>
          <a:p>
            <a:pPr marL="228600" indent="-228600">
              <a:buAutoNum type="arabicPeriod"/>
            </a:pPr>
            <a:r>
              <a:rPr lang="en-US" sz="1000" dirty="0" smtClean="0">
                <a:solidFill>
                  <a:schemeClr val="bg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White, R. A multinational survey of the assessment of pain when removing dressings. </a:t>
            </a:r>
            <a:r>
              <a:rPr lang="en-US" sz="1000" i="1" dirty="0" smtClean="0">
                <a:solidFill>
                  <a:schemeClr val="bg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Wound UK</a:t>
            </a:r>
            <a:r>
              <a:rPr lang="en-US" sz="1000" dirty="0" smtClean="0">
                <a:solidFill>
                  <a:schemeClr val="bg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. 2008, Vol 4, No 1.</a:t>
            </a:r>
            <a:endParaRPr lang="en-US" sz="1200" dirty="0" smtClean="0">
              <a:solidFill>
                <a:schemeClr val="bg1"/>
              </a:solidFill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marL="228600" indent="-228600">
              <a:buAutoNum type="arabicPeriod"/>
            </a:pPr>
            <a:r>
              <a:rPr lang="en-US" sz="1000" dirty="0" err="1" smtClean="0">
                <a:solidFill>
                  <a:schemeClr val="bg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Taroc</a:t>
            </a:r>
            <a:r>
              <a:rPr lang="en-US" sz="1000" dirty="0" smtClean="0">
                <a:solidFill>
                  <a:schemeClr val="bg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, A M.  A guide for adhesive removal: Principles, practice, and products.  </a:t>
            </a:r>
            <a:r>
              <a:rPr lang="en-US" sz="1000" i="1" dirty="0" smtClean="0">
                <a:solidFill>
                  <a:schemeClr val="bg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American Nurse Today</a:t>
            </a:r>
            <a:r>
              <a:rPr lang="en-US" sz="1000" dirty="0" smtClean="0">
                <a:solidFill>
                  <a:schemeClr val="bg1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. 2007, Vol 12, No. 10.</a:t>
            </a:r>
          </a:p>
        </p:txBody>
      </p:sp>
      <p:sp>
        <p:nvSpPr>
          <p:cNvPr id="17" name="Round Single Corner Rectangle 16"/>
          <p:cNvSpPr/>
          <p:nvPr/>
        </p:nvSpPr>
        <p:spPr>
          <a:xfrm>
            <a:off x="0" y="1223482"/>
            <a:ext cx="8913641" cy="897185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0292" y="1402801"/>
            <a:ext cx="388119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4 </a:t>
            </a:r>
            <a:r>
              <a:rPr lang="th-TH" sz="36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กลุ่มคน เสี่ยงเกิด </a:t>
            </a:r>
            <a:r>
              <a:rPr lang="en-US" sz="36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rdiaUPC" panose="020B0304020202020204" pitchFamily="34" charset="-34"/>
                <a:cs typeface="CordiaUPC" panose="020B0304020202020204" pitchFamily="34" charset="-34"/>
              </a:rPr>
              <a:t>MARSI</a:t>
            </a:r>
            <a:endParaRPr lang="en-US" sz="3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61483" y="1467182"/>
            <a:ext cx="44085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ED843C"/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(Medical-Adhesive Removal Skin Injury)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79409" y="1395073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baseline="30000" dirty="0">
                <a:solidFill>
                  <a:schemeClr val="accent2">
                    <a:lumMod val="75000"/>
                  </a:schemeClr>
                </a:solidFill>
                <a:latin typeface="CordiaUPC" panose="020B0304020202020204" pitchFamily="34" charset="-34"/>
                <a:cs typeface="CordiaUPC" panose="020B0304020202020204" pitchFamily="34" charset="-34"/>
              </a:rPr>
              <a:t>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633458" y="576413"/>
            <a:ext cx="7506566" cy="45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dirty="0">
                <a:latin typeface="CordiaUPC" panose="020B0304020202020204" pitchFamily="34" charset="-34"/>
                <a:cs typeface="CordiaUPC" panose="020B0304020202020204" pitchFamily="34" charset="-34"/>
              </a:rPr>
              <a:t>o</a:t>
            </a:r>
            <a:r>
              <a:rPr lang="en-US" sz="2800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f patients have MARSI from adhesive bandage removal.</a:t>
            </a:r>
            <a:endParaRPr lang="en-US" sz="2800" b="1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1238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22" t="1764" r="-522" b="705"/>
          <a:stretch/>
        </p:blipFill>
        <p:spPr>
          <a:xfrm>
            <a:off x="-1" y="0"/>
            <a:ext cx="9984933" cy="7086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5664200"/>
            <a:ext cx="1981200" cy="1816100"/>
          </a:xfrm>
          <a:prstGeom prst="rect">
            <a:avLst/>
          </a:prstGeom>
          <a:solidFill>
            <a:srgbClr val="F9E1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20228498">
            <a:off x="8984030" y="2342015"/>
            <a:ext cx="1295885" cy="1873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49885" y="2415144"/>
            <a:ext cx="3396343" cy="4557155"/>
          </a:xfrm>
          <a:prstGeom prst="rect">
            <a:avLst/>
          </a:prstGeom>
          <a:solidFill>
            <a:srgbClr val="F9E1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95" y="4893128"/>
            <a:ext cx="4094634" cy="24604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97"/>
          <a:stretch/>
        </p:blipFill>
        <p:spPr>
          <a:xfrm rot="10800000">
            <a:off x="-2" y="4838700"/>
            <a:ext cx="3863343" cy="1217712"/>
          </a:xfrm>
          <a:prstGeom prst="rect">
            <a:avLst/>
          </a:prstGeom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838201" y="4816929"/>
            <a:ext cx="3311315" cy="1242212"/>
          </a:xfrm>
          <a:prstGeom prst="rect">
            <a:avLst/>
          </a:prstGeom>
          <a:solidFill>
            <a:srgbClr val="F9E1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03514" y="6065935"/>
            <a:ext cx="6624999" cy="12876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777" r="37625"/>
          <a:stretch/>
        </p:blipFill>
        <p:spPr>
          <a:xfrm>
            <a:off x="6655577" y="1676428"/>
            <a:ext cx="1880620" cy="56771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777" r="37625"/>
          <a:stretch/>
        </p:blipFill>
        <p:spPr>
          <a:xfrm>
            <a:off x="7851992" y="1676428"/>
            <a:ext cx="1880620" cy="56771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Rectangle 16"/>
          <p:cNvSpPr/>
          <p:nvPr/>
        </p:nvSpPr>
        <p:spPr>
          <a:xfrm>
            <a:off x="701115" y="6187959"/>
            <a:ext cx="4953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IrisUPC" panose="020B0604020202020204" pitchFamily="34" charset="-34"/>
                <a:cs typeface="IrisUPC" panose="020B0604020202020204" pitchFamily="34" charset="-34"/>
              </a:rPr>
              <a:t>Please contact: NappPharm@outlook.com</a:t>
            </a:r>
            <a:endParaRPr lang="th-TH" sz="2800" dirty="0">
              <a:solidFill>
                <a:schemeClr val="bg1"/>
              </a:solidFill>
              <a:latin typeface="IrisUPC" panose="020B0604020202020204" pitchFamily="34" charset="-34"/>
              <a:cs typeface="Iris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4480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3363</TotalTime>
  <Words>222</Words>
  <Application>Microsoft Office PowerPoint</Application>
  <PresentationFormat>A4 Paper (210x297 mm)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 Unicode MS</vt:lpstr>
      <vt:lpstr>Arial</vt:lpstr>
      <vt:lpstr>Calibri</vt:lpstr>
      <vt:lpstr>Calibri Light</vt:lpstr>
      <vt:lpstr>CordiaUPC</vt:lpstr>
      <vt:lpstr>IrisUPC</vt:lpstr>
      <vt:lpstr>Leelawadee UI Semilight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Nipachcha R.</dc:creator>
  <cp:lastModifiedBy>Nipachcha R.</cp:lastModifiedBy>
  <cp:revision>52</cp:revision>
  <dcterms:created xsi:type="dcterms:W3CDTF">2018-06-25T03:38:16Z</dcterms:created>
  <dcterms:modified xsi:type="dcterms:W3CDTF">2018-07-04T13:51:25Z</dcterms:modified>
</cp:coreProperties>
</file>