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2"/>
    <a:srgbClr val="E5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35"/>
    <p:restoredTop sz="94678"/>
  </p:normalViewPr>
  <p:slideViewPr>
    <p:cSldViewPr snapToGrid="0" snapToObjects="1">
      <p:cViewPr varScale="1">
        <p:scale>
          <a:sx n="128" d="100"/>
          <a:sy n="128" d="100"/>
        </p:scale>
        <p:origin x="100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395DA-6BB2-B94A-994B-4124BCB00D60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42B4-50EC-EF4D-AF51-05B2FB26F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8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1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4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02B72-AB41-C343-9175-0553C21C4E77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22696-D8D0-2842-BA04-B76D628B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2415540" y="1488559"/>
            <a:ext cx="1203960" cy="616508"/>
          </a:xfrm>
          <a:prstGeom prst="rightArrow">
            <a:avLst>
              <a:gd name="adj1" fmla="val 68396"/>
              <a:gd name="adj2" fmla="val 4885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869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583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97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01140" y="1574150"/>
            <a:ext cx="144780" cy="4343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066536"/>
              </p:ext>
            </p:extLst>
          </p:nvPr>
        </p:nvGraphicFramePr>
        <p:xfrm>
          <a:off x="4508204" y="1415232"/>
          <a:ext cx="2190309" cy="889488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96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83202"/>
              </p:ext>
            </p:extLst>
          </p:nvPr>
        </p:nvGraphicFramePr>
        <p:xfrm>
          <a:off x="4508204" y="2532776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94518"/>
              </p:ext>
            </p:extLst>
          </p:nvPr>
        </p:nvGraphicFramePr>
        <p:xfrm>
          <a:off x="4508204" y="2952600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697205"/>
              </p:ext>
            </p:extLst>
          </p:nvPr>
        </p:nvGraphicFramePr>
        <p:xfrm>
          <a:off x="4508204" y="3372424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944848"/>
              </p:ext>
            </p:extLst>
          </p:nvPr>
        </p:nvGraphicFramePr>
        <p:xfrm>
          <a:off x="4508204" y="3792248"/>
          <a:ext cx="2190309" cy="22237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30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0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65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54731" marR="54731" marT="27366" marB="27366">
                    <a:solidFill>
                      <a:srgbClr val="FFF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Curved Connector 16"/>
          <p:cNvCxnSpPr>
            <a:stCxn id="5" idx="2"/>
            <a:endCxn id="12" idx="1"/>
          </p:cNvCxnSpPr>
          <p:nvPr/>
        </p:nvCxnSpPr>
        <p:spPr>
          <a:xfrm rot="16200000" flipH="1">
            <a:off x="3066031" y="1201789"/>
            <a:ext cx="635472" cy="22488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6" idx="2"/>
            <a:endCxn id="13" idx="1"/>
          </p:cNvCxnSpPr>
          <p:nvPr/>
        </p:nvCxnSpPr>
        <p:spPr>
          <a:xfrm rot="16200000" flipH="1">
            <a:off x="2741819" y="1297401"/>
            <a:ext cx="1055296" cy="24774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7" idx="2"/>
            <a:endCxn id="14" idx="1"/>
          </p:cNvCxnSpPr>
          <p:nvPr/>
        </p:nvCxnSpPr>
        <p:spPr>
          <a:xfrm rot="16200000" flipH="1">
            <a:off x="2417607" y="1393013"/>
            <a:ext cx="1475120" cy="27060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8" idx="2"/>
            <a:endCxn id="15" idx="1"/>
          </p:cNvCxnSpPr>
          <p:nvPr/>
        </p:nvCxnSpPr>
        <p:spPr>
          <a:xfrm rot="16200000" flipH="1">
            <a:off x="2093395" y="1488625"/>
            <a:ext cx="1894944" cy="2934674"/>
          </a:xfrm>
          <a:prstGeom prst="curved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39316" y="931872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61433" y="93187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Unbounded Table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938271" y="1859976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new data in the </a:t>
            </a: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data stream</a:t>
            </a: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2400" b="1" dirty="0">
                <a:latin typeface="Source Sans Pro Light" charset="0"/>
                <a:ea typeface="Source Sans Pro Light" charset="0"/>
                <a:cs typeface="Source Sans Pro Light" charset="0"/>
              </a:rPr>
              <a:t>= </a:t>
            </a:r>
            <a:endParaRPr lang="en-US" b="1" dirty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new rows appended </a:t>
            </a:r>
          </a:p>
          <a:p>
            <a:pPr algn="ctr"/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to an unbounded table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67041" y="4423364"/>
            <a:ext cx="3913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Data stream as an unbounded table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6908" y="392977"/>
            <a:ext cx="8973519" cy="48222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51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hape 159"/>
          <p:cNvGrpSpPr/>
          <p:nvPr/>
        </p:nvGrpSpPr>
        <p:grpSpPr>
          <a:xfrm>
            <a:off x="4653250" y="608592"/>
            <a:ext cx="1944529" cy="501129"/>
            <a:chOff x="4494825" y="829190"/>
            <a:chExt cx="2384140" cy="555614"/>
          </a:xfrm>
        </p:grpSpPr>
        <p:cxnSp>
          <p:nvCxnSpPr>
            <p:cNvPr id="3" name="Shape 160"/>
            <p:cNvCxnSpPr/>
            <p:nvPr/>
          </p:nvCxnSpPr>
          <p:spPr>
            <a:xfrm flipH="1">
              <a:off x="4494825" y="1080082"/>
              <a:ext cx="250090" cy="304722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lg" len="lg"/>
              <a:tailEnd type="stealth" w="lg" len="lg"/>
            </a:ln>
          </p:spPr>
        </p:cxnSp>
        <p:sp>
          <p:nvSpPr>
            <p:cNvPr id="4" name="Shape 161"/>
            <p:cNvSpPr txBox="1"/>
            <p:nvPr/>
          </p:nvSpPr>
          <p:spPr>
            <a:xfrm>
              <a:off x="4617275" y="829190"/>
              <a:ext cx="2261690" cy="4065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1600" dirty="0">
                  <a:latin typeface="Source Sans Pro Light" charset="0"/>
                  <a:ea typeface="Source Sans Pro Light" charset="0"/>
                  <a:cs typeface="Source Sans Pro Light" charset="0"/>
                </a:rPr>
                <a:t>Trigger: every 1 sec</a:t>
              </a:r>
            </a:p>
          </p:txBody>
        </p:sp>
      </p:grpSp>
      <p:sp>
        <p:nvSpPr>
          <p:cNvPr id="5" name="Shape 156"/>
          <p:cNvSpPr txBox="1"/>
          <p:nvPr/>
        </p:nvSpPr>
        <p:spPr>
          <a:xfrm>
            <a:off x="4432051" y="1005317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5900429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7" name="Shape 158"/>
          <p:cNvSpPr txBox="1"/>
          <p:nvPr/>
        </p:nvSpPr>
        <p:spPr>
          <a:xfrm>
            <a:off x="7349018" y="1012474"/>
            <a:ext cx="425175" cy="4689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8" name="Shape 120"/>
          <p:cNvCxnSpPr/>
          <p:nvPr/>
        </p:nvCxnSpPr>
        <p:spPr>
          <a:xfrm>
            <a:off x="4634784" y="1990718"/>
            <a:ext cx="0" cy="176358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" name="Shape 121"/>
          <p:cNvSpPr/>
          <p:nvPr/>
        </p:nvSpPr>
        <p:spPr>
          <a:xfrm>
            <a:off x="4425762" y="3743089"/>
            <a:ext cx="417053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123"/>
          <p:cNvSpPr txBox="1"/>
          <p:nvPr/>
        </p:nvSpPr>
        <p:spPr>
          <a:xfrm>
            <a:off x="2592005" y="364707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124"/>
          <p:cNvSpPr txBox="1"/>
          <p:nvPr/>
        </p:nvSpPr>
        <p:spPr>
          <a:xfrm rot="16200000">
            <a:off x="3858567" y="2838128"/>
            <a:ext cx="711776" cy="412730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</a:p>
        </p:txBody>
      </p:sp>
      <p:sp>
        <p:nvSpPr>
          <p:cNvPr id="13" name="Shape 127"/>
          <p:cNvSpPr txBox="1"/>
          <p:nvPr/>
        </p:nvSpPr>
        <p:spPr>
          <a:xfrm>
            <a:off x="2592005" y="1143934"/>
            <a:ext cx="1123461" cy="5617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cxnSp>
        <p:nvCxnSpPr>
          <p:cNvPr id="14" name="Shape 128"/>
          <p:cNvCxnSpPr/>
          <p:nvPr/>
        </p:nvCxnSpPr>
        <p:spPr>
          <a:xfrm>
            <a:off x="3458615" y="1447684"/>
            <a:ext cx="465474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" name="Shape 138"/>
          <p:cNvCxnSpPr/>
          <p:nvPr/>
        </p:nvCxnSpPr>
        <p:spPr>
          <a:xfrm>
            <a:off x="4634743" y="1447690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16" name="Shape 139"/>
          <p:cNvSpPr/>
          <p:nvPr/>
        </p:nvSpPr>
        <p:spPr>
          <a:xfrm>
            <a:off x="4425765" y="1899084"/>
            <a:ext cx="417053" cy="47403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141"/>
          <p:cNvSpPr txBox="1"/>
          <p:nvPr/>
        </p:nvSpPr>
        <p:spPr>
          <a:xfrm>
            <a:off x="2592005" y="1899084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</a:p>
        </p:txBody>
      </p:sp>
      <p:sp>
        <p:nvSpPr>
          <p:cNvPr id="19" name="Shape 130"/>
          <p:cNvSpPr/>
          <p:nvPr/>
        </p:nvSpPr>
        <p:spPr>
          <a:xfrm>
            <a:off x="5891127" y="1899084"/>
            <a:ext cx="424054" cy="87842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0" name="Shape 131"/>
          <p:cNvCxnSpPr/>
          <p:nvPr/>
        </p:nvCxnSpPr>
        <p:spPr>
          <a:xfrm>
            <a:off x="6103121" y="1466823"/>
            <a:ext cx="0" cy="43234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22" name="Shape 143"/>
          <p:cNvCxnSpPr/>
          <p:nvPr/>
        </p:nvCxnSpPr>
        <p:spPr>
          <a:xfrm>
            <a:off x="6103153" y="2777503"/>
            <a:ext cx="0" cy="9531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3" name="Shape 144"/>
          <p:cNvSpPr/>
          <p:nvPr/>
        </p:nvSpPr>
        <p:spPr>
          <a:xfrm>
            <a:off x="5891129" y="3743102"/>
            <a:ext cx="424054" cy="499337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134"/>
          <p:cNvSpPr/>
          <p:nvPr/>
        </p:nvSpPr>
        <p:spPr>
          <a:xfrm>
            <a:off x="7359530" y="1899084"/>
            <a:ext cx="424055" cy="145005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7" name="Shape 135"/>
          <p:cNvCxnSpPr/>
          <p:nvPr/>
        </p:nvCxnSpPr>
        <p:spPr>
          <a:xfrm>
            <a:off x="7571527" y="1447690"/>
            <a:ext cx="0" cy="43234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30" name="Shape 147"/>
          <p:cNvCxnSpPr/>
          <p:nvPr/>
        </p:nvCxnSpPr>
        <p:spPr>
          <a:xfrm>
            <a:off x="7571544" y="3358397"/>
            <a:ext cx="0" cy="39474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1" name="Shape 148"/>
          <p:cNvSpPr/>
          <p:nvPr/>
        </p:nvSpPr>
        <p:spPr>
          <a:xfrm>
            <a:off x="7359528" y="3742741"/>
            <a:ext cx="424054" cy="499338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123"/>
          <p:cNvSpPr txBox="1"/>
          <p:nvPr/>
        </p:nvSpPr>
        <p:spPr>
          <a:xfrm>
            <a:off x="2595381" y="4779348"/>
            <a:ext cx="1241914" cy="5569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3" name="Shape 163"/>
          <p:cNvCxnSpPr/>
          <p:nvPr/>
        </p:nvCxnSpPr>
        <p:spPr>
          <a:xfrm>
            <a:off x="6121627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4" name="Shape 164"/>
          <p:cNvSpPr/>
          <p:nvPr/>
        </p:nvSpPr>
        <p:spPr>
          <a:xfrm>
            <a:off x="5900435" y="4855576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Shape 163"/>
          <p:cNvCxnSpPr/>
          <p:nvPr/>
        </p:nvCxnSpPr>
        <p:spPr>
          <a:xfrm>
            <a:off x="7580134" y="4242429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2" name="Shape 164"/>
          <p:cNvSpPr/>
          <p:nvPr/>
        </p:nvSpPr>
        <p:spPr>
          <a:xfrm>
            <a:off x="7334193" y="4855576"/>
            <a:ext cx="474667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hape 163"/>
          <p:cNvCxnSpPr/>
          <p:nvPr/>
        </p:nvCxnSpPr>
        <p:spPr>
          <a:xfrm>
            <a:off x="4653250" y="4242081"/>
            <a:ext cx="0" cy="61884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" name="Shape 164"/>
          <p:cNvSpPr/>
          <p:nvPr/>
        </p:nvSpPr>
        <p:spPr>
          <a:xfrm>
            <a:off x="4432058" y="4855228"/>
            <a:ext cx="425169" cy="480708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123"/>
          <p:cNvSpPr txBox="1"/>
          <p:nvPr/>
        </p:nvSpPr>
        <p:spPr>
          <a:xfrm>
            <a:off x="2603283" y="5048188"/>
            <a:ext cx="1743990" cy="10175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122"/>
          <p:cNvSpPr txBox="1"/>
          <p:nvPr/>
        </p:nvSpPr>
        <p:spPr>
          <a:xfrm>
            <a:off x="4833979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7" name="Shape 140"/>
          <p:cNvSpPr txBox="1"/>
          <p:nvPr/>
        </p:nvSpPr>
        <p:spPr>
          <a:xfrm>
            <a:off x="4822575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8" name="Shape 132"/>
          <p:cNvSpPr txBox="1"/>
          <p:nvPr/>
        </p:nvSpPr>
        <p:spPr>
          <a:xfrm>
            <a:off x="6301430" y="1812217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9" name="Shape 136"/>
          <p:cNvSpPr txBox="1"/>
          <p:nvPr/>
        </p:nvSpPr>
        <p:spPr>
          <a:xfrm>
            <a:off x="7753266" y="181221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sp>
        <p:nvSpPr>
          <p:cNvPr id="50" name="Shape 122"/>
          <p:cNvSpPr txBox="1"/>
          <p:nvPr/>
        </p:nvSpPr>
        <p:spPr>
          <a:xfrm>
            <a:off x="6317628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122"/>
          <p:cNvSpPr txBox="1"/>
          <p:nvPr/>
        </p:nvSpPr>
        <p:spPr>
          <a:xfrm>
            <a:off x="7779121" y="365960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99377" y="5742500"/>
            <a:ext cx="4937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Programming Model for Structured Streaming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96620" y="409209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8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2694"/>
              </p:ext>
            </p:extLst>
          </p:nvPr>
        </p:nvGraphicFramePr>
        <p:xfrm>
          <a:off x="3966549" y="3764671"/>
          <a:ext cx="431704" cy="38398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060745"/>
              </p:ext>
            </p:extLst>
          </p:nvPr>
        </p:nvGraphicFramePr>
        <p:xfrm>
          <a:off x="5444286" y="3754574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709286"/>
              </p:ext>
            </p:extLst>
          </p:nvPr>
        </p:nvGraphicFramePr>
        <p:xfrm>
          <a:off x="6931120" y="3750600"/>
          <a:ext cx="431704" cy="575973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4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42022" marR="42022" marT="21011" marB="2101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" name="Right Arrow 104"/>
          <p:cNvSpPr/>
          <p:nvPr/>
        </p:nvSpPr>
        <p:spPr>
          <a:xfrm>
            <a:off x="2309248" y="1078239"/>
            <a:ext cx="5887428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78511"/>
              </p:ext>
            </p:extLst>
          </p:nvPr>
        </p:nvGraphicFramePr>
        <p:xfrm>
          <a:off x="3812224" y="98640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74545"/>
              </p:ext>
            </p:extLst>
          </p:nvPr>
        </p:nvGraphicFramePr>
        <p:xfrm>
          <a:off x="5297343" y="1109219"/>
          <a:ext cx="718091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Shape 156"/>
          <p:cNvSpPr txBox="1"/>
          <p:nvPr/>
        </p:nvSpPr>
        <p:spPr>
          <a:xfrm>
            <a:off x="3968901" y="1576287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1" name="Shape 157"/>
          <p:cNvSpPr txBox="1"/>
          <p:nvPr/>
        </p:nvSpPr>
        <p:spPr>
          <a:xfrm>
            <a:off x="5451705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sp>
        <p:nvSpPr>
          <p:cNvPr id="42" name="Shape 158"/>
          <p:cNvSpPr txBox="1"/>
          <p:nvPr/>
        </p:nvSpPr>
        <p:spPr>
          <a:xfrm>
            <a:off x="6914526" y="1581968"/>
            <a:ext cx="429352" cy="3722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60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43" name="Shape 120"/>
          <p:cNvCxnSpPr>
            <a:stCxn id="122" idx="2"/>
          </p:cNvCxnSpPr>
          <p:nvPr/>
        </p:nvCxnSpPr>
        <p:spPr>
          <a:xfrm flipH="1">
            <a:off x="4173626" y="2678782"/>
            <a:ext cx="1811" cy="1079465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" name="Shape 122"/>
          <p:cNvSpPr txBox="1"/>
          <p:nvPr/>
        </p:nvSpPr>
        <p:spPr>
          <a:xfrm>
            <a:off x="4383704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46" name="Shape 123"/>
          <p:cNvSpPr txBox="1"/>
          <p:nvPr/>
        </p:nvSpPr>
        <p:spPr>
          <a:xfrm>
            <a:off x="2151286" y="3673136"/>
            <a:ext cx="117310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Table of word counts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127"/>
          <p:cNvSpPr txBox="1"/>
          <p:nvPr/>
        </p:nvSpPr>
        <p:spPr>
          <a:xfrm>
            <a:off x="2110778" y="1704470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cxnSp>
        <p:nvCxnSpPr>
          <p:cNvPr id="49" name="Shape 128"/>
          <p:cNvCxnSpPr/>
          <p:nvPr/>
        </p:nvCxnSpPr>
        <p:spPr>
          <a:xfrm>
            <a:off x="2985903" y="1927408"/>
            <a:ext cx="4700476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0" name="Shape 138"/>
          <p:cNvCxnSpPr>
            <a:endCxn id="122" idx="0"/>
          </p:cNvCxnSpPr>
          <p:nvPr/>
        </p:nvCxnSpPr>
        <p:spPr>
          <a:xfrm>
            <a:off x="4173584" y="1927412"/>
            <a:ext cx="1853" cy="36738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2" name="Shape 140"/>
          <p:cNvSpPr txBox="1"/>
          <p:nvPr/>
        </p:nvSpPr>
        <p:spPr>
          <a:xfrm>
            <a:off x="4398154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1</a:t>
            </a:r>
          </a:p>
        </p:txBody>
      </p:sp>
      <p:sp>
        <p:nvSpPr>
          <p:cNvPr id="53" name="Shape 141"/>
          <p:cNvSpPr txBox="1"/>
          <p:nvPr/>
        </p:nvSpPr>
        <p:spPr>
          <a:xfrm>
            <a:off x="2110778" y="2152255"/>
            <a:ext cx="1407337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endParaRPr lang="en-US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Unbounded table of all input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5" name="Shape 131"/>
          <p:cNvCxnSpPr>
            <a:endCxn id="89" idx="0"/>
          </p:cNvCxnSpPr>
          <p:nvPr/>
        </p:nvCxnSpPr>
        <p:spPr>
          <a:xfrm flipH="1">
            <a:off x="5660138" y="1942599"/>
            <a:ext cx="4000" cy="34276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56" name="Shape 132"/>
          <p:cNvSpPr txBox="1"/>
          <p:nvPr/>
        </p:nvSpPr>
        <p:spPr>
          <a:xfrm>
            <a:off x="5877009" y="2182596"/>
            <a:ext cx="784500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  <a:b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2</a:t>
            </a:r>
          </a:p>
        </p:txBody>
      </p:sp>
      <p:cxnSp>
        <p:nvCxnSpPr>
          <p:cNvPr id="57" name="Shape 143"/>
          <p:cNvCxnSpPr>
            <a:stCxn id="89" idx="2"/>
          </p:cNvCxnSpPr>
          <p:nvPr/>
        </p:nvCxnSpPr>
        <p:spPr>
          <a:xfrm flipH="1">
            <a:off x="5656424" y="2861334"/>
            <a:ext cx="3714" cy="888018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62" name="Shape 135"/>
          <p:cNvCxnSpPr>
            <a:endCxn id="93" idx="0"/>
          </p:cNvCxnSpPr>
          <p:nvPr/>
        </p:nvCxnSpPr>
        <p:spPr>
          <a:xfrm>
            <a:off x="7131470" y="1927412"/>
            <a:ext cx="2636" cy="36504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63" name="Shape 136"/>
          <p:cNvSpPr txBox="1"/>
          <p:nvPr/>
        </p:nvSpPr>
        <p:spPr>
          <a:xfrm>
            <a:off x="7359841" y="2182597"/>
            <a:ext cx="784503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data up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t=</a:t>
            </a:r>
            <a:r>
              <a:rPr lang="en" sz="1300" dirty="0">
                <a:latin typeface="Source Sans Pro Light" charset="0"/>
                <a:ea typeface="Source Sans Pro Light" charset="0"/>
                <a:cs typeface="Source Sans Pro Light" charset="0"/>
              </a:rPr>
              <a:t>3</a:t>
            </a:r>
          </a:p>
        </p:txBody>
      </p:sp>
      <p:cxnSp>
        <p:nvCxnSpPr>
          <p:cNvPr id="65" name="Shape 147"/>
          <p:cNvCxnSpPr>
            <a:stCxn id="93" idx="2"/>
          </p:cNvCxnSpPr>
          <p:nvPr/>
        </p:nvCxnSpPr>
        <p:spPr>
          <a:xfrm flipH="1">
            <a:off x="7131493" y="3252407"/>
            <a:ext cx="2613" cy="497569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68" name="Shape 123"/>
          <p:cNvSpPr txBox="1"/>
          <p:nvPr/>
        </p:nvSpPr>
        <p:spPr>
          <a:xfrm>
            <a:off x="2114187" y="4739177"/>
            <a:ext cx="1638868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Output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Complete Mode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78" name="Shape 163"/>
          <p:cNvCxnSpPr>
            <a:stCxn id="97" idx="2"/>
            <a:endCxn id="112" idx="0"/>
          </p:cNvCxnSpPr>
          <p:nvPr/>
        </p:nvCxnSpPr>
        <p:spPr>
          <a:xfrm flipH="1">
            <a:off x="5656389" y="4330547"/>
            <a:ext cx="3749" cy="417212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6" name="Shape 163"/>
          <p:cNvCxnSpPr>
            <a:stCxn id="98" idx="2"/>
            <a:endCxn id="113" idx="0"/>
          </p:cNvCxnSpPr>
          <p:nvPr/>
        </p:nvCxnSpPr>
        <p:spPr>
          <a:xfrm>
            <a:off x="7146972" y="4326573"/>
            <a:ext cx="3144" cy="42118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74" name="Shape 163"/>
          <p:cNvCxnSpPr>
            <a:stCxn id="96" idx="2"/>
            <a:endCxn id="111" idx="0"/>
          </p:cNvCxnSpPr>
          <p:nvPr/>
        </p:nvCxnSpPr>
        <p:spPr>
          <a:xfrm flipH="1">
            <a:off x="4180042" y="4148653"/>
            <a:ext cx="2359" cy="599106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4" name="Shape 124"/>
          <p:cNvSpPr txBox="1"/>
          <p:nvPr/>
        </p:nvSpPr>
        <p:spPr>
          <a:xfrm>
            <a:off x="4380510" y="3142350"/>
            <a:ext cx="2609226" cy="266706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txBody>
          <a:bodyPr lIns="0" tIns="91425" rIns="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ord </a:t>
            </a: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ount </a:t>
            </a: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query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86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30907"/>
              </p:ext>
            </p:extLst>
          </p:nvPr>
        </p:nvGraphicFramePr>
        <p:xfrm>
          <a:off x="6788865" y="982157"/>
          <a:ext cx="718091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718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820088"/>
              </p:ext>
            </p:extLst>
          </p:nvPr>
        </p:nvGraphicFramePr>
        <p:xfrm>
          <a:off x="5444286" y="2285361"/>
          <a:ext cx="431704" cy="575973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585455"/>
              </p:ext>
            </p:extLst>
          </p:nvPr>
        </p:nvGraphicFramePr>
        <p:xfrm>
          <a:off x="6918254" y="2292452"/>
          <a:ext cx="431704" cy="959955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7" name="Picture 106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6907" y="924572"/>
            <a:ext cx="613591" cy="613591"/>
          </a:xfrm>
          <a:prstGeom prst="rect">
            <a:avLst/>
          </a:prstGeom>
        </p:spPr>
      </p:pic>
      <p:sp>
        <p:nvSpPr>
          <p:cNvPr id="108" name="Shape 122"/>
          <p:cNvSpPr txBox="1"/>
          <p:nvPr/>
        </p:nvSpPr>
        <p:spPr>
          <a:xfrm>
            <a:off x="5867353" y="3649060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t=2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122"/>
          <p:cNvSpPr txBox="1"/>
          <p:nvPr/>
        </p:nvSpPr>
        <p:spPr>
          <a:xfrm>
            <a:off x="7359842" y="3680029"/>
            <a:ext cx="788808" cy="343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300" dirty="0">
                <a:latin typeface="Source Sans Pro Light" charset="0"/>
                <a:ea typeface="Source Sans Pro Light" charset="0"/>
                <a:cs typeface="Source Sans Pro Light" charset="0"/>
              </a:rPr>
              <a:t>result up to t=3</a:t>
            </a:r>
            <a:endParaRPr lang="en" sz="13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123"/>
          <p:cNvSpPr txBox="1"/>
          <p:nvPr/>
        </p:nvSpPr>
        <p:spPr>
          <a:xfrm>
            <a:off x="3959585" y="5067877"/>
            <a:ext cx="3377329" cy="4018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600" dirty="0">
                <a:latin typeface="Source Sans Pro Light" charset="0"/>
                <a:ea typeface="Source Sans Pro Light" charset="0"/>
                <a:cs typeface="Source Sans Pro Light" charset="0"/>
              </a:rPr>
              <a:t>print all the counts to console</a:t>
            </a:r>
            <a:endParaRPr lang="en" sz="12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999" y="4747759"/>
            <a:ext cx="384086" cy="384086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64346" y="4747759"/>
            <a:ext cx="384086" cy="384086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58073" y="4747759"/>
            <a:ext cx="384086" cy="384086"/>
          </a:xfrm>
          <a:prstGeom prst="rect">
            <a:avLst/>
          </a:prstGeom>
        </p:spPr>
      </p:pic>
      <p:sp>
        <p:nvSpPr>
          <p:cNvPr id="118" name="Shape 127"/>
          <p:cNvSpPr txBox="1"/>
          <p:nvPr/>
        </p:nvSpPr>
        <p:spPr>
          <a:xfrm>
            <a:off x="1952698" y="558165"/>
            <a:ext cx="112349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nc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47235" y="317715"/>
            <a:ext cx="9663192" cy="5982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3648419" y="5730951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Model of the Quick Example</a:t>
            </a:r>
          </a:p>
        </p:txBody>
      </p:sp>
      <p:graphicFrame>
        <p:nvGraphicFramePr>
          <p:cNvPr id="122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2324"/>
              </p:ext>
            </p:extLst>
          </p:nvPr>
        </p:nvGraphicFramePr>
        <p:xfrm>
          <a:off x="3959585" y="2294800"/>
          <a:ext cx="431704" cy="383982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31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8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8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91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42022" marR="42022" marT="21011" marB="2101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0681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29085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12:11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238780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15" name="Shape 141"/>
          <p:cNvSpPr txBox="1"/>
          <p:nvPr/>
        </p:nvSpPr>
        <p:spPr>
          <a:xfrm>
            <a:off x="1571324" y="1129758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477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083433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02017"/>
              </p:ext>
            </p:extLst>
          </p:nvPr>
        </p:nvGraphicFramePr>
        <p:xfrm>
          <a:off x="7680011" y="2679002"/>
          <a:ext cx="1556978" cy="1893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511443" y="717430"/>
            <a:ext cx="9926666" cy="5106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6753955" y="1203598"/>
            <a:ext cx="1158535" cy="99930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11367" y="3949419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12:00 - 12:10 and 12:05 - 12:15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174334" y="4637716"/>
            <a:ext cx="2568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ounts incremented for windows</a:t>
            </a:r>
          </a:p>
          <a:p>
            <a:pPr algn="ctr"/>
            <a:r>
              <a:rPr lang="en-US" sz="1400" dirty="0">
                <a:latin typeface="Source Sans Pro Light" charset="0"/>
                <a:ea typeface="Source Sans Pro Light" charset="0"/>
                <a:cs typeface="Source Sans Pro Light" charset="0"/>
              </a:rPr>
              <a:t>12:05 - 12:15 and 12:10 - 12:20</a:t>
            </a:r>
            <a:endParaRPr lang="en-US" sz="1400" b="0" i="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691013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with 10 min windows, sliding every 5 mins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1702913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ight Arrow 64"/>
          <p:cNvSpPr/>
          <p:nvPr/>
        </p:nvSpPr>
        <p:spPr>
          <a:xfrm>
            <a:off x="2917467" y="1209545"/>
            <a:ext cx="6474506" cy="290574"/>
          </a:xfrm>
          <a:prstGeom prst="rightArrow">
            <a:avLst>
              <a:gd name="adj1" fmla="val 65510"/>
              <a:gd name="adj2" fmla="val 62676"/>
            </a:avLst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" name="Shape 128"/>
          <p:cNvCxnSpPr/>
          <p:nvPr/>
        </p:nvCxnSpPr>
        <p:spPr>
          <a:xfrm>
            <a:off x="2208507" y="2204475"/>
            <a:ext cx="71834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" name="Rectangle 4"/>
          <p:cNvSpPr/>
          <p:nvPr/>
        </p:nvSpPr>
        <p:spPr>
          <a:xfrm>
            <a:off x="3966748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6075561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832657"/>
              </p:ext>
            </p:extLst>
          </p:nvPr>
        </p:nvGraphicFramePr>
        <p:xfrm>
          <a:off x="3692520" y="1113893"/>
          <a:ext cx="1226848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12:02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dog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 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2764"/>
              </p:ext>
            </p:extLst>
          </p:nvPr>
        </p:nvGraphicFramePr>
        <p:xfrm>
          <a:off x="7912488" y="1113893"/>
          <a:ext cx="1092024" cy="47342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456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12:04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12:13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68624"/>
              </p:ext>
            </p:extLst>
          </p:nvPr>
        </p:nvGraphicFramePr>
        <p:xfrm>
          <a:off x="5802504" y="1232248"/>
          <a:ext cx="1226848" cy="236710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52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12:07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 cat</a:t>
                      </a:r>
                    </a:p>
                  </a:txBody>
                  <a:tcPr marL="53830" marR="53830" marT="26915" marB="2691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119304" y="183514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13" name="Shape 123"/>
          <p:cNvSpPr txBox="1"/>
          <p:nvPr/>
        </p:nvSpPr>
        <p:spPr>
          <a:xfrm>
            <a:off x="1571324" y="3065430"/>
            <a:ext cx="258997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Tables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after 5 minute 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triggers </a:t>
            </a:r>
          </a:p>
        </p:txBody>
      </p:sp>
      <p:sp>
        <p:nvSpPr>
          <p:cNvPr id="14" name="Shape 127"/>
          <p:cNvSpPr txBox="1"/>
          <p:nvPr/>
        </p:nvSpPr>
        <p:spPr>
          <a:xfrm>
            <a:off x="1571324" y="1942792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15" name="Shape 141"/>
          <p:cNvSpPr txBox="1"/>
          <p:nvPr/>
        </p:nvSpPr>
        <p:spPr>
          <a:xfrm>
            <a:off x="1571324" y="1114260"/>
            <a:ext cx="1944090" cy="4420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Input</a:t>
            </a: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  <a:endParaRPr lang="en" sz="14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281152"/>
              </p:ext>
            </p:extLst>
          </p:nvPr>
        </p:nvGraphicFramePr>
        <p:xfrm>
          <a:off x="3527455" y="2679002"/>
          <a:ext cx="1556978" cy="47342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89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19035"/>
              </p:ext>
            </p:extLst>
          </p:nvPr>
        </p:nvGraphicFramePr>
        <p:xfrm>
          <a:off x="5637439" y="2679002"/>
          <a:ext cx="1556978" cy="11835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18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172331"/>
              </p:ext>
            </p:extLst>
          </p:nvPr>
        </p:nvGraphicFramePr>
        <p:xfrm>
          <a:off x="7680011" y="2679002"/>
          <a:ext cx="1556978" cy="142026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92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4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12:00</a:t>
                      </a:r>
                      <a:r>
                        <a:rPr lang="en-US" sz="1200" b="0" i="0" baseline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 - 12:10</a:t>
                      </a:r>
                      <a:endParaRPr lang="en-US" sz="1200" b="0" i="0" dirty="0">
                        <a:solidFill>
                          <a:srgbClr val="C00000"/>
                        </a:solidFill>
                        <a:latin typeface="Source Sans Pro" charset="0"/>
                        <a:ea typeface="Source Sans Pro" charset="0"/>
                        <a:cs typeface="Source Sans Pro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dog</a:t>
                      </a:r>
                    </a:p>
                  </a:txBody>
                  <a:tcPr marL="53830" marR="5383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rgbClr val="C00000"/>
                          </a:solidFill>
                          <a:latin typeface="Source Sans Pro" charset="0"/>
                          <a:ea typeface="Source Sans Pro" charset="0"/>
                          <a:cs typeface="Source Sans Pro" charset="0"/>
                        </a:rPr>
                        <a:t>4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200" b="0" i="0" baseline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200" b="0" i="0" dirty="0"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12:05 - 12:15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12:10 - 12:20</a:t>
                      </a:r>
                    </a:p>
                  </a:txBody>
                  <a:tcPr marL="53830" marR="5383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53830" marR="5383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53830" marR="5383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>
            <a:stCxn id="11" idx="1"/>
          </p:cNvCxnSpPr>
          <p:nvPr/>
        </p:nvCxnSpPr>
        <p:spPr>
          <a:xfrm flipH="1">
            <a:off x="5346319" y="1350603"/>
            <a:ext cx="456185" cy="833830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083612" y="1232248"/>
            <a:ext cx="608909" cy="97065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413759" y="1468958"/>
            <a:ext cx="278761" cy="735517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3869626" y="1235918"/>
            <a:ext cx="4061162" cy="980835"/>
          </a:xfrm>
          <a:prstGeom prst="straightConnector1">
            <a:avLst/>
          </a:prstGeom>
          <a:ln w="1905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509532" y="1468958"/>
            <a:ext cx="402956" cy="733943"/>
          </a:xfrm>
          <a:prstGeom prst="straightConnector1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510164" y="4159443"/>
            <a:ext cx="18966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600" b="0" i="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ounts updated for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</a:t>
            </a:r>
            <a:r>
              <a:rPr lang="en-US" sz="1600" b="0" i="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indow </a:t>
            </a:r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12:00 - 12:10</a:t>
            </a:r>
            <a:endParaRPr lang="en-US" sz="16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324" y="4561478"/>
            <a:ext cx="46279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Late data handling in </a:t>
            </a:r>
          </a:p>
          <a:p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Windowed Grouped Aggregation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174903" y="18559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cxnSp>
        <p:nvCxnSpPr>
          <p:cNvPr id="53" name="Shape 138"/>
          <p:cNvCxnSpPr>
            <a:stCxn id="5" idx="2"/>
            <a:endCxn id="17" idx="0"/>
          </p:cNvCxnSpPr>
          <p:nvPr/>
        </p:nvCxnSpPr>
        <p:spPr>
          <a:xfrm>
            <a:off x="4305944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>
            <a:stCxn id="6" idx="2"/>
            <a:endCxn id="19" idx="0"/>
          </p:cNvCxnSpPr>
          <p:nvPr/>
        </p:nvCxnSpPr>
        <p:spPr>
          <a:xfrm>
            <a:off x="6414757" y="2204475"/>
            <a:ext cx="1171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>
            <a:stCxn id="12" idx="2"/>
            <a:endCxn id="20" idx="0"/>
          </p:cNvCxnSpPr>
          <p:nvPr/>
        </p:nvCxnSpPr>
        <p:spPr>
          <a:xfrm>
            <a:off x="8458500" y="2204475"/>
            <a:ext cx="0" cy="474527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65000"/>
              </a:schemeClr>
            </a:solidFill>
            <a:prstDash val="lgDash"/>
            <a:round/>
            <a:headEnd type="none" w="lg" len="lg"/>
            <a:tailEnd type="stealth" w="lg" len="lg"/>
          </a:ln>
        </p:spPr>
      </p:cxnSp>
      <p:sp>
        <p:nvSpPr>
          <p:cNvPr id="3" name="Rectangle 2"/>
          <p:cNvSpPr/>
          <p:nvPr/>
        </p:nvSpPr>
        <p:spPr>
          <a:xfrm>
            <a:off x="7165133" y="486481"/>
            <a:ext cx="2586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late data that was </a:t>
            </a:r>
            <a:r>
              <a:rPr lang="en-US" sz="160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generated at 12:04 </a:t>
            </a:r>
            <a:r>
              <a:rPr lang="en-US" sz="1600" b="0" i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but </a:t>
            </a:r>
            <a:r>
              <a:rPr lang="en-US" sz="1600" b="0" i="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arrived at 12:11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1443" y="232476"/>
            <a:ext cx="9926666" cy="5514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2135053" y="332195"/>
            <a:ext cx="7253747" cy="1934422"/>
            <a:chOff x="2135053" y="332195"/>
            <a:chExt cx="8592654" cy="1934422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2135054" y="1613559"/>
              <a:ext cx="859265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2142678" y="2266617"/>
              <a:ext cx="858502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142677" y="959344"/>
              <a:ext cx="858503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135053" y="332195"/>
              <a:ext cx="8592654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" name="Shape 128"/>
          <p:cNvCxnSpPr/>
          <p:nvPr/>
        </p:nvCxnSpPr>
        <p:spPr>
          <a:xfrm>
            <a:off x="2229993" y="2943085"/>
            <a:ext cx="81005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3108906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03881" y="5566030"/>
            <a:ext cx="4396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Update Mode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608" y="288596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4281" y="-357654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54072" y="0"/>
            <a:ext cx="5428815" cy="3417612"/>
            <a:chOff x="3554072" y="-529885"/>
            <a:chExt cx="5428815" cy="3947497"/>
          </a:xfrm>
        </p:grpSpPr>
        <p:cxnSp>
          <p:nvCxnSpPr>
            <p:cNvPr id="53" name="Shape 138"/>
            <p:cNvCxnSpPr/>
            <p:nvPr/>
          </p:nvCxnSpPr>
          <p:spPr>
            <a:xfrm flipH="1">
              <a:off x="3554072" y="-529885"/>
              <a:ext cx="31253" cy="3937112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6" name="Shape 138"/>
            <p:cNvCxnSpPr/>
            <p:nvPr/>
          </p:nvCxnSpPr>
          <p:spPr>
            <a:xfrm>
              <a:off x="4933024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62" name="Shape 138"/>
            <p:cNvCxnSpPr/>
            <p:nvPr/>
          </p:nvCxnSpPr>
          <p:spPr>
            <a:xfrm>
              <a:off x="6282198" y="-521531"/>
              <a:ext cx="0" cy="393914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34" name="Shape 138"/>
            <p:cNvCxnSpPr/>
            <p:nvPr/>
          </p:nvCxnSpPr>
          <p:spPr>
            <a:xfrm>
              <a:off x="7629866" y="-521531"/>
              <a:ext cx="1" cy="3928758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  <p:cxnSp>
          <p:nvCxnSpPr>
            <p:cNvPr id="52" name="Shape 138"/>
            <p:cNvCxnSpPr/>
            <p:nvPr/>
          </p:nvCxnSpPr>
          <p:spPr>
            <a:xfrm>
              <a:off x="8982887" y="-529885"/>
              <a:ext cx="0" cy="394592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ysDot"/>
              <a:round/>
              <a:headEnd type="none" w="lg" len="lg"/>
              <a:tailEnd type="stealth" w="lg" len="lg"/>
            </a:ln>
          </p:spPr>
        </p:cxnSp>
      </p:grpSp>
      <p:cxnSp>
        <p:nvCxnSpPr>
          <p:cNvPr id="58" name="Shape 128"/>
          <p:cNvCxnSpPr/>
          <p:nvPr/>
        </p:nvCxnSpPr>
        <p:spPr>
          <a:xfrm flipH="1" flipV="1">
            <a:off x="2225597" y="-139485"/>
            <a:ext cx="19644" cy="307265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2101480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60637" y="144658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55301" y="791684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55301" y="150095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321902" y="51998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657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002" y="296980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93347" y="2955015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3691" y="2968231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796635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99168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</a:p>
          </p:txBody>
        </p:sp>
      </p:grpSp>
      <p:cxnSp>
        <p:nvCxnSpPr>
          <p:cNvPr id="198" name="Straight Arrow Connector 197"/>
          <p:cNvCxnSpPr/>
          <p:nvPr/>
        </p:nvCxnSpPr>
        <p:spPr>
          <a:xfrm>
            <a:off x="6283393" y="1135877"/>
            <a:ext cx="0" cy="125686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4613616" y="2133550"/>
            <a:ext cx="1531470" cy="573413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Ins="0">
            <a:noAutofit/>
          </a:bodyPr>
          <a:lstStyle/>
          <a:p>
            <a:pPr lvl="0" algn="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watermark updated every trigger using late threshold = 10 min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7734446" y="2287812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1910550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1790491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1629295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875370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1181630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1794345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1046258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2378920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</a:p>
        </p:txBody>
      </p:sp>
      <p:sp>
        <p:nvSpPr>
          <p:cNvPr id="250" name="Rectangle 249"/>
          <p:cNvSpPr/>
          <p:nvPr/>
        </p:nvSpPr>
        <p:spPr>
          <a:xfrm>
            <a:off x="6202666" y="2409155"/>
            <a:ext cx="14622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12:14 - 10m = 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1513881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12:21 - 10m = 12:11</a:t>
            </a: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388780" y="2378920"/>
            <a:ext cx="762200" cy="17540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629877" y="150095"/>
            <a:ext cx="2999989" cy="1700682"/>
            <a:chOff x="4643383" y="159126"/>
            <a:chExt cx="2999989" cy="1700682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1090255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65430" y="159126"/>
              <a:ext cx="17794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1859807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993701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1139269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203317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282198" y="1482496"/>
            <a:ext cx="2696495" cy="1460590"/>
            <a:chOff x="6282198" y="2513133"/>
            <a:chExt cx="2696495" cy="146059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8227030" y="530691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1203881" y="4305918"/>
            <a:ext cx="3330947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Tables </a:t>
            </a: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after each trigger</a:t>
            </a:r>
            <a:endParaRPr lang="en" sz="16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80805"/>
              </p:ext>
            </p:extLst>
          </p:nvPr>
        </p:nvGraphicFramePr>
        <p:xfrm>
          <a:off x="5752876" y="344234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02058"/>
              </p:ext>
            </p:extLst>
          </p:nvPr>
        </p:nvGraphicFramePr>
        <p:xfrm>
          <a:off x="5752876" y="413257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6646"/>
              </p:ext>
            </p:extLst>
          </p:nvPr>
        </p:nvGraphicFramePr>
        <p:xfrm>
          <a:off x="4405915" y="3429392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72663"/>
              </p:ext>
            </p:extLst>
          </p:nvPr>
        </p:nvGraphicFramePr>
        <p:xfrm>
          <a:off x="4405915" y="3874591"/>
          <a:ext cx="1067441" cy="460152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3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108219"/>
              </p:ext>
            </p:extLst>
          </p:nvPr>
        </p:nvGraphicFramePr>
        <p:xfrm>
          <a:off x="5749332" y="4827099"/>
          <a:ext cx="1067441" cy="230076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0706"/>
              </p:ext>
            </p:extLst>
          </p:nvPr>
        </p:nvGraphicFramePr>
        <p:xfrm>
          <a:off x="7106631" y="3426635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395225"/>
              </p:ext>
            </p:extLst>
          </p:nvPr>
        </p:nvGraphicFramePr>
        <p:xfrm>
          <a:off x="7106631" y="4116863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6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902261"/>
              </p:ext>
            </p:extLst>
          </p:nvPr>
        </p:nvGraphicFramePr>
        <p:xfrm>
          <a:off x="7106631" y="481138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8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428287"/>
              </p:ext>
            </p:extLst>
          </p:nvPr>
        </p:nvGraphicFramePr>
        <p:xfrm>
          <a:off x="8444423" y="3423238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91371"/>
              </p:ext>
            </p:extLst>
          </p:nvPr>
        </p:nvGraphicFramePr>
        <p:xfrm>
          <a:off x="8444423" y="4113466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0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267447"/>
              </p:ext>
            </p:extLst>
          </p:nvPr>
        </p:nvGraphicFramePr>
        <p:xfrm>
          <a:off x="8444423" y="4807990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12:10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- 12:20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4" name="Group 223"/>
          <p:cNvGrpSpPr/>
          <p:nvPr/>
        </p:nvGrpSpPr>
        <p:grpSpPr>
          <a:xfrm>
            <a:off x="7282927" y="84986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1020938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</a:p>
          </p:txBody>
        </p:sp>
      </p:grpSp>
      <p:sp>
        <p:nvSpPr>
          <p:cNvPr id="143" name="Rectangle 142"/>
          <p:cNvSpPr/>
          <p:nvPr/>
        </p:nvSpPr>
        <p:spPr>
          <a:xfrm>
            <a:off x="4094825" y="5081883"/>
            <a:ext cx="2728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purple rows</a:t>
            </a:r>
            <a:r>
              <a:rPr lang="en-US" sz="1400" b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are updated rows that are written to the sink as output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9539690" y="4787169"/>
            <a:ext cx="12850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updated with late data </a:t>
            </a:r>
          </a:p>
          <a:p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(12:17, owl)</a:t>
            </a:r>
          </a:p>
        </p:txBody>
      </p:sp>
      <p:graphicFrame>
        <p:nvGraphicFramePr>
          <p:cNvPr id="148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6870"/>
              </p:ext>
            </p:extLst>
          </p:nvPr>
        </p:nvGraphicFramePr>
        <p:xfrm>
          <a:off x="7106631" y="550189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9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19197"/>
              </p:ext>
            </p:extLst>
          </p:nvPr>
        </p:nvGraphicFramePr>
        <p:xfrm>
          <a:off x="8444423" y="5489568"/>
          <a:ext cx="1067441" cy="23671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06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is-IS" sz="12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…</a:t>
                      </a:r>
                      <a:endParaRPr lang="en-US" sz="1200" b="1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" name="Rectangle 166"/>
          <p:cNvSpPr/>
          <p:nvPr/>
        </p:nvSpPr>
        <p:spPr>
          <a:xfrm>
            <a:off x="9180426" y="1177293"/>
            <a:ext cx="1324374" cy="830997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intermediate state for 12:00 - 12:10 dropped as watermark &gt; 12:10</a:t>
            </a:r>
          </a:p>
        </p:txBody>
      </p:sp>
      <p:cxnSp>
        <p:nvCxnSpPr>
          <p:cNvPr id="168" name="Straight Arrow Connector 167"/>
          <p:cNvCxnSpPr/>
          <p:nvPr/>
        </p:nvCxnSpPr>
        <p:spPr>
          <a:xfrm>
            <a:off x="8982885" y="1613559"/>
            <a:ext cx="468231" cy="1573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" name="Rectangle 173"/>
          <p:cNvSpPr/>
          <p:nvPr/>
        </p:nvSpPr>
        <p:spPr>
          <a:xfrm>
            <a:off x="9539691" y="3254898"/>
            <a:ext cx="12850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table </a:t>
            </a:r>
            <a:r>
              <a:rPr lang="en-US" sz="1400" i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not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updated with too late data (12:04, donkey</a:t>
            </a:r>
            <a:r>
              <a:rPr lang="en-US" sz="1400" i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40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39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Straight Connector 114"/>
          <p:cNvCxnSpPr/>
          <p:nvPr/>
        </p:nvCxnSpPr>
        <p:spPr>
          <a:xfrm>
            <a:off x="2135054" y="2644196"/>
            <a:ext cx="859265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2142678" y="3297254"/>
            <a:ext cx="85850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2142677" y="1989981"/>
            <a:ext cx="80507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2135053" y="1362832"/>
            <a:ext cx="859265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hape 128"/>
          <p:cNvCxnSpPr/>
          <p:nvPr/>
        </p:nvCxnSpPr>
        <p:spPr>
          <a:xfrm>
            <a:off x="2229993" y="3973722"/>
            <a:ext cx="880269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" name="Shape 127"/>
          <p:cNvSpPr txBox="1"/>
          <p:nvPr/>
        </p:nvSpPr>
        <p:spPr>
          <a:xfrm>
            <a:off x="1284844" y="4139543"/>
            <a:ext cx="2212601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Processing Time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with 5 min triggers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441161" y="5167655"/>
            <a:ext cx="35880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final counts</a:t>
            </a:r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for 12:00 - 12:10 added to table when watermark &gt; 12:10, late data counted, and intermediate state for window dropped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3687" y="5761148"/>
            <a:ext cx="74769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Watermarking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 in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Windowed </a:t>
            </a:r>
          </a:p>
          <a:p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Grouped Aggregation </a:t>
            </a:r>
            <a:r>
              <a:rPr lang="en-US" sz="2000" dirty="0">
                <a:latin typeface="Source Sans Pro Light" charset="0"/>
                <a:ea typeface="Source Sans Pro Light" charset="0"/>
                <a:cs typeface="Source Sans Pro Light" charset="0"/>
              </a:rPr>
              <a:t>with </a:t>
            </a:r>
            <a:r>
              <a:rPr lang="en-US" sz="2000" b="1" dirty="0">
                <a:latin typeface="Source Sans Pro Light" charset="0"/>
                <a:ea typeface="Source Sans Pro Light" charset="0"/>
                <a:cs typeface="Source Sans Pro Light" charset="0"/>
              </a:rPr>
              <a:t>Append Mode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654608" y="3916606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cxnSp>
        <p:nvCxnSpPr>
          <p:cNvPr id="53" name="Shape 138"/>
          <p:cNvCxnSpPr/>
          <p:nvPr/>
        </p:nvCxnSpPr>
        <p:spPr>
          <a:xfrm flipH="1">
            <a:off x="3554072" y="500752"/>
            <a:ext cx="31253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56" name="Shape 138"/>
          <p:cNvCxnSpPr/>
          <p:nvPr/>
        </p:nvCxnSpPr>
        <p:spPr>
          <a:xfrm>
            <a:off x="4933024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62" name="Shape 138"/>
          <p:cNvCxnSpPr/>
          <p:nvPr/>
        </p:nvCxnSpPr>
        <p:spPr>
          <a:xfrm>
            <a:off x="6282198" y="509106"/>
            <a:ext cx="0" cy="393914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32" name="Rectangle 31"/>
          <p:cNvSpPr/>
          <p:nvPr/>
        </p:nvSpPr>
        <p:spPr>
          <a:xfrm>
            <a:off x="1203881" y="0"/>
            <a:ext cx="9926666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hape 138"/>
          <p:cNvCxnSpPr/>
          <p:nvPr/>
        </p:nvCxnSpPr>
        <p:spPr>
          <a:xfrm>
            <a:off x="7629866" y="509106"/>
            <a:ext cx="1" cy="3928758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66089"/>
              </p:ext>
            </p:extLst>
          </p:nvPr>
        </p:nvGraphicFramePr>
        <p:xfrm>
          <a:off x="8350105" y="446786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2" name="Shape 138"/>
          <p:cNvCxnSpPr/>
          <p:nvPr/>
        </p:nvCxnSpPr>
        <p:spPr>
          <a:xfrm>
            <a:off x="8982887" y="500752"/>
            <a:ext cx="0" cy="3945923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sp>
        <p:nvSpPr>
          <p:cNvPr id="54" name="Rectangle 53"/>
          <p:cNvSpPr/>
          <p:nvPr/>
        </p:nvSpPr>
        <p:spPr>
          <a:xfrm>
            <a:off x="3171822" y="4437907"/>
            <a:ext cx="4828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partial counts for window 12:00 - 12:10 maintained as internal state while waiting for late data, so not yet added  to result table</a:t>
            </a:r>
            <a:endParaRPr lang="en-US" sz="1400" b="0" i="0" dirty="0">
              <a:solidFill>
                <a:srgbClr val="C00000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8" name="Shape 128"/>
          <p:cNvCxnSpPr/>
          <p:nvPr/>
        </p:nvCxnSpPr>
        <p:spPr>
          <a:xfrm flipV="1">
            <a:off x="2245241" y="307322"/>
            <a:ext cx="27128" cy="3656482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Rectangle 58"/>
          <p:cNvSpPr/>
          <p:nvPr/>
        </p:nvSpPr>
        <p:spPr>
          <a:xfrm>
            <a:off x="1655301" y="313211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660637" y="2477219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655301" y="1822321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655301" y="1180732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2321902" y="1082635"/>
            <a:ext cx="2517791" cy="14682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231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2657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002" y="400044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93347" y="3985652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643691" y="3998868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</a:p>
        </p:txBody>
      </p:sp>
      <p:cxnSp>
        <p:nvCxnSpPr>
          <p:cNvPr id="187" name="Straight Connector 186"/>
          <p:cNvCxnSpPr/>
          <p:nvPr/>
        </p:nvCxnSpPr>
        <p:spPr>
          <a:xfrm>
            <a:off x="6279522" y="1827272"/>
            <a:ext cx="2676" cy="2494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2454942" y="1129805"/>
            <a:ext cx="2468750" cy="1429952"/>
            <a:chOff x="2473109" y="2015663"/>
            <a:chExt cx="2468750" cy="1429952"/>
          </a:xfrm>
        </p:grpSpPr>
        <p:sp>
          <p:nvSpPr>
            <p:cNvPr id="159" name="Oval 158"/>
            <p:cNvSpPr/>
            <p:nvPr/>
          </p:nvSpPr>
          <p:spPr>
            <a:xfrm>
              <a:off x="2510090" y="2070225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2665274" y="2015663"/>
              <a:ext cx="18069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as (event time, word)</a:t>
              </a:r>
            </a:p>
          </p:txBody>
        </p:sp>
        <p:sp>
          <p:nvSpPr>
            <p:cNvPr id="161" name="Oval 160"/>
            <p:cNvSpPr/>
            <p:nvPr/>
          </p:nvSpPr>
          <p:spPr>
            <a:xfrm>
              <a:off x="2510090" y="2312941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2665274" y="2257620"/>
              <a:ext cx="21130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late but within watermark</a:t>
              </a:r>
            </a:p>
          </p:txBody>
        </p:sp>
        <p:sp>
          <p:nvSpPr>
            <p:cNvPr id="165" name="Oval 164"/>
            <p:cNvSpPr/>
            <p:nvPr/>
          </p:nvSpPr>
          <p:spPr>
            <a:xfrm>
              <a:off x="2510090" y="2532538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665274" y="2477217"/>
              <a:ext cx="21900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Data too late outside watermark</a:t>
              </a:r>
            </a:p>
          </p:txBody>
        </p:sp>
        <p:cxnSp>
          <p:nvCxnSpPr>
            <p:cNvPr id="191" name="Straight Connector 190"/>
            <p:cNvCxnSpPr/>
            <p:nvPr/>
          </p:nvCxnSpPr>
          <p:spPr>
            <a:xfrm>
              <a:off x="2473109" y="2916375"/>
              <a:ext cx="212595" cy="0"/>
            </a:xfrm>
            <a:prstGeom prst="line">
              <a:avLst/>
            </a:prstGeom>
            <a:ln w="28575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/>
            <p:cNvSpPr/>
            <p:nvPr/>
          </p:nvSpPr>
          <p:spPr>
            <a:xfrm>
              <a:off x="2665274" y="2790762"/>
              <a:ext cx="19303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Max event time seen till now</a:t>
              </a:r>
            </a:p>
          </p:txBody>
        </p:sp>
        <p:cxnSp>
          <p:nvCxnSpPr>
            <p:cNvPr id="194" name="Straight Connector 193"/>
            <p:cNvCxnSpPr/>
            <p:nvPr/>
          </p:nvCxnSpPr>
          <p:spPr>
            <a:xfrm>
              <a:off x="2473109" y="3201794"/>
              <a:ext cx="212595" cy="0"/>
            </a:xfrm>
            <a:prstGeom prst="line">
              <a:avLst/>
            </a:prstGeom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Rectangle 195"/>
            <p:cNvSpPr/>
            <p:nvPr/>
          </p:nvSpPr>
          <p:spPr>
            <a:xfrm>
              <a:off x="2665274" y="2983950"/>
              <a:ext cx="22765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Watermark = </a:t>
              </a:r>
            </a:p>
            <a:p>
              <a:pPr lvl="0"/>
              <a:r>
                <a:rPr lang="en-US" sz="1200" dirty="0">
                  <a:latin typeface="Source Sans Pro Light" charset="0"/>
                  <a:ea typeface="Source Sans Pro Light" charset="0"/>
                  <a:cs typeface="Source Sans Pro Light" charset="0"/>
                </a:rPr>
                <a:t>    max event time -- late threshold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7734446" y="3318449"/>
            <a:ext cx="898003" cy="325887"/>
            <a:chOff x="2647737" y="2729624"/>
            <a:chExt cx="898003" cy="325887"/>
          </a:xfrm>
        </p:grpSpPr>
        <p:sp>
          <p:nvSpPr>
            <p:cNvPr id="112" name="Oval 11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647737" y="2809290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12:04, donkey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637942" y="2941187"/>
            <a:ext cx="713658" cy="325887"/>
            <a:chOff x="2739907" y="2729624"/>
            <a:chExt cx="713658" cy="325887"/>
          </a:xfrm>
        </p:grpSpPr>
        <p:sp>
          <p:nvSpPr>
            <p:cNvPr id="77" name="Oval 76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12:07, dog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012165" y="2051575"/>
            <a:ext cx="713658" cy="325887"/>
            <a:chOff x="2739907" y="2729624"/>
            <a:chExt cx="713658" cy="325887"/>
          </a:xfrm>
        </p:grpSpPr>
        <p:sp>
          <p:nvSpPr>
            <p:cNvPr id="80" name="Oval 79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739907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12:14, dog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229757" y="2821128"/>
            <a:ext cx="699230" cy="325887"/>
            <a:chOff x="2747122" y="2729624"/>
            <a:chExt cx="699230" cy="325887"/>
          </a:xfrm>
        </p:grpSpPr>
        <p:sp>
          <p:nvSpPr>
            <p:cNvPr id="86" name="Oval 85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owl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412541" y="2659932"/>
            <a:ext cx="673582" cy="325887"/>
            <a:chOff x="2759945" y="2729624"/>
            <a:chExt cx="673582" cy="325887"/>
          </a:xfrm>
        </p:grpSpPr>
        <p:sp>
          <p:nvSpPr>
            <p:cNvPr id="89" name="Oval 88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759945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470151" y="1906007"/>
            <a:ext cx="673582" cy="325887"/>
            <a:chOff x="2759946" y="2729624"/>
            <a:chExt cx="673582" cy="325887"/>
          </a:xfrm>
        </p:grpSpPr>
        <p:sp>
          <p:nvSpPr>
            <p:cNvPr id="92" name="Oval 91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59946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12:15, cat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906055" y="2212267"/>
            <a:ext cx="699230" cy="325887"/>
            <a:chOff x="2747122" y="2729624"/>
            <a:chExt cx="699230" cy="325887"/>
          </a:xfrm>
        </p:grpSpPr>
        <p:sp>
          <p:nvSpPr>
            <p:cNvPr id="95" name="Oval 9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12:13, owl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560116" y="2824982"/>
            <a:ext cx="713658" cy="325887"/>
            <a:chOff x="2739909" y="2729624"/>
            <a:chExt cx="713658" cy="325887"/>
          </a:xfrm>
        </p:grpSpPr>
        <p:sp>
          <p:nvSpPr>
            <p:cNvPr id="98" name="Oval 9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739909" y="2809290"/>
              <a:ext cx="71365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12:08, dog</a:t>
              </a:r>
            </a:p>
          </p:txBody>
        </p:sp>
      </p:grpSp>
      <p:sp>
        <p:nvSpPr>
          <p:cNvPr id="205" name="Shape 127"/>
          <p:cNvSpPr txBox="1"/>
          <p:nvPr/>
        </p:nvSpPr>
        <p:spPr>
          <a:xfrm rot="16200000">
            <a:off x="810845" y="2076895"/>
            <a:ext cx="132756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Event Time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8899984" y="3409557"/>
            <a:ext cx="1430572" cy="461665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data too late, ignored in counts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7282927" y="1115623"/>
            <a:ext cx="699230" cy="339919"/>
            <a:chOff x="2957494" y="2729624"/>
            <a:chExt cx="699230" cy="339919"/>
          </a:xfrm>
        </p:grpSpPr>
        <p:sp>
          <p:nvSpPr>
            <p:cNvPr id="225" name="Oval 22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957494" y="2823322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12:21, owl</a:t>
              </a:r>
            </a:p>
          </p:txBody>
        </p:sp>
      </p:grpSp>
      <p:sp>
        <p:nvSpPr>
          <p:cNvPr id="250" name="Rectangle 249"/>
          <p:cNvSpPr/>
          <p:nvPr/>
        </p:nvSpPr>
        <p:spPr>
          <a:xfrm>
            <a:off x="6228314" y="3439792"/>
            <a:ext cx="1436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12:14 - 10m =12:04</a:t>
            </a:r>
          </a:p>
        </p:txBody>
      </p:sp>
      <p:sp>
        <p:nvSpPr>
          <p:cNvPr id="251" name="Rectangle 250"/>
          <p:cNvSpPr/>
          <p:nvPr/>
        </p:nvSpPr>
        <p:spPr>
          <a:xfrm>
            <a:off x="7702776" y="2544518"/>
            <a:ext cx="1209876" cy="20538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12:21 - 10m =12:11</a:t>
            </a:r>
          </a:p>
        </p:txBody>
      </p:sp>
      <p:cxnSp>
        <p:nvCxnSpPr>
          <p:cNvPr id="252" name="Straight Arrow Connector 251"/>
          <p:cNvCxnSpPr/>
          <p:nvPr/>
        </p:nvCxnSpPr>
        <p:spPr>
          <a:xfrm>
            <a:off x="8538654" y="3462704"/>
            <a:ext cx="612326" cy="1222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9" name="Shape 138"/>
          <p:cNvCxnSpPr/>
          <p:nvPr/>
        </p:nvCxnSpPr>
        <p:spPr>
          <a:xfrm>
            <a:off x="10197262" y="500752"/>
            <a:ext cx="0" cy="3937112"/>
          </a:xfrm>
          <a:prstGeom prst="straightConnector1">
            <a:avLst/>
          </a:prstGeom>
          <a:noFill/>
          <a:ln w="12700" cap="flat" cmpd="sng">
            <a:solidFill>
              <a:schemeClr val="bg1">
                <a:lumMod val="75000"/>
              </a:schemeClr>
            </a:solidFill>
            <a:prstDash val="sysDot"/>
            <a:round/>
            <a:headEnd type="none" w="lg" len="lg"/>
            <a:tailEnd type="stealth" w="lg" len="lg"/>
          </a:ln>
        </p:spPr>
      </p:cxnSp>
      <p:cxnSp>
        <p:nvCxnSpPr>
          <p:cNvPr id="262" name="Straight Connector 261"/>
          <p:cNvCxnSpPr/>
          <p:nvPr/>
        </p:nvCxnSpPr>
        <p:spPr>
          <a:xfrm>
            <a:off x="2165157" y="788915"/>
            <a:ext cx="8562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1685405" y="619857"/>
            <a:ext cx="570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643383" y="580418"/>
            <a:ext cx="5557911" cy="2310027"/>
            <a:chOff x="4643383" y="580418"/>
            <a:chExt cx="5557911" cy="2310027"/>
          </a:xfrm>
        </p:grpSpPr>
        <p:cxnSp>
          <p:nvCxnSpPr>
            <p:cNvPr id="101" name="Straight Connector 100"/>
            <p:cNvCxnSpPr>
              <a:stCxn id="80" idx="6"/>
            </p:cNvCxnSpPr>
            <p:nvPr/>
          </p:nvCxnSpPr>
          <p:spPr>
            <a:xfrm>
              <a:off x="5433006" y="2120892"/>
              <a:ext cx="836383" cy="1034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416864" y="1184367"/>
              <a:ext cx="213002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86" idx="6"/>
            </p:cNvCxnSpPr>
            <p:nvPr/>
          </p:nvCxnSpPr>
          <p:spPr>
            <a:xfrm flipV="1">
              <a:off x="4643383" y="2890444"/>
              <a:ext cx="292138" cy="1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>
              <a:endCxn id="92" idx="3"/>
            </p:cNvCxnSpPr>
            <p:nvPr/>
          </p:nvCxnSpPr>
          <p:spPr>
            <a:xfrm flipV="1">
              <a:off x="6284540" y="2024338"/>
              <a:ext cx="468082" cy="106904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endCxn id="80" idx="3"/>
            </p:cNvCxnSpPr>
            <p:nvPr/>
          </p:nvCxnSpPr>
          <p:spPr>
            <a:xfrm flipV="1">
              <a:off x="4938197" y="2169906"/>
              <a:ext cx="376478" cy="718959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92" idx="7"/>
              <a:endCxn id="225" idx="3"/>
            </p:cNvCxnSpPr>
            <p:nvPr/>
          </p:nvCxnSpPr>
          <p:spPr>
            <a:xfrm flipV="1">
              <a:off x="6850651" y="1233954"/>
              <a:ext cx="517199" cy="69235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>
              <a:stCxn id="151" idx="3"/>
            </p:cNvCxnSpPr>
            <p:nvPr/>
          </p:nvCxnSpPr>
          <p:spPr>
            <a:xfrm flipH="1">
              <a:off x="7636416" y="619083"/>
              <a:ext cx="603340" cy="557015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8350105" y="580418"/>
              <a:ext cx="1851189" cy="0"/>
            </a:xfrm>
            <a:prstGeom prst="line">
              <a:avLst/>
            </a:prstGeom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9" name="Rectangle 278"/>
          <p:cNvSpPr/>
          <p:nvPr/>
        </p:nvSpPr>
        <p:spPr>
          <a:xfrm>
            <a:off x="9854188" y="3995167"/>
            <a:ext cx="678392" cy="243892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anchor="ctr">
            <a:noAutofit/>
          </a:bodyPr>
          <a:lstStyle/>
          <a:p>
            <a:pPr algn="ctr"/>
            <a:r>
              <a:rPr lang="en-US" sz="1400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12:30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82198" y="1825797"/>
            <a:ext cx="4048358" cy="2147926"/>
            <a:chOff x="6282198" y="1825797"/>
            <a:chExt cx="4048358" cy="2147926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6282198" y="3459182"/>
              <a:ext cx="1350345" cy="0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632542" y="2513133"/>
              <a:ext cx="1346151" cy="0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7632542" y="2513133"/>
              <a:ext cx="0" cy="946049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6282198" y="3454406"/>
              <a:ext cx="2677" cy="519317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8978693" y="1825797"/>
              <a:ext cx="1351863" cy="3969"/>
            </a:xfrm>
            <a:prstGeom prst="line">
              <a:avLst/>
            </a:prstGeom>
            <a:ln w="28575" cap="rnd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V="1">
              <a:off x="8978693" y="1827272"/>
              <a:ext cx="0" cy="684494"/>
            </a:xfrm>
            <a:prstGeom prst="line">
              <a:avLst/>
            </a:prstGeom>
            <a:ln w="28575" cap="rnd"/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4" name="Group 283"/>
          <p:cNvGrpSpPr/>
          <p:nvPr/>
        </p:nvGrpSpPr>
        <p:grpSpPr>
          <a:xfrm>
            <a:off x="8896966" y="2706362"/>
            <a:ext cx="673582" cy="325887"/>
            <a:chOff x="2795387" y="2729624"/>
            <a:chExt cx="673582" cy="325887"/>
          </a:xfrm>
        </p:grpSpPr>
        <p:sp>
          <p:nvSpPr>
            <p:cNvPr id="285" name="Oval 284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2795387" y="2809290"/>
              <a:ext cx="67358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12:09, cat</a:t>
              </a:r>
            </a:p>
          </p:txBody>
        </p:sp>
      </p:grpSp>
      <p:cxnSp>
        <p:nvCxnSpPr>
          <p:cNvPr id="287" name="Straight Arrow Connector 286"/>
          <p:cNvCxnSpPr>
            <a:stCxn id="286" idx="2"/>
          </p:cNvCxnSpPr>
          <p:nvPr/>
        </p:nvCxnSpPr>
        <p:spPr>
          <a:xfrm>
            <a:off x="9233757" y="3032249"/>
            <a:ext cx="219229" cy="4075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0" name="Group 289"/>
          <p:cNvGrpSpPr/>
          <p:nvPr/>
        </p:nvGrpSpPr>
        <p:grpSpPr>
          <a:xfrm>
            <a:off x="8227030" y="1561328"/>
            <a:ext cx="699230" cy="325887"/>
            <a:chOff x="2747122" y="2729624"/>
            <a:chExt cx="699230" cy="325887"/>
          </a:xfrm>
        </p:grpSpPr>
        <p:sp>
          <p:nvSpPr>
            <p:cNvPr id="291" name="Oval 290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>
              <a:off x="2747122" y="2809290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12:17, owl</a:t>
              </a:r>
            </a:p>
          </p:txBody>
        </p:sp>
      </p:grpSp>
      <p:graphicFrame>
        <p:nvGraphicFramePr>
          <p:cNvPr id="295" name="Table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1886"/>
              </p:ext>
            </p:extLst>
          </p:nvPr>
        </p:nvGraphicFramePr>
        <p:xfrm>
          <a:off x="9660266" y="4460029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12:00</a:t>
                      </a:r>
                      <a:r>
                        <a:rPr lang="en-US" sz="1000" b="0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- 12:10</a:t>
                      </a:r>
                      <a:endParaRPr lang="en-US" sz="1000" b="0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6" name="Table 2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004047"/>
              </p:ext>
            </p:extLst>
          </p:nvPr>
        </p:nvGraphicFramePr>
        <p:xfrm>
          <a:off x="9660266" y="5150257"/>
          <a:ext cx="1067441" cy="690228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73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owl</a:t>
                      </a:r>
                    </a:p>
                  </a:txBody>
                  <a:tcPr marL="0" marR="0" marT="26915" marB="26915"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cat</a:t>
                      </a:r>
                    </a:p>
                  </a:txBody>
                  <a:tcPr marL="0" marR="0" marT="26915" marB="2691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2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76"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12:05</a:t>
                      </a:r>
                      <a:r>
                        <a:rPr lang="en-US" sz="1000" b="1" i="0" baseline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 - 12:15</a:t>
                      </a:r>
                      <a:endParaRPr lang="en-US" sz="1000" b="1" i="0" dirty="0">
                        <a:solidFill>
                          <a:srgbClr val="7030A0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endParaRPr>
                    </a:p>
                  </a:txBody>
                  <a:tcPr marL="0" marR="0" marT="26915" marB="26915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dog</a:t>
                      </a:r>
                    </a:p>
                  </a:txBody>
                  <a:tcPr marL="0" marR="0" marT="26915" marB="26915"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i="0" dirty="0">
                          <a:solidFill>
                            <a:srgbClr val="7030A0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3</a:t>
                      </a:r>
                    </a:p>
                  </a:txBody>
                  <a:tcPr marL="0" marR="0" marT="26915" marB="26915"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4" name="Rectangle 303"/>
          <p:cNvSpPr/>
          <p:nvPr/>
        </p:nvSpPr>
        <p:spPr>
          <a:xfrm>
            <a:off x="9039515" y="1852513"/>
            <a:ext cx="1209876" cy="227255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none">
            <a:noAutofit/>
          </a:bodyPr>
          <a:lstStyle/>
          <a:p>
            <a:pPr lvl="0" algn="ctr"/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wm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= 12:26 - 10m =12:16</a:t>
            </a:r>
          </a:p>
        </p:txBody>
      </p:sp>
      <p:grpSp>
        <p:nvGrpSpPr>
          <p:cNvPr id="317" name="Group 316"/>
          <p:cNvGrpSpPr/>
          <p:nvPr/>
        </p:nvGrpSpPr>
        <p:grpSpPr>
          <a:xfrm>
            <a:off x="8106701" y="500752"/>
            <a:ext cx="699230" cy="345732"/>
            <a:chOff x="2909362" y="2729624"/>
            <a:chExt cx="699230" cy="345732"/>
          </a:xfrm>
        </p:grpSpPr>
        <p:sp>
          <p:nvSpPr>
            <p:cNvPr id="318" name="Oval 317"/>
            <p:cNvSpPr/>
            <p:nvPr/>
          </p:nvSpPr>
          <p:spPr>
            <a:xfrm>
              <a:off x="3022115" y="2729624"/>
              <a:ext cx="138633" cy="138633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2909362" y="2829135"/>
              <a:ext cx="6992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1000" dirty="0">
                  <a:solidFill>
                    <a:schemeClr val="accent4">
                      <a:lumMod val="50000"/>
                    </a:schemeClr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12:26, owl</a:t>
              </a:r>
            </a:p>
          </p:txBody>
        </p:sp>
      </p:grpSp>
      <p:sp>
        <p:nvSpPr>
          <p:cNvPr id="109" name="Shape 127"/>
          <p:cNvSpPr txBox="1"/>
          <p:nvPr/>
        </p:nvSpPr>
        <p:spPr>
          <a:xfrm>
            <a:off x="8724892" y="5776200"/>
            <a:ext cx="2100674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dirty="0">
                <a:latin typeface="Source Sans Pro Light" charset="0"/>
                <a:ea typeface="Source Sans Pro Light" charset="0"/>
                <a:cs typeface="Source Sans Pro Light" charset="0"/>
              </a:rPr>
              <a:t>Result </a:t>
            </a:r>
            <a:r>
              <a:rPr lang="en-US" sz="1800">
                <a:latin typeface="Source Sans Pro Light" charset="0"/>
                <a:ea typeface="Source Sans Pro Light" charset="0"/>
                <a:cs typeface="Source Sans Pro Light" charset="0"/>
              </a:rPr>
              <a:t>Tables </a:t>
            </a:r>
            <a:r>
              <a:rPr lang="en-US">
                <a:latin typeface="Source Sans Pro Light" charset="0"/>
                <a:ea typeface="Source Sans Pro Light" charset="0"/>
                <a:cs typeface="Source Sans Pro Light" charset="0"/>
              </a:rPr>
              <a:t>after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each trigger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6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7">
            <a:extLst>
              <a:ext uri="{FF2B5EF4-FFF2-40B4-BE49-F238E27FC236}">
                <a16:creationId xmlns:a16="http://schemas.microsoft.com/office/drawing/2014/main" id="{2E43D846-73AB-A24A-B438-4C4C4CFEF85E}"/>
              </a:ext>
            </a:extLst>
          </p:cNvPr>
          <p:cNvSpPr txBox="1"/>
          <p:nvPr/>
        </p:nvSpPr>
        <p:spPr>
          <a:xfrm>
            <a:off x="789181" y="192400"/>
            <a:ext cx="2975163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Tumbling Windows (5 mins)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" name="Shape 127">
            <a:extLst>
              <a:ext uri="{FF2B5EF4-FFF2-40B4-BE49-F238E27FC236}">
                <a16:creationId xmlns:a16="http://schemas.microsoft.com/office/drawing/2014/main" id="{E78BA05B-A788-EF44-AD81-FB71270CD7E9}"/>
              </a:ext>
            </a:extLst>
          </p:cNvPr>
          <p:cNvSpPr txBox="1"/>
          <p:nvPr/>
        </p:nvSpPr>
        <p:spPr>
          <a:xfrm>
            <a:off x="789183" y="1732839"/>
            <a:ext cx="3990408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Sliding Windows (10 mins, slide 5 mins)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Shape 127">
            <a:extLst>
              <a:ext uri="{FF2B5EF4-FFF2-40B4-BE49-F238E27FC236}">
                <a16:creationId xmlns:a16="http://schemas.microsoft.com/office/drawing/2014/main" id="{AF1C30DB-421E-A24C-A125-27BD109DCB73}"/>
              </a:ext>
            </a:extLst>
          </p:cNvPr>
          <p:cNvSpPr txBox="1"/>
          <p:nvPr/>
        </p:nvSpPr>
        <p:spPr>
          <a:xfrm>
            <a:off x="789182" y="4148265"/>
            <a:ext cx="399040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latin typeface="Source Sans Pro Light" charset="0"/>
                <a:ea typeface="Source Sans Pro Light" charset="0"/>
                <a:cs typeface="Source Sans Pro Light" charset="0"/>
              </a:rPr>
              <a:t>Session Windows (gap duration 5 mins)</a:t>
            </a:r>
            <a:endParaRPr lang="en" sz="1800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6" name="Shape 128">
            <a:extLst>
              <a:ext uri="{FF2B5EF4-FFF2-40B4-BE49-F238E27FC236}">
                <a16:creationId xmlns:a16="http://schemas.microsoft.com/office/drawing/2014/main" id="{0C03FEBB-8A42-B74D-8031-64161577F8EE}"/>
              </a:ext>
            </a:extLst>
          </p:cNvPr>
          <p:cNvCxnSpPr>
            <a:cxnSpLocks/>
          </p:cNvCxnSpPr>
          <p:nvPr/>
        </p:nvCxnSpPr>
        <p:spPr>
          <a:xfrm>
            <a:off x="1294108" y="1247137"/>
            <a:ext cx="966780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" name="Shape 127">
            <a:extLst>
              <a:ext uri="{FF2B5EF4-FFF2-40B4-BE49-F238E27FC236}">
                <a16:creationId xmlns:a16="http://schemas.microsoft.com/office/drawing/2014/main" id="{B1DC9C8B-F5EC-3B42-8EF7-89CA78410F90}"/>
              </a:ext>
            </a:extLst>
          </p:cNvPr>
          <p:cNvSpPr txBox="1"/>
          <p:nvPr/>
        </p:nvSpPr>
        <p:spPr>
          <a:xfrm>
            <a:off x="627107" y="1024199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546017B-05C5-5D46-AE15-2502DF6D3E3C}"/>
              </a:ext>
            </a:extLst>
          </p:cNvPr>
          <p:cNvSpPr/>
          <p:nvPr/>
        </p:nvSpPr>
        <p:spPr>
          <a:xfrm>
            <a:off x="3085953" y="938221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E1FCA1E-3ED9-0448-82E6-D207FC044397}"/>
              </a:ext>
            </a:extLst>
          </p:cNvPr>
          <p:cNvSpPr/>
          <p:nvPr/>
        </p:nvSpPr>
        <p:spPr>
          <a:xfrm>
            <a:off x="4933715" y="939077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5CAB85A-4DAC-9042-90FE-E336E3F7DA8B}"/>
              </a:ext>
            </a:extLst>
          </p:cNvPr>
          <p:cNvSpPr/>
          <p:nvPr/>
        </p:nvSpPr>
        <p:spPr>
          <a:xfrm>
            <a:off x="6705644" y="938221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18FBE397-F74A-3E44-8E33-BA8EF84BDEED}"/>
              </a:ext>
            </a:extLst>
          </p:cNvPr>
          <p:cNvSpPr/>
          <p:nvPr/>
        </p:nvSpPr>
        <p:spPr>
          <a:xfrm>
            <a:off x="1294108" y="929259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C7B152-4872-3E47-8A70-E824262876FF}"/>
              </a:ext>
            </a:extLst>
          </p:cNvPr>
          <p:cNvSpPr/>
          <p:nvPr/>
        </p:nvSpPr>
        <p:spPr>
          <a:xfrm>
            <a:off x="3432858" y="822871"/>
            <a:ext cx="1800548" cy="4135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W2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19472B2-57C4-7742-9137-6E719D40E8D2}"/>
              </a:ext>
            </a:extLst>
          </p:cNvPr>
          <p:cNvSpPr/>
          <p:nvPr/>
        </p:nvSpPr>
        <p:spPr>
          <a:xfrm>
            <a:off x="5233406" y="829729"/>
            <a:ext cx="1800548" cy="41664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W3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9276EFD-9812-5647-9BA3-216E8D5DDBBC}"/>
              </a:ext>
            </a:extLst>
          </p:cNvPr>
          <p:cNvSpPr/>
          <p:nvPr/>
        </p:nvSpPr>
        <p:spPr>
          <a:xfrm>
            <a:off x="7033954" y="820750"/>
            <a:ext cx="1800548" cy="41664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W4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38" name="Rectangle 11">
            <a:extLst>
              <a:ext uri="{FF2B5EF4-FFF2-40B4-BE49-F238E27FC236}">
                <a16:creationId xmlns:a16="http://schemas.microsoft.com/office/drawing/2014/main" id="{15EECA49-F9D4-1548-A5B5-054ACA061EF3}"/>
              </a:ext>
            </a:extLst>
          </p:cNvPr>
          <p:cNvSpPr/>
          <p:nvPr/>
        </p:nvSpPr>
        <p:spPr>
          <a:xfrm>
            <a:off x="8530529" y="938221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BF90C8B-0B11-CF41-9A9A-1C4C4D53DE23}"/>
              </a:ext>
            </a:extLst>
          </p:cNvPr>
          <p:cNvSpPr/>
          <p:nvPr/>
        </p:nvSpPr>
        <p:spPr>
          <a:xfrm>
            <a:off x="8837066" y="825741"/>
            <a:ext cx="1800548" cy="416645"/>
          </a:xfrm>
          <a:prstGeom prst="rect">
            <a:avLst/>
          </a:prstGeom>
          <a:solidFill>
            <a:schemeClr val="accent5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W5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cxnSp>
        <p:nvCxnSpPr>
          <p:cNvPr id="40" name="Shape 128">
            <a:extLst>
              <a:ext uri="{FF2B5EF4-FFF2-40B4-BE49-F238E27FC236}">
                <a16:creationId xmlns:a16="http://schemas.microsoft.com/office/drawing/2014/main" id="{925B89EF-37AA-8D41-94E0-2DD6A26FF392}"/>
              </a:ext>
            </a:extLst>
          </p:cNvPr>
          <p:cNvCxnSpPr>
            <a:cxnSpLocks/>
          </p:cNvCxnSpPr>
          <p:nvPr/>
        </p:nvCxnSpPr>
        <p:spPr>
          <a:xfrm>
            <a:off x="1294108" y="3674658"/>
            <a:ext cx="966780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1C9D728-3150-DD4A-9DA1-48DFB5CD85DC}"/>
              </a:ext>
            </a:extLst>
          </p:cNvPr>
          <p:cNvSpPr/>
          <p:nvPr/>
        </p:nvSpPr>
        <p:spPr>
          <a:xfrm>
            <a:off x="1631163" y="828384"/>
            <a:ext cx="1800548" cy="410508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W1</a:t>
            </a:r>
            <a:endParaRPr kumimoji="1" lang="ko-Kore-KR" altLang="en-US" sz="14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41" name="Rectangle 4">
            <a:extLst>
              <a:ext uri="{FF2B5EF4-FFF2-40B4-BE49-F238E27FC236}">
                <a16:creationId xmlns:a16="http://schemas.microsoft.com/office/drawing/2014/main" id="{834F436B-D12F-BE41-B8AA-933AFDB135C2}"/>
              </a:ext>
            </a:extLst>
          </p:cNvPr>
          <p:cNvSpPr/>
          <p:nvPr/>
        </p:nvSpPr>
        <p:spPr>
          <a:xfrm>
            <a:off x="3085953" y="3365742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27CBCE09-4832-AB49-A31A-2C7E1358A253}"/>
              </a:ext>
            </a:extLst>
          </p:cNvPr>
          <p:cNvSpPr/>
          <p:nvPr/>
        </p:nvSpPr>
        <p:spPr>
          <a:xfrm>
            <a:off x="4933715" y="336659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007F41AA-972F-D14F-8E7E-4A2FFA956589}"/>
              </a:ext>
            </a:extLst>
          </p:cNvPr>
          <p:cNvSpPr/>
          <p:nvPr/>
        </p:nvSpPr>
        <p:spPr>
          <a:xfrm>
            <a:off x="6705644" y="3365742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44" name="Rectangle 50">
            <a:extLst>
              <a:ext uri="{FF2B5EF4-FFF2-40B4-BE49-F238E27FC236}">
                <a16:creationId xmlns:a16="http://schemas.microsoft.com/office/drawing/2014/main" id="{88432A48-A6EB-4543-AE9E-CE2C407FD7D6}"/>
              </a:ext>
            </a:extLst>
          </p:cNvPr>
          <p:cNvSpPr/>
          <p:nvPr/>
        </p:nvSpPr>
        <p:spPr>
          <a:xfrm>
            <a:off x="1294108" y="3356780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45" name="Rectangle 11">
            <a:extLst>
              <a:ext uri="{FF2B5EF4-FFF2-40B4-BE49-F238E27FC236}">
                <a16:creationId xmlns:a16="http://schemas.microsoft.com/office/drawing/2014/main" id="{2B82025B-424E-5E4F-8F00-A1C51686E307}"/>
              </a:ext>
            </a:extLst>
          </p:cNvPr>
          <p:cNvSpPr/>
          <p:nvPr/>
        </p:nvSpPr>
        <p:spPr>
          <a:xfrm>
            <a:off x="8530529" y="3365742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46" name="Shape 127">
            <a:extLst>
              <a:ext uri="{FF2B5EF4-FFF2-40B4-BE49-F238E27FC236}">
                <a16:creationId xmlns:a16="http://schemas.microsoft.com/office/drawing/2014/main" id="{865583B0-E7A1-D146-AF6B-F76A0814D63E}"/>
              </a:ext>
            </a:extLst>
          </p:cNvPr>
          <p:cNvSpPr txBox="1"/>
          <p:nvPr/>
        </p:nvSpPr>
        <p:spPr>
          <a:xfrm>
            <a:off x="627106" y="3372866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E2F921-D3D3-7440-8663-5672FB5245C7}"/>
              </a:ext>
            </a:extLst>
          </p:cNvPr>
          <p:cNvSpPr/>
          <p:nvPr/>
        </p:nvSpPr>
        <p:spPr>
          <a:xfrm>
            <a:off x="1631163" y="3321413"/>
            <a:ext cx="3600690" cy="337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W1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07B0B2-6211-1B43-AA6F-B6D9FD4390E1}"/>
              </a:ext>
            </a:extLst>
          </p:cNvPr>
          <p:cNvSpPr/>
          <p:nvPr/>
        </p:nvSpPr>
        <p:spPr>
          <a:xfrm>
            <a:off x="3396358" y="2987425"/>
            <a:ext cx="3596814" cy="33733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W2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AF4FF18-B6C2-0447-8C1C-436E78725DD5}"/>
              </a:ext>
            </a:extLst>
          </p:cNvPr>
          <p:cNvSpPr/>
          <p:nvPr/>
        </p:nvSpPr>
        <p:spPr>
          <a:xfrm>
            <a:off x="5251883" y="2642136"/>
            <a:ext cx="3585914" cy="33733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W3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91FDE60-1A6A-FB47-A4A7-634F3DDE0789}"/>
              </a:ext>
            </a:extLst>
          </p:cNvPr>
          <p:cNvSpPr/>
          <p:nvPr/>
        </p:nvSpPr>
        <p:spPr>
          <a:xfrm>
            <a:off x="6993172" y="2229069"/>
            <a:ext cx="3624925" cy="416644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W4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cxnSp>
        <p:nvCxnSpPr>
          <p:cNvPr id="36" name="Shape 128">
            <a:extLst>
              <a:ext uri="{FF2B5EF4-FFF2-40B4-BE49-F238E27FC236}">
                <a16:creationId xmlns:a16="http://schemas.microsoft.com/office/drawing/2014/main" id="{AE1AB444-9431-684E-A875-2BC11CA369C1}"/>
              </a:ext>
            </a:extLst>
          </p:cNvPr>
          <p:cNvCxnSpPr>
            <a:cxnSpLocks/>
          </p:cNvCxnSpPr>
          <p:nvPr/>
        </p:nvCxnSpPr>
        <p:spPr>
          <a:xfrm>
            <a:off x="1294108" y="5329051"/>
            <a:ext cx="9667807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7" name="Rectangle 4">
            <a:extLst>
              <a:ext uri="{FF2B5EF4-FFF2-40B4-BE49-F238E27FC236}">
                <a16:creationId xmlns:a16="http://schemas.microsoft.com/office/drawing/2014/main" id="{B57188C1-0539-3F49-85FD-96701484A649}"/>
              </a:ext>
            </a:extLst>
          </p:cNvPr>
          <p:cNvSpPr/>
          <p:nvPr/>
        </p:nvSpPr>
        <p:spPr>
          <a:xfrm>
            <a:off x="3085953" y="5020135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12:05</a:t>
            </a:r>
          </a:p>
        </p:txBody>
      </p:sp>
      <p:sp>
        <p:nvSpPr>
          <p:cNvPr id="51" name="Rectangle 5">
            <a:extLst>
              <a:ext uri="{FF2B5EF4-FFF2-40B4-BE49-F238E27FC236}">
                <a16:creationId xmlns:a16="http://schemas.microsoft.com/office/drawing/2014/main" id="{AB92F12A-C773-9B4E-9049-4BE572BEC048}"/>
              </a:ext>
            </a:extLst>
          </p:cNvPr>
          <p:cNvSpPr/>
          <p:nvPr/>
        </p:nvSpPr>
        <p:spPr>
          <a:xfrm>
            <a:off x="4933715" y="5020991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12:10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966F3CBE-C2AF-AB46-8B7B-37DF5E7664AA}"/>
              </a:ext>
            </a:extLst>
          </p:cNvPr>
          <p:cNvSpPr/>
          <p:nvPr/>
        </p:nvSpPr>
        <p:spPr>
          <a:xfrm>
            <a:off x="6705644" y="5020135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12:15</a:t>
            </a:r>
          </a:p>
        </p:txBody>
      </p:sp>
      <p:sp>
        <p:nvSpPr>
          <p:cNvPr id="53" name="Rectangle 50">
            <a:extLst>
              <a:ext uri="{FF2B5EF4-FFF2-40B4-BE49-F238E27FC236}">
                <a16:creationId xmlns:a16="http://schemas.microsoft.com/office/drawing/2014/main" id="{F32DD2EB-A684-6447-B9BA-9EC240B1AFA7}"/>
              </a:ext>
            </a:extLst>
          </p:cNvPr>
          <p:cNvSpPr/>
          <p:nvPr/>
        </p:nvSpPr>
        <p:spPr>
          <a:xfrm>
            <a:off x="1294108" y="501117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12:00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6F93F1FA-5CB2-6844-BE63-522FF0A5CCE7}"/>
              </a:ext>
            </a:extLst>
          </p:cNvPr>
          <p:cNvSpPr/>
          <p:nvPr/>
        </p:nvSpPr>
        <p:spPr>
          <a:xfrm>
            <a:off x="8530529" y="5020135"/>
            <a:ext cx="678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12:20</a:t>
            </a:r>
          </a:p>
        </p:txBody>
      </p:sp>
      <p:sp>
        <p:nvSpPr>
          <p:cNvPr id="55" name="Shape 127">
            <a:extLst>
              <a:ext uri="{FF2B5EF4-FFF2-40B4-BE49-F238E27FC236}">
                <a16:creationId xmlns:a16="http://schemas.microsoft.com/office/drawing/2014/main" id="{1635C48E-4B6E-6D4B-8021-888ABC3FCED0}"/>
              </a:ext>
            </a:extLst>
          </p:cNvPr>
          <p:cNvSpPr txBox="1"/>
          <p:nvPr/>
        </p:nvSpPr>
        <p:spPr>
          <a:xfrm>
            <a:off x="627106" y="5027259"/>
            <a:ext cx="1134499" cy="4458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>
                <a:latin typeface="Source Sans Pro Light" charset="0"/>
                <a:ea typeface="Source Sans Pro Light" charset="0"/>
                <a:cs typeface="Source Sans Pro Light" charset="0"/>
              </a:rPr>
              <a:t>Time</a:t>
            </a:r>
          </a:p>
        </p:txBody>
      </p:sp>
      <p:sp>
        <p:nvSpPr>
          <p:cNvPr id="56" name="Oval 160">
            <a:extLst>
              <a:ext uri="{FF2B5EF4-FFF2-40B4-BE49-F238E27FC236}">
                <a16:creationId xmlns:a16="http://schemas.microsoft.com/office/drawing/2014/main" id="{C8317797-7B29-E643-9B8B-324F15671B17}"/>
              </a:ext>
            </a:extLst>
          </p:cNvPr>
          <p:cNvSpPr/>
          <p:nvPr/>
        </p:nvSpPr>
        <p:spPr>
          <a:xfrm>
            <a:off x="2639502" y="52597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8CC74751-0FD2-8341-B258-5D2FF06435F1}"/>
              </a:ext>
            </a:extLst>
          </p:cNvPr>
          <p:cNvSpPr/>
          <p:nvPr/>
        </p:nvSpPr>
        <p:spPr>
          <a:xfrm>
            <a:off x="2367964" y="534678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12:04</a:t>
            </a:r>
          </a:p>
        </p:txBody>
      </p:sp>
      <p:sp>
        <p:nvSpPr>
          <p:cNvPr id="58" name="Oval 160">
            <a:extLst>
              <a:ext uri="{FF2B5EF4-FFF2-40B4-BE49-F238E27FC236}">
                <a16:creationId xmlns:a16="http://schemas.microsoft.com/office/drawing/2014/main" id="{2E55C2EB-0563-E145-B7B5-E41EA76B33C6}"/>
              </a:ext>
            </a:extLst>
          </p:cNvPr>
          <p:cNvSpPr/>
          <p:nvPr/>
        </p:nvSpPr>
        <p:spPr>
          <a:xfrm>
            <a:off x="3355832" y="52599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9" name="Oval 160">
            <a:extLst>
              <a:ext uri="{FF2B5EF4-FFF2-40B4-BE49-F238E27FC236}">
                <a16:creationId xmlns:a16="http://schemas.microsoft.com/office/drawing/2014/main" id="{8DB582D4-B488-B94A-984D-6CC2EC9A4E36}"/>
              </a:ext>
            </a:extLst>
          </p:cNvPr>
          <p:cNvSpPr/>
          <p:nvPr/>
        </p:nvSpPr>
        <p:spPr>
          <a:xfrm>
            <a:off x="4640958" y="52597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0" name="Rectangle 50">
            <a:extLst>
              <a:ext uri="{FF2B5EF4-FFF2-40B4-BE49-F238E27FC236}">
                <a16:creationId xmlns:a16="http://schemas.microsoft.com/office/drawing/2014/main" id="{740D1772-9964-4A41-BFAC-7A98FD3C44FE}"/>
              </a:ext>
            </a:extLst>
          </p:cNvPr>
          <p:cNvSpPr/>
          <p:nvPr/>
        </p:nvSpPr>
        <p:spPr>
          <a:xfrm>
            <a:off x="4362004" y="5352935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12:09</a:t>
            </a:r>
          </a:p>
        </p:txBody>
      </p:sp>
      <p:sp>
        <p:nvSpPr>
          <p:cNvPr id="61" name="Oval 160">
            <a:extLst>
              <a:ext uri="{FF2B5EF4-FFF2-40B4-BE49-F238E27FC236}">
                <a16:creationId xmlns:a16="http://schemas.microsoft.com/office/drawing/2014/main" id="{AF50CC7B-7B8E-9F48-A628-C6A9D361C172}"/>
              </a:ext>
            </a:extLst>
          </p:cNvPr>
          <p:cNvSpPr/>
          <p:nvPr/>
        </p:nvSpPr>
        <p:spPr>
          <a:xfrm>
            <a:off x="6955867" y="5259734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2" name="Rectangle 50">
            <a:extLst>
              <a:ext uri="{FF2B5EF4-FFF2-40B4-BE49-F238E27FC236}">
                <a16:creationId xmlns:a16="http://schemas.microsoft.com/office/drawing/2014/main" id="{DA60B276-FA9C-CD4A-A03A-523669AB47D9}"/>
              </a:ext>
            </a:extLst>
          </p:cNvPr>
          <p:cNvSpPr/>
          <p:nvPr/>
        </p:nvSpPr>
        <p:spPr>
          <a:xfrm>
            <a:off x="6128011" y="5341983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12:14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D106E8-18C1-024E-BA96-54EA450DB8CD}"/>
              </a:ext>
            </a:extLst>
          </p:cNvPr>
          <p:cNvSpPr/>
          <p:nvPr/>
        </p:nvSpPr>
        <p:spPr>
          <a:xfrm>
            <a:off x="2701016" y="4982618"/>
            <a:ext cx="3771932" cy="3373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W1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987185F-E994-D448-8164-A93337C94F8D}"/>
              </a:ext>
            </a:extLst>
          </p:cNvPr>
          <p:cNvSpPr/>
          <p:nvPr/>
        </p:nvSpPr>
        <p:spPr>
          <a:xfrm>
            <a:off x="7025183" y="4979150"/>
            <a:ext cx="1841331" cy="337333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W2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66" name="Oval 160">
            <a:extLst>
              <a:ext uri="{FF2B5EF4-FFF2-40B4-BE49-F238E27FC236}">
                <a16:creationId xmlns:a16="http://schemas.microsoft.com/office/drawing/2014/main" id="{DCCA2513-CCAD-B34B-9B42-86ECFE9470D7}"/>
              </a:ext>
            </a:extLst>
          </p:cNvPr>
          <p:cNvSpPr/>
          <p:nvPr/>
        </p:nvSpPr>
        <p:spPr>
          <a:xfrm>
            <a:off x="9290432" y="5261097"/>
            <a:ext cx="138633" cy="138633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DA36DE4-571A-4646-BCB4-3D3B0A3FFEFA}"/>
              </a:ext>
            </a:extLst>
          </p:cNvPr>
          <p:cNvSpPr/>
          <p:nvPr/>
        </p:nvSpPr>
        <p:spPr>
          <a:xfrm>
            <a:off x="9359748" y="4989964"/>
            <a:ext cx="1442563" cy="337333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W3</a:t>
            </a:r>
            <a:endParaRPr kumimoji="1" lang="ko-Kore-KR" altLang="en-US" sz="1400" dirty="0">
              <a:latin typeface="Source Sans Pro" panose="020B0503030403020204" pitchFamily="34" charset="0"/>
            </a:endParaRPr>
          </a:p>
        </p:txBody>
      </p:sp>
      <p:sp>
        <p:nvSpPr>
          <p:cNvPr id="68" name="Rectangle 50">
            <a:extLst>
              <a:ext uri="{FF2B5EF4-FFF2-40B4-BE49-F238E27FC236}">
                <a16:creationId xmlns:a16="http://schemas.microsoft.com/office/drawing/2014/main" id="{93B5D76F-3BA9-784F-B5E4-A5DD539804FC}"/>
              </a:ext>
            </a:extLst>
          </p:cNvPr>
          <p:cNvSpPr/>
          <p:nvPr/>
        </p:nvSpPr>
        <p:spPr>
          <a:xfrm>
            <a:off x="9058948" y="5336788"/>
            <a:ext cx="678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0" i="0" dirty="0">
                <a:latin typeface="Source Sans Pro Light" charset="0"/>
                <a:ea typeface="Source Sans Pro Light" charset="0"/>
                <a:cs typeface="Source Sans Pro Light" charset="0"/>
              </a:rPr>
              <a:t>12:22</a:t>
            </a:r>
          </a:p>
        </p:txBody>
      </p:sp>
    </p:spTree>
    <p:extLst>
      <p:ext uri="{BB962C8B-B14F-4D97-AF65-F5344CB8AC3E}">
        <p14:creationId xmlns:p14="http://schemas.microsoft.com/office/powerpoint/2010/main" val="2539941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1046</Words>
  <Application>Microsoft Macintosh PowerPoint</Application>
  <PresentationFormat>와이드스크린</PresentationFormat>
  <Paragraphs>446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Das</dc:creator>
  <cp:lastModifiedBy>Jungtaek Lim</cp:lastModifiedBy>
  <cp:revision>105</cp:revision>
  <dcterms:created xsi:type="dcterms:W3CDTF">2016-06-27T21:06:20Z</dcterms:created>
  <dcterms:modified xsi:type="dcterms:W3CDTF">2021-07-20T07:01:00Z</dcterms:modified>
</cp:coreProperties>
</file>