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56FD05-FEB1-4FE9-A1F1-896C944EFB5A}">
          <p14:sldIdLst>
            <p14:sldId id="256"/>
            <p14:sldId id="259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CC9-D6A0-40A4-85D1-8B74ADDC6375}" type="datetimeFigureOut">
              <a:rPr lang="en-AU" smtClean="0"/>
              <a:t>11/09/2024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2A86-041F-4DCD-8304-0BCDA23C54F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79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CC9-D6A0-40A4-85D1-8B74ADDC6375}" type="datetimeFigureOut">
              <a:rPr lang="en-AU" smtClean="0"/>
              <a:t>11/09/2024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2A86-041F-4DCD-8304-0BCDA23C54F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43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CC9-D6A0-40A4-85D1-8B74ADDC6375}" type="datetimeFigureOut">
              <a:rPr lang="en-AU" smtClean="0"/>
              <a:t>11/09/2024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2A86-041F-4DCD-8304-0BCDA23C54F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716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CC9-D6A0-40A4-85D1-8B74ADDC6375}" type="datetimeFigureOut">
              <a:rPr lang="en-AU" smtClean="0"/>
              <a:t>11/09/2024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2A86-041F-4DCD-8304-0BCDA23C54F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890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CC9-D6A0-40A4-85D1-8B74ADDC6375}" type="datetimeFigureOut">
              <a:rPr lang="en-AU" smtClean="0"/>
              <a:t>11/09/2024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2A86-041F-4DCD-8304-0BCDA23C54F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37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CC9-D6A0-40A4-85D1-8B74ADDC6375}" type="datetimeFigureOut">
              <a:rPr lang="en-AU" smtClean="0"/>
              <a:t>11/09/2024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2A86-041F-4DCD-8304-0BCDA23C54F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372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CC9-D6A0-40A4-85D1-8B74ADDC6375}" type="datetimeFigureOut">
              <a:rPr lang="en-AU" smtClean="0"/>
              <a:t>11/09/2024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2A86-041F-4DCD-8304-0BCDA23C54F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773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CC9-D6A0-40A4-85D1-8B74ADDC6375}" type="datetimeFigureOut">
              <a:rPr lang="en-AU" smtClean="0"/>
              <a:t>11/09/2024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2A86-041F-4DCD-8304-0BCDA23C54F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862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CC9-D6A0-40A4-85D1-8B74ADDC6375}" type="datetimeFigureOut">
              <a:rPr lang="en-AU" smtClean="0"/>
              <a:t>11/09/2024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2A86-041F-4DCD-8304-0BCDA23C54F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74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CC9-D6A0-40A4-85D1-8B74ADDC6375}" type="datetimeFigureOut">
              <a:rPr lang="en-AU" smtClean="0"/>
              <a:t>11/09/2024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2A86-041F-4DCD-8304-0BCDA23C54F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47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CC9-D6A0-40A4-85D1-8B74ADDC6375}" type="datetimeFigureOut">
              <a:rPr lang="en-AU" smtClean="0"/>
              <a:t>11/09/2024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2A86-041F-4DCD-8304-0BCDA23C54F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859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6CC9-D6A0-40A4-85D1-8B74ADDC6375}" type="datetimeFigureOut">
              <a:rPr lang="en-AU" smtClean="0"/>
              <a:t>11/09/2024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22A86-041F-4DCD-8304-0BCDA23C54F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508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243408"/>
            <a:ext cx="7772400" cy="1008112"/>
          </a:xfrm>
        </p:spPr>
        <p:txBody>
          <a:bodyPr/>
          <a:lstStyle/>
          <a:p>
            <a:r>
              <a:rPr lang="en-AU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CVE-2024-30081</a:t>
            </a:r>
            <a:endParaRPr lang="en-AU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77249"/>
              </p:ext>
            </p:extLst>
          </p:nvPr>
        </p:nvGraphicFramePr>
        <p:xfrm>
          <a:off x="179512" y="764704"/>
          <a:ext cx="8712968" cy="568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800200"/>
                <a:gridCol w="3294366"/>
                <a:gridCol w="2178242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CWE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CAPEC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ATT&amp;CK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Used by Threat Actor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200 - </a:t>
                      </a:r>
                      <a:r>
                        <a:rPr lang="en-A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Exposure of Sensitive Information to an Unauthorized Actor</a:t>
                      </a:r>
                      <a:endParaRPr lang="en-AU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b="1" dirty="0" smtClean="0"/>
                        <a:t>13</a:t>
                      </a:r>
                      <a:r>
                        <a:rPr lang="en-AU" sz="1400" b="0" baseline="0" dirty="0" smtClean="0"/>
                        <a:t> - </a:t>
                      </a:r>
                      <a:r>
                        <a:rPr lang="en-A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Subverting Environment Variable Values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b="1" dirty="0" smtClean="0"/>
                        <a:t>T1193</a:t>
                      </a:r>
                      <a:r>
                        <a:rPr lang="en-AU" sz="1400" dirty="0" smtClean="0"/>
                        <a:t> - Spear phishing Attachment</a:t>
                      </a:r>
                      <a:r>
                        <a:rPr lang="en-AU" sz="1400" baseline="0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dirty="0" smtClean="0"/>
                        <a:t>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8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1" dirty="0" smtClean="0"/>
                        <a:t>T1203</a:t>
                      </a:r>
                      <a:r>
                        <a:rPr lang="fr-FR" sz="1400" dirty="0" smtClean="0"/>
                        <a:t> - Exploitation for Client Execution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dirty="0" smtClean="0"/>
                        <a:t>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b="1" dirty="0" smtClean="0"/>
                        <a:t>T1005</a:t>
                      </a:r>
                      <a:r>
                        <a:rPr lang="en-AU" sz="1400" dirty="0" smtClean="0"/>
                        <a:t> - Data from Local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dirty="0" smtClean="0"/>
                        <a:t>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b="1" dirty="0" smtClean="0"/>
                        <a:t>22</a:t>
                      </a:r>
                      <a:r>
                        <a:rPr lang="en-AU" sz="1400" b="0" dirty="0" smtClean="0"/>
                        <a:t> - </a:t>
                      </a:r>
                      <a:r>
                        <a:rPr lang="en-A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Exploiting Trust in Client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b="1" dirty="0" smtClean="0"/>
                        <a:t>T1071 - </a:t>
                      </a:r>
                      <a:r>
                        <a:rPr lang="en-AU" sz="1400" dirty="0" smtClean="0"/>
                        <a:t>Application Layer Protocol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dirty="0" smtClean="0"/>
                        <a:t>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46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1" dirty="0" smtClean="0"/>
                        <a:t>T1203 - </a:t>
                      </a:r>
                      <a:r>
                        <a:rPr lang="fr-FR" sz="1400" dirty="0" smtClean="0"/>
                        <a:t>Exploitation for Client Execution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dirty="0" smtClean="0"/>
                        <a:t>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rowSpan="4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b="1" dirty="0" smtClean="0"/>
                        <a:t>116</a:t>
                      </a:r>
                      <a:r>
                        <a:rPr lang="en-AU" sz="1400" b="1" baseline="0" dirty="0" smtClean="0"/>
                        <a:t> </a:t>
                      </a:r>
                      <a:r>
                        <a:rPr lang="en-AU" sz="1400" b="0" baseline="0" dirty="0" smtClean="0"/>
                        <a:t>- </a:t>
                      </a:r>
                      <a:r>
                        <a:rPr lang="en-A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Excavation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b="1" dirty="0" smtClean="0"/>
                        <a:t>T1083 - </a:t>
                      </a:r>
                      <a:r>
                        <a:rPr lang="en-AU" sz="1400" dirty="0" smtClean="0"/>
                        <a:t>File and Directory Discovery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dirty="0" smtClean="0"/>
                        <a:t>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72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b="1" dirty="0" smtClean="0"/>
                        <a:t>T1005 - </a:t>
                      </a:r>
                      <a:r>
                        <a:rPr lang="en-AU" sz="1400" dirty="0" smtClean="0"/>
                        <a:t>Data from Local System</a:t>
                      </a: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dirty="0" smtClean="0"/>
                        <a:t>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62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b="1" dirty="0" smtClean="0"/>
                        <a:t>T1049 - </a:t>
                      </a:r>
                      <a:r>
                        <a:rPr lang="en-AU" sz="1400" dirty="0" smtClean="0"/>
                        <a:t>System Network Connections Discovery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dirty="0" smtClean="0"/>
                        <a:t>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b="1" dirty="0" smtClean="0"/>
                        <a:t>T1135 - </a:t>
                      </a:r>
                      <a:r>
                        <a:rPr lang="en-AU" sz="1400" dirty="0" smtClean="0"/>
                        <a:t>Network Share Discovery</a:t>
                      </a:r>
                      <a:endParaRPr lang="fr-FR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dirty="0" smtClean="0"/>
                        <a:t>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65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80926"/>
          </a:xfrm>
        </p:spPr>
        <p:txBody>
          <a:bodyPr>
            <a:noAutofit/>
          </a:bodyPr>
          <a:lstStyle/>
          <a:p>
            <a:r>
              <a:rPr lang="en-A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Description: </a:t>
            </a:r>
            <a:endParaRPr lang="en-AU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 fontScale="92500" lnSpcReduction="10000"/>
          </a:bodyPr>
          <a:lstStyle/>
          <a:p>
            <a:pPr marL="171450" indent="-171450"/>
            <a:r>
              <a:rPr lang="en-AU" sz="1700" b="1" dirty="0"/>
              <a:t>CWE-200: Exposure of Sensitive Information to an Unauthorized </a:t>
            </a:r>
            <a:r>
              <a:rPr lang="en-AU" sz="1700" b="1" dirty="0" smtClean="0"/>
              <a:t>Actor</a:t>
            </a:r>
          </a:p>
          <a:p>
            <a:pPr marL="571500" lvl="1" indent="-171450"/>
            <a:r>
              <a:rPr lang="en-AU" sz="1700" dirty="0" smtClean="0"/>
              <a:t>Vulnerability exposes sensitive and confidential information to un authorized actors.</a:t>
            </a:r>
            <a:endParaRPr lang="en-AU" sz="1700" dirty="0"/>
          </a:p>
          <a:p>
            <a:pPr marL="171450" indent="-171450"/>
            <a:r>
              <a:rPr lang="en-AU" sz="1700" b="1" dirty="0"/>
              <a:t>CAPEC-13: Subverting Environment Variable </a:t>
            </a:r>
            <a:r>
              <a:rPr lang="en-AU" sz="1700" b="1" dirty="0" smtClean="0"/>
              <a:t>Values</a:t>
            </a:r>
          </a:p>
          <a:p>
            <a:pPr marL="571500" lvl="1" indent="-171450"/>
            <a:r>
              <a:rPr lang="en-AU" sz="1700" dirty="0" smtClean="0"/>
              <a:t>Alters the system to change from normal operation, so  that actors can control the system.</a:t>
            </a:r>
            <a:endParaRPr lang="en-AU" sz="1700" dirty="0"/>
          </a:p>
          <a:p>
            <a:pPr marL="171450" indent="-171450"/>
            <a:r>
              <a:rPr lang="en-AU" sz="1700" b="1" dirty="0"/>
              <a:t>CAPEC-22: Exploiting Trust in </a:t>
            </a:r>
            <a:r>
              <a:rPr lang="en-AU" sz="1700" b="1" dirty="0" smtClean="0"/>
              <a:t>Client</a:t>
            </a:r>
          </a:p>
          <a:p>
            <a:pPr marL="571500" lvl="1" indent="-171450"/>
            <a:r>
              <a:rPr lang="en-AU" sz="1700" dirty="0" smtClean="0"/>
              <a:t>Exploits Client/Server communications and data integrity vulnerabilities .</a:t>
            </a:r>
            <a:endParaRPr lang="en-AU" sz="1700" dirty="0"/>
          </a:p>
          <a:p>
            <a:pPr marL="171450" indent="-171450"/>
            <a:r>
              <a:rPr lang="en-AU" sz="1700" b="1" dirty="0" smtClean="0"/>
              <a:t>CAPEC-116:Excavation</a:t>
            </a:r>
          </a:p>
          <a:p>
            <a:pPr marL="571500" lvl="1" indent="-171450"/>
            <a:r>
              <a:rPr lang="en-AU" sz="1700" dirty="0" smtClean="0"/>
              <a:t>Extracts data/ information for malicious gain.</a:t>
            </a:r>
            <a:endParaRPr lang="en-AU" sz="1700" dirty="0"/>
          </a:p>
          <a:p>
            <a:pPr marL="171450" indent="-171450">
              <a:spcBef>
                <a:spcPts val="0"/>
              </a:spcBef>
              <a:defRPr/>
            </a:pPr>
            <a:r>
              <a:rPr lang="en-AU" sz="1700" b="1" dirty="0"/>
              <a:t>T1193 - Spear phishing </a:t>
            </a:r>
            <a:r>
              <a:rPr lang="en-AU" sz="1700" b="1" dirty="0" smtClean="0"/>
              <a:t>Attachment</a:t>
            </a:r>
          </a:p>
          <a:p>
            <a:pPr marL="571500" lvl="1" indent="-171450">
              <a:spcBef>
                <a:spcPts val="0"/>
              </a:spcBef>
              <a:defRPr/>
            </a:pPr>
            <a:r>
              <a:rPr lang="en-AU" sz="1700" dirty="0" smtClean="0"/>
              <a:t> Attacker sends spreaphishing email that contain malicious files that when executed  allow the attacker access to the system.</a:t>
            </a:r>
            <a:endParaRPr lang="en-AU" sz="1700" dirty="0"/>
          </a:p>
          <a:p>
            <a:pPr marL="171450" indent="-171450">
              <a:spcBef>
                <a:spcPts val="0"/>
              </a:spcBef>
              <a:defRPr/>
            </a:pPr>
            <a:r>
              <a:rPr lang="fr-FR" sz="1700" b="1" dirty="0"/>
              <a:t>T1203 - Exploitation for Client </a:t>
            </a:r>
            <a:r>
              <a:rPr lang="fr-FR" sz="1700" b="1" dirty="0" smtClean="0"/>
              <a:t>Execution</a:t>
            </a:r>
          </a:p>
          <a:p>
            <a:pPr marL="571500" lvl="1" indent="-171450">
              <a:spcBef>
                <a:spcPts val="0"/>
              </a:spcBef>
              <a:defRPr/>
            </a:pPr>
            <a:r>
              <a:rPr lang="en-AU" sz="1300" b="1" dirty="0" smtClean="0"/>
              <a:t> </a:t>
            </a:r>
            <a:r>
              <a:rPr lang="en-AU" sz="1700" dirty="0"/>
              <a:t>Exploited poorly written code and allows for executable code to be loaded on the infected system.</a:t>
            </a:r>
            <a:endParaRPr lang="fr-FR" sz="1700" dirty="0" smtClean="0"/>
          </a:p>
          <a:p>
            <a:pPr marL="171450" indent="-171450">
              <a:spcBef>
                <a:spcPts val="0"/>
              </a:spcBef>
              <a:defRPr/>
            </a:pPr>
            <a:r>
              <a:rPr lang="en-AU" sz="1700" b="1" dirty="0" smtClean="0"/>
              <a:t>T1005 - Data from Local System</a:t>
            </a:r>
          </a:p>
          <a:p>
            <a:pPr marL="571500" lvl="1" indent="-171450">
              <a:spcBef>
                <a:spcPts val="0"/>
              </a:spcBef>
              <a:defRPr/>
            </a:pPr>
            <a:r>
              <a:rPr lang="en-AU" sz="1700" dirty="0" smtClean="0"/>
              <a:t>Search system for detail on files of interest / sensitive data.</a:t>
            </a:r>
            <a:endParaRPr lang="en-AU" sz="1700" dirty="0"/>
          </a:p>
          <a:p>
            <a:pPr marL="171450" indent="-171450">
              <a:spcBef>
                <a:spcPts val="0"/>
              </a:spcBef>
              <a:defRPr/>
            </a:pPr>
            <a:r>
              <a:rPr lang="en-AU" sz="1700" b="1" dirty="0" smtClean="0"/>
              <a:t>T1071 </a:t>
            </a:r>
            <a:r>
              <a:rPr lang="en-AU" sz="1700" b="1" dirty="0"/>
              <a:t>- Application Layer </a:t>
            </a:r>
            <a:r>
              <a:rPr lang="en-AU" sz="1700" b="1" dirty="0" smtClean="0"/>
              <a:t>Protocol</a:t>
            </a:r>
          </a:p>
          <a:p>
            <a:pPr marL="571500" lvl="1" indent="-171450">
              <a:spcBef>
                <a:spcPts val="0"/>
              </a:spcBef>
              <a:defRPr/>
            </a:pPr>
            <a:r>
              <a:rPr lang="en-AU" sz="1700" dirty="0" smtClean="0"/>
              <a:t>Attacker can communicate with the application layer to avoid detection.</a:t>
            </a:r>
            <a:endParaRPr lang="en-AU" sz="1700" dirty="0"/>
          </a:p>
          <a:p>
            <a:pPr marL="171450" indent="-171450">
              <a:spcBef>
                <a:spcPts val="0"/>
              </a:spcBef>
              <a:defRPr/>
            </a:pPr>
            <a:r>
              <a:rPr lang="fr-FR" sz="1700" b="1" dirty="0"/>
              <a:t>T1203 - Exploitation for Client </a:t>
            </a:r>
            <a:r>
              <a:rPr lang="fr-FR" sz="1700" b="1" dirty="0" smtClean="0"/>
              <a:t>Execution</a:t>
            </a:r>
          </a:p>
          <a:p>
            <a:pPr marL="571500" lvl="1" indent="-171450">
              <a:spcBef>
                <a:spcPts val="0"/>
              </a:spcBef>
              <a:defRPr/>
            </a:pPr>
            <a:r>
              <a:rPr lang="en-AU" sz="1700" dirty="0"/>
              <a:t>Can use vulnerabilities in the system execute other code for malicious purposes.</a:t>
            </a:r>
            <a:endParaRPr lang="fr-FR" sz="1700" dirty="0" smtClean="0"/>
          </a:p>
          <a:p>
            <a:pPr marL="171450" indent="-171450">
              <a:spcBef>
                <a:spcPts val="0"/>
              </a:spcBef>
              <a:defRPr/>
            </a:pPr>
            <a:r>
              <a:rPr lang="en-AU" sz="1700" b="1" dirty="0" smtClean="0"/>
              <a:t>T1083 - File and Directory Discovery</a:t>
            </a:r>
          </a:p>
          <a:p>
            <a:pPr marL="571500" lvl="1" indent="-171450">
              <a:spcBef>
                <a:spcPts val="0"/>
              </a:spcBef>
              <a:defRPr/>
            </a:pPr>
            <a:r>
              <a:rPr lang="en-AU" sz="1700" dirty="0" smtClean="0"/>
              <a:t>Attacker can search in directories for sensitive file.</a:t>
            </a:r>
          </a:p>
          <a:p>
            <a:pPr marL="171450" indent="-171450">
              <a:spcBef>
                <a:spcPts val="0"/>
              </a:spcBef>
              <a:defRPr/>
            </a:pPr>
            <a:r>
              <a:rPr lang="en-AU" sz="1700" b="1" dirty="0" smtClean="0"/>
              <a:t>T1049 </a:t>
            </a:r>
            <a:r>
              <a:rPr lang="en-AU" sz="1700" b="1" dirty="0"/>
              <a:t>- System Network Connections </a:t>
            </a:r>
            <a:r>
              <a:rPr lang="en-AU" sz="1700" b="1" dirty="0" smtClean="0"/>
              <a:t>Discovery</a:t>
            </a:r>
          </a:p>
          <a:p>
            <a:pPr marL="571500" lvl="1" indent="-171450">
              <a:spcBef>
                <a:spcPts val="0"/>
              </a:spcBef>
              <a:defRPr/>
            </a:pPr>
            <a:r>
              <a:rPr lang="en-AU" sz="1700" dirty="0" smtClean="0"/>
              <a:t>Generates a list op active ports from the infected system</a:t>
            </a:r>
            <a:endParaRPr lang="en-AU" sz="1700" dirty="0"/>
          </a:p>
          <a:p>
            <a:pPr marL="171450" indent="-171450">
              <a:spcBef>
                <a:spcPts val="0"/>
              </a:spcBef>
              <a:defRPr/>
            </a:pPr>
            <a:r>
              <a:rPr lang="en-AU" sz="1700" b="1" dirty="0"/>
              <a:t>T1135 - Network Share </a:t>
            </a:r>
            <a:r>
              <a:rPr lang="en-AU" sz="1700" b="1" dirty="0" smtClean="0"/>
              <a:t>Discovery</a:t>
            </a:r>
            <a:endParaRPr lang="en-AU" sz="1700" b="1" dirty="0"/>
          </a:p>
          <a:p>
            <a:pPr marL="571500" lvl="1" indent="-171450">
              <a:spcBef>
                <a:spcPts val="0"/>
              </a:spcBef>
              <a:defRPr/>
            </a:pPr>
            <a:r>
              <a:rPr lang="en-AU" sz="1700" dirty="0" smtClean="0"/>
              <a:t>Access </a:t>
            </a:r>
            <a:r>
              <a:rPr lang="en-AU" sz="1700" dirty="0"/>
              <a:t>drivers and folders on remote systems to identify critical information to ransom.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690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465"/>
            <a:ext cx="8229600" cy="796950"/>
          </a:xfrm>
        </p:spPr>
        <p:txBody>
          <a:bodyPr>
            <a:noAutofit/>
          </a:bodyPr>
          <a:lstStyle/>
          <a:p>
            <a:r>
              <a:rPr lang="en-AU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CVE-2024-21417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861048"/>
            <a:ext cx="8784976" cy="2952328"/>
          </a:xfrm>
        </p:spPr>
        <p:txBody>
          <a:bodyPr>
            <a:normAutofit fontScale="92500" lnSpcReduction="10000"/>
          </a:bodyPr>
          <a:lstStyle/>
          <a:p>
            <a:r>
              <a:rPr lang="en-AU" sz="2000" b="1" dirty="0"/>
              <a:t>CWE 862 </a:t>
            </a:r>
            <a:r>
              <a:rPr lang="en-AU" sz="2000" dirty="0"/>
              <a:t>- </a:t>
            </a:r>
            <a:r>
              <a:rPr lang="en-AU" sz="2000" dirty="0">
                <a:solidFill>
                  <a:schemeClr val="dk1"/>
                </a:solidFill>
              </a:rPr>
              <a:t>Missing </a:t>
            </a:r>
            <a:r>
              <a:rPr lang="en-AU" sz="2000" dirty="0" smtClean="0">
                <a:solidFill>
                  <a:schemeClr val="dk1"/>
                </a:solidFill>
              </a:rPr>
              <a:t>Authorization</a:t>
            </a:r>
          </a:p>
          <a:p>
            <a:pPr lvl="1"/>
            <a:r>
              <a:rPr lang="en-AU" sz="1600" dirty="0" smtClean="0">
                <a:solidFill>
                  <a:schemeClr val="dk1"/>
                </a:solidFill>
              </a:rPr>
              <a:t>System does not perform authorization checks when the system resource is accessed.</a:t>
            </a:r>
            <a:endParaRPr lang="en-AU" sz="1600" dirty="0" smtClean="0"/>
          </a:p>
          <a:p>
            <a:r>
              <a:rPr lang="en-AU" sz="2000" b="1" dirty="0" smtClean="0"/>
              <a:t>CAPEC </a:t>
            </a:r>
            <a:r>
              <a:rPr lang="en-AU" sz="2000" b="1" dirty="0"/>
              <a:t>665 </a:t>
            </a:r>
            <a:r>
              <a:rPr lang="en-AU" sz="2000" dirty="0"/>
              <a:t>– Exploitation of Thunderbolt Protection </a:t>
            </a:r>
            <a:r>
              <a:rPr lang="en-AU" sz="2000" dirty="0" smtClean="0"/>
              <a:t>Flaws</a:t>
            </a:r>
          </a:p>
          <a:p>
            <a:pPr lvl="1"/>
            <a:r>
              <a:rPr lang="en-AU" sz="1600" dirty="0" smtClean="0"/>
              <a:t>Device  manipulates firmware to exploit vulnerabilities, allowing for spoofing.</a:t>
            </a:r>
            <a:endParaRPr lang="en-AU" sz="1600" dirty="0"/>
          </a:p>
          <a:p>
            <a:r>
              <a:rPr lang="en-AU" sz="2000" b="1" dirty="0"/>
              <a:t>T1211 </a:t>
            </a:r>
            <a:r>
              <a:rPr lang="en-AU" sz="2000" dirty="0"/>
              <a:t>- </a:t>
            </a:r>
            <a:r>
              <a:rPr lang="en-AU" sz="2000" dirty="0">
                <a:solidFill>
                  <a:schemeClr val="dk1"/>
                </a:solidFill>
              </a:rPr>
              <a:t>Exploitation for Defensive </a:t>
            </a:r>
            <a:r>
              <a:rPr lang="en-AU" sz="2000" dirty="0" smtClean="0">
                <a:solidFill>
                  <a:schemeClr val="dk1"/>
                </a:solidFill>
              </a:rPr>
              <a:t>Evasion</a:t>
            </a:r>
          </a:p>
          <a:p>
            <a:pPr lvl="1"/>
            <a:r>
              <a:rPr lang="en-AU" sz="1600" dirty="0" smtClean="0">
                <a:solidFill>
                  <a:schemeClr val="dk1"/>
                </a:solidFill>
              </a:rPr>
              <a:t>Exploits vulnerabilities to bypass security features.</a:t>
            </a:r>
            <a:endParaRPr lang="en-AU" sz="1600" dirty="0"/>
          </a:p>
          <a:p>
            <a:r>
              <a:rPr lang="en-AU" sz="2000" b="1" dirty="0"/>
              <a:t>T1542.002 </a:t>
            </a:r>
            <a:r>
              <a:rPr lang="en-AU" sz="2000" dirty="0"/>
              <a:t>- </a:t>
            </a:r>
            <a:r>
              <a:rPr lang="en-AU" sz="2000" dirty="0">
                <a:solidFill>
                  <a:schemeClr val="dk1"/>
                </a:solidFill>
              </a:rPr>
              <a:t>Pre-OS Boot: Component </a:t>
            </a:r>
            <a:r>
              <a:rPr lang="en-AU" sz="2000" dirty="0" smtClean="0">
                <a:solidFill>
                  <a:schemeClr val="dk1"/>
                </a:solidFill>
              </a:rPr>
              <a:t>Firmware</a:t>
            </a:r>
          </a:p>
          <a:p>
            <a:pPr lvl="1"/>
            <a:r>
              <a:rPr lang="en-AU" sz="1600" dirty="0" smtClean="0">
                <a:solidFill>
                  <a:schemeClr val="dk1"/>
                </a:solidFill>
              </a:rPr>
              <a:t>Modifies firmware to allow malicious firmware to be installed and activated remotely.</a:t>
            </a:r>
          </a:p>
          <a:p>
            <a:r>
              <a:rPr lang="en-AU" sz="2000" b="1" dirty="0"/>
              <a:t>T1556 </a:t>
            </a:r>
            <a:r>
              <a:rPr lang="en-AU" sz="2000" dirty="0"/>
              <a:t>– Modify Authentication </a:t>
            </a:r>
            <a:r>
              <a:rPr lang="en-AU" sz="2000" dirty="0" smtClean="0"/>
              <a:t>Process</a:t>
            </a:r>
          </a:p>
          <a:p>
            <a:pPr lvl="1"/>
            <a:r>
              <a:rPr lang="en-AU" sz="1600" dirty="0" smtClean="0"/>
              <a:t>Change authentication processes to gain access to user credential and gain access to restricted files.</a:t>
            </a:r>
            <a:endParaRPr lang="en-AU" sz="1600" dirty="0"/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31559"/>
              </p:ext>
            </p:extLst>
          </p:nvPr>
        </p:nvGraphicFramePr>
        <p:xfrm>
          <a:off x="107504" y="692696"/>
          <a:ext cx="878497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592288"/>
                <a:gridCol w="2880320"/>
                <a:gridCol w="1512168"/>
              </a:tblGrid>
              <a:tr h="607832">
                <a:tc>
                  <a:txBody>
                    <a:bodyPr/>
                    <a:lstStyle/>
                    <a:p>
                      <a:r>
                        <a:rPr lang="en-AU" dirty="0" smtClean="0"/>
                        <a:t>CWE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CAPEC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ATT&amp;CK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Used by Threat Actor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7832"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862 - 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Missing Authorization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665 – Exploitation of Thunderbolt Protection Flaws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T1211 - 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Exploitation for Defensive Evasion</a:t>
                      </a:r>
                      <a:endParaRPr lang="en-A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mtClean="0"/>
                        <a:t>Yes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833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 smtClean="0"/>
                        <a:t>T1542.002 - 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Pre-OS Boot: Component Firmware</a:t>
                      </a:r>
                      <a:endParaRPr lang="en-A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833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 smtClean="0"/>
                        <a:t>T1556 – Modify Authentication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0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108"/>
            <a:ext cx="8229600" cy="778098"/>
          </a:xfrm>
        </p:spPr>
        <p:txBody>
          <a:bodyPr>
            <a:normAutofit/>
          </a:bodyPr>
          <a:lstStyle/>
          <a:p>
            <a:r>
              <a:rPr lang="en-AU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CVE-2024-37969</a:t>
            </a:r>
            <a:endParaRPr lang="en-AU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05064"/>
            <a:ext cx="8640960" cy="2736304"/>
          </a:xfrm>
        </p:spPr>
        <p:txBody>
          <a:bodyPr>
            <a:normAutofit fontScale="55000" lnSpcReduction="20000"/>
          </a:bodyPr>
          <a:lstStyle/>
          <a:p>
            <a:r>
              <a:rPr lang="en-AU" b="1" dirty="0" smtClean="0"/>
              <a:t>CWE 822 </a:t>
            </a:r>
            <a:r>
              <a:rPr lang="en-AU" b="1" dirty="0"/>
              <a:t>- </a:t>
            </a:r>
            <a:r>
              <a:rPr lang="en-AU" dirty="0">
                <a:solidFill>
                  <a:schemeClr val="dk1"/>
                </a:solidFill>
              </a:rPr>
              <a:t>Untrusted Pointer </a:t>
            </a:r>
            <a:r>
              <a:rPr lang="en-AU" dirty="0" smtClean="0">
                <a:solidFill>
                  <a:schemeClr val="dk1"/>
                </a:solidFill>
              </a:rPr>
              <a:t>Dereference</a:t>
            </a:r>
          </a:p>
          <a:p>
            <a:pPr lvl="1"/>
            <a:r>
              <a:rPr lang="en-AU" dirty="0" smtClean="0"/>
              <a:t>Might allow for change of critical state variable, causing attacker to read sensitive data. </a:t>
            </a:r>
            <a:endParaRPr lang="en-AU" dirty="0"/>
          </a:p>
          <a:p>
            <a:r>
              <a:rPr lang="en-AU" b="1" dirty="0" smtClean="0"/>
              <a:t>CAPEC 129 </a:t>
            </a:r>
            <a:r>
              <a:rPr lang="en-AU" b="1" dirty="0"/>
              <a:t>– </a:t>
            </a:r>
            <a:r>
              <a:rPr lang="en-AU" dirty="0"/>
              <a:t>Pointer </a:t>
            </a:r>
            <a:r>
              <a:rPr lang="en-AU" dirty="0" smtClean="0"/>
              <a:t>Manipulation</a:t>
            </a:r>
          </a:p>
          <a:p>
            <a:pPr lvl="1"/>
            <a:r>
              <a:rPr lang="en-AU" dirty="0" smtClean="0"/>
              <a:t>Attack </a:t>
            </a:r>
            <a:r>
              <a:rPr lang="en-AU" dirty="0"/>
              <a:t>pattern involves an adversary manipulating a pointer in a target application, causing the application to access an unintended memory location.</a:t>
            </a:r>
          </a:p>
          <a:p>
            <a:r>
              <a:rPr lang="en-AU" b="1" dirty="0" smtClean="0"/>
              <a:t>T1211 </a:t>
            </a:r>
            <a:r>
              <a:rPr lang="en-AU" b="1" dirty="0"/>
              <a:t>- </a:t>
            </a:r>
            <a:r>
              <a:rPr lang="en-AU" dirty="0">
                <a:solidFill>
                  <a:schemeClr val="dk1"/>
                </a:solidFill>
              </a:rPr>
              <a:t>Exploitation for Defensive </a:t>
            </a:r>
            <a:r>
              <a:rPr lang="en-AU" dirty="0" smtClean="0">
                <a:solidFill>
                  <a:schemeClr val="dk1"/>
                </a:solidFill>
              </a:rPr>
              <a:t>Evasion</a:t>
            </a:r>
          </a:p>
          <a:p>
            <a:pPr lvl="1"/>
            <a:r>
              <a:rPr lang="en-AU" dirty="0">
                <a:solidFill>
                  <a:schemeClr val="dk1"/>
                </a:solidFill>
              </a:rPr>
              <a:t>Exploits vulnerabilities to bypass security features</a:t>
            </a:r>
            <a:r>
              <a:rPr lang="en-AU" dirty="0" smtClean="0">
                <a:solidFill>
                  <a:schemeClr val="dk1"/>
                </a:solidFill>
              </a:rPr>
              <a:t>.</a:t>
            </a:r>
          </a:p>
          <a:p>
            <a:r>
              <a:rPr lang="en-AU" b="1" dirty="0">
                <a:solidFill>
                  <a:schemeClr val="dk1"/>
                </a:solidFill>
              </a:rPr>
              <a:t>T1542.002 - </a:t>
            </a:r>
            <a:r>
              <a:rPr lang="en-AU" dirty="0">
                <a:solidFill>
                  <a:schemeClr val="dk1"/>
                </a:solidFill>
              </a:rPr>
              <a:t>Pre-OS Boot: Component </a:t>
            </a:r>
            <a:r>
              <a:rPr lang="en-AU" dirty="0" smtClean="0">
                <a:solidFill>
                  <a:schemeClr val="dk1"/>
                </a:solidFill>
              </a:rPr>
              <a:t>Firmware</a:t>
            </a:r>
          </a:p>
          <a:p>
            <a:pPr lvl="1"/>
            <a:r>
              <a:rPr lang="en-AU" dirty="0">
                <a:solidFill>
                  <a:schemeClr val="dk1"/>
                </a:solidFill>
              </a:rPr>
              <a:t>Modifies firmware to allow malicious firmware to be installed and activated remotely</a:t>
            </a:r>
            <a:r>
              <a:rPr lang="en-AU" dirty="0" smtClean="0">
                <a:solidFill>
                  <a:schemeClr val="dk1"/>
                </a:solidFill>
              </a:rPr>
              <a:t>.</a:t>
            </a:r>
            <a:endParaRPr lang="en-AU" dirty="0">
              <a:solidFill>
                <a:schemeClr val="dk1"/>
              </a:solidFill>
            </a:endParaRPr>
          </a:p>
          <a:p>
            <a:r>
              <a:rPr lang="en-AU" b="1" dirty="0">
                <a:solidFill>
                  <a:schemeClr val="dk1"/>
                </a:solidFill>
              </a:rPr>
              <a:t>T1556 - </a:t>
            </a:r>
            <a:r>
              <a:rPr lang="en-AU" dirty="0">
                <a:solidFill>
                  <a:schemeClr val="dk1"/>
                </a:solidFill>
              </a:rPr>
              <a:t>Modify Authentication </a:t>
            </a:r>
            <a:r>
              <a:rPr lang="en-AU" dirty="0" smtClean="0">
                <a:solidFill>
                  <a:schemeClr val="dk1"/>
                </a:solidFill>
              </a:rPr>
              <a:t>Process</a:t>
            </a:r>
          </a:p>
          <a:p>
            <a:pPr lvl="1"/>
            <a:r>
              <a:rPr lang="en-AU" dirty="0"/>
              <a:t>Change authentication processes to gain access to user credential and gain access to restricted files.</a:t>
            </a:r>
          </a:p>
          <a:p>
            <a:pPr lvl="1"/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44995"/>
              </p:ext>
            </p:extLst>
          </p:nvPr>
        </p:nvGraphicFramePr>
        <p:xfrm>
          <a:off x="179512" y="764704"/>
          <a:ext cx="8784976" cy="3196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/>
                <a:gridCol w="1764196"/>
                <a:gridCol w="3240360"/>
                <a:gridCol w="1584176"/>
              </a:tblGrid>
              <a:tr h="432048">
                <a:tc>
                  <a:txBody>
                    <a:bodyPr/>
                    <a:lstStyle/>
                    <a:p>
                      <a:r>
                        <a:rPr lang="en-AU" dirty="0" smtClean="0"/>
                        <a:t>CWE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CAPEC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ATT&amp;CK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Used by Threat Actor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072"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0" dirty="0" smtClean="0"/>
                        <a:t>822 - 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Untrusted Pointer Dereference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129 – Pointer Manipulation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T1211 - 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Exploitation for Defensive Evasion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T1542.002 - Pre-OS Boot: Component Firmware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29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T1556 - Modify Authentication Process</a:t>
                      </a:r>
                      <a:endParaRPr lang="en-A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5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587</Words>
  <Application>Microsoft Office PowerPoint</Application>
  <PresentationFormat>On-screen Show (4:3)</PresentationFormat>
  <Paragraphs>99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CVE-2024-30081</vt:lpstr>
      <vt:lpstr>Description: </vt:lpstr>
      <vt:lpstr>CVE-2024-21417</vt:lpstr>
      <vt:lpstr>CVE-2024-37969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Davids Sweet as PC</dc:creator>
  <cp:lastModifiedBy>Davids Sweet as PC</cp:lastModifiedBy>
  <cp:revision>29</cp:revision>
  <dcterms:created xsi:type="dcterms:W3CDTF">2024-09-10T11:57:43Z</dcterms:created>
  <dcterms:modified xsi:type="dcterms:W3CDTF">2024-09-11T12:14:37Z</dcterms:modified>
</cp:coreProperties>
</file>